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</p:sldMasterIdLst>
  <p:notesMasterIdLst>
    <p:notesMasterId r:id="rId44"/>
  </p:notesMasterIdLst>
  <p:sldIdLst>
    <p:sldId id="299" r:id="rId4"/>
    <p:sldId id="300" r:id="rId5"/>
    <p:sldId id="304" r:id="rId6"/>
    <p:sldId id="301" r:id="rId7"/>
    <p:sldId id="305" r:id="rId8"/>
    <p:sldId id="302" r:id="rId9"/>
    <p:sldId id="256" r:id="rId10"/>
    <p:sldId id="322" r:id="rId11"/>
    <p:sldId id="306" r:id="rId12"/>
    <p:sldId id="290" r:id="rId13"/>
    <p:sldId id="291" r:id="rId14"/>
    <p:sldId id="292" r:id="rId15"/>
    <p:sldId id="293" r:id="rId16"/>
    <p:sldId id="294" r:id="rId17"/>
    <p:sldId id="307" r:id="rId18"/>
    <p:sldId id="297" r:id="rId19"/>
    <p:sldId id="309" r:id="rId20"/>
    <p:sldId id="323" r:id="rId21"/>
    <p:sldId id="310" r:id="rId22"/>
    <p:sldId id="324" r:id="rId23"/>
    <p:sldId id="311" r:id="rId24"/>
    <p:sldId id="317" r:id="rId25"/>
    <p:sldId id="318" r:id="rId26"/>
    <p:sldId id="319" r:id="rId27"/>
    <p:sldId id="325" r:id="rId28"/>
    <p:sldId id="312" r:id="rId29"/>
    <p:sldId id="326" r:id="rId30"/>
    <p:sldId id="313" r:id="rId31"/>
    <p:sldId id="320" r:id="rId32"/>
    <p:sldId id="321" r:id="rId33"/>
    <p:sldId id="329" r:id="rId34"/>
    <p:sldId id="314" r:id="rId35"/>
    <p:sldId id="328" r:id="rId36"/>
    <p:sldId id="315" r:id="rId37"/>
    <p:sldId id="327" r:id="rId38"/>
    <p:sldId id="316" r:id="rId39"/>
    <p:sldId id="331" r:id="rId40"/>
    <p:sldId id="298" r:id="rId41"/>
    <p:sldId id="330" r:id="rId42"/>
    <p:sldId id="308" r:id="rId43"/>
  </p:sldIdLst>
  <p:sldSz cx="9144000" cy="6858000" type="screen4x3"/>
  <p:notesSz cx="6858000" cy="9144000"/>
  <p:embeddedFontLst>
    <p:embeddedFont>
      <p:font typeface="Arial Unicode MS" panose="020B0604020202020204" pitchFamily="34" charset="-128"/>
      <p:regular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Tahoma" panose="020B0604030504040204" pitchFamily="34" charset="0"/>
      <p:regular r:id="rId50"/>
      <p:bold r:id="rId51"/>
    </p:embeddedFont>
    <p:embeddedFont>
      <p:font typeface="Arial Narrow" panose="020B0606020202030204" pitchFamily="34" charset="0"/>
      <p:regular r:id="rId52"/>
      <p:bold r:id="rId53"/>
      <p:italic r:id="rId54"/>
      <p:boldItalic r:id="rId55"/>
    </p:embeddedFont>
    <p:embeddedFont>
      <p:font typeface="Comic Sans MS" panose="030F0702030302020204" pitchFamily="66" charset="0"/>
      <p:regular r:id="rId56"/>
      <p:bold r:id="rId57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CCCFF"/>
    <a:srgbClr val="B2B2B2"/>
    <a:srgbClr val="777777"/>
    <a:srgbClr val="99FF99"/>
    <a:srgbClr val="FF3300"/>
    <a:srgbClr val="3399FF"/>
    <a:srgbClr val="FFC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5.fntdata"/><Relationship Id="rId57" Type="http://schemas.openxmlformats.org/officeDocument/2006/relationships/font" Target="fonts/font13.fntdata"/><Relationship Id="rId61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8" Type="http://schemas.openxmlformats.org/officeDocument/2006/relationships/slide" Target="slides/slide5.xml"/><Relationship Id="rId51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2.fntdata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58F852-1ADF-422D-B553-6894DDCF13D1}" type="datetimeFigureOut">
              <a:rPr lang="en-US" smtClean="0"/>
              <a:t>3/12/2014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40C459-D4A6-456B-B875-E9EEF0694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9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B5502A-2378-4F13-BB68-45CADC95D9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186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0B16E6-C122-493C-9695-24F91EFADE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994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6485FB-39F4-439F-BB62-B1E673FAD0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591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2818BD-BD96-4808-8DA5-90A470E976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447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95FFA7-1FBC-42C2-8471-7FC7F6D37A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953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288636-A4AB-40FB-99B8-B5618EF28F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766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CC108F-6746-400C-AD39-1928E94CCD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845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A20AD1-D278-454D-8B98-10B50D32EA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2720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3F5CB4-A269-48B7-AC09-DE3895E6E2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46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C97AB5-FCA2-4321-8639-CE5C6D5D99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8777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E8E483-9AC1-4787-8DE3-1567F490BC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291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E18CF3-02A5-4229-941D-49B7EE110A7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099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98138B-AE24-4C68-A859-E10C58FDFFA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688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FA6C9-11EB-4346-B40F-52EE8CF7440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7495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65490F-990B-4498-BEC8-8E4D87EA01C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6693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716241-265B-418F-AFC3-D4EF9FC274D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8253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BFC9F5-7F76-4581-89D5-1008D0A5034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777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D7E713-B8B2-4BEB-8ADC-DF8054BFCBB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641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D9A6E-63FA-47E6-83F0-68B26C5FD7F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243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04382-6779-4009-9813-DB0BF8467C7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518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10FF63-C8B8-4AD3-901F-8D306359AA8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207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7BAB32-F15E-42B9-AE86-CC91AC9DA7D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259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E18CF3-02A5-4229-941D-49B7EE110A7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3099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98138B-AE24-4C68-A859-E10C58FDFFA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845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FA6C9-11EB-4346-B40F-52EE8CF7440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205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65490F-990B-4498-BEC8-8E4D87EA01C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561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716241-265B-418F-AFC3-D4EF9FC274D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3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BFC9F5-7F76-4581-89D5-1008D0A5034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8211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D7E713-B8B2-4BEB-8ADC-DF8054BFCBB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116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D9A6E-63FA-47E6-83F0-68B26C5FD7F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476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04382-6779-4009-9813-DB0BF8467C7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234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10FF63-C8B8-4AD3-901F-8D306359AA8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791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7BAB32-F15E-42B9-AE86-CC91AC9DA7D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381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B14AD50-507F-43FC-A5C9-E018A72ACE5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2AD26F2-1C7C-409A-A0F0-EE597922EC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95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2AD26F2-1C7C-409A-A0F0-EE597922EC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710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onestone.com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churchofchrist-cg-az.com/files/article-famous-Garfield.htm" TargetMode="Externa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bible 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44000" cy="640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2609850" y="84138"/>
            <a:ext cx="3860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6000" b="1">
                <a:latin typeface="Comic Sans MS" panose="030F0702030302020204" pitchFamily="66" charset="0"/>
              </a:rPr>
              <a:t>God’s Plan</a:t>
            </a:r>
          </a:p>
        </p:txBody>
      </p:sp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1676400" y="1905000"/>
            <a:ext cx="5715000" cy="2436813"/>
          </a:xfrm>
          <a:prstGeom prst="rect">
            <a:avLst/>
          </a:prstGeom>
          <a:solidFill>
            <a:srgbClr val="FFFFFF">
              <a:alpha val="58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>
                <a:solidFill>
                  <a:schemeClr val="accent2"/>
                </a:solidFill>
                <a:latin typeface="Arial" panose="020B0604020202020204" pitchFamily="34" charset="0"/>
              </a:rPr>
              <a:t>Elders in every church</a:t>
            </a:r>
          </a:p>
          <a:p>
            <a:pPr>
              <a:spcBef>
                <a:spcPct val="50000"/>
              </a:spcBef>
            </a:pPr>
            <a:r>
              <a:rPr lang="en-US" sz="4400" b="1">
                <a:solidFill>
                  <a:schemeClr val="accent2"/>
                </a:solidFill>
                <a:latin typeface="Arial" panose="020B0604020202020204" pitchFamily="34" charset="0"/>
              </a:rPr>
              <a:t>(Acts 14:23)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690563" y="411163"/>
            <a:ext cx="76914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b="1" i="1" u="sng">
                <a:solidFill>
                  <a:schemeClr val="bg1"/>
                </a:solidFill>
                <a:latin typeface="Arial" panose="020B0604020202020204" pitchFamily="34" charset="0"/>
              </a:rPr>
              <a:t>Without Elders – Something is Lacking</a:t>
            </a:r>
          </a:p>
        </p:txBody>
      </p:sp>
      <p:pic>
        <p:nvPicPr>
          <p:cNvPr id="78855" name="Picture 7" descr="j034344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1400"/>
            <a:ext cx="32639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6" name="Text Box 8"/>
          <p:cNvSpPr txBox="1">
            <a:spLocks noChangeArrowheads="1"/>
          </p:cNvSpPr>
          <p:nvPr/>
        </p:nvSpPr>
        <p:spPr bwMode="auto">
          <a:xfrm>
            <a:off x="3657600" y="1524000"/>
            <a:ext cx="5181600" cy="364013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600" b="1">
                <a:solidFill>
                  <a:srgbClr val="FFCCFF"/>
                </a:solidFill>
              </a:rPr>
              <a:t>Titus 1:5</a:t>
            </a:r>
          </a:p>
          <a:p>
            <a:endParaRPr lang="en-US" sz="2800">
              <a:solidFill>
                <a:srgbClr val="FFCCFF"/>
              </a:solidFill>
            </a:endParaRPr>
          </a:p>
          <a:p>
            <a:r>
              <a:rPr lang="en-US" sz="2800">
                <a:solidFill>
                  <a:srgbClr val="FFCCFF"/>
                </a:solidFill>
              </a:rPr>
              <a:t>For this reason I left you in Crete, that you should set in order the things that are lacking, and appoint elders in every city as I commanded you-</a:t>
            </a:r>
          </a:p>
          <a:p>
            <a:endParaRPr lang="en-US" sz="2800">
              <a:solidFill>
                <a:srgbClr val="FFCC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323671"/>
            <a:ext cx="6629400" cy="120032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7200" i="1" dirty="0">
                <a:solidFill>
                  <a:srgbClr val="FFFFFF"/>
                </a:solidFill>
                <a:latin typeface="Times New Roman" charset="0"/>
              </a:rPr>
              <a:t>A Challenge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133600"/>
            <a:ext cx="8382000" cy="4400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buFont typeface="Arial" pitchFamily="34" charset="0"/>
              <a:buChar char="•"/>
              <a:tabLst>
                <a:tab pos="236538" algn="l"/>
              </a:tabLst>
              <a:defRPr/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Men (even to teens) – think seriously about working 	toward being qualified to be an elder (cf. 1 Tim. 3:1)</a:t>
            </a:r>
          </a:p>
          <a:p>
            <a:pPr algn="l">
              <a:buFont typeface="Arial" pitchFamily="34" charset="0"/>
              <a:buChar char="•"/>
              <a:tabLst>
                <a:tab pos="236538" algn="l"/>
              </a:tabLst>
              <a:defRPr/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Take a look at life – ask:</a:t>
            </a:r>
          </a:p>
          <a:p>
            <a:pPr marL="971550" lvl="1" indent="-514350" algn="l">
              <a:buFont typeface="+mj-lt"/>
              <a:buAutoNum type="arabicPeriod"/>
              <a:tabLst>
                <a:tab pos="236538" algn="l"/>
              </a:tabLst>
              <a:defRPr/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</a:t>
            </a:r>
            <a:r>
              <a:rPr lang="en-US" sz="2800" i="1" dirty="0">
                <a:solidFill>
                  <a:srgbClr val="FFFFFF"/>
                </a:solidFill>
                <a:latin typeface="Times New Roman" charset="0"/>
              </a:rPr>
              <a:t>How would I be as an elder?</a:t>
            </a:r>
          </a:p>
          <a:p>
            <a:pPr marL="971550" lvl="1" indent="-514350" algn="l">
              <a:buFont typeface="+mj-lt"/>
              <a:buAutoNum type="arabicPeriod"/>
              <a:tabLst>
                <a:tab pos="236538" algn="l"/>
              </a:tabLst>
              <a:defRPr/>
            </a:pPr>
            <a:r>
              <a:rPr lang="en-US" sz="2800" i="1" dirty="0">
                <a:solidFill>
                  <a:srgbClr val="FFFFFF"/>
                </a:solidFill>
                <a:latin typeface="Times New Roman" charset="0"/>
              </a:rPr>
              <a:t> Would my family life be a hindrance?</a:t>
            </a:r>
          </a:p>
          <a:p>
            <a:pPr marL="971550" lvl="1" indent="-514350" algn="l">
              <a:buFont typeface="+mj-lt"/>
              <a:buAutoNum type="arabicPeriod"/>
              <a:tabLst>
                <a:tab pos="236538" algn="l"/>
              </a:tabLst>
              <a:defRPr/>
            </a:pPr>
            <a:r>
              <a:rPr lang="en-US" sz="2800" i="1" dirty="0">
                <a:solidFill>
                  <a:srgbClr val="FFFFFF"/>
                </a:solidFill>
                <a:latin typeface="Times New Roman" charset="0"/>
              </a:rPr>
              <a:t> Would something I do hinder my influence?</a:t>
            </a:r>
          </a:p>
          <a:p>
            <a:pPr marL="971550" lvl="1" indent="-514350" algn="l">
              <a:buFont typeface="+mj-lt"/>
              <a:buAutoNum type="arabicPeriod"/>
              <a:tabLst>
                <a:tab pos="236538" algn="l"/>
              </a:tabLst>
              <a:defRPr/>
            </a:pPr>
            <a:r>
              <a:rPr lang="en-US" sz="2800" i="1" dirty="0">
                <a:solidFill>
                  <a:srgbClr val="FFFFFF"/>
                </a:solidFill>
                <a:latin typeface="Times New Roman" charset="0"/>
              </a:rPr>
              <a:t> If my name can up – would there be objections?</a:t>
            </a:r>
          </a:p>
          <a:p>
            <a:pPr marL="514350" indent="-514350" algn="l">
              <a:buFont typeface="Arial" pitchFamily="34" charset="0"/>
              <a:buChar char="•"/>
              <a:tabLst>
                <a:tab pos="236538" algn="l"/>
              </a:tabLst>
              <a:defRPr/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Work hard – make changes – listen to advice – set </a:t>
            </a:r>
            <a:r>
              <a:rPr lang="en-US" sz="2800" dirty="0" smtClean="0">
                <a:solidFill>
                  <a:srgbClr val="FFFFFF"/>
                </a:solidFill>
                <a:latin typeface="Times New Roman" charset="0"/>
              </a:rPr>
              <a:t>your </a:t>
            </a: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goals – so when time </a:t>
            </a:r>
            <a:r>
              <a:rPr lang="en-US" sz="2800" dirty="0" smtClean="0">
                <a:solidFill>
                  <a:srgbClr val="FFFFFF"/>
                </a:solidFill>
                <a:latin typeface="Times New Roman" charset="0"/>
              </a:rPr>
              <a:t>comes </a:t>
            </a: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– will be no objections!</a:t>
            </a:r>
            <a:r>
              <a:rPr lang="en-US" sz="2800" i="1" dirty="0">
                <a:solidFill>
                  <a:srgbClr val="FFFFFF"/>
                </a:solidFill>
                <a:latin typeface="Times New Roman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28199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1371600" y="304800"/>
            <a:ext cx="6011863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800" b="1" u="sng">
                <a:solidFill>
                  <a:schemeClr val="bg1"/>
                </a:solidFill>
                <a:latin typeface="Tahoma" panose="020B0604030504040204" pitchFamily="34" charset="0"/>
              </a:rPr>
              <a:t>The Term “Church”</a:t>
            </a:r>
          </a:p>
        </p:txBody>
      </p:sp>
      <p:sp>
        <p:nvSpPr>
          <p:cNvPr id="81923" name="Oval 3" descr="Blue tissue paper"/>
          <p:cNvSpPr>
            <a:spLocks noChangeArrowheads="1"/>
          </p:cNvSpPr>
          <p:nvPr/>
        </p:nvSpPr>
        <p:spPr bwMode="auto">
          <a:xfrm>
            <a:off x="457200" y="2819400"/>
            <a:ext cx="3733800" cy="3505200"/>
          </a:xfrm>
          <a:prstGeom prst="ellips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76200">
            <a:solidFill>
              <a:srgbClr val="FFFF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>
                <a:solidFill>
                  <a:schemeClr val="accent2"/>
                </a:solidFill>
                <a:latin typeface="Tahoma" panose="020B0604030504040204" pitchFamily="34" charset="0"/>
              </a:rPr>
              <a:t>Matt. 16:18</a:t>
            </a:r>
          </a:p>
          <a:p>
            <a:r>
              <a:rPr lang="en-US" sz="2800">
                <a:solidFill>
                  <a:schemeClr val="accent2"/>
                </a:solidFill>
                <a:latin typeface="Tahoma" panose="020B0604030504040204" pitchFamily="34" charset="0"/>
              </a:rPr>
              <a:t>Eph. 4:4</a:t>
            </a:r>
          </a:p>
          <a:p>
            <a:endParaRPr lang="en-US" sz="2800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r>
              <a:rPr lang="en-US" sz="2800">
                <a:solidFill>
                  <a:schemeClr val="accent2"/>
                </a:solidFill>
                <a:latin typeface="Tahoma" panose="020B0604030504040204" pitchFamily="34" charset="0"/>
              </a:rPr>
              <a:t>No Organization</a:t>
            </a:r>
          </a:p>
          <a:p>
            <a:r>
              <a:rPr lang="en-US" sz="2800">
                <a:solidFill>
                  <a:schemeClr val="accent2"/>
                </a:solidFill>
                <a:latin typeface="Tahoma" panose="020B0604030504040204" pitchFamily="34" charset="0"/>
              </a:rPr>
              <a:t>No Work</a:t>
            </a:r>
          </a:p>
          <a:p>
            <a:r>
              <a:rPr lang="en-US" sz="2800">
                <a:solidFill>
                  <a:schemeClr val="accent2"/>
                </a:solidFill>
                <a:latin typeface="Tahoma" panose="020B0604030504040204" pitchFamily="34" charset="0"/>
              </a:rPr>
              <a:t>No Treasury</a:t>
            </a:r>
          </a:p>
        </p:txBody>
      </p:sp>
      <p:sp>
        <p:nvSpPr>
          <p:cNvPr id="81924" name="Line 4"/>
          <p:cNvSpPr>
            <a:spLocks noChangeShapeType="1"/>
          </p:cNvSpPr>
          <p:nvPr/>
        </p:nvSpPr>
        <p:spPr bwMode="auto">
          <a:xfrm>
            <a:off x="4648200" y="1828800"/>
            <a:ext cx="0" cy="4495800"/>
          </a:xfrm>
          <a:prstGeom prst="line">
            <a:avLst/>
          </a:prstGeom>
          <a:noFill/>
          <a:ln w="57150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25" name="Oval 5" descr="Blue tissue paper"/>
          <p:cNvSpPr>
            <a:spLocks noChangeArrowheads="1"/>
          </p:cNvSpPr>
          <p:nvPr/>
        </p:nvSpPr>
        <p:spPr bwMode="auto">
          <a:xfrm>
            <a:off x="5105400" y="2895600"/>
            <a:ext cx="3733800" cy="3505200"/>
          </a:xfrm>
          <a:prstGeom prst="ellips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76200">
            <a:solidFill>
              <a:srgbClr val="FFFF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>
                <a:solidFill>
                  <a:schemeClr val="accent2"/>
                </a:solidFill>
                <a:latin typeface="Tahoma" panose="020B0604030504040204" pitchFamily="34" charset="0"/>
              </a:rPr>
              <a:t>1 Cor. 1:2</a:t>
            </a:r>
          </a:p>
          <a:p>
            <a:r>
              <a:rPr lang="en-US" sz="2800">
                <a:solidFill>
                  <a:schemeClr val="accent2"/>
                </a:solidFill>
                <a:latin typeface="Tahoma" panose="020B0604030504040204" pitchFamily="34" charset="0"/>
              </a:rPr>
              <a:t>Rom. 16:16</a:t>
            </a:r>
          </a:p>
          <a:p>
            <a:endParaRPr lang="en-US" sz="2800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r>
              <a:rPr lang="en-US" sz="2800">
                <a:solidFill>
                  <a:schemeClr val="accent2"/>
                </a:solidFill>
                <a:latin typeface="Tahoma" panose="020B0604030504040204" pitchFamily="34" charset="0"/>
              </a:rPr>
              <a:t>Elders &amp; Deacons</a:t>
            </a:r>
          </a:p>
          <a:p>
            <a:r>
              <a:rPr lang="en-US" sz="2800">
                <a:solidFill>
                  <a:schemeClr val="accent2"/>
                </a:solidFill>
                <a:latin typeface="Tahoma" panose="020B0604030504040204" pitchFamily="34" charset="0"/>
              </a:rPr>
              <a:t>Phil. 1:1</a:t>
            </a:r>
          </a:p>
          <a:p>
            <a:r>
              <a:rPr lang="en-US" sz="2800">
                <a:solidFill>
                  <a:schemeClr val="accent2"/>
                </a:solidFill>
                <a:latin typeface="Tahoma" panose="020B0604030504040204" pitchFamily="34" charset="0"/>
              </a:rPr>
              <a:t>Acts 14:23</a:t>
            </a:r>
          </a:p>
        </p:txBody>
      </p:sp>
      <p:sp>
        <p:nvSpPr>
          <p:cNvPr id="81926" name="Text Box 6"/>
          <p:cNvSpPr txBox="1">
            <a:spLocks noChangeArrowheads="1"/>
          </p:cNvSpPr>
          <p:nvPr/>
        </p:nvSpPr>
        <p:spPr bwMode="auto">
          <a:xfrm>
            <a:off x="1371600" y="1676400"/>
            <a:ext cx="20272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600" i="1">
                <a:solidFill>
                  <a:srgbClr val="FFFF66"/>
                </a:solidFill>
                <a:latin typeface="Tahoma" panose="020B0604030504040204" pitchFamily="34" charset="0"/>
              </a:rPr>
              <a:t>Universal</a:t>
            </a:r>
          </a:p>
        </p:txBody>
      </p:sp>
      <p:sp>
        <p:nvSpPr>
          <p:cNvPr id="81927" name="Text Box 7"/>
          <p:cNvSpPr txBox="1">
            <a:spLocks noChangeArrowheads="1"/>
          </p:cNvSpPr>
          <p:nvPr/>
        </p:nvSpPr>
        <p:spPr bwMode="auto">
          <a:xfrm>
            <a:off x="6275388" y="1752600"/>
            <a:ext cx="12144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600" i="1">
                <a:solidFill>
                  <a:srgbClr val="FFFF66"/>
                </a:solidFill>
                <a:latin typeface="Tahoma" panose="020B0604030504040204" pitchFamily="34" charset="0"/>
              </a:rPr>
              <a:t>Local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9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9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9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19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19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19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 autoUpdateAnimBg="0"/>
      <p:bldP spid="8192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685800" y="457200"/>
            <a:ext cx="3670300" cy="5583238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u="sng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Organization</a:t>
            </a:r>
          </a:p>
          <a:p>
            <a:pPr>
              <a:defRPr/>
            </a:pPr>
            <a:r>
              <a:rPr lang="en-US" sz="3600" b="1" u="sng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Defined</a:t>
            </a:r>
          </a:p>
          <a:p>
            <a:pPr algn="l">
              <a:defRPr/>
            </a:pPr>
            <a:endParaRPr lang="en-US" sz="3600" u="sng" dirty="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“The act of organizing; the act or process of arranging and getting into proper order…the state of being organized; an organized body.”</a:t>
            </a:r>
          </a:p>
          <a:p>
            <a:pPr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-</a:t>
            </a: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Webster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876800" y="457200"/>
            <a:ext cx="3670300" cy="570547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u="sng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Organization</a:t>
            </a:r>
          </a:p>
          <a:p>
            <a:pPr>
              <a:defRPr/>
            </a:pPr>
            <a:r>
              <a:rPr lang="en-US" sz="3600" b="1" u="sng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Essential To</a:t>
            </a:r>
          </a:p>
          <a:p>
            <a:pPr>
              <a:defRPr/>
            </a:pPr>
            <a:r>
              <a:rPr lang="en-US" sz="3600" b="1" u="sng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Any Task</a:t>
            </a:r>
          </a:p>
          <a:p>
            <a:pPr algn="l">
              <a:defRPr/>
            </a:pPr>
            <a:endParaRPr lang="en-US" sz="3600" u="sng" dirty="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Two or more….</a:t>
            </a:r>
          </a:p>
          <a:p>
            <a:pPr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Lack = hindrance</a:t>
            </a:r>
          </a:p>
          <a:p>
            <a:pPr>
              <a:defRPr/>
            </a:pPr>
            <a:endParaRPr lang="en-US" sz="2800" dirty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 algn="l">
              <a:buFontTx/>
              <a:buChar char="•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 To watch for souls</a:t>
            </a:r>
          </a:p>
          <a:p>
            <a:pPr algn="l">
              <a:buFontTx/>
              <a:buChar char="•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 Deal with problems</a:t>
            </a:r>
          </a:p>
          <a:p>
            <a:pPr algn="l">
              <a:buFontTx/>
              <a:buChar char="•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 Without it – no 	    	oversight</a:t>
            </a:r>
          </a:p>
          <a:p>
            <a:pPr>
              <a:defRPr/>
            </a:pPr>
            <a:endParaRPr lang="en-US" sz="2800" dirty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</p:txBody>
      </p:sp>
      <p:sp>
        <p:nvSpPr>
          <p:cNvPr id="11269" name="Oval 5"/>
          <p:cNvSpPr>
            <a:spLocks noChangeArrowheads="1"/>
          </p:cNvSpPr>
          <p:nvPr/>
        </p:nvSpPr>
        <p:spPr bwMode="auto">
          <a:xfrm>
            <a:off x="381000" y="3248819"/>
            <a:ext cx="8305800" cy="3505200"/>
          </a:xfrm>
          <a:prstGeom prst="ellipse">
            <a:avLst/>
          </a:prstGeom>
          <a:solidFill>
            <a:schemeClr val="hlink"/>
          </a:solidFill>
          <a:ln w="381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>
            <a:flatTx/>
          </a:bodyPr>
          <a:lstStyle/>
          <a:p>
            <a:pPr>
              <a:defRPr/>
            </a:pPr>
            <a:r>
              <a:rPr lang="en-US" sz="36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There Will Be</a:t>
            </a:r>
          </a:p>
          <a:p>
            <a:pPr>
              <a:defRPr/>
            </a:pPr>
            <a:r>
              <a:rPr lang="en-US" sz="36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Some Sort of Organization</a:t>
            </a:r>
          </a:p>
          <a:p>
            <a:pPr>
              <a:defRPr/>
            </a:pPr>
            <a:endParaRPr lang="en-US" sz="3600" b="1" dirty="0">
              <a:solidFill>
                <a:srgbClr val="000000"/>
              </a:solidFill>
              <a:latin typeface="Tahoma" pitchFamily="34" charset="0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en-US" sz="3200" b="1" i="1" dirty="0">
                <a:solidFill>
                  <a:srgbClr val="000000"/>
                </a:solidFill>
                <a:latin typeface="Tahoma" pitchFamily="34" charset="0"/>
              </a:rPr>
              <a:t> May be scriptural – wrong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en-US" sz="3200" b="1" i="1" dirty="0">
                <a:solidFill>
                  <a:srgbClr val="000000"/>
                </a:solidFill>
                <a:latin typeface="Tahoma" pitchFamily="34" charset="0"/>
              </a:rPr>
              <a:t> May be strong / weak</a:t>
            </a:r>
          </a:p>
        </p:txBody>
      </p:sp>
    </p:spTree>
    <p:extLst>
      <p:ext uri="{BB962C8B-B14F-4D97-AF65-F5344CB8AC3E}">
        <p14:creationId xmlns:p14="http://schemas.microsoft.com/office/powerpoint/2010/main" val="4045225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Oval 2"/>
          <p:cNvSpPr>
            <a:spLocks noChangeArrowheads="1"/>
          </p:cNvSpPr>
          <p:nvPr/>
        </p:nvSpPr>
        <p:spPr bwMode="auto">
          <a:xfrm>
            <a:off x="990600" y="0"/>
            <a:ext cx="7391400" cy="6858000"/>
          </a:xfrm>
          <a:prstGeom prst="ellipse">
            <a:avLst/>
          </a:prstGeom>
          <a:solidFill>
            <a:srgbClr val="CC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3600" b="1" u="sng">
                <a:solidFill>
                  <a:schemeClr val="accent2"/>
                </a:solidFill>
                <a:latin typeface="Arial" panose="020B0604020202020204" pitchFamily="34" charset="0"/>
              </a:rPr>
              <a:t>A Safeguard:</a:t>
            </a:r>
          </a:p>
          <a:p>
            <a:pPr>
              <a:lnSpc>
                <a:spcPct val="190000"/>
              </a:lnSpc>
            </a:pPr>
            <a:r>
              <a:rPr lang="en-US" sz="2800" b="1">
                <a:latin typeface="Arial" panose="020B0604020202020204" pitchFamily="34" charset="0"/>
              </a:rPr>
              <a:t>Plurality of elders (Titus 1:5)</a:t>
            </a:r>
          </a:p>
          <a:p>
            <a:endParaRPr lang="en-US" sz="2800" b="1">
              <a:latin typeface="Arial" panose="020B0604020202020204" pitchFamily="34" charset="0"/>
            </a:endParaRPr>
          </a:p>
          <a:p>
            <a:endParaRPr lang="en-US" sz="2800" b="1">
              <a:latin typeface="Arial" panose="020B0604020202020204" pitchFamily="34" charset="0"/>
            </a:endParaRPr>
          </a:p>
        </p:txBody>
      </p:sp>
      <p:pic>
        <p:nvPicPr>
          <p:cNvPr id="82947" name="Picture 3" descr="peop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886200"/>
            <a:ext cx="3429000" cy="215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48" name="Picture 4" descr="peop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86200"/>
            <a:ext cx="3429000" cy="215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49" name="Picture 5" descr="peop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706938"/>
            <a:ext cx="3429000" cy="215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8" name="Picture 2" descr="http://www.rba.gov.au/abouttherba/_Images/board_meeting.jp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39403" r="6866" b="54717"/>
          <a:stretch>
            <a:fillRect/>
          </a:stretch>
        </p:blipFill>
        <p:spPr bwMode="auto">
          <a:xfrm>
            <a:off x="3009899" y="609600"/>
            <a:ext cx="3429001" cy="1371600"/>
          </a:xfrm>
          <a:prstGeom prst="roundRect">
            <a:avLst>
              <a:gd name="adj" fmla="val 1289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838200" y="685800"/>
            <a:ext cx="7543800" cy="56388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31372" y="1219200"/>
            <a:ext cx="6157455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9600" b="1" i="1" cap="none" spc="0" dirty="0" smtClean="0">
                <a:ln/>
                <a:solidFill>
                  <a:srgbClr val="CCCCFF"/>
                </a:solidFill>
                <a:effectLst/>
                <a:latin typeface="Comic Sans MS" panose="030F0702030302020204" pitchFamily="66" charset="0"/>
              </a:rPr>
              <a:t>The Work</a:t>
            </a:r>
          </a:p>
          <a:p>
            <a:pPr algn="ctr"/>
            <a:r>
              <a:rPr lang="en-US" sz="9600" b="1" i="1" dirty="0" smtClean="0">
                <a:ln/>
                <a:solidFill>
                  <a:srgbClr val="CCCCFF"/>
                </a:solidFill>
                <a:latin typeface="Comic Sans MS" panose="030F0702030302020204" pitchFamily="66" charset="0"/>
              </a:rPr>
              <a:t>of Elders</a:t>
            </a:r>
            <a:endParaRPr lang="en-US" sz="9600" b="1" i="1" cap="none" spc="0" dirty="0">
              <a:ln/>
              <a:solidFill>
                <a:srgbClr val="CCCCFF"/>
              </a:solidFill>
              <a:effectLst/>
              <a:latin typeface="Comic Sans MS" panose="030F0702030302020204" pitchFamily="66" charset="0"/>
            </a:endParaRPr>
          </a:p>
        </p:txBody>
      </p:sp>
      <p:pic>
        <p:nvPicPr>
          <p:cNvPr id="7" name="Picture 2" descr="http://www.rba.gov.au/abouttherba/_Images/board_meeting.jp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39403" r="6866" b="54717"/>
          <a:stretch>
            <a:fillRect/>
          </a:stretch>
        </p:blipFill>
        <p:spPr bwMode="auto">
          <a:xfrm>
            <a:off x="2895598" y="4799588"/>
            <a:ext cx="3429001" cy="1371600"/>
          </a:xfrm>
          <a:prstGeom prst="roundRect">
            <a:avLst>
              <a:gd name="adj" fmla="val 1289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data:image/jpeg;base64,/9j/4AAQSkZJRgABAQAAAQABAAD/2wCEAAkGBhQSERUUExQVFBQUGBcXFRcXFBcWGBcVFhcVFhcWFBYYHCYeGBklGhUUHy8gIycpLC8tFR4xNTAqNSYsLCkBCQoKDgwOGA8PGikcHBwpKSwpLCksKSkpLCkpKikpKSkpLCksKSk1LCwpKSkpKS8pKSkpKSksLCksKSwpLCkpLP/AABEIAPAAtwMBIgACEQEDEQH/xAAbAAABBQEBAAAAAAAAAAAAAAABAAIDBAYFB//EAD4QAAEDAgQDBQUFCAICAwAAAAECESEAMQMSQVEEImEFBjJxgRNCUqHwFGJykdEVIySCkqKx4cHxFjQzQ0T/xAAaAQACAwEBAAAAAAAAAAAAAAAAAQIDBQQG/8QAKBEAAgECBAcBAAMBAAAAAAAAAAECAxESEzJRBBQhMTNBcSJhgaFS/9oADAMBAAIRAxEAPwDfhcHW7kkifvMnyB6tQKgSSSlpfn0chzyjme9zmY0HZy5h9G0MAvoHHVJfSpsRCjAtrJgHMH8Thxy+UtVR1+yLPBdjJ1GUEvuImPxAmnjESNUkEw6kmSwa1yQ3mXpoUpgZkOYNtiSdjlOyZipkgmxUT1Sq58ujD8LGaAGxolupIl2ne8Ppenowx01hkh3a0Q++81JhpUWu2xCgWLPcenl1pYeGRAB/MnUAuWj9KBXuNIh2TI2SLs7bXjaiW3Tpdp0LF/KNGfWnoSotBvqSb5bhr7+lAbc1maXYBL/K8W1osIjStOpTYTbo4JMA26XpyDBIIttc+p9PnTxhFxf1fpq0QwPQURh7g6uWINjNvQ9AKB3RCEAg8wPrZswmbaMNnqRTaMXcWHXr6fOpHL6/Pby9Cdmo5SPiYWYO1zJ+ooFdFdSHszObABrhxO4I8+aiUNqR/wAXDmf+zNTeyJd3Ifr/AI8vlRzqeH8+bz0v06PQFyFKQLnUbGzCTqQ/rfSknDCbMnqGlso5ocn/ACwqVSVXIPoVPH1HrRCfNoZnOzN5UWC6IQANmJ6PdMM17vvFNdIEpBM3IIcNckTFzr6VMNL2ifLY+bedO9kwiPmBAAudJbeiwXKzMQeVpglzaB4ZiT0ZrU8gHR2fqNH0e19xFOKnD6MZYFo0JLnX5jSocUyREa5RZlHU9AepiiwNok3g+pIjmZwE+f8AK1RZeT3mnQvIU7hrx+VOxeU2Dlo5RqsuCT1B+VMURfUgkeERKrvtPy1oBIlxMIu/N/Jd390uJaPwilUOGziEk9EpG8D0D9HajT6DIFqzO5A9QbPbTUX0cVIhaRqCS9mIJgmPeZwfItSwSWYG4sB6w5ky46uKahSxqsjQhJcCGygX1IfUEaVEkFWMl2GVw/KcpAgP6S5a4jSuN3uITwmL7qiAB4QoiApmvGo0iuz7cgCDDaqtBYaGLeRrP97+KB4TEAJZWXQh5B1Nv8ualDUiM+kWZztjjj9nd1pUAAP3imFnYDWnftzGge0UzfET9WrmdrLJwmPSilY1+r1rKK2MNze50f2tin/7VvvmMf6ontLF1xFn+Y3j9KohVOGJUsK2IYmWzx+IffXv4i3rRXxWIb4iunMarJP/AHSONpRZBiZZ+3Lke0X5ZjRHF4mq1/1H9arD50Qvp86MIYmWftWJ8a2/Er9aR4tfxn+o1AlT/wDFJRosGJlkcZiD31/1EaM4pHisTRaiNZP61UOJ9XpwWfLrRhQYmWftS/iUNfEb/nRHGYj+NY/mV+tVXN6f7Z73osPEyZfEK0xF/wBStfWpsHtnGSIxFepJ+pmqiT/vWpM46ClhQNs23YPEKXgAqzFypyXmTEC3reuilwS7guZm5b0/2wrkd3Ffw4I3U0iXJG/VpFyDpXTCpYZXu2VJkHpfbzY1lVNTNulfAhwcmx1uDMvM+p2Ma0qZikCEgAiwh/UAafMl6VQLLFUFJAYhyzkKDmEsymeR+RFL2gEZkzAliScpDZhqAfJutFaiTzOW3zJ2fMxYSJ2Yb0zEky8DUEP4oYnUieoqNyRCpQhgNC8XIs4DjXybrWZ7zK/cqPL7tsoYG0XL9TDda0XFIKBcpAEvtLuM2pHNsWFZfvGtXsjm31YEnMXYObATs9Tp60RqaH8OL2ur90ltxUSCaPax/dp8xTUq+vKtpHnyVO71IV1rE9iYGK2GhCXAwcy/aLTxCM5QFqxcLEYFHMQMu4NN7O4ThsbiRhfZSlKMY4ZVmWQQE4kY+Y+I5AQ3WuVcTF+i/Ie5lE4hoqetirsfh1YQWMPCc4fEkHBxMReG+FhgpJKi4WFG21Ht3C4Xh/a/ueHJQsDDw04q1KUCDn9ukHlaCPpxcTFu1gyGvZj0rNKdX1rV9t8NgAcajD4dCDw6cMoWlSyXWpAUZJDB9qsp7LwEYWb2WBmCOFc4qlpS60KUsukvmMUPiopXaDIb7Mxg6UjifX61uuE7r4SuI4geyUcPOnBQHJyLUjMtYL+FLpA/FWb7Y7OThYHDnKBiK+0JxCHOZWHiJQH/ALqceIjJ2IyotK5y0qpHFlq0nZeBw44TDxMROBmUvEBVjHFDhNgn2etr6VW4rgcMY/CBKAE4qMBSwFGc+Ic0u9qeer2+/wCCyna5xT9NSCq2XA9m8NjYix7FKBg44wzlWsjESrOClTmFDKDBqPA4PhcTFKU4fCkIw8VbIx8XK6SgJ9opQGQXch9ahzMdmTyHuZLNTk43+62K+x+ESUlSMIKVhJUlKsZf2dyspcYwSWJADP8ArWZ7xcAMLiFISlSE8qkhSgpgQC4UCQUuC3Spwrxm7IjOk4q5re6rfZklj4l2e4N2Gv8AwTXXIn3hYG7aaPN46PXD7oq/hkxmZa39TYFr3nYGu5YMfFuGJ+7BTsIGgfes+prZrUb4EMUlX+ixjRiS0PA1BJ0pUlpJDhJ2B00kOIBFtg4pVAu6lEtJYQ8OlgQcvPEkQDvBpnEYYdnixBY2J8USzgHd30qY3N4Mw/xgSVTPyV0qJ1BNywecpUfeFgs2AbqHOlRsS7FTi0ifKXAUYzSXFhIbUkHSsv3iJyKBDSBpJCiDI2s+t61XEjxB9CSbs2YC6mgFgfh5tKzHegMiSfEmCTZyLElmFtwxqdJftFdZ/h/Dg9q+BPmKYk0O0VOE+e9NTW2jAOxid5uIXh+zViqygJA8LskgpBUA5Aaz1Jid6uJUpBOMolBdNgxYpcsJUxMma4wNOzVDLhsh45Mu4Ha2KhGRCyEc0ACy0hK5I1AAqLiOKXiLUtasyll1GJLCS0GwrVr7tpTwSeRPtkJw8ZSnTmIWs5sMofMAlBwy5DXrpK7BwFY2MtKEnDGNhYKkGcmIOIw0nKPhXhq/zXLzMFey3L8mVu5jsHt7HTinFTikYivEY5hDBQsbD8qj4rtXGxM4XiKXnUlS3bmUkMkwIYRFdjtjCQrh8ZZwUYKsPiBh4SkIKPaJJWCkj3mASXG9XV8HhqzYRwEDDTwicX2oSQRi+ySsHP4S6obrQ60EsWEFTd7XM/xXbmNi5c6yrIcyfCGMTyiTAqwnvZxTEe3UASXACZzXeNXNdnvBwCFYpwMJGEkqxEIGXhsRJSCxJ9tmKSA+g6Vc4vsTCOIMVGEnLh4eOE4QIUMTEwpwicpnMl1EAgwKjzFPp+R5UvTMvwXeDHwUBGHiFCQSQAEkTchxUg728UE5RjKyiwZO4O2/+a6mCgLQriF8IhOIjCKkoAbDxT7RKfaeyvyAl942qxw/B4C8H2uNhJwvaYXMEgpCHxk4ScZCSeUMoKazCk61Pu4gqcv+jgY3eriVFJVjE5FZkwkAKYpdgGJYm+9Hie8/ErBCsQEFKknkQHSqCIFaA9mYeAAMTDwhiDDwkleIhasHMTi5gooLhSgEnNs0Vle3OH9lj4icuQBUJCswSCAQApg4nbap0qlOpKyiKpCcFdstcH3ox8NKUpUMqU5AlSEqGV8wCgRzMXYnc1T4/tFeMrOtTqLCwAYWAAgCqeaj7QWrqjCKd0jncm+5v+5yweHTI8S4LbjqIcO/Rta7WGzXv0yku1zmgmD0Zta4Xc//ANZBnxrGp94f229WrRgkfFDsS82d5Z5lthWVV1s26PjiQYinBOYblhMsYGZpgtoxFKnKUpjmzdDzPdMw209WpVWW9SmVPswaQTDOYi3n7r03EWS9nBJYqYgXJlNmL/hJFFWNBsokke7N9M3kY2y600yxYGJZg8g/H0J/MNSJsp4qQSwykl80mQ3RFw7/AIYFZrvIP3XhPjEkm4khikNeOhFaXiFh5KGMW2Jec4/E/wB1qyveNYKGBB5tmN3Yhz1L+lWU9aKq2h/Dgdo+750nodoJ8PnTU1tIwWSPRFMBpwNAi3+0cTOV5151BlKzFyCGIJuQ0TRT2pigqIxFushSiFF1KSQQpUyQQ4e1UjQBqOBbDxPcu8V2jiYje0xF4jO2ZRUz3bNvUuJ2zirRkVi4hQw5TiKyxYM9UBRowR2DE9zp/wDkXEn/APRi/wBZqtw3aOIgMhakDMFwSOYBs0atHoKqmk9ChHYMTv3OgrtjGOIMQ4uIcQBs2cu23l6U3iO1sVZUVYi1FYAU6nKkpLpB0Z5aJqi9KlgjsGJ7nSwe8fEIOZOMsHKlN/dS+UTEOW23qjjcSpaipRKlKLlRkk7k61GFUqagl1SDE2hxXQUaEUHqYj0Duaf4UPbMtzBaWzNlgCQRrFaIEQ4I/IuId2TcC+7is/3GW3DAwBmW59QzjW5AGtd72rByWaLO3hIIcyzj8T9Kxautm7Q8cR6l2ASro140fLdmfzoUEgNbM0Hmf0fRt9XpVWXWKa1qFyoX3NrPyxP99RkqMSdg6g73nScp15uhagcRGuXTUAl4AkWsPMZqCFJa6SS0DKxeJgzDTqHqNyZDxClMZIcGwLSQd4kx956yXeRf7tI5vECCXtBcObO8kPBrVYwA0T6tILNGVug2M61ku8zMLeJJPV0hjYMHBjz3q2lrRTX0M4PHKfJ50BQ41Up8zQrbR58eDTgqmJNKgB9EimpNOJoEgoBMAEk2ABJPk1zXT4TsJaspWQhKmu+YJKil8uhOVTJJBLVS4PtNeESUEDMGPKlUEEEOoOIJtU47dxsxVnJVMqAJDlyA+j6WqmeY9NkWxwLujQnuygYeQvnzE5vZjMEsk/E+hDHQ+HWuFxfYi05ikhYTmseZkkAkp3GZLh3Dy1FXefiLZg2wQkDyYQ0CLVErt7GdwtiNQGLOC3k6RFiweueFOvF9XctnOk12sU1Bi2vXTze1AirPG9pLxmz5Y1CUgwABmUJMAXqs9dqvbr3OZ29BegDQfampUKYh5NC1Nei9A0eg9yP/AFk3/wDkVYK+IMYMkaDZ602EWFmAa2boBl5p6Po9ZruM/wBnRYviK8wCoXgzEeRrQIB+EiQxAZvC2Xl1cttNYtXWzdopZcQpKmL30zHlsIfMIGheZpUQ46wDLas2jtoPI0qrLsLKQBgTr0Zsol1bFjslqjKiw130MgBiM0OHSdk5TrRDeEhyl7kEe6WcJm0jaKZl6ORDCZ5C/hltdwwqBMr8SqzuXOri5SC5zAvLEuWE1ju8q+VMlswLfypkyZ0bQAVsMUkQxDX6HkcFkyN9SCNqyPel8mG5JnUm+VJIIIE39Gq+j5Ec/EdKbOBxhlPr/imtQ4kyn1pPW0jBHCnPTBTnpiDSB8qSFNetFgcdgnBCDlC/s3s8xeFniMxBSE3CC+baqqk3DsrlkIqXsz2akK0PZHF4aOHxEHEw0r9q6SoqS6PZqS6T7NTjMxYtUPYnE4WB7YqUFPhoCChnKjiYRIQVoICgMzuNDVec+tl27fyPLXTqcWga1ye1uFUxKUIUcHGf4UKXjlQw8uSVZJCtqkxcXhlcTw+KMTAGGhaxiJYgkHHxlA5cjFOVaddKjzEr2cWiboq3cx4pN9fpWp7GxMDAw1DExMFawrEUCgBZnhlBGQrSz+0sDDtTh2hw+Lh4py4OCDnghPtC2ClKCpGRjmUnMDhkMVF6T4iXqLDKVu5kyWpA03NSJrrOcKqRPyoGgV0wPRu4yX4ZM3UsSUi5EWe+vpWgIDizRIIBskMwEA26N1rgdyMRuFTJDqXoWbPu9rOdyK74LzJcC4UD7juM0PD2ZhWJV1s36PjiFHEAGAFK3Yas6mI1YDo1GgvM0ZiZMBi5yvBUZNztFKqyy1ymVGCVAMOtuTwuuGZxEnyNRWaztu8jKXfM0PHxOdqs4ai7yDBDfykZeVt2B+9UBcsOYuwLZtweWIty9QqkTKfFqHL4QdIzMxSQxJlvm/Ssb3oHhZmzMGINh0k3vrWxxyABf3bZtm5SFflu6qx/egRh9VRcWSmACTy7dXq6h5EU8R4mcDibppPS4gymhWyjBY4UXpoNB6YiV6RNR0XpgOCqIVTXpUCsSWpEVG9EmkMcTSemA0hTEEmlQpUAGi1AUqQHo3ckH7KhviWTGmcOYB5XuNwNq0aMO76dHI8ILlpaH3cVmu5uKE8IgkhPMoWCpzloJi9iOtaFKuWcsX8JAYiYu3zfpWHVf7Zv0b5cWPGFocxVLEA5obXKzsz9GpUHeNhYGdDezhw51elUC3+ykohXwgQPdAkBn2cAeTVGpnjKQ2wBluaRAPybrUii+7dUvsZLw8ZtmTZ6aVuLGfihwWdxmsTKtoFIsKfFAR1aIS/oEMH02Y71je9LOhmM6TcCWYEDYaVs+IILnVxPQt4ubldp2Yb1i+9axyDYmG6CTPy0q6h5EcvE+NnC4jxJ8jQpvEXFIKraRghoikKNMAg0iaD0s1ACena0AaJoGJ6FIik7UCQgac9NoPQMc9KmvSoEPoPQBpGkB6R3Nf7Lhu4GZRDA3CyAXe+gGxNaAQRfQwTYMzczwCwBvNcPuPhPw2Gw1U+nvvfK+bY7PatBklhBIDAEs5ZmDRuNp3rDq62egpaF8I8w8JeGYF4brmm8HUPSp2VQD8x3fM1ksYDsxgaTSqBYUsMeQvBIIBDXjQkO13GgpqwOtiCQYv8AhlhcvLipVLlo0bVmsEuZ1Y6ydKrHEFwyWeIgSIcsW3l36VGxMr46XcOX1JUSwEnNEzCv5axfelb+zMs5YkkjY+Z0JrWdoJCnhoNmMBxJ1AZvvODpWP7zoSn2YSNVa2fRiAY31ro4fyI5uK8bOJjHmT60qZinmHrRrZRhMdRegDSpiHGhSejQAjRBoUhQA4qoE0npA0DCKDUjRNAgNRNKgTQAnommktRoCx6b3NH8JhiPeFgD4lEh5jld26a13MokHLpFr6yCJygzZm1rid0CfseF5KIBAYJzrjxBw4e1wBrXczkCCIa7Wc/eYAtOxDVhVNbPQUl+EJSSzgBQ9J8OwsWJ6M2tKoV8QoByUvr4Q9vva3OzAa0qgWkDMR1Lgh2UfdyRP3ZgPQIUbuCNgdHbK6huQno9JeEDpcsPDqLz4YBgWYb0w4T6gvqw1csIhzPRjvUbkylx+EWI0vDsCxZiTazDYk6Vi+9Z5kWuRBfaw+EF23rbcSq7EOA0crnmkQ/6B96xPep8yHvzTzTo4ceHbZ66OH8iOXivGzhY45h5UBRxzI9aCa2UYQgqnPTaL0xBNGk1KgYqdQAoUAFIotQAp5oENFJ6RFGgYnoPRahQIDU4CmqpyaAPTe6B/hMJ3gHcQSuSdA9utdtK9nLGXJ3YiBYy+6q4ndTDH2TCgPlJv4pXBgsDZtL12HAYO0xGyiJZO4bzmsGprf09FTSwR+DsyyBd5+IlofMfMT1alQzA6M2sBtHJKZux3M0ah1JlYrVLgsAS7naQXMCz9WqJYLkly76SSzmXib9U9aKmh0jl0cQw3ZiBru/SmFbAsN3cwGB1CXZ77kpqJIqcUlxvckkByC5OYPykkB9iAKxHerxokSSbDWZjXbStxxqlc1/efxGxJ5mDFi2bq1YjvXikrRe6jPn/AJ0PWunh/Ijl4rxs4mPcU0Ucc8w9aCa2UYYaKaFFNMAtSFEUqACKTUqNAdxNSAo0aQCak9AGlQAiaBpP/uiDQA16VI0qBHp/djD/AITC15dOpU7h38+hrsZWGoc+dsw1O0PtNc3uyP4TBj3IcFjB2Hm/Q9K6ilGGJALsJ66R16sRWFPU/p6Km7RXxCQqNR6vqfdd4Zh0mlQXjGScweIcGCfnP9NKldErXK5U0gWnXS2WdPd81VCojQpAt+QLAAqlnYfnpUigd3LNs92uOV5bZjvUReA77ZXDwWaIN22AO9QJHP44EBQAS0y6WAEAC7s5836Vi+9J58P+bV26dW3rbccerDcOHJgFO2uXo9YjvOP3mH5H8n2u21dHD+RHLxXjZxsfxDypClj3HlQFbJiDhRBptEUxDqcDTAadQMNKkDRpAEUmoJNOBouA00qfTSaAA1KjmpE0AChSJoPQB6j2AsDhsKz5EicuiQbatmfc20rp4agJZOrvl/zq0EnW2lUewyfYYLFQOTDEPslmls0KIGoer4WYjaA9neJm5I1Je1YU9TPRQ0r4PGEC2XKXjKGg8xYOGbX1pVC5MDK4/pEmxexk+ZNKok7Ea8zBwWfV35mfNOsZjpFRYzFgdpsHgO5fkLCdo3p2bUaTLGAxjcMoE720qES7CLMWNrlXTwvvmG1RuSRV49UFruJcC+je67GNG61ie9Hjw4IDG5d7Mf8AWlbbjVnR9nLwBfOx1gk9BWW7b4UKIzOcsidwHeXeJq2jNRkpM568HOLSMvjXHlQFHtUkFggJaxGY3eC5NUDxSvr61rS5umZPKzOg9Orm/bVDb8jTk9oq1b6apc1T3Fy0zoCnCub+0TsKd+0jqn50+Zp7hy09jog0XrnDtIj3aJ7T6fX/AFNLmKe4nw9TY6NI1QT2l92j+0vu1LPp7iyKmxfpE1R/aHQ/Vh/n8qcO0Puv9R+dGfT3FkVF6LdJ6rYfFPZJP1YU9OISWAf68vT0oz6e4ZNTYkJppq/w/YeMtiAmd1gab6THmQKm/wDF8f7n9Y2pZ9PckuHqbG/7JP7jCDgfu8OHvALO1zJG1tav4ZMNaNQnQWIESABtO9VOBJGGgQyUpBFrM4fMCxaesa1ZyOxJv929nzDN0D7RvWRJ9WbkekUhwUSmFWbRwQw0aL28z0pUVlg4VO+UEzld0kyS0jQilSJESVwCWJDMZg8tpsC7CzlVR5wAJSGbqQx90kyA0DV1DSpAh/7dQCxZMR/L89aiREMbBmOpLBvm3XzqA+luhSxiRs0dQOr6s/q/SuZxfAfXUXFjAcPvXdKSWvIYBiWlgE+XujcGqmNwoMG7RDbM0zsN3NBF9TLdodiu7giWLyerluk7m1Uv2EHLjVpidc+2jndq16uEQ0Biz6lm0kyA5bdztUH2AOSGDerbgxzMPzzdKdxNGSxOxUz9HzVsTJO0b0T2Kn4XJOzXy6+6T/b61r08EHDiQWLvA5Qc0GBL7uNqhHBaczy4UqxLODu7c3ptRcWEyI7DBFodns75QGe2vlfWmp7BENaHb0YpGnTadxWyw+ziPHr8TgWSZOhnm2BFBXAjfT/IQ8v5PsG3piwmO/Yg2vls5F9Pm3UGmju8ALWuWPofzgferXr4Jm1kdCXYS1oYdAAdaH2B06M2oAuCmfPw9PF1pDwmRPYAb69PSP6opK7AE7flJct+vWK2H7PuzOGNtZTtIcM2/NSX2deN2cxdQ28h1M0xYTGr7vgEjzvDee3UaGKkHYY0D29Xb8n+Va/9nXiQ+adiQ5fYtm3UQajHBhzbYu/QEKiZHN1ZqAwmVT2PpqWbTxZb7ajo3Wr3A9kAN118yRqNbdL1ok8BuHiTLe4+Yv1Gb0qfC4Yp8gCZBZzlBzObfFsGoHhIuE4JksRvbrG3Rm0M11EcOGeXnpuAbbx+KaiAn3X6gDxBiCM3oToCDrVlwB55n5bhiJ5o28uagkO4zHOEha8pOUE3u0MeW1h5zTOMxwHQnPi4jjKgDEwknUkKDqxDAgM+YRT8RAytBcTEF8wIbNsw8pqrw+FkGVdwk4SSrDOJhlAJOGrEKVSlIAwynKXCUkxFNEX/AAWsPjeZQyYqWUykqViFTFIKVnOA0hSTuWNKosEFZylSVpS7q9klA+5hp5QopSTiGUjxhnvSoBH/2Q=="/>
          <p:cNvSpPr>
            <a:spLocks noChangeAspect="1" noChangeArrowheads="1"/>
          </p:cNvSpPr>
          <p:nvPr/>
        </p:nvSpPr>
        <p:spPr bwMode="auto">
          <a:xfrm>
            <a:off x="155575" y="-144463"/>
            <a:ext cx="1668458" cy="166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43830">
            <a:off x="1189981" y="587249"/>
            <a:ext cx="2552700" cy="395287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6603"/>
          <a:stretch/>
        </p:blipFill>
        <p:spPr>
          <a:xfrm>
            <a:off x="1676400" y="3962400"/>
            <a:ext cx="1828799" cy="195262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4648200" y="4267200"/>
            <a:ext cx="396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hlinkClick r:id="rId4"/>
              </a:rPr>
              <a:t>www.onestone.com</a:t>
            </a:r>
            <a:endParaRPr lang="en-US" sz="3200" dirty="0" smtClean="0"/>
          </a:p>
          <a:p>
            <a:r>
              <a:rPr lang="en-US" sz="3200" dirty="0" smtClean="0">
                <a:solidFill>
                  <a:schemeClr val="bg1"/>
                </a:solidFill>
              </a:rPr>
              <a:t>&amp;</a:t>
            </a:r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CEI Bookstore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0" y="304800"/>
            <a:ext cx="55402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Scriptural Elders</a:t>
            </a:r>
          </a:p>
          <a:p>
            <a:r>
              <a:rPr lang="en-US" sz="3200" i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And Deacons</a:t>
            </a:r>
          </a:p>
          <a:p>
            <a:endParaRPr lang="en-US" sz="16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sz="32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H. E. Phillips</a:t>
            </a:r>
            <a:endParaRPr lang="en-US" sz="32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92076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1862" y="533400"/>
            <a:ext cx="769633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000" b="1" i="1" cap="none" spc="0" dirty="0" smtClean="0">
                <a:ln/>
                <a:solidFill>
                  <a:srgbClr val="CCCCFF"/>
                </a:solidFill>
                <a:effectLst/>
                <a:latin typeface="Comic Sans MS" panose="030F0702030302020204" pitchFamily="66" charset="0"/>
              </a:rPr>
              <a:t>The Work of Elders</a:t>
            </a:r>
            <a:endParaRPr lang="en-US" sz="6000" b="1" i="1" cap="none" spc="0" dirty="0">
              <a:ln/>
              <a:solidFill>
                <a:srgbClr val="CCCCFF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Bevel 2"/>
          <p:cNvSpPr/>
          <p:nvPr/>
        </p:nvSpPr>
        <p:spPr bwMode="auto">
          <a:xfrm>
            <a:off x="809487" y="2362200"/>
            <a:ext cx="7696338" cy="914400"/>
          </a:xfrm>
          <a:prstGeom prst="bevel">
            <a:avLst/>
          </a:prstGeom>
          <a:solidFill>
            <a:srgbClr val="CCCC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Terms</a:t>
            </a:r>
            <a:r>
              <a:rPr kumimoji="0" lang="en-US" sz="3200" b="0" i="0" u="none" strike="noStrike" cap="none" normalizeH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That Refer to Elders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Bevel 5"/>
          <p:cNvSpPr/>
          <p:nvPr/>
        </p:nvSpPr>
        <p:spPr bwMode="auto">
          <a:xfrm>
            <a:off x="838062" y="3632537"/>
            <a:ext cx="7696338" cy="914400"/>
          </a:xfrm>
          <a:prstGeom prst="bevel">
            <a:avLst/>
          </a:prstGeom>
          <a:solidFill>
            <a:srgbClr val="CCCC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Work of Elders</a:t>
            </a:r>
          </a:p>
        </p:txBody>
      </p:sp>
      <p:pic>
        <p:nvPicPr>
          <p:cNvPr id="7" name="Picture 2" descr="http://www.rba.gov.au/abouttherba/_Images/board_meeting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39403" r="6866" b="54717"/>
          <a:stretch>
            <a:fillRect/>
          </a:stretch>
        </p:blipFill>
        <p:spPr bwMode="auto">
          <a:xfrm>
            <a:off x="2895530" y="4917161"/>
            <a:ext cx="3429001" cy="1371600"/>
          </a:xfrm>
          <a:prstGeom prst="roundRect">
            <a:avLst>
              <a:gd name="adj" fmla="val 1289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79615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Terms</a:t>
            </a:r>
          </a:p>
          <a:p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That</a:t>
            </a:r>
          </a:p>
          <a:p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Refer</a:t>
            </a:r>
          </a:p>
          <a:p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</a:t>
            </a:r>
          </a:p>
          <a:p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</a:t>
            </a:r>
          </a:p>
          <a:p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Elders</a:t>
            </a:r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3787775" y="457200"/>
            <a:ext cx="36845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600" b="1">
                <a:solidFill>
                  <a:schemeClr val="bg1"/>
                </a:solidFill>
                <a:latin typeface="Tahoma" panose="020B0604030504040204" pitchFamily="34" charset="0"/>
              </a:rPr>
              <a:t> Presbuterion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2819400" y="1295400"/>
            <a:ext cx="5943600" cy="2362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 b="1" u="sng">
                <a:solidFill>
                  <a:schemeClr val="accent2"/>
                </a:solidFill>
                <a:latin typeface="Arial" panose="020B0604020202020204" pitchFamily="34" charset="0"/>
              </a:rPr>
              <a:t>Means</a:t>
            </a:r>
            <a:r>
              <a:rPr lang="en-US" sz="2800">
                <a:solidFill>
                  <a:schemeClr val="accent2"/>
                </a:solidFill>
                <a:latin typeface="Arial" panose="020B0604020202020204" pitchFamily="34" charset="0"/>
              </a:rPr>
              <a:t>:</a:t>
            </a:r>
          </a:p>
          <a:p>
            <a:r>
              <a:rPr lang="en-US" sz="2800">
                <a:solidFill>
                  <a:schemeClr val="accent2"/>
                </a:solidFill>
                <a:latin typeface="Arial" panose="020B0604020202020204" pitchFamily="34" charset="0"/>
              </a:rPr>
              <a:t>1. Eldership; elderhood, etc.</a:t>
            </a:r>
          </a:p>
          <a:p>
            <a:r>
              <a:rPr lang="en-US" sz="2800">
                <a:solidFill>
                  <a:schemeClr val="accent2"/>
                </a:solidFill>
                <a:latin typeface="Arial" panose="020B0604020202020204" pitchFamily="34" charset="0"/>
              </a:rPr>
              <a:t>2. One older - “bearded one”</a:t>
            </a:r>
          </a:p>
          <a:p>
            <a:r>
              <a:rPr lang="en-US" sz="2800">
                <a:solidFill>
                  <a:schemeClr val="accent2"/>
                </a:solidFill>
                <a:latin typeface="Arial" panose="020B0604020202020204" pitchFamily="34" charset="0"/>
              </a:rPr>
              <a:t>3. Suggests maturity in judgment/ </a:t>
            </a:r>
          </a:p>
          <a:p>
            <a:r>
              <a:rPr lang="en-US" sz="2800">
                <a:solidFill>
                  <a:schemeClr val="accent2"/>
                </a:solidFill>
                <a:latin typeface="Arial" panose="020B0604020202020204" pitchFamily="34" charset="0"/>
              </a:rPr>
              <a:t>experience / wisdom</a:t>
            </a:r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2819400" y="4038600"/>
            <a:ext cx="5943600" cy="2362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150000"/>
              </a:lnSpc>
            </a:pPr>
            <a:r>
              <a:rPr lang="en-US" sz="2800" b="1" u="sng" dirty="0">
                <a:solidFill>
                  <a:schemeClr val="accent2"/>
                </a:solidFill>
                <a:latin typeface="Arial" panose="020B0604020202020204" pitchFamily="34" charset="0"/>
              </a:rPr>
              <a:t>Translated</a:t>
            </a:r>
            <a:endParaRPr lang="en-US" sz="2800" dirty="0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1. </a:t>
            </a:r>
            <a:r>
              <a:rPr lang="en-US" sz="2800" i="1" dirty="0">
                <a:solidFill>
                  <a:schemeClr val="accent2"/>
                </a:solidFill>
                <a:latin typeface="Arial" panose="020B0604020202020204" pitchFamily="34" charset="0"/>
              </a:rPr>
              <a:t>Elder</a:t>
            </a: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</a:rPr>
              <a:t>(Acts 14:23; 1 Tim. 5:1, 17)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2. </a:t>
            </a:r>
            <a:r>
              <a:rPr lang="en-US" sz="2800" i="1" dirty="0">
                <a:solidFill>
                  <a:schemeClr val="accent2"/>
                </a:solidFill>
                <a:latin typeface="Arial" panose="020B0604020202020204" pitchFamily="34" charset="0"/>
              </a:rPr>
              <a:t>Presbyter</a:t>
            </a: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</a:rPr>
              <a:t>(1 Tim. 4:14)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61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61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6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86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8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8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8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861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861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86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86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8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8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8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8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8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8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8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 uiExpand="1" build="p" animBg="1" autoUpdateAnimBg="0"/>
      <p:bldP spid="68615" grpId="0" uiExpand="1" build="p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Terms</a:t>
            </a:r>
          </a:p>
          <a:p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That</a:t>
            </a:r>
          </a:p>
          <a:p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Refer</a:t>
            </a:r>
          </a:p>
          <a:p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</a:t>
            </a:r>
          </a:p>
          <a:p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</a:t>
            </a:r>
          </a:p>
          <a:p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Elders</a:t>
            </a:r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3810000" y="457200"/>
            <a:ext cx="3684588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buFont typeface="Wingdings" panose="05000000000000000000" pitchFamily="2" charset="2"/>
              <a:buChar char="v"/>
            </a:pPr>
            <a:r>
              <a:rPr lang="en-US" sz="3600" b="1">
                <a:solidFill>
                  <a:schemeClr val="bg1"/>
                </a:solidFill>
                <a:latin typeface="Tahoma" panose="020B0604030504040204" pitchFamily="34" charset="0"/>
              </a:rPr>
              <a:t> Presbuterion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3600" b="1">
                <a:solidFill>
                  <a:schemeClr val="bg1"/>
                </a:solidFill>
                <a:latin typeface="Tahoma" panose="020B0604030504040204" pitchFamily="34" charset="0"/>
              </a:rPr>
              <a:t> Episcopos</a:t>
            </a: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2819400" y="1905000"/>
            <a:ext cx="5943600" cy="2819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 b="1" u="sng">
                <a:solidFill>
                  <a:schemeClr val="accent2"/>
                </a:solidFill>
                <a:latin typeface="Arial" panose="020B0604020202020204" pitchFamily="34" charset="0"/>
              </a:rPr>
              <a:t>Means</a:t>
            </a:r>
          </a:p>
          <a:p>
            <a:r>
              <a:rPr lang="en-US" sz="2800">
                <a:solidFill>
                  <a:schemeClr val="accent2"/>
                </a:solidFill>
                <a:latin typeface="Arial" panose="020B0604020202020204" pitchFamily="34" charset="0"/>
              </a:rPr>
              <a:t>1. Overseer, superintendant</a:t>
            </a:r>
          </a:p>
          <a:p>
            <a:r>
              <a:rPr lang="en-US" sz="2800">
                <a:solidFill>
                  <a:schemeClr val="accent2"/>
                </a:solidFill>
                <a:latin typeface="Arial" panose="020B0604020202020204" pitchFamily="34" charset="0"/>
              </a:rPr>
              <a:t>2. One charged with duty of seeing</a:t>
            </a:r>
          </a:p>
          <a:p>
            <a:r>
              <a:rPr lang="en-US" sz="2800">
                <a:solidFill>
                  <a:schemeClr val="accent2"/>
                </a:solidFill>
                <a:latin typeface="Arial" panose="020B0604020202020204" pitchFamily="34" charset="0"/>
              </a:rPr>
              <a:t>that things are done by others</a:t>
            </a:r>
          </a:p>
          <a:p>
            <a:r>
              <a:rPr lang="en-US" sz="2800">
                <a:solidFill>
                  <a:schemeClr val="accent2"/>
                </a:solidFill>
                <a:latin typeface="Arial" panose="020B0604020202020204" pitchFamily="34" charset="0"/>
              </a:rPr>
              <a:t>(Thayer)</a:t>
            </a:r>
          </a:p>
          <a:p>
            <a:r>
              <a:rPr lang="en-US" sz="2800">
                <a:solidFill>
                  <a:schemeClr val="accent2"/>
                </a:solidFill>
                <a:latin typeface="Arial" panose="020B0604020202020204" pitchFamily="34" charset="0"/>
              </a:rPr>
              <a:t>3. Epi = over; skep = to look at</a:t>
            </a:r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2819400" y="5029200"/>
            <a:ext cx="5943600" cy="1524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110000"/>
              </a:lnSpc>
            </a:pPr>
            <a:r>
              <a:rPr lang="en-US" sz="2800" b="1" u="sng" dirty="0">
                <a:solidFill>
                  <a:schemeClr val="accent2"/>
                </a:solidFill>
                <a:latin typeface="Arial" panose="020B0604020202020204" pitchFamily="34" charset="0"/>
              </a:rPr>
              <a:t>Translated</a:t>
            </a:r>
            <a:endParaRPr lang="en-US" sz="2800" dirty="0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1. </a:t>
            </a:r>
            <a:r>
              <a:rPr lang="en-US" sz="2800" i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Overseer </a:t>
            </a:r>
            <a:r>
              <a:rPr lang="en-US" sz="2800" dirty="0" smtClean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</a:rPr>
              <a:t>(Acts 20:28)</a:t>
            </a:r>
          </a:p>
          <a:p>
            <a:pPr>
              <a:lnSpc>
                <a:spcPct val="11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2. </a:t>
            </a:r>
            <a:r>
              <a:rPr lang="en-US" sz="2800" i="1" dirty="0">
                <a:solidFill>
                  <a:schemeClr val="accent2"/>
                </a:solidFill>
                <a:latin typeface="Arial" panose="020B0604020202020204" pitchFamily="34" charset="0"/>
              </a:rPr>
              <a:t>Bishop </a:t>
            </a: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</a:rPr>
              <a:t>(1 Tim. 3:1)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63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63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963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963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9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9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9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9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9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96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96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96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96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963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963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963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963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9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9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9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9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9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9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9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9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96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96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96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96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7" grpId="0" uiExpand="1" build="p" animBg="1" autoUpdateAnimBg="0"/>
      <p:bldP spid="69639" grpId="0" uiExpand="1" build="p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Terms</a:t>
            </a:r>
          </a:p>
          <a:p>
            <a:r>
              <a:rPr lang="en-US"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That</a:t>
            </a:r>
          </a:p>
          <a:p>
            <a:r>
              <a:rPr lang="en-US"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Refer</a:t>
            </a:r>
          </a:p>
          <a:p>
            <a:r>
              <a:rPr lang="en-US"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</a:t>
            </a:r>
          </a:p>
          <a:p>
            <a:r>
              <a:rPr lang="en-US"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</a:t>
            </a:r>
          </a:p>
          <a:p>
            <a:r>
              <a:rPr lang="en-US"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Elders</a:t>
            </a:r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3810000" y="468313"/>
            <a:ext cx="3538538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buFont typeface="Wingdings" panose="05000000000000000000" pitchFamily="2" charset="2"/>
              <a:buChar char="v"/>
            </a:pPr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</a:rPr>
              <a:t> Presbuterion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</a:rPr>
              <a:t> Episcopos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</a:rPr>
              <a:t> Poiman</a:t>
            </a:r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2743200" y="2438400"/>
            <a:ext cx="59436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 b="1" u="sng">
                <a:solidFill>
                  <a:schemeClr val="accent2"/>
                </a:solidFill>
                <a:latin typeface="Arial" panose="020B0604020202020204" pitchFamily="34" charset="0"/>
              </a:rPr>
              <a:t>Means</a:t>
            </a:r>
          </a:p>
          <a:p>
            <a:r>
              <a:rPr lang="en-US" sz="2800">
                <a:solidFill>
                  <a:schemeClr val="accent2"/>
                </a:solidFill>
                <a:latin typeface="Arial" panose="020B0604020202020204" pitchFamily="34" charset="0"/>
              </a:rPr>
              <a:t>1. One who keeps, guards sheep.</a:t>
            </a:r>
          </a:p>
          <a:p>
            <a:r>
              <a:rPr lang="en-US" sz="2800">
                <a:solidFill>
                  <a:schemeClr val="accent2"/>
                </a:solidFill>
                <a:latin typeface="Arial" panose="020B0604020202020204" pitchFamily="34" charset="0"/>
              </a:rPr>
              <a:t>2. To feed flock.</a:t>
            </a:r>
          </a:p>
          <a:p>
            <a:r>
              <a:rPr lang="en-US" sz="2800">
                <a:solidFill>
                  <a:schemeClr val="accent2"/>
                </a:solidFill>
                <a:latin typeface="Arial" panose="020B0604020202020204" pitchFamily="34" charset="0"/>
              </a:rPr>
              <a:t>3. Work of shepherd: feed, guard,</a:t>
            </a:r>
          </a:p>
          <a:p>
            <a:r>
              <a:rPr lang="en-US" sz="2800">
                <a:solidFill>
                  <a:schemeClr val="accent2"/>
                </a:solidFill>
                <a:latin typeface="Arial" panose="020B0604020202020204" pitchFamily="34" charset="0"/>
              </a:rPr>
              <a:t>guide &amp; protect</a:t>
            </a:r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2743200" y="5105400"/>
            <a:ext cx="5943600" cy="1524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110000"/>
              </a:lnSpc>
            </a:pPr>
            <a:r>
              <a:rPr lang="en-US" sz="2800" b="1" u="sng" dirty="0">
                <a:solidFill>
                  <a:schemeClr val="accent2"/>
                </a:solidFill>
                <a:latin typeface="Arial" panose="020B0604020202020204" pitchFamily="34" charset="0"/>
              </a:rPr>
              <a:t>Translated</a:t>
            </a:r>
            <a:endParaRPr lang="en-US" sz="2800" dirty="0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1. </a:t>
            </a:r>
            <a:r>
              <a:rPr lang="en-US" sz="2800" i="1" dirty="0">
                <a:solidFill>
                  <a:schemeClr val="accent2"/>
                </a:solidFill>
                <a:latin typeface="Arial" panose="020B0604020202020204" pitchFamily="34" charset="0"/>
              </a:rPr>
              <a:t>Shepherd - feed </a:t>
            </a: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</a:rPr>
              <a:t>(Acts 20:28)</a:t>
            </a:r>
          </a:p>
          <a:p>
            <a:pPr>
              <a:lnSpc>
                <a:spcPct val="11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2. </a:t>
            </a:r>
            <a:r>
              <a:rPr lang="en-US" sz="2800" i="1" dirty="0">
                <a:solidFill>
                  <a:schemeClr val="accent2"/>
                </a:solidFill>
                <a:latin typeface="Arial" panose="020B0604020202020204" pitchFamily="34" charset="0"/>
              </a:rPr>
              <a:t>Pastor </a:t>
            </a: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</a:rPr>
              <a:t>(Eph. 4:11)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66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66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066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066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0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0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0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0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0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0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0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066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066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066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066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 uiExpand="1" build="p" animBg="1" autoUpdateAnimBg="0"/>
      <p:bldP spid="70661" grpId="0" uiExpand="1" build="p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Terms</a:t>
            </a:r>
          </a:p>
          <a:p>
            <a:r>
              <a:rPr lang="en-US"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That</a:t>
            </a:r>
          </a:p>
          <a:p>
            <a:r>
              <a:rPr lang="en-US"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Refer</a:t>
            </a:r>
          </a:p>
          <a:p>
            <a:r>
              <a:rPr lang="en-US"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</a:t>
            </a:r>
          </a:p>
          <a:p>
            <a:r>
              <a:rPr lang="en-US"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</a:t>
            </a:r>
          </a:p>
          <a:p>
            <a:r>
              <a:rPr lang="en-US"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Elders</a:t>
            </a:r>
          </a:p>
        </p:txBody>
      </p:sp>
      <p:sp>
        <p:nvSpPr>
          <p:cNvPr id="71688" name="Rectangle 8"/>
          <p:cNvSpPr>
            <a:spLocks noChangeArrowheads="1"/>
          </p:cNvSpPr>
          <p:nvPr/>
        </p:nvSpPr>
        <p:spPr bwMode="auto">
          <a:xfrm>
            <a:off x="3048000" y="533400"/>
            <a:ext cx="5791200" cy="1752600"/>
          </a:xfrm>
          <a:prstGeom prst="rect">
            <a:avLst/>
          </a:prstGeom>
          <a:solidFill>
            <a:schemeClr val="bg1"/>
          </a:solidFill>
          <a:ln w="381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Elder / Presbyter</a:t>
            </a:r>
            <a:endParaRPr lang="en-US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en-US" sz="3600" b="1" i="1" dirty="0">
                <a:solidFill>
                  <a:schemeClr val="accent2"/>
                </a:solidFill>
                <a:latin typeface="Comic Sans MS" panose="030F0702030302020204" pitchFamily="66" charset="0"/>
              </a:rPr>
              <a:t>Maturity</a:t>
            </a:r>
            <a:endParaRPr lang="en-US" sz="3600" b="1" i="1" dirty="0">
              <a:solidFill>
                <a:srgbClr val="FF3300"/>
              </a:solidFill>
              <a:latin typeface="Comic Sans MS" panose="030F0702030302020204" pitchFamily="66" charset="0"/>
            </a:endParaRPr>
          </a:p>
        </p:txBody>
      </p:sp>
      <p:sp>
        <p:nvSpPr>
          <p:cNvPr id="71691" name="Rectangle 11"/>
          <p:cNvSpPr>
            <a:spLocks noChangeArrowheads="1"/>
          </p:cNvSpPr>
          <p:nvPr/>
        </p:nvSpPr>
        <p:spPr bwMode="auto">
          <a:xfrm>
            <a:off x="3048000" y="2514600"/>
            <a:ext cx="5791200" cy="1752600"/>
          </a:xfrm>
          <a:prstGeom prst="rect">
            <a:avLst/>
          </a:prstGeom>
          <a:solidFill>
            <a:schemeClr val="bg1"/>
          </a:solidFill>
          <a:ln w="381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Overseer / Bishop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en-US" sz="3600" b="1" i="1" dirty="0">
                <a:solidFill>
                  <a:schemeClr val="accent2"/>
                </a:solidFill>
                <a:latin typeface="Comic Sans MS" panose="030F0702030302020204" pitchFamily="66" charset="0"/>
              </a:rPr>
              <a:t>Administrative Role</a:t>
            </a:r>
            <a:endParaRPr lang="en-US" sz="3600" b="1" i="1" dirty="0">
              <a:solidFill>
                <a:srgbClr val="FF3300"/>
              </a:solidFill>
              <a:latin typeface="Comic Sans MS" panose="030F0702030302020204" pitchFamily="66" charset="0"/>
            </a:endParaRPr>
          </a:p>
        </p:txBody>
      </p:sp>
      <p:sp>
        <p:nvSpPr>
          <p:cNvPr id="71692" name="Rectangle 12"/>
          <p:cNvSpPr>
            <a:spLocks noChangeArrowheads="1"/>
          </p:cNvSpPr>
          <p:nvPr/>
        </p:nvSpPr>
        <p:spPr bwMode="auto">
          <a:xfrm>
            <a:off x="3048000" y="4495800"/>
            <a:ext cx="5791200" cy="1752600"/>
          </a:xfrm>
          <a:prstGeom prst="rect">
            <a:avLst/>
          </a:prstGeom>
          <a:solidFill>
            <a:schemeClr val="bg1"/>
          </a:solidFill>
          <a:ln w="381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Shepherd / Pastor</a:t>
            </a:r>
            <a:endParaRPr lang="en-US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en-US" sz="3600" b="1" i="1" dirty="0">
                <a:solidFill>
                  <a:schemeClr val="accent2"/>
                </a:solidFill>
                <a:latin typeface="Comic Sans MS" panose="030F0702030302020204" pitchFamily="66" charset="0"/>
              </a:rPr>
              <a:t>Teaching Role</a:t>
            </a:r>
            <a:endParaRPr lang="en-US" sz="3600" b="1" i="1" dirty="0">
              <a:solidFill>
                <a:srgbClr val="FF33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68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68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68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68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6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6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6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6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69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69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69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69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1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169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169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169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69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1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1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1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1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1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8" grpId="0" uiExpand="1" build="p" animBg="1" autoUpdateAnimBg="0"/>
      <p:bldP spid="71691" grpId="0" uiExpand="1" build="p" animBg="1" autoUpdateAnimBg="0"/>
      <p:bldP spid="71692" grpId="0" uiExpand="1" build="p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Terms</a:t>
            </a:r>
          </a:p>
          <a:p>
            <a:r>
              <a:rPr lang="en-US"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That</a:t>
            </a:r>
          </a:p>
          <a:p>
            <a:r>
              <a:rPr lang="en-US"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Refer</a:t>
            </a:r>
          </a:p>
          <a:p>
            <a:r>
              <a:rPr lang="en-US"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</a:t>
            </a:r>
          </a:p>
          <a:p>
            <a:r>
              <a:rPr lang="en-US"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</a:t>
            </a:r>
          </a:p>
          <a:p>
            <a:r>
              <a:rPr lang="en-US"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Elders</a:t>
            </a:r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3214688" y="357188"/>
            <a:ext cx="4979987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sz="5400" u="sng">
                <a:solidFill>
                  <a:srgbClr val="FFFF00"/>
                </a:solidFill>
                <a:latin typeface="Tahoma" panose="020B0604030504040204" pitchFamily="34" charset="0"/>
              </a:rPr>
              <a:t>All Three Terms</a:t>
            </a:r>
          </a:p>
          <a:p>
            <a:pPr>
              <a:lnSpc>
                <a:spcPct val="80000"/>
              </a:lnSpc>
            </a:pPr>
            <a:r>
              <a:rPr lang="en-US" sz="5400" u="sng">
                <a:solidFill>
                  <a:srgbClr val="FFFF00"/>
                </a:solidFill>
                <a:latin typeface="Tahoma" panose="020B0604030504040204" pitchFamily="34" charset="0"/>
              </a:rPr>
              <a:t>In Acts 20</a:t>
            </a:r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3200400" y="2286000"/>
            <a:ext cx="5281613" cy="272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  <a:buFontTx/>
              <a:buChar char="•"/>
            </a:pPr>
            <a:r>
              <a:rPr lang="en-US" sz="4800">
                <a:solidFill>
                  <a:schemeClr val="bg1"/>
                </a:solidFill>
                <a:latin typeface="Arial" panose="020B0604020202020204" pitchFamily="34" charset="0"/>
              </a:rPr>
              <a:t> Elders (v. 17)</a:t>
            </a:r>
          </a:p>
          <a:p>
            <a:pPr algn="l">
              <a:lnSpc>
                <a:spcPct val="120000"/>
              </a:lnSpc>
              <a:buFontTx/>
              <a:buChar char="•"/>
            </a:pPr>
            <a:r>
              <a:rPr lang="en-US" sz="4800">
                <a:solidFill>
                  <a:schemeClr val="bg1"/>
                </a:solidFill>
                <a:latin typeface="Arial" panose="020B0604020202020204" pitchFamily="34" charset="0"/>
              </a:rPr>
              <a:t> Overseers (v. 28)</a:t>
            </a:r>
          </a:p>
          <a:p>
            <a:pPr algn="l">
              <a:lnSpc>
                <a:spcPct val="120000"/>
              </a:lnSpc>
              <a:buFontTx/>
              <a:buChar char="•"/>
            </a:pPr>
            <a:r>
              <a:rPr lang="en-US" sz="4800">
                <a:solidFill>
                  <a:schemeClr val="bg1"/>
                </a:solidFill>
                <a:latin typeface="Arial" panose="020B0604020202020204" pitchFamily="34" charset="0"/>
              </a:rPr>
              <a:t> Feed (v. 28)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2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2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2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1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1862" y="533400"/>
            <a:ext cx="769633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6000" b="1" i="1" dirty="0">
                <a:ln/>
                <a:solidFill>
                  <a:srgbClr val="CCCCFF"/>
                </a:solidFill>
                <a:latin typeface="Comic Sans MS" panose="030F0702030302020204" pitchFamily="66" charset="0"/>
              </a:rPr>
              <a:t>The Work of Elders</a:t>
            </a:r>
          </a:p>
        </p:txBody>
      </p:sp>
      <p:sp>
        <p:nvSpPr>
          <p:cNvPr id="3" name="Bevel 2"/>
          <p:cNvSpPr/>
          <p:nvPr/>
        </p:nvSpPr>
        <p:spPr bwMode="auto">
          <a:xfrm>
            <a:off x="809487" y="2362200"/>
            <a:ext cx="7696338" cy="914400"/>
          </a:xfrm>
          <a:prstGeom prst="bevel">
            <a:avLst/>
          </a:prstGeom>
          <a:solidFill>
            <a:srgbClr val="CCCC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Terms That Refer to Elders</a:t>
            </a:r>
          </a:p>
        </p:txBody>
      </p:sp>
      <p:sp>
        <p:nvSpPr>
          <p:cNvPr id="6" name="Bevel 5"/>
          <p:cNvSpPr/>
          <p:nvPr/>
        </p:nvSpPr>
        <p:spPr bwMode="auto">
          <a:xfrm>
            <a:off x="838062" y="3632537"/>
            <a:ext cx="7696338" cy="914400"/>
          </a:xfrm>
          <a:prstGeom prst="bevel">
            <a:avLst/>
          </a:prstGeom>
          <a:solidFill>
            <a:srgbClr val="CCCC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</a:t>
            </a:r>
            <a:r>
              <a:rPr lang="en-US" sz="32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Work 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of Elders</a:t>
            </a:r>
          </a:p>
        </p:txBody>
      </p:sp>
      <p:pic>
        <p:nvPicPr>
          <p:cNvPr id="7" name="Picture 2" descr="http://www.rba.gov.au/abouttherba/_Images/board_meeting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39403" r="6866" b="54717"/>
          <a:stretch>
            <a:fillRect/>
          </a:stretch>
        </p:blipFill>
        <p:spPr bwMode="auto">
          <a:xfrm>
            <a:off x="2895530" y="4917161"/>
            <a:ext cx="3429001" cy="1371600"/>
          </a:xfrm>
          <a:prstGeom prst="roundRect">
            <a:avLst>
              <a:gd name="adj" fmla="val 1289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03895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304800" y="228600"/>
            <a:ext cx="8534400" cy="1524000"/>
          </a:xfrm>
          <a:prstGeom prst="horizontalScroll">
            <a:avLst>
              <a:gd name="adj" fmla="val 12500"/>
            </a:avLst>
          </a:prstGeom>
          <a:solidFill>
            <a:srgbClr val="99FF99"/>
          </a:solidFill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6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Work of Elders</a:t>
            </a:r>
          </a:p>
        </p:txBody>
      </p:sp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762000" y="1981200"/>
            <a:ext cx="6754798" cy="582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heed to himself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)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143000" y="304800"/>
            <a:ext cx="6754798" cy="582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heed to himself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)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524000"/>
            <a:ext cx="8458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Important since they watch for souls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(Heb. 13:17)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Must first inspect himself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(2 Cor. 13:5)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To see if he is right with God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Hypocrisy renders a leader ineffective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(Matt. 7:1-5; Rom. 2:23-24)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Ask:</a:t>
            </a:r>
          </a:p>
          <a:p>
            <a:pPr marL="1428750" lvl="2" indent="-514350" algn="l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Am I able to keep this church on right path?</a:t>
            </a:r>
          </a:p>
          <a:p>
            <a:pPr marL="1428750" lvl="2" indent="-514350" algn="l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Can I be impartial in dealing with others?</a:t>
            </a:r>
          </a:p>
          <a:p>
            <a:pPr marL="1428750" lvl="2" indent="-514350" algn="l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Am I doing what is expected of me?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Makes a difference in how he approaches people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(Gal. 6:1)</a:t>
            </a:r>
            <a:endParaRPr lang="en-US" sz="2800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5481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304800" y="228600"/>
            <a:ext cx="8534400" cy="1524000"/>
          </a:xfrm>
          <a:prstGeom prst="horizontalScroll">
            <a:avLst>
              <a:gd name="adj" fmla="val 12500"/>
            </a:avLst>
          </a:prstGeom>
          <a:solidFill>
            <a:srgbClr val="99FF99"/>
          </a:solidFill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6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Work of Elders</a:t>
            </a:r>
          </a:p>
        </p:txBody>
      </p:sp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762000" y="1981200"/>
            <a:ext cx="7119834" cy="1175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heed to himself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Be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example to the flock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Pet. 5:3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)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878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033566" y="330690"/>
            <a:ext cx="7119834" cy="63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Be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example to the flock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Pet. 5:3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)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524000"/>
            <a:ext cx="84582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Cannot “lord” it over the church as a “boss”</a:t>
            </a:r>
            <a:endParaRPr lang="en-US" sz="2800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Goes before them and leads – rather than drives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Sheep follow a voice they know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(John 10:4)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He doesn’t bark out commands as a dictator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Constantly think that others are following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(Heb. 13:7)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Needs to be a good example of: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 Husband (good marriage – respect of his wife)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 Father (children respect him and are faithful)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 Good Neighbor (good report from those without)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Faithfulness (can’t expect people to do what you don’t)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Peacemaker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(Rom. 12:18)</a:t>
            </a:r>
          </a:p>
        </p:txBody>
      </p:sp>
    </p:spTree>
    <p:extLst>
      <p:ext uri="{BB962C8B-B14F-4D97-AF65-F5344CB8AC3E}">
        <p14:creationId xmlns:p14="http://schemas.microsoft.com/office/powerpoint/2010/main" val="26119194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304800" y="228600"/>
            <a:ext cx="8534400" cy="1524000"/>
          </a:xfrm>
          <a:prstGeom prst="horizontalScroll">
            <a:avLst>
              <a:gd name="adj" fmla="val 12500"/>
            </a:avLst>
          </a:prstGeom>
          <a:solidFill>
            <a:srgbClr val="99FF99"/>
          </a:solidFill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6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Work of Elders</a:t>
            </a:r>
          </a:p>
        </p:txBody>
      </p:sp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762000" y="1981200"/>
            <a:ext cx="7119834" cy="171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heed to himself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Be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example to the flock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Pet. 5:3)</a:t>
            </a: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the oversight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Pet. 5:2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)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14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371600" y="330690"/>
            <a:ext cx="6387454" cy="63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the oversight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(1 Pet. 5:2)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524000"/>
            <a:ext cx="8458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“Take” oversight willingly – not having to be compelled to</a:t>
            </a:r>
            <a:endParaRPr lang="en-US" sz="2800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Elders are overseers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(Acts 20:28)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Suggests authority – but more </a:t>
            </a:r>
            <a:r>
              <a:rPr lang="en-US" sz="2800" i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responsibility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than “boss”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Like a husband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Like a father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Like a child left in charge</a:t>
            </a:r>
          </a:p>
        </p:txBody>
      </p:sp>
    </p:spTree>
    <p:extLst>
      <p:ext uri="{BB962C8B-B14F-4D97-AF65-F5344CB8AC3E}">
        <p14:creationId xmlns:p14="http://schemas.microsoft.com/office/powerpoint/2010/main" val="922774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371600" y="330690"/>
            <a:ext cx="6387454" cy="63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the oversight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(1 Pet. 5:2)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524000"/>
            <a:ext cx="8458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“Take” oversight willingly – not having to be compelled to</a:t>
            </a:r>
            <a:endParaRPr lang="en-US" sz="2800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Elders are overseers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(Acts 20:28)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Suggests authority – but more </a:t>
            </a:r>
            <a:r>
              <a:rPr lang="en-US" sz="2800" i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responsibility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than “boss”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Oversight over ALL of the church &amp; its activities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Worship (who leads – what is sung, order, etc.)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Bible classes (teachers – literature, etc.)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Preaching (who – what is taught – pay)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Benevolence (who is helped – when – how much)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Material &amp; spiritual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(Acts 11:27-30)</a:t>
            </a:r>
          </a:p>
        </p:txBody>
      </p:sp>
    </p:spTree>
    <p:extLst>
      <p:ext uri="{BB962C8B-B14F-4D97-AF65-F5344CB8AC3E}">
        <p14:creationId xmlns:p14="http://schemas.microsoft.com/office/powerpoint/2010/main" val="1074904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371600" y="330690"/>
            <a:ext cx="6387454" cy="63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the oversight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(1 Pet. 5:2)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524000"/>
            <a:ext cx="8458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“Take” oversight willingly – not having to be compelled to</a:t>
            </a:r>
            <a:endParaRPr lang="en-US" sz="2800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Elders are overseers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(Acts 20:28)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Suggests authority – but more </a:t>
            </a:r>
            <a:r>
              <a:rPr lang="en-US" sz="2800" i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responsibility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than “boss”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Oversight over ALL of the church &amp; its activities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Oversight – doesn’t mean they micromanage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(Acts 6:1-6)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Not to “Lord” over them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(1 Pet. 5:1-3)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Acting as masters over servants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Depriving them of liberties they have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Yet when we don’t like a decision – cry being “Lords…”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Effective communication can eliminate that charge</a:t>
            </a:r>
          </a:p>
        </p:txBody>
      </p:sp>
    </p:spTree>
    <p:extLst>
      <p:ext uri="{BB962C8B-B14F-4D97-AF65-F5344CB8AC3E}">
        <p14:creationId xmlns:p14="http://schemas.microsoft.com/office/powerpoint/2010/main" val="514859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371600" y="330690"/>
            <a:ext cx="6387454" cy="63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the oversight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(1 Pet. 5:2)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524000"/>
            <a:ext cx="84582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“Take” oversight willingly – not having to be compelled to</a:t>
            </a:r>
            <a:endParaRPr lang="en-US" sz="2800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Elders are overseers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(Acts 20:28)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Suggests authority – but more </a:t>
            </a:r>
            <a:r>
              <a:rPr lang="en-US" sz="2800" i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responsibility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than “boss”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Oversight over ALL of the church &amp; its activities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Oversight – doesn’t mean thy micromanage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(Acts 6:1-6)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Not to “Lord” over them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(1 Pet. 5:1-3)</a:t>
            </a:r>
            <a:endParaRPr lang="en-US" sz="280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Is their oversight only within the activities of the building?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Concern / business – about where I work, my entertainment, social activities – ONLY as it affects my soul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(Heb. 13:17)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Otherwise – none of their business!</a:t>
            </a:r>
          </a:p>
        </p:txBody>
      </p:sp>
    </p:spTree>
    <p:extLst>
      <p:ext uri="{BB962C8B-B14F-4D97-AF65-F5344CB8AC3E}">
        <p14:creationId xmlns:p14="http://schemas.microsoft.com/office/powerpoint/2010/main" val="40591756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304800" y="228600"/>
            <a:ext cx="8534400" cy="1524000"/>
          </a:xfrm>
          <a:prstGeom prst="horizontalScroll">
            <a:avLst>
              <a:gd name="adj" fmla="val 12500"/>
            </a:avLst>
          </a:prstGeom>
          <a:solidFill>
            <a:srgbClr val="99FF99"/>
          </a:solidFill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6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Work of Elders</a:t>
            </a:r>
          </a:p>
        </p:txBody>
      </p:sp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762000" y="1981200"/>
            <a:ext cx="7119834" cy="225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heed to himself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Be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example to the flock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Pet. 5:3)</a:t>
            </a: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the oversight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Pet. 5:2)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heed to the flock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)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235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066800" y="356580"/>
            <a:ext cx="7015703" cy="63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heed to the flock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)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524000"/>
            <a:ext cx="84582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Requires a skillful eye watching for slightest danger</a:t>
            </a:r>
            <a:endParaRPr lang="en-US" sz="2800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Woe is pronounced upon shepherds who neglect their sheep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Ezek. 34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Jer. 23:1-4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Must first know the flock – acquainted with each member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Know the needs of each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Know how to handle / approach each one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Know their tendency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Watch for dangers – parties / factions – what is be taught or read…</a:t>
            </a:r>
          </a:p>
        </p:txBody>
      </p:sp>
    </p:spTree>
    <p:extLst>
      <p:ext uri="{BB962C8B-B14F-4D97-AF65-F5344CB8AC3E}">
        <p14:creationId xmlns:p14="http://schemas.microsoft.com/office/powerpoint/2010/main" val="2947980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304800" y="228600"/>
            <a:ext cx="8534400" cy="1524000"/>
          </a:xfrm>
          <a:prstGeom prst="horizontalScroll">
            <a:avLst>
              <a:gd name="adj" fmla="val 12500"/>
            </a:avLst>
          </a:prstGeom>
          <a:solidFill>
            <a:srgbClr val="99FF99"/>
          </a:solidFill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6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Work of Elders</a:t>
            </a:r>
          </a:p>
        </p:txBody>
      </p:sp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762000" y="1981200"/>
            <a:ext cx="7119834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heed to himself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Be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example to the flock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Pet. 5:3)</a:t>
            </a: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the oversight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Pet. 5:2)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heed to the flock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Rule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well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Tim. 5:17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)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407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2168745" y="330690"/>
            <a:ext cx="4806509" cy="63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Rule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well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Tim. 5:17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)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524000"/>
            <a:ext cx="8458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Elders are to RULE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Rule well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(1 Tim. 5:17)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Know how to rule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(1 Tim. 3:5)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Remember those who rule over you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(Heb. 13:7)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Obey those who rule over you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(Heb. 13:17)</a:t>
            </a:r>
          </a:p>
        </p:txBody>
      </p:sp>
    </p:spTree>
    <p:extLst>
      <p:ext uri="{BB962C8B-B14F-4D97-AF65-F5344CB8AC3E}">
        <p14:creationId xmlns:p14="http://schemas.microsoft.com/office/powerpoint/2010/main" val="11670542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2168745" y="330690"/>
            <a:ext cx="4806509" cy="63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Rule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well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Tim. 5:17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)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524000"/>
            <a:ext cx="8458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Elders are to RULE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Elders are to rule WELL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Difference in ruling and ruling well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Must not rule as Lord’s over the flock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(1 Pet. 5:1-3)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Must not rule as a </a:t>
            </a:r>
            <a:r>
              <a:rPr lang="en-US" sz="2800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Diotrephes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(3 </a:t>
            </a:r>
            <a:r>
              <a:rPr lang="en-US" sz="2800" dirty="0" err="1" smtClean="0">
                <a:solidFill>
                  <a:srgbClr val="FFFF00"/>
                </a:solidFill>
                <a:latin typeface="Arial Narrow" panose="020B0606020202030204" pitchFamily="34" charset="0"/>
              </a:rPr>
              <a:t>Jno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. 9)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Must not rule as a legislative body 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(Jas. 4:12)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Rule must be in harmony with God’s word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(Tit. 1:9)</a:t>
            </a:r>
          </a:p>
        </p:txBody>
      </p:sp>
    </p:spTree>
    <p:extLst>
      <p:ext uri="{BB962C8B-B14F-4D97-AF65-F5344CB8AC3E}">
        <p14:creationId xmlns:p14="http://schemas.microsoft.com/office/powerpoint/2010/main" val="3458329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2168745" y="330690"/>
            <a:ext cx="4806509" cy="63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Rule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well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Tim. 5:17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)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524000"/>
            <a:ext cx="8458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Elders are to RULE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Elders are to rule WELL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Elders must have the respect of the congregation in order to rule well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Like a father – rules with love and patience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(cf. 1 Tim. 3:5)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Do not provoke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(cf. Eph. 6:4)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Gain respect through communication</a:t>
            </a:r>
            <a:endParaRPr lang="en-US" sz="2800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933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304800" y="228600"/>
            <a:ext cx="8534400" cy="1524000"/>
          </a:xfrm>
          <a:prstGeom prst="horizontalScroll">
            <a:avLst>
              <a:gd name="adj" fmla="val 12500"/>
            </a:avLst>
          </a:prstGeom>
          <a:solidFill>
            <a:srgbClr val="99FF99"/>
          </a:solidFill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6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Work of Elders</a:t>
            </a:r>
          </a:p>
        </p:txBody>
      </p:sp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762000" y="1981200"/>
            <a:ext cx="7966027" cy="334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heed to himself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Be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example to the flock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Pet. 5:3)</a:t>
            </a: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the oversight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Pet. 5:2)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heed to the flock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Rule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well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Tim. 5:17)</a:t>
            </a: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Feed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the flock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20:28; 1 Pet. 5:1-2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)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133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588986" y="330690"/>
            <a:ext cx="7966027" cy="63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Feed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the flock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20:28; 1 Pet. 5:1-2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)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524000"/>
            <a:ext cx="8458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Make sure flock is feed proper diet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Truth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(2 Tim. 4:2; 1 Pet. 4:11)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Balance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(2  Tim. 4:2-5)</a:t>
            </a:r>
            <a:endParaRPr lang="en-US" sz="280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Whole counsel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(Acts 20:27)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Warn the members of dangerous food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(Acts 20:29-30)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Watch – who and how word is taught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When teaching in the pulpit or classroom is not what it should be – responsibility falls upon the elders</a:t>
            </a:r>
            <a:endParaRPr lang="en-US" sz="2800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5154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304800" y="228600"/>
            <a:ext cx="8534400" cy="1524000"/>
          </a:xfrm>
          <a:prstGeom prst="horizontalScroll">
            <a:avLst>
              <a:gd name="adj" fmla="val 12500"/>
            </a:avLst>
          </a:prstGeom>
          <a:solidFill>
            <a:srgbClr val="99FF99"/>
          </a:solidFill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6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Work of Elders</a:t>
            </a:r>
          </a:p>
        </p:txBody>
      </p:sp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762000" y="1981200"/>
            <a:ext cx="8180316" cy="3884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heed to himself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Be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example to the flock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Pet. 5:3)</a:t>
            </a: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the oversight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Pet. 5:2)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heed to the flock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Rule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well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Tim. 5:17)</a:t>
            </a: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Feed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the flock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20:28; 1 Pet. 5:1-2)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Stop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mouths of vain talkers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(Tit.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1:10-11)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1819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457200" y="330690"/>
            <a:ext cx="8180316" cy="63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Stop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mouths of vain talkers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(Tit.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1:10-11)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524000"/>
            <a:ext cx="8458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May involve: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False teachers (without and within)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Those who rebel / divisive spirit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Those who fight disciplinary action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Why? Draw away disciples after them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(Acts 20:30)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How?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By sound doctrine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(Titus 1:9-11)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Mark or identify them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(Rom. 16:17-18)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Minimize their influence</a:t>
            </a:r>
            <a:endParaRPr lang="en-US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591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304800" y="228600"/>
            <a:ext cx="8534400" cy="1524000"/>
          </a:xfrm>
          <a:prstGeom prst="horizontalScroll">
            <a:avLst>
              <a:gd name="adj" fmla="val 12500"/>
            </a:avLst>
          </a:prstGeom>
          <a:solidFill>
            <a:srgbClr val="99FF99"/>
          </a:solidFill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6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Work of Elders</a:t>
            </a:r>
          </a:p>
        </p:txBody>
      </p:sp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762000" y="1981200"/>
            <a:ext cx="8180316" cy="442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heed to himself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Be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example to the flock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Pet. 5:3)</a:t>
            </a: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the oversight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Pet. 5:2)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heed to the flock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Rule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well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Tim. 5:17)</a:t>
            </a: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Feed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the flock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20:28; 1 Pet. 5:1-2)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Stop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mouths of vain talkers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(Tit.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1:10-11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)</a:t>
            </a: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Watch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for souls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(Heb. 13:17)</a:t>
            </a:r>
          </a:p>
        </p:txBody>
      </p:sp>
    </p:spTree>
    <p:extLst>
      <p:ext uri="{BB962C8B-B14F-4D97-AF65-F5344CB8AC3E}">
        <p14:creationId xmlns:p14="http://schemas.microsoft.com/office/powerpoint/2010/main" val="2356918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633759" y="330690"/>
            <a:ext cx="5876481" cy="63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Watch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for souls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(Heb. 13:17)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524000"/>
            <a:ext cx="8458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Your soul is the most precious possession you have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 (Matt. 16:26; 10:28)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Guard against apostasy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Watch for error </a:t>
            </a:r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(Acts 20:29-32)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Watch for sin in the individual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Watch for signs of changing – drifting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Watch for dangers that might lead astray 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Tremendous responsibility</a:t>
            </a:r>
            <a:endParaRPr lang="en-US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013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91000" y="1721497"/>
            <a:ext cx="4038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FFFF00"/>
                </a:solidFill>
                <a:latin typeface="Arial" panose="020B0604020202020204" pitchFamily="34" charset="0"/>
              </a:rPr>
              <a:t>“I resign the highest office in the land to become President of the United States.”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6324600"/>
            <a:ext cx="838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>
                    <a:lumMod val="65000"/>
                  </a:schemeClr>
                </a:solidFill>
                <a:hlinkClick r:id="rId2"/>
              </a:rPr>
              <a:t>http://churchofchrist-cg-az.com/files/article-famous-Garfield.htm</a:t>
            </a:r>
            <a:endParaRPr lang="en-US" sz="18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050" name="Picture 2" descr="http://mauialmanac.com/wp-content/uploads/2008/08/james-garfield-pictur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5" r="9115"/>
          <a:stretch/>
        </p:blipFill>
        <p:spPr bwMode="auto">
          <a:xfrm>
            <a:off x="685800" y="1219200"/>
            <a:ext cx="2895600" cy="363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34874" y="4925230"/>
            <a:ext cx="2397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James A. Garfield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235803"/>
            <a:ext cx="670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Resigned as an Elder</a:t>
            </a:r>
            <a:endParaRPr lang="en-US" sz="4800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3033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Oval 2"/>
          <p:cNvSpPr>
            <a:spLocks noChangeArrowheads="1"/>
          </p:cNvSpPr>
          <p:nvPr/>
        </p:nvSpPr>
        <p:spPr bwMode="auto">
          <a:xfrm>
            <a:off x="762000" y="609600"/>
            <a:ext cx="3276600" cy="17526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Titus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2"/>
                </a:solidFill>
                <a:latin typeface="Tahoma" panose="020B0604030504040204" pitchFamily="34" charset="0"/>
              </a:rPr>
              <a:t>“Sound in </a:t>
            </a:r>
          </a:p>
          <a:p>
            <a:r>
              <a:rPr lang="en-US" sz="2800" b="1" dirty="0">
                <a:solidFill>
                  <a:schemeClr val="accent2"/>
                </a:solidFill>
                <a:latin typeface="Tahoma" panose="020B0604030504040204" pitchFamily="34" charset="0"/>
              </a:rPr>
              <a:t>the Faith”</a:t>
            </a:r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990600" y="2590800"/>
            <a:ext cx="2895600" cy="3810000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Elders are</a:t>
            </a:r>
          </a:p>
          <a:p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to guard and</a:t>
            </a:r>
          </a:p>
          <a:p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protect</a:t>
            </a:r>
          </a:p>
          <a:p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sound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faith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Titus 1:5-9</a:t>
            </a:r>
          </a:p>
        </p:txBody>
      </p:sp>
      <p:sp>
        <p:nvSpPr>
          <p:cNvPr id="76804" name="Oval 4"/>
          <p:cNvSpPr>
            <a:spLocks noChangeArrowheads="1"/>
          </p:cNvSpPr>
          <p:nvPr/>
        </p:nvSpPr>
        <p:spPr bwMode="auto">
          <a:xfrm>
            <a:off x="5181600" y="533400"/>
            <a:ext cx="3276600" cy="17526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1 Peter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2"/>
                </a:solidFill>
                <a:latin typeface="Tahoma" panose="020B0604030504040204" pitchFamily="34" charset="0"/>
              </a:rPr>
              <a:t>“Be Holy”</a:t>
            </a:r>
          </a:p>
        </p:txBody>
      </p:sp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5410200" y="2590800"/>
            <a:ext cx="2895600" cy="3810000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Elders are</a:t>
            </a:r>
          </a:p>
          <a:p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to guide us</a:t>
            </a:r>
          </a:p>
          <a:p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in living</a:t>
            </a:r>
          </a:p>
          <a:p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holy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1 Peter 5:1-4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animBg="1" autoUpdateAnimBg="0"/>
      <p:bldP spid="76804" grpId="0" animBg="1" autoUpdateAnimBg="0"/>
      <p:bldP spid="76805" grpId="0" animBg="1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304800" y="228600"/>
            <a:ext cx="8534400" cy="1524000"/>
          </a:xfrm>
          <a:prstGeom prst="horizontalScroll">
            <a:avLst>
              <a:gd name="adj" fmla="val 12500"/>
            </a:avLst>
          </a:prstGeom>
          <a:solidFill>
            <a:srgbClr val="99FF99"/>
          </a:solidFill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6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Work of Elders</a:t>
            </a:r>
          </a:p>
        </p:txBody>
      </p:sp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762000" y="1981200"/>
            <a:ext cx="8180316" cy="442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heed to himself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Be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example to the flock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Pet. 5:3)</a:t>
            </a: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the oversight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Pet. 5:2)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Take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heed to the flock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Rule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well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(1 Tim. 5:17)</a:t>
            </a: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Feed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the flock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(Acts 20:28; 1 Pet. 5:1-2)</a:t>
            </a:r>
            <a:endParaRPr lang="en-US" sz="320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Stop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mouths of vain talkers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(Tit.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1:10-11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)</a:t>
            </a:r>
          </a:p>
          <a:p>
            <a:pPr algn="l">
              <a:lnSpc>
                <a:spcPct val="110000"/>
              </a:lnSpc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ahoma" panose="020B0604030504040204" pitchFamily="34" charset="0"/>
              </a:rPr>
              <a:t>Watch </a:t>
            </a:r>
            <a:r>
              <a:rPr lang="en-US" sz="3200" dirty="0">
                <a:solidFill>
                  <a:srgbClr val="FFFF00"/>
                </a:solidFill>
                <a:latin typeface="Tahoma" panose="020B0604030504040204" pitchFamily="34" charset="0"/>
              </a:rPr>
              <a:t>for souls 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</a:rPr>
              <a:t>(Heb. 13:17)</a:t>
            </a:r>
          </a:p>
        </p:txBody>
      </p:sp>
    </p:spTree>
    <p:extLst>
      <p:ext uri="{BB962C8B-B14F-4D97-AF65-F5344CB8AC3E}">
        <p14:creationId xmlns:p14="http://schemas.microsoft.com/office/powerpoint/2010/main" val="804787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1862" y="533400"/>
            <a:ext cx="769633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6000" b="1" i="1" dirty="0">
                <a:ln/>
                <a:solidFill>
                  <a:srgbClr val="CCCCFF"/>
                </a:solidFill>
                <a:latin typeface="Comic Sans MS" panose="030F0702030302020204" pitchFamily="66" charset="0"/>
              </a:rPr>
              <a:t>The Work of Elders</a:t>
            </a:r>
          </a:p>
        </p:txBody>
      </p:sp>
      <p:sp>
        <p:nvSpPr>
          <p:cNvPr id="3" name="Bevel 2"/>
          <p:cNvSpPr/>
          <p:nvPr/>
        </p:nvSpPr>
        <p:spPr bwMode="auto">
          <a:xfrm>
            <a:off x="809487" y="2362200"/>
            <a:ext cx="7696338" cy="914400"/>
          </a:xfrm>
          <a:prstGeom prst="bevel">
            <a:avLst/>
          </a:prstGeom>
          <a:solidFill>
            <a:srgbClr val="CCCC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Terms That Refer to Elders</a:t>
            </a:r>
          </a:p>
        </p:txBody>
      </p:sp>
      <p:sp>
        <p:nvSpPr>
          <p:cNvPr id="6" name="Bevel 5"/>
          <p:cNvSpPr/>
          <p:nvPr/>
        </p:nvSpPr>
        <p:spPr bwMode="auto">
          <a:xfrm>
            <a:off x="838062" y="3632537"/>
            <a:ext cx="7696338" cy="914400"/>
          </a:xfrm>
          <a:prstGeom prst="bevel">
            <a:avLst/>
          </a:prstGeom>
          <a:solidFill>
            <a:srgbClr val="CCCC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</a:t>
            </a:r>
            <a:r>
              <a:rPr lang="en-US" sz="32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Work 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of Elders</a:t>
            </a:r>
          </a:p>
        </p:txBody>
      </p:sp>
      <p:pic>
        <p:nvPicPr>
          <p:cNvPr id="7" name="Picture 2" descr="http://www.rba.gov.au/abouttherba/_Images/board_meeting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39403" r="6866" b="54717"/>
          <a:stretch>
            <a:fillRect/>
          </a:stretch>
        </p:blipFill>
        <p:spPr bwMode="auto">
          <a:xfrm>
            <a:off x="2895530" y="4917161"/>
            <a:ext cx="3429001" cy="1371600"/>
          </a:xfrm>
          <a:prstGeom prst="roundRect">
            <a:avLst>
              <a:gd name="adj" fmla="val 1289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0252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1948</TotalTime>
  <Words>2078</Words>
  <Application>Microsoft Office PowerPoint</Application>
  <PresentationFormat>On-screen Show (4:3)</PresentationFormat>
  <Paragraphs>333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51" baseType="lpstr">
      <vt:lpstr>Arial Unicode MS</vt:lpstr>
      <vt:lpstr>Calibri</vt:lpstr>
      <vt:lpstr>Tahoma</vt:lpstr>
      <vt:lpstr>Wingdings</vt:lpstr>
      <vt:lpstr>Arial Narrow</vt:lpstr>
      <vt:lpstr>Comic Sans MS</vt:lpstr>
      <vt:lpstr>Times New Roman</vt:lpstr>
      <vt:lpstr>Arial</vt:lpstr>
      <vt:lpstr>Default Design</vt:lpstr>
      <vt:lpstr>1_Default Design</vt:lpstr>
      <vt:lpstr>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Indiana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 E. Brown</dc:creator>
  <cp:lastModifiedBy>DonnieV</cp:lastModifiedBy>
  <cp:revision>80</cp:revision>
  <dcterms:created xsi:type="dcterms:W3CDTF">2001-11-14T21:35:28Z</dcterms:created>
  <dcterms:modified xsi:type="dcterms:W3CDTF">2014-03-12T12:25:33Z</dcterms:modified>
</cp:coreProperties>
</file>