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257" r:id="rId2"/>
    <p:sldId id="285" r:id="rId3"/>
    <p:sldId id="286" r:id="rId4"/>
    <p:sldId id="256" r:id="rId5"/>
    <p:sldId id="268" r:id="rId6"/>
    <p:sldId id="265" r:id="rId7"/>
    <p:sldId id="266" r:id="rId8"/>
    <p:sldId id="267" r:id="rId9"/>
    <p:sldId id="269" r:id="rId10"/>
    <p:sldId id="271" r:id="rId11"/>
    <p:sldId id="276" r:id="rId12"/>
    <p:sldId id="277" r:id="rId13"/>
    <p:sldId id="278" r:id="rId14"/>
    <p:sldId id="279" r:id="rId15"/>
    <p:sldId id="272" r:id="rId16"/>
    <p:sldId id="280" r:id="rId17"/>
    <p:sldId id="281" r:id="rId18"/>
    <p:sldId id="273" r:id="rId19"/>
    <p:sldId id="282" r:id="rId20"/>
    <p:sldId id="287" r:id="rId21"/>
    <p:sldId id="274" r:id="rId22"/>
    <p:sldId id="283" r:id="rId23"/>
    <p:sldId id="275" r:id="rId24"/>
    <p:sldId id="284" r:id="rId25"/>
    <p:sldId id="258" r:id="rId2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9964"/>
    <a:srgbClr val="CC6600"/>
    <a:srgbClr val="FFFFFF"/>
    <a:srgbClr val="3333FF"/>
    <a:srgbClr val="006600"/>
    <a:srgbClr val="FFFF00"/>
    <a:srgbClr val="00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14" autoAdjust="0"/>
    <p:restoredTop sz="94660"/>
  </p:normalViewPr>
  <p:slideViewPr>
    <p:cSldViewPr>
      <p:cViewPr varScale="1">
        <p:scale>
          <a:sx n="60" d="100"/>
          <a:sy n="60" d="100"/>
        </p:scale>
        <p:origin x="146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29142-0B0D-4617-8B50-871659603A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A1A64-5379-4D8D-B072-07F47BADC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2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39BE00-5920-4556-8CFE-A4ACF1ACF85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003339-8662-4842-A4EF-87F52838B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63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4099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00" name="Picture 4" descr="A:\minispir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9178092B-3669-412C-B5EA-C56DD6A8CB2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AAFF7-2EFE-4AFC-BA28-896FE0C8F7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58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C3513-01C6-48ED-8B06-A03C688BC3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070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FE59A-2172-4443-8C8A-BDC33FB5A1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856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7F53B-E1C9-44C7-BA2D-D8390C91E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468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F2075-ED66-43BF-889F-3D54B62EE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994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33C66-7388-4777-84D0-FFD72CEBA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360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E1485-C9FA-4500-8762-7BFF59C8F2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128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074C2-4A38-43EC-B8F5-4441938196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52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C3ED6-2D8A-4EFC-ABC8-D8DCDBE9BC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9903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04C0A-8D8F-4F8F-A778-38C857C33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2281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6" name="Picture 4" descr="A:\minispir.GIF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7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DBFEFAF9-7798-4BF9-8F99-1208122EF81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990600" y="4267200"/>
            <a:ext cx="6096000" cy="6858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7874000" cy="22558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fornian FB" pitchFamily="18" charset="0"/>
              </a:rPr>
              <a:t>Deacons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00200" y="3733800"/>
            <a:ext cx="7239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The Office of a Deacon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The Work of a Deacon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The Qualifications  of a Deacon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Acts 6:1-6</a:t>
            </a:r>
          </a:p>
        </p:txBody>
      </p:sp>
      <p:pic>
        <p:nvPicPr>
          <p:cNvPr id="5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971800" y="304800"/>
            <a:ext cx="3276600" cy="131064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4553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304800"/>
            <a:ext cx="481792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rgbClr val="6666FF"/>
                </a:solidFill>
                <a:effectLst/>
              </a:rPr>
              <a:t>Plan &amp; Process for </a:t>
            </a:r>
          </a:p>
          <a:p>
            <a:pPr algn="ctr"/>
            <a:r>
              <a:rPr lang="en-US" sz="4000" b="1" cap="none" spc="0" dirty="0">
                <a:ln/>
                <a:solidFill>
                  <a:srgbClr val="6666FF"/>
                </a:solidFill>
                <a:effectLst/>
              </a:rPr>
              <a:t>Deacon Appointment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752600"/>
            <a:ext cx="7543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Lessons: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Aug. 14 – Office of a Deacon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Aug. 21 – Work of a Deacon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Aug. 28 -  Qualifications of a Deacon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Sept. 4 – Acts 6:1-6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Names to be submitted – Sept. 4 – 18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Looking for 2-3 new deacons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Names presented Sept 25 – asking for objections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Objections due: Oct. 9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Appoint new deacons – Oct. 16</a:t>
            </a:r>
          </a:p>
        </p:txBody>
      </p:sp>
    </p:spTree>
    <p:extLst>
      <p:ext uri="{BB962C8B-B14F-4D97-AF65-F5344CB8AC3E}">
        <p14:creationId xmlns:p14="http://schemas.microsoft.com/office/powerpoint/2010/main" val="541120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905000" y="4191000"/>
            <a:ext cx="5105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 dirty="0">
                <a:solidFill>
                  <a:srgbClr val="000099"/>
                </a:solidFill>
                <a:latin typeface="+mn-lt"/>
              </a:rPr>
              <a:t>The Work of a Deacon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7874000" cy="22558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fornian FB" pitchFamily="18" charset="0"/>
              </a:rPr>
              <a:t>Deacons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886200" y="304800"/>
            <a:ext cx="1497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Lesson 1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752600" y="762000"/>
            <a:ext cx="5581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 b="1" i="1">
                <a:solidFill>
                  <a:srgbClr val="000099"/>
                </a:solidFill>
              </a:rPr>
              <a:t>The Office of a Deacon</a:t>
            </a:r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838200" y="1600200"/>
            <a:ext cx="3581400" cy="3352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u="sng" dirty="0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Term Means</a:t>
            </a:r>
            <a:r>
              <a:rPr lang="en-US" altLang="en-US" sz="4000" dirty="0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n-US" altLang="en-US" sz="3600" i="1" dirty="0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Servant</a:t>
            </a:r>
          </a:p>
          <a:p>
            <a:pPr algn="ctr"/>
            <a:r>
              <a:rPr lang="en-US" altLang="en-US" sz="3600" i="1" dirty="0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Minister</a:t>
            </a:r>
            <a:endParaRPr lang="en-US" altLang="en-US" sz="4000" i="1" dirty="0">
              <a:solidFill>
                <a:srgbClr val="0000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7659" name="Oval 11"/>
          <p:cNvSpPr>
            <a:spLocks noChangeArrowheads="1"/>
          </p:cNvSpPr>
          <p:nvPr/>
        </p:nvSpPr>
        <p:spPr bwMode="auto">
          <a:xfrm>
            <a:off x="3048000" y="2286000"/>
            <a:ext cx="3581400" cy="3352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u="sng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Special Sense</a:t>
            </a:r>
            <a:endParaRPr lang="en-US" altLang="en-US" sz="4000">
              <a:solidFill>
                <a:srgbClr val="0000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en-US" sz="3600" i="1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Qualifications</a:t>
            </a:r>
          </a:p>
          <a:p>
            <a:pPr algn="ctr"/>
            <a:r>
              <a:rPr lang="en-US" altLang="en-US" sz="3600" i="1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More than saints</a:t>
            </a:r>
            <a:endParaRPr lang="en-US" altLang="en-US" sz="4000" i="1">
              <a:solidFill>
                <a:srgbClr val="0000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5257800" y="3200400"/>
            <a:ext cx="3581400" cy="3352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u="sng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Office of Work</a:t>
            </a:r>
          </a:p>
          <a:p>
            <a:pPr algn="ctr"/>
            <a:r>
              <a:rPr lang="en-US" altLang="en-US" sz="3600" i="1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Under elders</a:t>
            </a:r>
          </a:p>
          <a:p>
            <a:pPr algn="ctr"/>
            <a:r>
              <a:rPr lang="en-US" altLang="en-US" sz="3600" i="1">
                <a:solidFill>
                  <a:srgbClr val="0000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Job = work</a:t>
            </a:r>
            <a:endParaRPr lang="en-US" altLang="en-US" sz="4000" i="1">
              <a:solidFill>
                <a:srgbClr val="0000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animBg="1" autoUpdateAnimBg="0"/>
      <p:bldP spid="27659" grpId="0" animBg="1" autoUpdateAnimBg="0"/>
      <p:bldP spid="27660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19200" y="2438400"/>
            <a:ext cx="71628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“Paul and Timothy, bondservants of Jesus Christ, To all the saints in Christ Jesus who are in Philippi, with the bishops and deacons:”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352800" y="609600"/>
            <a:ext cx="2525713" cy="823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800" b="1" u="sng">
                <a:latin typeface="Arial" panose="020B0604020202020204" pitchFamily="34" charset="0"/>
              </a:rPr>
              <a:t>Phil. 1:1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787400"/>
            <a:ext cx="8915400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8 </a:t>
            </a: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Likewise</a:t>
            </a: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 deacons must be reverent, not double-tongued, not given to much wine, not greedy for money,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9 holding the mystery of the faith with a pure conscience.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10 But let these also first be tested; then let them serve as deacons, being found blameless.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11 Likewise their wives must be reverent, not slanderers, temperate, faithful in all things.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12 Let deacons be the husbands of one wife, ruling their children and their own houses well.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13 For those who have served well as deacons obtain for themselves a good standing and great boldness in the faith which is in Christ Jesus.”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667000" y="0"/>
            <a:ext cx="3883025" cy="823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 u="sng">
                <a:latin typeface="Arial" panose="020B0604020202020204" pitchFamily="34" charset="0"/>
              </a:rPr>
              <a:t>1 Tim. 3:8-13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8600" y="727075"/>
            <a:ext cx="8915400" cy="613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“2 Then the twelve 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summoned</a:t>
            </a: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the multitude of the disciples and said, "It is not desirable that we should leave the word of God and serve tables. </a:t>
            </a:r>
          </a:p>
          <a:p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3 Therefore, brethren, seek out from among you seven men of good reputation, full of the Holy Spirit and wisdom, whom we may appoint over this business; </a:t>
            </a:r>
          </a:p>
          <a:p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4 but we will give ourselves continually to prayer and to the ministry of the word." </a:t>
            </a:r>
          </a:p>
          <a:p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5 And the saying pleased the whole multitude. And they chose Stephen, a man full of faith and the Holy Spirit, and Philip, </a:t>
            </a:r>
            <a:r>
              <a:rPr lang="en-US" alt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Prochorus</a:t>
            </a: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Nicanor</a:t>
            </a: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Timon</a:t>
            </a: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Parmenas</a:t>
            </a: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and Nicolas, a proselyte from Antioch, </a:t>
            </a:r>
          </a:p>
          <a:p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 whom they set before the apostles; and when they had prayed, they laid hands on them.”</a:t>
            </a:r>
            <a:endParaRPr lang="en-US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048000" y="0"/>
            <a:ext cx="3101975" cy="823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800" b="1" u="sng">
                <a:latin typeface="Arial" panose="020B0604020202020204" pitchFamily="34" charset="0"/>
              </a:rPr>
              <a:t>Acts 6:2-6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rot="-1263603">
            <a:off x="1066800" y="2514600"/>
            <a:ext cx="7239000" cy="176053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Not Deacons - “office of deacon”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Are Deacons - Servants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Parallel in Principle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990600" y="762000"/>
            <a:ext cx="77724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The Exact Duties of Deacons</a:t>
            </a:r>
          </a:p>
          <a:p>
            <a:pPr algn="ctr"/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Is Not as Clearly Outlined</a:t>
            </a:r>
          </a:p>
          <a:p>
            <a:pPr algn="ctr"/>
            <a:r>
              <a:rPr lang="en-US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as That of Elders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914400" y="2971800"/>
            <a:ext cx="7808913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 typeface="Wingdings" panose="05000000000000000000" pitchFamily="2" charset="2"/>
              <a:buChar char="v"/>
            </a:pPr>
            <a:r>
              <a:rPr lang="en-US" altLang="en-US" sz="3200" b="1">
                <a:solidFill>
                  <a:srgbClr val="3333FF"/>
                </a:solidFill>
                <a:latin typeface="Arial" panose="020B0604020202020204" pitchFamily="34" charset="0"/>
              </a:rPr>
              <a:t> Work is implied in the term “servant”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v"/>
            </a:pPr>
            <a:r>
              <a:rPr lang="en-US" altLang="en-US" sz="3200" b="1">
                <a:solidFill>
                  <a:srgbClr val="3333FF"/>
                </a:solidFill>
                <a:latin typeface="Arial" panose="020B0604020202020204" pitchFamily="34" charset="0"/>
              </a:rPr>
              <a:t> Their work is assigned by the elders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2"/>
          <p:cNvSpPr>
            <a:spLocks noChangeArrowheads="1"/>
          </p:cNvSpPr>
          <p:nvPr/>
        </p:nvSpPr>
        <p:spPr bwMode="auto">
          <a:xfrm>
            <a:off x="990600" y="228600"/>
            <a:ext cx="7772400" cy="1371600"/>
          </a:xfrm>
          <a:prstGeom prst="ellipse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Deacons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143000" y="2057400"/>
            <a:ext cx="762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>
                <a:latin typeface="Comic Sans MS" panose="030F0702030302020204" pitchFamily="66" charset="0"/>
              </a:rPr>
              <a:t>I. Their Work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1219200" y="304800"/>
            <a:ext cx="6934200" cy="990600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solidFill>
                  <a:srgbClr val="006600"/>
                </a:solidFill>
                <a:latin typeface="Tahoma" panose="020B0604030504040204" pitchFamily="34" charset="0"/>
              </a:rPr>
              <a:t>By Nature They Serve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28600" y="1676400"/>
            <a:ext cx="8834438" cy="470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They are servants (Acts 6)</a:t>
            </a:r>
          </a:p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Service work is honorable</a:t>
            </a:r>
            <a:endParaRPr lang="en-US" altLang="en-US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Jesus came to serve (Matt. 20:28)</a:t>
            </a: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Today: minimize service  - exalt one in authority</a:t>
            </a: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Takes humility (1 Pet. 5:5-6)</a:t>
            </a:r>
          </a:p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Work is encompassed in idea of “service”</a:t>
            </a:r>
            <a:endParaRPr lang="en-US" altLang="en-US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What does a “helper” do?</a:t>
            </a: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What does a “slave” do?</a:t>
            </a: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What does an “employee” do?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1219200" y="304800"/>
            <a:ext cx="6934200" cy="990600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solidFill>
                  <a:srgbClr val="006600"/>
                </a:solidFill>
                <a:latin typeface="Tahoma" panose="020B0604030504040204" pitchFamily="34" charset="0"/>
              </a:rPr>
              <a:t>By Nature They Serve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219200" y="3200400"/>
            <a:ext cx="706385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Serve Tables (Acts 6)</a:t>
            </a:r>
            <a:endParaRPr lang="en-US" altLang="en-US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Physical Matters</a:t>
            </a: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Relieve leaders to do other things</a:t>
            </a:r>
          </a:p>
          <a:p>
            <a:pPr lvl="1">
              <a:lnSpc>
                <a:spcPct val="120000"/>
              </a:lnSpc>
              <a:buFont typeface="BD Symbols" pitchFamily="2" charset="2"/>
              <a:buChar char="v"/>
            </a:pPr>
            <a:r>
              <a:rPr lang="en-US" alt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When they do – that is spiritual work!</a:t>
            </a:r>
          </a:p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Many things that could include:</a:t>
            </a:r>
            <a:endParaRPr lang="en-US" altLang="en-US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1219200" y="1676400"/>
            <a:ext cx="6934200" cy="990600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solidFill>
                  <a:srgbClr val="006600"/>
                </a:solidFill>
                <a:latin typeface="Tahoma" panose="020B0604030504040204" pitchFamily="34" charset="0"/>
              </a:rPr>
              <a:t>Minister To Physical Needs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>
                <a:solidFill>
                  <a:srgbClr val="FFFFFF"/>
                </a:solidFill>
                <a:latin typeface="Cookie" pitchFamily="2" charset="0"/>
              </a:rPr>
              <a:t>Possible Work For Deacons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990600" y="1087582"/>
            <a:ext cx="765305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Care for needy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Checking on needy family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Seeing to the contribution and checking account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Gathering information for the elders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Do leg work on some project or purchase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Maintenance on building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Web page maintained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Printing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Advertisements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Work list - teachers list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Opening and closing building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Class material - supplies ordered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Lord’s supper preparation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See that the building is cleaned </a:t>
            </a:r>
          </a:p>
          <a:p>
            <a:pPr>
              <a:buFont typeface="BD Symbols" pitchFamily="2" charset="2"/>
              <a:buChar char="O"/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See that sermons are recorded &amp; distributed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8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8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ChangeArrowheads="1"/>
          </p:cNvSpPr>
          <p:nvPr/>
        </p:nvSpPr>
        <p:spPr bwMode="auto">
          <a:xfrm>
            <a:off x="1219200" y="304800"/>
            <a:ext cx="6934200" cy="990600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solidFill>
                  <a:srgbClr val="006600"/>
                </a:solidFill>
                <a:latin typeface="Tahoma" panose="020B0604030504040204" pitchFamily="34" charset="0"/>
              </a:rPr>
              <a:t>By Nature They Serve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143000" y="4267200"/>
            <a:ext cx="73152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Under oversight of elders (Acts 20:28)</a:t>
            </a:r>
          </a:p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Thus, work is assigned by elders</a:t>
            </a:r>
          </a:p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Could vary from church to church</a:t>
            </a:r>
          </a:p>
          <a:p>
            <a:pPr>
              <a:lnSpc>
                <a:spcPct val="120000"/>
              </a:lnSpc>
              <a:buFont typeface="BD Symbols" pitchFamily="2" charset="2"/>
              <a:buChar char="n"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Assist the elders - so elders do their work</a:t>
            </a:r>
            <a:endParaRPr lang="en-US" altLang="en-US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1219200" y="1676400"/>
            <a:ext cx="6934200" cy="990600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solidFill>
                  <a:srgbClr val="006600"/>
                </a:solidFill>
                <a:latin typeface="Tahoma" panose="020B0604030504040204" pitchFamily="34" charset="0"/>
              </a:rPr>
              <a:t>Minister To Physical Needs</a:t>
            </a:r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1219200" y="3048000"/>
            <a:ext cx="6934200" cy="990600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>
                <a:solidFill>
                  <a:srgbClr val="006600"/>
                </a:solidFill>
                <a:latin typeface="Tahoma" panose="020B0604030504040204" pitchFamily="34" charset="0"/>
              </a:rPr>
              <a:t>Special Service Under Elders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990600" y="228600"/>
            <a:ext cx="7772400" cy="1371600"/>
          </a:xfrm>
          <a:prstGeom prst="ellipse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Deacons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143000" y="2057400"/>
            <a:ext cx="76200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>
                <a:latin typeface="Comic Sans MS" panose="030F0702030302020204" pitchFamily="66" charset="0"/>
              </a:rPr>
              <a:t>I. Their Work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II. Deacons Are Appointed Because There 	  Is Work To Do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ChangeArrowheads="1"/>
          </p:cNvSpPr>
          <p:nvPr/>
        </p:nvSpPr>
        <p:spPr bwMode="auto">
          <a:xfrm>
            <a:off x="762000" y="685800"/>
            <a:ext cx="7620000" cy="1295400"/>
          </a:xfrm>
          <a:prstGeom prst="hexagon">
            <a:avLst>
              <a:gd name="adj" fmla="val 23529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Acts 6</a:t>
            </a:r>
          </a:p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Men appointed because of need!</a:t>
            </a: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762000" y="2438400"/>
            <a:ext cx="7620000" cy="1295400"/>
          </a:xfrm>
          <a:prstGeom prst="hexagon">
            <a:avLst>
              <a:gd name="adj" fmla="val 23529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Appointment of servants</a:t>
            </a:r>
          </a:p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because - service to do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219200" y="4038600"/>
            <a:ext cx="6837363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en-US"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Why get housekeeper - if no house?</a:t>
            </a:r>
          </a:p>
          <a:p>
            <a:pPr algn="ctr">
              <a:lnSpc>
                <a:spcPct val="120000"/>
              </a:lnSpc>
            </a:pPr>
            <a:r>
              <a:rPr lang="en-US" altLang="en-US"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Why get a mechanic - if nothing to repair?</a:t>
            </a:r>
          </a:p>
          <a:p>
            <a:pPr algn="ctr">
              <a:lnSpc>
                <a:spcPct val="120000"/>
              </a:lnSpc>
            </a:pPr>
            <a:r>
              <a:rPr lang="en-US" altLang="en-US"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Why hire a carpenter - if nothing to build?</a:t>
            </a:r>
          </a:p>
          <a:p>
            <a:pPr algn="ctr">
              <a:lnSpc>
                <a:spcPct val="120000"/>
              </a:lnSpc>
            </a:pPr>
            <a:r>
              <a:rPr lang="en-US" altLang="en-US" sz="2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Why go to a doctor - if not sick?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nimBg="1" autoUpdateAnimBg="0"/>
      <p:bldP spid="3994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ChangeArrowheads="1"/>
          </p:cNvSpPr>
          <p:nvPr/>
        </p:nvSpPr>
        <p:spPr bwMode="auto">
          <a:xfrm>
            <a:off x="762000" y="685800"/>
            <a:ext cx="7620000" cy="1295400"/>
          </a:xfrm>
          <a:prstGeom prst="hexagon">
            <a:avLst>
              <a:gd name="adj" fmla="val 23529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Acts 6</a:t>
            </a:r>
          </a:p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Men appointed because of need!</a:t>
            </a:r>
          </a:p>
        </p:txBody>
      </p:sp>
      <p:sp>
        <p:nvSpPr>
          <p:cNvPr id="40963" name="AutoShape 3"/>
          <p:cNvSpPr>
            <a:spLocks noChangeArrowheads="1"/>
          </p:cNvSpPr>
          <p:nvPr/>
        </p:nvSpPr>
        <p:spPr bwMode="auto">
          <a:xfrm>
            <a:off x="762000" y="2438400"/>
            <a:ext cx="7620000" cy="1295400"/>
          </a:xfrm>
          <a:prstGeom prst="hexagon">
            <a:avLst>
              <a:gd name="adj" fmla="val 23529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Appointment of servants</a:t>
            </a:r>
          </a:p>
          <a:p>
            <a:pPr algn="ctr"/>
            <a:r>
              <a:rPr lang="en-US" alt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because - service to do</a:t>
            </a: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762000" y="4267200"/>
            <a:ext cx="7620000" cy="1295400"/>
          </a:xfrm>
          <a:prstGeom prst="hexagon">
            <a:avLst>
              <a:gd name="adj" fmla="val 23529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Not just an honorary office</a:t>
            </a:r>
          </a:p>
          <a:p>
            <a:pPr algn="ctr"/>
            <a:r>
              <a:rPr lang="en-US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but one of </a:t>
            </a:r>
            <a:r>
              <a:rPr lang="en-US" altLang="en-US" sz="36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work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990600" y="228600"/>
            <a:ext cx="7772400" cy="1371600"/>
          </a:xfrm>
          <a:prstGeom prst="ellipse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Deacons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143000" y="2057400"/>
            <a:ext cx="76200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>
                <a:latin typeface="Comic Sans MS" panose="030F0702030302020204" pitchFamily="66" charset="0"/>
              </a:rPr>
              <a:t>I. Their Work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II. Deacons Are Appointed Because There 	  Is Work To Do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III. Deacons - Those Who Can Be 					Trusted With The Work/Task Given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533400" y="1295400"/>
            <a:ext cx="842621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800" u="sng" dirty="0">
                <a:solidFill>
                  <a:schemeClr val="bg1"/>
                </a:solidFill>
                <a:latin typeface="Tahoma" panose="020B0604030504040204" pitchFamily="34" charset="0"/>
              </a:rPr>
              <a:t>Qualifications - men that are trustworthy</a:t>
            </a: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Acts 6:1-7 - wise, honest, full of Spirit</a:t>
            </a: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1 Tim. 3:8-13 - grave, not greedy, etc.</a:t>
            </a:r>
          </a:p>
          <a:p>
            <a:pPr lvl="1">
              <a:buFontTx/>
              <a:buChar char="•"/>
            </a:pPr>
            <a:endParaRPr lang="en-US" altLang="en-US" sz="14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800" u="sng" dirty="0">
                <a:solidFill>
                  <a:schemeClr val="bg1"/>
                </a:solidFill>
                <a:latin typeface="Tahoma" panose="020B0604030504040204" pitchFamily="34" charset="0"/>
              </a:rPr>
              <a:t>In many places work not turned over to deacons</a:t>
            </a:r>
            <a:endParaRPr lang="en-US" altLang="en-US" sz="28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Elders try to see to every detail</a:t>
            </a: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Ill: see every person in need (Acts 6)</a:t>
            </a: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If so, deacons do no more than anyone else</a:t>
            </a:r>
          </a:p>
          <a:p>
            <a:pPr lvl="1">
              <a:buFontTx/>
              <a:buChar char="•"/>
            </a:pPr>
            <a:endParaRPr lang="en-US" altLang="en-US" sz="14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800" u="sng" dirty="0">
                <a:solidFill>
                  <a:schemeClr val="bg1"/>
                </a:solidFill>
                <a:latin typeface="Tahoma" panose="020B0604030504040204" pitchFamily="34" charset="0"/>
              </a:rPr>
              <a:t>Elders should give them task &amp; leave it with them</a:t>
            </a: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Eisenhower: Hardest part - “signing bad letter”</a:t>
            </a:r>
          </a:p>
          <a:p>
            <a:pPr lvl="1">
              <a:buFont typeface="MS Outlook" panose="05010100010000000000" pitchFamily="2" charset="2"/>
              <a:buChar char="G"/>
            </a:pPr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 Purpose - so elders don’t have to serve tables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rgbClr val="000000"/>
                </a:solidFill>
                <a:latin typeface="Arial Narrow" panose="020B0606020202030204" pitchFamily="34" charset="0"/>
              </a:rPr>
              <a:t>Deacons Can Be Trusted With Work or Task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9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9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9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9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9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9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533400" y="1295400"/>
            <a:ext cx="8458200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kumimoji="0" lang="en-US" alt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Deacons should “own” their</a:t>
            </a:r>
            <a:r>
              <a:rPr kumimoji="0" lang="en-US" altLang="en-US" sz="2800" b="0" i="0" u="sng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responsibilities</a:t>
            </a:r>
            <a:endParaRPr kumimoji="0" lang="en-US" altLang="en-US" sz="2800" b="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S Outlook" panose="05010100010000000000" pitchFamily="2" charset="2"/>
              <a:buChar char="G"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Should not have to</a:t>
            </a:r>
            <a:r>
              <a:rPr kumimoji="0" lang="en-US" altLang="en-US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be reminded to get job done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S Outlook" panose="05010100010000000000" pitchFamily="2" charset="2"/>
              <a:buChar char="G"/>
              <a:tabLst/>
              <a:defRPr/>
            </a:pPr>
            <a:r>
              <a:rPr lang="en-US" altLang="en-US" sz="2800" kern="0" dirty="0">
                <a:solidFill>
                  <a:schemeClr val="bg1"/>
                </a:solidFill>
                <a:latin typeface="Tahoma" panose="020B0604030504040204" pitchFamily="34" charset="0"/>
              </a:rPr>
              <a:t> Take the task and see it through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S Outlook" panose="05010100010000000000" pitchFamily="2" charset="2"/>
              <a:buChar char="G"/>
              <a:tabLst/>
              <a:defRPr/>
            </a:pPr>
            <a:r>
              <a:rPr kumimoji="0" lang="en-US" altLang="en-US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“Over this business” (Acts 6:3) – in charge of task</a:t>
            </a: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kumimoji="0" lang="en-US" alt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A task</a:t>
            </a:r>
            <a:r>
              <a:rPr kumimoji="0" lang="en-US" altLang="en-US" sz="2800" b="0" i="0" u="sng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assigned – not mean he does </a:t>
            </a:r>
            <a:r>
              <a:rPr lang="en-US" altLang="en-US" sz="2800" u="sng" kern="0" dirty="0">
                <a:solidFill>
                  <a:schemeClr val="bg1"/>
                </a:solidFill>
                <a:latin typeface="Tahoma" panose="020B0604030504040204" pitchFamily="34" charset="0"/>
              </a:rPr>
              <a:t>actual</a:t>
            </a:r>
            <a:r>
              <a:rPr kumimoji="0" lang="en-US" altLang="en-US" sz="2800" b="0" i="0" u="sng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work</a:t>
            </a: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S Outlook" panose="05010100010000000000" pitchFamily="2" charset="2"/>
              <a:buChar char="G"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Not expected to see</a:t>
            </a:r>
            <a:r>
              <a:rPr kumimoji="0" lang="en-US" altLang="en-US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to all the task himself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S Outlook" panose="05010100010000000000" pitchFamily="2" charset="2"/>
              <a:buChar char="G"/>
              <a:tabLst/>
              <a:defRPr/>
            </a:pPr>
            <a:r>
              <a:rPr lang="en-US" altLang="en-US" sz="2800" kern="0" dirty="0">
                <a:solidFill>
                  <a:schemeClr val="bg1"/>
                </a:solidFill>
                <a:latin typeface="Tahoma" panose="020B0604030504040204" pitchFamily="34" charset="0"/>
              </a:rPr>
              <a:t> May organized a group to get job done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S Outlook" panose="05010100010000000000" pitchFamily="2" charset="2"/>
              <a:buChar char="G"/>
              <a:tabLst/>
              <a:defRPr/>
            </a:pPr>
            <a:r>
              <a:rPr kumimoji="0" lang="en-US" altLang="en-US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</a:rPr>
              <a:t> May hire someone (i.e. plumber, printer, etc.)</a:t>
            </a: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Deacons Can Be Trusted With Work or Task</a:t>
            </a:r>
          </a:p>
        </p:txBody>
      </p:sp>
    </p:spTree>
    <p:extLst>
      <p:ext uri="{BB962C8B-B14F-4D97-AF65-F5344CB8AC3E}">
        <p14:creationId xmlns:p14="http://schemas.microsoft.com/office/powerpoint/2010/main" val="2954767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990600" y="228600"/>
            <a:ext cx="7772400" cy="1371600"/>
          </a:xfrm>
          <a:prstGeom prst="ellipse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Deacons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143000" y="2057400"/>
            <a:ext cx="76200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>
                <a:latin typeface="Comic Sans MS" panose="030F0702030302020204" pitchFamily="66" charset="0"/>
              </a:rPr>
              <a:t>I. Their Work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II. Deacons Are Appointed Because There 	  Is Work To Do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III. Deacons - Those Who Can Be 					Trusted With The Work/Task Given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IV. Our Responsibility Toward Deacons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7694613" cy="701675"/>
          </a:xfrm>
          <a:prstGeom prst="rect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Responsibility Toward Deacons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677326" y="1592045"/>
            <a:ext cx="81041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i="1" dirty="0">
                <a:solidFill>
                  <a:schemeClr val="bg1"/>
                </a:solidFill>
              </a:rPr>
              <a:t>No passage that specifically states responsibility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96636" y="2667000"/>
            <a:ext cx="798487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altLang="en-US" sz="5400" dirty="0">
                <a:solidFill>
                  <a:schemeClr val="bg1"/>
                </a:solidFill>
                <a:latin typeface="Arial Narrow" panose="020B0606020202030204" pitchFamily="34" charset="0"/>
              </a:rPr>
              <a:t>Respect them (Matt. 7:12)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altLang="en-US" sz="5400" dirty="0">
                <a:solidFill>
                  <a:schemeClr val="bg1"/>
                </a:solidFill>
                <a:latin typeface="Arial Narrow" panose="020B0606020202030204" pitchFamily="34" charset="0"/>
              </a:rPr>
              <a:t>Commend them (Matt. 7:12)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altLang="en-US" sz="5400" dirty="0">
                <a:solidFill>
                  <a:schemeClr val="bg1"/>
                </a:solidFill>
                <a:latin typeface="Arial Narrow" panose="020B0606020202030204" pitchFamily="34" charset="0"/>
              </a:rPr>
              <a:t>Pray for them (1 Tim. 2:1-ff)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  <p:bldP spid="43012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/>
          <p:cNvSpPr>
            <a:spLocks noChangeArrowheads="1"/>
          </p:cNvSpPr>
          <p:nvPr/>
        </p:nvSpPr>
        <p:spPr bwMode="auto">
          <a:xfrm>
            <a:off x="990600" y="228600"/>
            <a:ext cx="7772400" cy="1371600"/>
          </a:xfrm>
          <a:prstGeom prst="ellipse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Deacons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143000" y="2057400"/>
            <a:ext cx="76200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>
                <a:latin typeface="Comic Sans MS" panose="030F0702030302020204" pitchFamily="66" charset="0"/>
              </a:rPr>
              <a:t>I. Their Work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II. Deacons Are Appointed Because There 	  Is Work To Do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III. Deacons - Those Who Can Be 					Trusted With The Work/Task Given</a:t>
            </a:r>
          </a:p>
          <a:p>
            <a:endParaRPr lang="en-US" altLang="en-US" sz="2800" b="1">
              <a:latin typeface="Comic Sans MS" panose="030F0702030302020204" pitchFamily="66" charset="0"/>
            </a:endParaRPr>
          </a:p>
          <a:p>
            <a:r>
              <a:rPr lang="en-US" altLang="en-US" sz="2800" b="1">
                <a:latin typeface="Comic Sans MS" panose="030F0702030302020204" pitchFamily="66" charset="0"/>
              </a:rPr>
              <a:t>IV. Our Responsibility Toward Deacons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409825" y="2727325"/>
            <a:ext cx="630237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Qualifications</a:t>
            </a:r>
          </a:p>
          <a:p>
            <a:pPr algn="ctr"/>
            <a:r>
              <a:rPr lang="en-US" alt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of a Deacon</a:t>
            </a:r>
          </a:p>
        </p:txBody>
      </p:sp>
      <p:sp>
        <p:nvSpPr>
          <p:cNvPr id="44035" name="AutoShape 3"/>
          <p:cNvSpPr>
            <a:spLocks noChangeArrowheads="1"/>
          </p:cNvSpPr>
          <p:nvPr/>
        </p:nvSpPr>
        <p:spPr bwMode="auto">
          <a:xfrm rot="5400000">
            <a:off x="0" y="0"/>
            <a:ext cx="4572000" cy="4572000"/>
          </a:xfrm>
          <a:prstGeom prst="rtTriangle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 rot="-2690554">
            <a:off x="719694" y="908318"/>
            <a:ext cx="214994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Next</a:t>
            </a:r>
          </a:p>
          <a:p>
            <a:pPr algn="ctr"/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Lesson: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996</TotalTime>
  <Words>1115</Words>
  <Application>Microsoft Office PowerPoint</Application>
  <PresentationFormat>On-screen Show (4:3)</PresentationFormat>
  <Paragraphs>167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</vt:lpstr>
      <vt:lpstr>Arial Narrow</vt:lpstr>
      <vt:lpstr>BD Symbols</vt:lpstr>
      <vt:lpstr>Calibri</vt:lpstr>
      <vt:lpstr>Californian FB</vt:lpstr>
      <vt:lpstr>Comic Sans MS</vt:lpstr>
      <vt:lpstr>Cookie</vt:lpstr>
      <vt:lpstr>Monotype Sorts</vt:lpstr>
      <vt:lpstr>MS Outlook</vt:lpstr>
      <vt:lpstr>Tahoma</vt:lpstr>
      <vt:lpstr>Times New Roman</vt:lpstr>
      <vt:lpstr>Wingdings</vt:lpstr>
      <vt:lpstr>NOTEBOOK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33</cp:revision>
  <cp:lastPrinted>2016-08-20T16:16:50Z</cp:lastPrinted>
  <dcterms:created xsi:type="dcterms:W3CDTF">2002-02-04T18:57:39Z</dcterms:created>
  <dcterms:modified xsi:type="dcterms:W3CDTF">2016-08-22T15:43:14Z</dcterms:modified>
</cp:coreProperties>
</file>