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4" r:id="rId2"/>
    <p:sldMasterId id="2147483676" r:id="rId3"/>
  </p:sldMasterIdLst>
  <p:notesMasterIdLst>
    <p:notesMasterId r:id="rId35"/>
  </p:notesMasterIdLst>
  <p:sldIdLst>
    <p:sldId id="260" r:id="rId4"/>
    <p:sldId id="262" r:id="rId5"/>
    <p:sldId id="263" r:id="rId6"/>
    <p:sldId id="264" r:id="rId7"/>
    <p:sldId id="265" r:id="rId8"/>
    <p:sldId id="258" r:id="rId9"/>
    <p:sldId id="259" r:id="rId10"/>
    <p:sldId id="266" r:id="rId11"/>
    <p:sldId id="273" r:id="rId12"/>
    <p:sldId id="280" r:id="rId13"/>
    <p:sldId id="281" r:id="rId14"/>
    <p:sldId id="267" r:id="rId15"/>
    <p:sldId id="274" r:id="rId16"/>
    <p:sldId id="282" r:id="rId17"/>
    <p:sldId id="283" r:id="rId18"/>
    <p:sldId id="268" r:id="rId19"/>
    <p:sldId id="275" r:id="rId20"/>
    <p:sldId id="284" r:id="rId21"/>
    <p:sldId id="269" r:id="rId22"/>
    <p:sldId id="276" r:id="rId23"/>
    <p:sldId id="285" r:id="rId24"/>
    <p:sldId id="286" r:id="rId25"/>
    <p:sldId id="270" r:id="rId26"/>
    <p:sldId id="277" r:id="rId27"/>
    <p:sldId id="287" r:id="rId28"/>
    <p:sldId id="271" r:id="rId29"/>
    <p:sldId id="278" r:id="rId30"/>
    <p:sldId id="288" r:id="rId31"/>
    <p:sldId id="272" r:id="rId32"/>
    <p:sldId id="295" r:id="rId33"/>
    <p:sldId id="289" r:id="rId34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omic Sans MS" panose="030F0702030302020204" pitchFamily="66" charset="0"/>
      <p:regular r:id="rId44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>
      <p:cViewPr varScale="1">
        <p:scale>
          <a:sx n="71" d="100"/>
          <a:sy n="71" d="100"/>
        </p:scale>
        <p:origin x="12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4.fntdata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2A275-542E-42B9-9C5C-8AE4DE74D23F}" type="datetimeFigureOut">
              <a:rPr lang="en-US" smtClean="0"/>
              <a:t>2/26/2015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6A47E-AF34-4095-BCC1-92F87EFF04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155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 spd="slow"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strips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 spd="slow">
    <p:strips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86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63" r:id="rId12"/>
  </p:sldLayoutIdLst>
  <p:transition spd="slow">
    <p:strips dir="ld"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ransition spd="slow">
    <p:strips dir="ld"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s1.mm.bing.net/th?&amp;id=HN.608051010295170339&amp;w=300&amp;h=300&amp;c=0&amp;pid=1.9&amp;rs=0&amp;p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147"/>
          <a:stretch/>
        </p:blipFill>
        <p:spPr bwMode="auto">
          <a:xfrm>
            <a:off x="2743200" y="2286000"/>
            <a:ext cx="3669097" cy="198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5259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Easy to find things wrong with a car – has some age</a:t>
            </a:r>
          </a:p>
          <a:p>
            <a:pPr algn="ctr"/>
            <a:r>
              <a:rPr lang="en-US" sz="3200" dirty="0" smtClean="0"/>
              <a:t>Especially – if really want a new one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1870501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years 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150,000 miles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Paint faded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Needs tires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Carpet has stains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A/C has leak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725271" y="4267200"/>
            <a:ext cx="3687026" cy="2298248"/>
            <a:chOff x="2725271" y="4267200"/>
            <a:chExt cx="3687026" cy="2298248"/>
          </a:xfrm>
        </p:grpSpPr>
        <p:pic>
          <p:nvPicPr>
            <p:cNvPr id="1028" name="Picture 4" descr="http://ts1.mm.bing.net/th?&amp;id=HN.608045796206055259&amp;w=300&amp;h=300&amp;c=0&amp;pid=1.9&amp;rs=0&amp;p=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271" y="4267200"/>
              <a:ext cx="3687026" cy="22982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311484" y="4572000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$28,000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400800" y="1958876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Runs good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gas mileage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Paid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Ample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fixed for very little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826084" y="3797825"/>
            <a:ext cx="3580133" cy="3060175"/>
            <a:chOff x="5826084" y="3797825"/>
            <a:chExt cx="3580133" cy="3060175"/>
          </a:xfrm>
        </p:grpSpPr>
        <p:sp>
          <p:nvSpPr>
            <p:cNvPr id="9" name="Explosion 2 8"/>
            <p:cNvSpPr/>
            <p:nvPr/>
          </p:nvSpPr>
          <p:spPr bwMode="auto">
            <a:xfrm>
              <a:off x="5826084" y="3797825"/>
              <a:ext cx="3580133" cy="3060175"/>
            </a:xfrm>
            <a:prstGeom prst="irregularSeal2">
              <a:avLst/>
            </a:prstGeom>
            <a:solidFill>
              <a:schemeClr val="tx1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en-US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20752478">
              <a:off x="6425543" y="4727746"/>
              <a:ext cx="2133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What’s Right</a:t>
              </a:r>
            </a:p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May Outweigh</a:t>
              </a:r>
            </a:p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What’s Wrong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3357330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59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Same is True With Churches</a:t>
            </a:r>
          </a:p>
          <a:p>
            <a:pPr algn="ctr"/>
            <a:r>
              <a:rPr lang="en-US" sz="3200" dirty="0" smtClean="0"/>
              <a:t>Especially – if really want to find problems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028700" y="1447800"/>
            <a:ext cx="70866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Not unusual to hear complaint – </a:t>
            </a:r>
          </a:p>
          <a:p>
            <a:pPr algn="ctr"/>
            <a:r>
              <a:rPr lang="en-US" sz="2800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“What’s wrong with this church…”</a:t>
            </a:r>
            <a:endParaRPr lang="en-US" sz="2800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Oval Callout 3"/>
          <p:cNvSpPr/>
          <p:nvPr/>
        </p:nvSpPr>
        <p:spPr bwMode="auto">
          <a:xfrm>
            <a:off x="381000" y="2819400"/>
            <a:ext cx="2286000" cy="1828800"/>
          </a:xfrm>
          <a:prstGeom prst="wedgeEllipseCallout">
            <a:avLst>
              <a:gd name="adj1" fmla="val -67892"/>
              <a:gd name="adj2" fmla="val -59559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“People are not friendly…”</a:t>
            </a:r>
          </a:p>
        </p:txBody>
      </p:sp>
      <p:sp>
        <p:nvSpPr>
          <p:cNvPr id="5" name="Rounded Rectangular Callout 4"/>
          <p:cNvSpPr/>
          <p:nvPr/>
        </p:nvSpPr>
        <p:spPr bwMode="auto">
          <a:xfrm>
            <a:off x="5638800" y="2667000"/>
            <a:ext cx="2476500" cy="1981200"/>
          </a:xfrm>
          <a:prstGeom prst="wedgeRoundRectCallout">
            <a:avLst>
              <a:gd name="adj1" fmla="val 99167"/>
              <a:gd name="adj2" fmla="val -6645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I don’t get the encouragement I need</a:t>
            </a:r>
          </a:p>
        </p:txBody>
      </p:sp>
      <p:sp>
        <p:nvSpPr>
          <p:cNvPr id="6" name="Rectangular Callout 5"/>
          <p:cNvSpPr/>
          <p:nvPr/>
        </p:nvSpPr>
        <p:spPr bwMode="auto">
          <a:xfrm>
            <a:off x="2933700" y="3429000"/>
            <a:ext cx="2438400" cy="1676400"/>
          </a:xfrm>
          <a:prstGeom prst="wedgeRectCallout">
            <a:avLst>
              <a:gd name="adj1" fmla="val -187928"/>
              <a:gd name="adj2" fmla="val 873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People there who are hypocrites</a:t>
            </a:r>
          </a:p>
        </p:txBody>
      </p:sp>
      <p:sp>
        <p:nvSpPr>
          <p:cNvPr id="7" name="Oval Callout 6"/>
          <p:cNvSpPr/>
          <p:nvPr/>
        </p:nvSpPr>
        <p:spPr bwMode="auto">
          <a:xfrm>
            <a:off x="4800600" y="5105400"/>
            <a:ext cx="2971800" cy="1295400"/>
          </a:xfrm>
          <a:prstGeom prst="wedgeEllipseCallout">
            <a:avLst>
              <a:gd name="adj1" fmla="val 143505"/>
              <a:gd name="adj2" fmla="val 84299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We need more _________</a:t>
            </a:r>
          </a:p>
        </p:txBody>
      </p:sp>
    </p:spTree>
    <p:extLst>
      <p:ext uri="{BB962C8B-B14F-4D97-AF65-F5344CB8AC3E}">
        <p14:creationId xmlns:p14="http://schemas.microsoft.com/office/powerpoint/2010/main" val="43721408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59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/>
              <a:t>Four of the Seven Churches of Asia</a:t>
            </a:r>
          </a:p>
          <a:p>
            <a:pPr algn="ctr"/>
            <a:r>
              <a:rPr lang="en-US" sz="3200" u="sng" dirty="0" smtClean="0"/>
              <a:t>Had Some Good in Spite of the Bad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2200" y="2057400"/>
            <a:ext cx="480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Ephesus </a:t>
            </a:r>
            <a:r>
              <a:rPr lang="en-US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(Rev. 2:1-7)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Pergamos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(Rev. 2:12-17)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Thyatira </a:t>
            </a:r>
            <a:r>
              <a:rPr lang="en-US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(Rev. 2:18-29)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Sardis </a:t>
            </a:r>
            <a:r>
              <a:rPr lang="en-US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(Rev. 3:1-6)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4623926"/>
            <a:ext cx="7391400" cy="138499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one that was so bad – nothing good could be found</a:t>
            </a:r>
          </a:p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Laodicea </a:t>
            </a:r>
            <a:r>
              <a:rPr lang="en-US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(Rev. 3:14-22)</a:t>
            </a:r>
            <a:endParaRPr lang="en-US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8956642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2971800" y="2438400"/>
            <a:ext cx="3352800" cy="1828800"/>
          </a:xfrm>
          <a:prstGeom prst="round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 Church</a:t>
            </a:r>
          </a:p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</a:t>
            </a:r>
          </a:p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 Bethel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04800" y="1367118"/>
            <a:ext cx="3599329" cy="4423070"/>
            <a:chOff x="304800" y="1367118"/>
            <a:chExt cx="3599329" cy="4423070"/>
          </a:xfrm>
        </p:grpSpPr>
        <p:sp>
          <p:nvSpPr>
            <p:cNvPr id="4" name="Curved Down Arrow 3"/>
            <p:cNvSpPr/>
            <p:nvPr/>
          </p:nvSpPr>
          <p:spPr bwMode="auto">
            <a:xfrm flipH="1">
              <a:off x="1237129" y="1367118"/>
              <a:ext cx="2667000" cy="1066800"/>
            </a:xfrm>
            <a:prstGeom prst="curvedDownArrow">
              <a:avLst/>
            </a:prstGeom>
            <a:solidFill>
              <a:schemeClr val="tx1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en-US" sz="2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04800" y="2743200"/>
              <a:ext cx="25146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Legitimate Complaints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Areas need improvement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People are not what ought to be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Etc.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410200" y="1371600"/>
            <a:ext cx="3642360" cy="2941260"/>
            <a:chOff x="5410200" y="1371600"/>
            <a:chExt cx="3642360" cy="2941260"/>
          </a:xfrm>
        </p:grpSpPr>
        <p:sp>
          <p:nvSpPr>
            <p:cNvPr id="3" name="Curved Down Arrow 2"/>
            <p:cNvSpPr/>
            <p:nvPr/>
          </p:nvSpPr>
          <p:spPr bwMode="auto">
            <a:xfrm>
              <a:off x="5410200" y="1371600"/>
              <a:ext cx="2667000" cy="1066800"/>
            </a:xfrm>
            <a:prstGeom prst="curvedDownArrow">
              <a:avLst/>
            </a:prstGeom>
            <a:solidFill>
              <a:schemeClr val="tx1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en-US" sz="2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37960" y="2743200"/>
              <a:ext cx="2514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Things that are good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People – are what should be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8611441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752600"/>
            <a:ext cx="788549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72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72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401993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963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54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54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346" y="21336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</p:txBody>
      </p:sp>
    </p:spTree>
    <p:extLst>
      <p:ext uri="{BB962C8B-B14F-4D97-AF65-F5344CB8AC3E}">
        <p14:creationId xmlns:p14="http://schemas.microsoft.com/office/powerpoint/2010/main" val="461964683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3048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81200"/>
            <a:ext cx="8001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Suppose you are part of a church – friendly &amp; encouraging – but glaringly unscriptural …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This church is Scriptural: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Name (Rom. 16:16)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Organization (Phil. 1:1; Acts 20:28)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Worship (Acts 2:42; Eph. 5:19; Acts 20:7; 1 Cor. 16:1-2)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Work (1 Tim. 3:15; Eph. 4:16; 1 Tim. 5:16)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Teaching (1 Pet. 4:11)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Practice (Col.. 3:17; 2 </a:t>
            </a:r>
            <a:r>
              <a:rPr lang="en-US" sz="2400" dirty="0" err="1" smtClean="0">
                <a:latin typeface="Arial Narrow" panose="020B0606020202030204" pitchFamily="34" charset="0"/>
              </a:rPr>
              <a:t>Jno</a:t>
            </a:r>
            <a:r>
              <a:rPr lang="en-US" sz="2400" dirty="0" smtClean="0">
                <a:latin typeface="Arial Narrow" panose="020B0606020202030204" pitchFamily="34" charset="0"/>
              </a:rPr>
              <a:t>. 9)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Being Scriptural is a huge deal (Col. 3:17)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418855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963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54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54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346" y="21336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</p:txBody>
      </p:sp>
    </p:spTree>
    <p:extLst>
      <p:ext uri="{BB962C8B-B14F-4D97-AF65-F5344CB8AC3E}">
        <p14:creationId xmlns:p14="http://schemas.microsoft.com/office/powerpoint/2010/main" val="2022555035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Christians should be caring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Members of same body (1 Cor. 12:25)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Are family (1 John 3:16)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Compassion for one another (1 Pet. 3:8)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Love (</a:t>
            </a:r>
            <a:r>
              <a:rPr lang="en-US" sz="2400" dirty="0" err="1" smtClean="0">
                <a:latin typeface="Arial Narrow" panose="020B0606020202030204" pitchFamily="34" charset="0"/>
              </a:rPr>
              <a:t>Phileo</a:t>
            </a:r>
            <a:r>
              <a:rPr lang="en-US" sz="2400" dirty="0" smtClean="0">
                <a:latin typeface="Arial Narrow" panose="020B0606020202030204" pitchFamily="34" charset="0"/>
              </a:rPr>
              <a:t>) – caring (Heb. 13:1)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Love (agape) – seek best (1 </a:t>
            </a:r>
            <a:r>
              <a:rPr lang="en-US" sz="2400" dirty="0" err="1" smtClean="0">
                <a:latin typeface="Arial Narrow" panose="020B0606020202030204" pitchFamily="34" charset="0"/>
              </a:rPr>
              <a:t>Jno</a:t>
            </a:r>
            <a:r>
              <a:rPr lang="en-US" sz="2400" dirty="0" smtClean="0">
                <a:latin typeface="Arial Narrow" panose="020B0606020202030204" pitchFamily="34" charset="0"/>
              </a:rPr>
              <a:t>. 4:11)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597954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Christians should be caring people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This church has caring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There to comfort in time of loss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There with food when you’re sick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Cards when you are down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Come when invited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Call and check on you when not there / sick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Pray for you by name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Offer to help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Very forgiving when one corrects wrong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488817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Christians should be caring people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This church has caring people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Not perfect – but it is a caring group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May not always express it as we should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But – not  a person I would not call upon if need them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725152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963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54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54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346" y="2133600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</p:txBody>
      </p:sp>
    </p:spTree>
    <p:extLst>
      <p:ext uri="{BB962C8B-B14F-4D97-AF65-F5344CB8AC3E}">
        <p14:creationId xmlns:p14="http://schemas.microsoft.com/office/powerpoint/2010/main" val="2821566214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81200"/>
            <a:ext cx="800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Christians should be giving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Give into treasury as prospered (1 Cor. 16:1-2)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Give liberally (2 Cor. 9:6-7)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Give to those in need (Eph. 4:28; 1 Tim. 6:18; 1 </a:t>
            </a:r>
            <a:r>
              <a:rPr lang="en-US" sz="2400" dirty="0" err="1" smtClean="0">
                <a:latin typeface="Arial Narrow" panose="020B0606020202030204" pitchFamily="34" charset="0"/>
              </a:rPr>
              <a:t>Jno</a:t>
            </a:r>
            <a:r>
              <a:rPr lang="en-US" sz="2400" dirty="0" smtClean="0">
                <a:latin typeface="Arial Narrow" panose="020B0606020202030204" pitchFamily="34" charset="0"/>
              </a:rPr>
              <a:t>. 3:17)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Give of our time &amp; talent (Eph. 5:15-16)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221848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81200"/>
            <a:ext cx="8001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Christians should be giving people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This church has giving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Contribution has been good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Been able pay bld. loan down to $35,000 (approx.)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 err="1" smtClean="0">
                <a:latin typeface="Arial Narrow" panose="020B0606020202030204" pitchFamily="34" charset="0"/>
              </a:rPr>
              <a:t>Bld</a:t>
            </a:r>
            <a:r>
              <a:rPr lang="en-US" sz="2200" dirty="0" smtClean="0">
                <a:latin typeface="Arial Narrow" panose="020B0606020202030204" pitchFamily="34" charset="0"/>
              </a:rPr>
              <a:t> finished 2003 - $340,000 (borrowed $247,000)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 smtClean="0">
                <a:latin typeface="Arial Narrow" panose="020B0606020202030204" pitchFamily="34" charset="0"/>
              </a:rPr>
              <a:t>Over $100,000 extra payment since 2003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Able to help support 4 men ($1,950 a month)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When there is a need – this group has given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Thousands – given from individual’s to some need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 smtClean="0">
                <a:latin typeface="Arial Narrow" panose="020B0606020202030204" pitchFamily="34" charset="0"/>
              </a:rPr>
              <a:t>Some gave who didn’t have a lot to give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Many who give time, food, etc. share with others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090282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81200"/>
            <a:ext cx="8001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Christians should be giving people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This church has giving people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There will be some who don’t give as should – can be sure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Don’t give much into treasury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Gladly receive – not much to give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By and large – we are a giving people!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29197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963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54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54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346" y="2133600"/>
            <a:ext cx="731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Teachers</a:t>
            </a:r>
          </a:p>
        </p:txBody>
      </p:sp>
    </p:spTree>
    <p:extLst>
      <p:ext uri="{BB962C8B-B14F-4D97-AF65-F5344CB8AC3E}">
        <p14:creationId xmlns:p14="http://schemas.microsoft.com/office/powerpoint/2010/main" val="3348376603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Teachers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We ought to develop into teachers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After a time – ought to be able to teach (Heb. 5:12-14)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Should be able to tell others what learn (2 Tim. 2:2)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Great commission given to individuals (Matt. 28:18-20)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314499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Teachers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We ought to develop into teachers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This church has hard working teachers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Spend hours preparing / writing lessons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Work for days making visual aids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Put own lessons together without using workbook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Delve into resource material to understand the text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Work hard at improving as teachers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34741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963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54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54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346" y="2133600"/>
            <a:ext cx="731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Teachers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Young People</a:t>
            </a:r>
          </a:p>
        </p:txBody>
      </p:sp>
    </p:spTree>
    <p:extLst>
      <p:ext uri="{BB962C8B-B14F-4D97-AF65-F5344CB8AC3E}">
        <p14:creationId xmlns:p14="http://schemas.microsoft.com/office/powerpoint/2010/main" val="1114418709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Has Good Young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Christianity &amp; spirituality is for young &amp; teenagers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Remember creator in youth (</a:t>
            </a:r>
            <a:r>
              <a:rPr lang="en-US" sz="2400" dirty="0" err="1" smtClean="0">
                <a:latin typeface="Arial Narrow" panose="020B0606020202030204" pitchFamily="34" charset="0"/>
              </a:rPr>
              <a:t>Ecc</a:t>
            </a:r>
            <a:r>
              <a:rPr lang="en-US" sz="2400" dirty="0" smtClean="0">
                <a:latin typeface="Arial Narrow" panose="020B0606020202030204" pitchFamily="34" charset="0"/>
              </a:rPr>
              <a:t>. 12:1)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Enjoy youth – but remember judgment (</a:t>
            </a:r>
            <a:r>
              <a:rPr lang="en-US" sz="2400" dirty="0" err="1" smtClean="0">
                <a:latin typeface="Arial Narrow" panose="020B0606020202030204" pitchFamily="34" charset="0"/>
              </a:rPr>
              <a:t>Ecc</a:t>
            </a:r>
            <a:r>
              <a:rPr lang="en-US" sz="2400" dirty="0" smtClean="0">
                <a:latin typeface="Arial Narrow" panose="020B0606020202030204" pitchFamily="34" charset="0"/>
              </a:rPr>
              <a:t>. 11:9-10)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Most young are not spiritual – Timothy was (Phil. 2:19-21)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809263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Has Good Young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Christianity &amp; spirituality is for young &amp; teenagers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Many churches have uninterested teens &amp; losing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Hardly come – when do pay little attention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Don’t bring a Bible – don’t study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More in common with world than with Christians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Distant from parents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Obvious – little interest in spiritual matters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021468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Has Good Young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Christianity &amp; spirituality is for young &amp; teenagers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Many churches have uninterested teens &amp; losing them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This church has good young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Have respect for parents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Speak and talk to others with respect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Interested in spiritual matters – open Bibles – take notes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Talk to others about spiritual matters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Live godly lives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505402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963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54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54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346" y="213360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Teachers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Young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Conservative People</a:t>
            </a:r>
          </a:p>
        </p:txBody>
      </p:sp>
    </p:spTree>
    <p:extLst>
      <p:ext uri="{BB962C8B-B14F-4D97-AF65-F5344CB8AC3E}">
        <p14:creationId xmlns:p14="http://schemas.microsoft.com/office/powerpoint/2010/main" val="2092562909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Conservative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Conservative mindset comes from the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Must abide within doctrine of Christ (2 </a:t>
            </a:r>
            <a:r>
              <a:rPr lang="en-US" sz="2400" dirty="0" err="1" smtClean="0">
                <a:latin typeface="Arial Narrow" panose="020B0606020202030204" pitchFamily="34" charset="0"/>
              </a:rPr>
              <a:t>Jno</a:t>
            </a:r>
            <a:r>
              <a:rPr lang="en-US" sz="2400" dirty="0" smtClean="0">
                <a:latin typeface="Arial Narrow" panose="020B0606020202030204" pitchFamily="34" charset="0"/>
              </a:rPr>
              <a:t>. 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Mold our lives to fit the gospel (Phil. 1:27)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When are conservative – others think strange (1 Pet. 4:4)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698568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457200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6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Conservative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Conservative mindset comes from the word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We have a group with conservative mindset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We don’t have to constantly fight – looseness (as some churches do)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Majority – will agree with teaching against worldliness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Majority – agree dancing is wrong (Gal. 5:19-21)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Majority – agree social drinking is wrong (1 Pet. 4:3)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Majority – will dress modestly (1 Tim. 2:9-10)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Majority – understand and support church discipline (1 Cor. 5; 2 Thess. 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Majority – support truth on MDR (Matt. 19:9)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768077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963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54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54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346" y="2133600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Teachers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Young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Conservative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Knowledgeable People</a:t>
            </a:r>
          </a:p>
        </p:txBody>
      </p:sp>
    </p:spTree>
    <p:extLst>
      <p:ext uri="{BB962C8B-B14F-4D97-AF65-F5344CB8AC3E}">
        <p14:creationId xmlns:p14="http://schemas.microsoft.com/office/powerpoint/2010/main" val="4027602933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20469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Knowledgeable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God’s people ought to know the 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Should desire the word &amp; grow (1 Pet. 2:1)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Should learn the text in its context (2 Pet. 3:18)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Should constantly add to our knowledge (2 Pet. 1:5-10)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532293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20469"/>
            <a:ext cx="7315200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7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Knowledgeable 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80010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God’s people ought to know the word</a:t>
            </a:r>
          </a:p>
          <a:p>
            <a:pPr marL="457200" indent="-457200">
              <a:buFont typeface="+mj-lt"/>
              <a:buAutoNum type="alphaUcPeriod"/>
            </a:pPr>
            <a:endParaRPr lang="en-US" sz="1000" b="1" dirty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b="1" dirty="0" smtClean="0">
                <a:latin typeface="Arial Narrow" panose="020B0606020202030204" pitchFamily="34" charset="0"/>
              </a:rPr>
              <a:t>This church has knowledgeable people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Know their Bibles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Know text in its context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Know Bible periods – timelines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Know each book relates to another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Know their Bible characters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Know truth in contrast to error (how it is refuted)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712002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963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54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54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346" y="2133600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Teachers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Young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Conservative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Knowledgeable People</a:t>
            </a:r>
          </a:p>
        </p:txBody>
      </p:sp>
    </p:spTree>
    <p:extLst>
      <p:ext uri="{BB962C8B-B14F-4D97-AF65-F5344CB8AC3E}">
        <p14:creationId xmlns:p14="http://schemas.microsoft.com/office/powerpoint/2010/main" val="3094195587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s1.mm.bing.net/th?&amp;id=HN.608051010295170339&amp;w=300&amp;h=300&amp;c=0&amp;pid=1.9&amp;rs=0&amp;p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147"/>
          <a:stretch/>
        </p:blipFill>
        <p:spPr bwMode="auto">
          <a:xfrm>
            <a:off x="2743200" y="2286000"/>
            <a:ext cx="3669097" cy="198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5259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Easy to find things wrong with a car – has some age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Especially – if really want a new one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870501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years 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150,000 miles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Paint faded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Needs tires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Carpet has stains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A/C has leak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725271" y="4267200"/>
            <a:ext cx="3687026" cy="2298248"/>
            <a:chOff x="2725271" y="4267200"/>
            <a:chExt cx="3687026" cy="2298248"/>
          </a:xfrm>
        </p:grpSpPr>
        <p:pic>
          <p:nvPicPr>
            <p:cNvPr id="1028" name="Picture 4" descr="http://ts1.mm.bing.net/th?&amp;id=HN.608045796206055259&amp;w=300&amp;h=300&amp;c=0&amp;pid=1.9&amp;rs=0&amp;p=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5271" y="4267200"/>
              <a:ext cx="3687026" cy="22982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311484" y="4572000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$28,000</a:t>
              </a:r>
              <a:endPara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400800" y="1958876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Runs good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gas mileage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Paid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Ample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fixed for very little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826084" y="3797825"/>
            <a:ext cx="3580133" cy="3060175"/>
            <a:chOff x="5826084" y="3797825"/>
            <a:chExt cx="3580133" cy="3060175"/>
          </a:xfrm>
        </p:grpSpPr>
        <p:sp>
          <p:nvSpPr>
            <p:cNvPr id="9" name="Explosion 2 8"/>
            <p:cNvSpPr/>
            <p:nvPr/>
          </p:nvSpPr>
          <p:spPr bwMode="auto">
            <a:xfrm>
              <a:off x="5826084" y="3797825"/>
              <a:ext cx="3580133" cy="3060175"/>
            </a:xfrm>
            <a:prstGeom prst="irregularSeal2">
              <a:avLst/>
            </a:prstGeom>
            <a:solidFill>
              <a:schemeClr val="tx1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en-US" sz="23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20752478">
              <a:off x="6425543" y="4727746"/>
              <a:ext cx="2133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What’s Right</a:t>
              </a:r>
            </a:p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May Outweigh</a:t>
              </a:r>
            </a:p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What’s Wrong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5937629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9634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What is Right</a:t>
            </a:r>
          </a:p>
          <a:p>
            <a:pPr algn="ctr"/>
            <a:r>
              <a:rPr lang="en-US" sz="5400" b="1" dirty="0" smtClean="0">
                <a:ln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With this Church</a:t>
            </a:r>
            <a:endParaRPr lang="en-US" sz="5400" b="1" cap="none" spc="0" dirty="0">
              <a:ln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4346" y="2133600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Scriptural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Caring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Giving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Teachers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Good Young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Conservative People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dirty="0" smtClean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Has Knowledgeable People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304800" y="2133600"/>
            <a:ext cx="6553200" cy="1219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Is this church perfect?</a:t>
            </a:r>
          </a:p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ABSOLUTELY NOT!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2305892" y="3543300"/>
            <a:ext cx="6553200" cy="1219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Are there areas that need work?</a:t>
            </a:r>
          </a:p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WITHOUT A DOUBT!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304800" y="4953000"/>
            <a:ext cx="6553200" cy="1219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So, what does this mean?</a:t>
            </a:r>
          </a:p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OUGHT TO BE THANKFUL!</a:t>
            </a:r>
          </a:p>
        </p:txBody>
      </p:sp>
    </p:spTree>
    <p:extLst>
      <p:ext uri="{BB962C8B-B14F-4D97-AF65-F5344CB8AC3E}">
        <p14:creationId xmlns:p14="http://schemas.microsoft.com/office/powerpoint/2010/main" val="4063064764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Purple Segoe 4-3 template-template_April-17-2007">
  <a:themeElements>
    <a:clrScheme name="Purple Template-Template">
      <a:dk1>
        <a:srgbClr val="000000"/>
      </a:dk1>
      <a:lt1>
        <a:srgbClr val="FFFFFF"/>
      </a:lt1>
      <a:dk2>
        <a:srgbClr val="663474"/>
      </a:dk2>
      <a:lt2>
        <a:srgbClr val="DBB7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2681E6"/>
      </a:accent6>
      <a:hlink>
        <a:srgbClr val="F0ED7B"/>
      </a:hlink>
      <a:folHlink>
        <a:srgbClr val="F3EB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46747C8-A33C-4F04-B7F1-0C74CD913C3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 (Blue and purple rays design)</Template>
  <TotalTime>1614</TotalTime>
  <Words>1479</Words>
  <Application>Microsoft Office PowerPoint</Application>
  <PresentationFormat>On-screen Show (4:3)</PresentationFormat>
  <Paragraphs>264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 Narrow</vt:lpstr>
      <vt:lpstr>Courier New</vt:lpstr>
      <vt:lpstr>Calibri</vt:lpstr>
      <vt:lpstr>Segoe</vt:lpstr>
      <vt:lpstr>Arial</vt:lpstr>
      <vt:lpstr>Wingdings</vt:lpstr>
      <vt:lpstr>Comic Sans MS</vt:lpstr>
      <vt:lpstr>Purple Segoe 4-3 template-template_April-17-2007</vt:lpstr>
      <vt:lpstr>White with Courier font for code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keywords/>
  <cp:lastModifiedBy>Donnie V. Rader</cp:lastModifiedBy>
  <cp:revision>52</cp:revision>
  <dcterms:created xsi:type="dcterms:W3CDTF">2015-01-23T17:14:47Z</dcterms:created>
  <dcterms:modified xsi:type="dcterms:W3CDTF">2015-02-26T12:46:55Z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TC102867189990</vt:lpwstr>
  </property>
</Properties>
</file>