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4"/>
  </p:notesMasterIdLst>
  <p:sldIdLst>
    <p:sldId id="411" r:id="rId2"/>
    <p:sldId id="312" r:id="rId3"/>
    <p:sldId id="409" r:id="rId4"/>
    <p:sldId id="410" r:id="rId5"/>
    <p:sldId id="408" r:id="rId6"/>
    <p:sldId id="407" r:id="rId7"/>
    <p:sldId id="357" r:id="rId8"/>
    <p:sldId id="344" r:id="rId9"/>
    <p:sldId id="351" r:id="rId10"/>
    <p:sldId id="360" r:id="rId11"/>
    <p:sldId id="364" r:id="rId12"/>
    <p:sldId id="368" r:id="rId13"/>
    <p:sldId id="369" r:id="rId14"/>
    <p:sldId id="345" r:id="rId15"/>
    <p:sldId id="374" r:id="rId16"/>
    <p:sldId id="352" r:id="rId17"/>
    <p:sldId id="370" r:id="rId18"/>
    <p:sldId id="371" r:id="rId19"/>
    <p:sldId id="372" r:id="rId20"/>
    <p:sldId id="373" r:id="rId21"/>
    <p:sldId id="375" r:id="rId22"/>
    <p:sldId id="376" r:id="rId23"/>
    <p:sldId id="377" r:id="rId24"/>
    <p:sldId id="378" r:id="rId25"/>
    <p:sldId id="379" r:id="rId26"/>
    <p:sldId id="380" r:id="rId27"/>
    <p:sldId id="346" r:id="rId28"/>
    <p:sldId id="353" r:id="rId29"/>
    <p:sldId id="389" r:id="rId30"/>
    <p:sldId id="347" r:id="rId31"/>
    <p:sldId id="354" r:id="rId32"/>
    <p:sldId id="381" r:id="rId33"/>
    <p:sldId id="390" r:id="rId34"/>
    <p:sldId id="382" r:id="rId35"/>
    <p:sldId id="391" r:id="rId36"/>
    <p:sldId id="383" r:id="rId37"/>
    <p:sldId id="384" r:id="rId38"/>
    <p:sldId id="392" r:id="rId39"/>
    <p:sldId id="385" r:id="rId40"/>
    <p:sldId id="386" r:id="rId41"/>
    <p:sldId id="348" r:id="rId42"/>
    <p:sldId id="355" r:id="rId43"/>
    <p:sldId id="394" r:id="rId44"/>
    <p:sldId id="397" r:id="rId45"/>
    <p:sldId id="404" r:id="rId46"/>
    <p:sldId id="398" r:id="rId47"/>
    <p:sldId id="405" r:id="rId48"/>
    <p:sldId id="399" r:id="rId49"/>
    <p:sldId id="406" r:id="rId50"/>
    <p:sldId id="349" r:id="rId51"/>
    <p:sldId id="356" r:id="rId52"/>
    <p:sldId id="350" r:id="rId53"/>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
      <p:font typeface="Tahoma" panose="020B0604030504040204" pitchFamily="34" charset="0"/>
      <p:regular r:id="rId59"/>
      <p:bold r:id="rId60"/>
    </p:embeddedFont>
    <p:embeddedFont>
      <p:font typeface="DomCasual" panose="020B0500000000000000" pitchFamily="34" charset="0"/>
      <p:regular r:id="rId61"/>
    </p:embeddedFont>
    <p:embeddedFont>
      <p:font typeface="Comic Sans MS" panose="030F0702030302020204" pitchFamily="66" charset="0"/>
      <p:regular r:id="rId62"/>
      <p:bold r:id="rId63"/>
    </p:embeddedFont>
  </p:embeddedFontLst>
  <p:defaultTextStyle>
    <a:defPPr>
      <a:defRPr lang="en-US"/>
    </a:defPPr>
    <a:lvl1pPr algn="ctr"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ctr"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ctr"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ctr"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ctr"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FFCC"/>
    <a:srgbClr val="D6D6F5"/>
    <a:srgbClr val="CCFFCC"/>
    <a:srgbClr val="FFFFFF"/>
    <a:srgbClr val="B2B2B2"/>
    <a:srgbClr val="777777"/>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709" autoAdjust="0"/>
  </p:normalViewPr>
  <p:slideViewPr>
    <p:cSldViewPr>
      <p:cViewPr varScale="1">
        <p:scale>
          <a:sx n="67" d="100"/>
          <a:sy n="67" d="100"/>
        </p:scale>
        <p:origin x="139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63"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6.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font" Target="fonts/font8.fntdata"/></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B6A6EE55-5D86-45EB-B00A-4E4A138139C8}" type="datetimeFigureOut">
              <a:rPr lang="en-US"/>
              <a:pPr>
                <a:defRPr/>
              </a:pPr>
              <a:t>3/12/2014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8901118-1B5F-4DA6-AC9A-490562E80402}" type="slidenum">
              <a:rPr lang="en-US"/>
              <a:pPr/>
              <a:t>‹#›</a:t>
            </a:fld>
            <a:endParaRPr lang="en-US"/>
          </a:p>
        </p:txBody>
      </p:sp>
    </p:spTree>
    <p:extLst>
      <p:ext uri="{BB962C8B-B14F-4D97-AF65-F5344CB8AC3E}">
        <p14:creationId xmlns:p14="http://schemas.microsoft.com/office/powerpoint/2010/main" val="10384385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D86B5FB-78A6-42DF-B644-F5CBA0B36FEE}" type="slidenum">
              <a:rPr lang="en-US" sz="1200"/>
              <a:pPr eaLnBrk="1" hangingPunct="1"/>
              <a:t>36</a:t>
            </a:fld>
            <a:endParaRPr lang="en-US" sz="1200"/>
          </a:p>
        </p:txBody>
      </p:sp>
      <p:sp>
        <p:nvSpPr>
          <p:cNvPr id="655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4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3945529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5EBCAE3-E1CC-4B58-992C-8A69D456A7F4}" type="slidenum">
              <a:rPr lang="en-US"/>
              <a:pPr/>
              <a:t>‹#›</a:t>
            </a:fld>
            <a:endParaRPr lang="en-US"/>
          </a:p>
        </p:txBody>
      </p:sp>
    </p:spTree>
    <p:extLst>
      <p:ext uri="{BB962C8B-B14F-4D97-AF65-F5344CB8AC3E}">
        <p14:creationId xmlns:p14="http://schemas.microsoft.com/office/powerpoint/2010/main" val="25823284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2ADBCF4-D3F0-46A4-A0AF-562991F0360A}" type="slidenum">
              <a:rPr lang="en-US"/>
              <a:pPr/>
              <a:t>‹#›</a:t>
            </a:fld>
            <a:endParaRPr lang="en-US"/>
          </a:p>
        </p:txBody>
      </p:sp>
    </p:spTree>
    <p:extLst>
      <p:ext uri="{BB962C8B-B14F-4D97-AF65-F5344CB8AC3E}">
        <p14:creationId xmlns:p14="http://schemas.microsoft.com/office/powerpoint/2010/main" val="4004685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A8442EB-5962-4392-9AED-9535B4A9C188}" type="slidenum">
              <a:rPr lang="en-US"/>
              <a:pPr/>
              <a:t>‹#›</a:t>
            </a:fld>
            <a:endParaRPr lang="en-US"/>
          </a:p>
        </p:txBody>
      </p:sp>
    </p:spTree>
    <p:extLst>
      <p:ext uri="{BB962C8B-B14F-4D97-AF65-F5344CB8AC3E}">
        <p14:creationId xmlns:p14="http://schemas.microsoft.com/office/powerpoint/2010/main" val="11659876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812CBCF-3092-4D7C-9CCC-754E74E1FAFD}" type="slidenum">
              <a:rPr lang="en-US"/>
              <a:pPr/>
              <a:t>‹#›</a:t>
            </a:fld>
            <a:endParaRPr lang="en-US"/>
          </a:p>
        </p:txBody>
      </p:sp>
    </p:spTree>
    <p:extLst>
      <p:ext uri="{BB962C8B-B14F-4D97-AF65-F5344CB8AC3E}">
        <p14:creationId xmlns:p14="http://schemas.microsoft.com/office/powerpoint/2010/main" val="34384964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70E4A3AE-4552-4931-9A45-6171B569CE8C}" type="slidenum">
              <a:rPr lang="en-US"/>
              <a:pPr/>
              <a:t>‹#›</a:t>
            </a:fld>
            <a:endParaRPr lang="en-US"/>
          </a:p>
        </p:txBody>
      </p:sp>
    </p:spTree>
    <p:extLst>
      <p:ext uri="{BB962C8B-B14F-4D97-AF65-F5344CB8AC3E}">
        <p14:creationId xmlns:p14="http://schemas.microsoft.com/office/powerpoint/2010/main" val="37795276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B10AFBE-49AC-4499-A4EB-CAFC12EE06D5}" type="slidenum">
              <a:rPr lang="en-US"/>
              <a:pPr/>
              <a:t>‹#›</a:t>
            </a:fld>
            <a:endParaRPr lang="en-US"/>
          </a:p>
        </p:txBody>
      </p:sp>
    </p:spTree>
    <p:extLst>
      <p:ext uri="{BB962C8B-B14F-4D97-AF65-F5344CB8AC3E}">
        <p14:creationId xmlns:p14="http://schemas.microsoft.com/office/powerpoint/2010/main" val="381373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CA6B6855-9306-49DE-A888-4A8B7FDC5593}" type="slidenum">
              <a:rPr lang="en-US"/>
              <a:pPr/>
              <a:t>‹#›</a:t>
            </a:fld>
            <a:endParaRPr lang="en-US"/>
          </a:p>
        </p:txBody>
      </p:sp>
    </p:spTree>
    <p:extLst>
      <p:ext uri="{BB962C8B-B14F-4D97-AF65-F5344CB8AC3E}">
        <p14:creationId xmlns:p14="http://schemas.microsoft.com/office/powerpoint/2010/main" val="512849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252FE90-01EC-4800-A008-FC37785DB5C1}" type="slidenum">
              <a:rPr lang="en-US"/>
              <a:pPr/>
              <a:t>‹#›</a:t>
            </a:fld>
            <a:endParaRPr lang="en-US"/>
          </a:p>
        </p:txBody>
      </p:sp>
    </p:spTree>
    <p:extLst>
      <p:ext uri="{BB962C8B-B14F-4D97-AF65-F5344CB8AC3E}">
        <p14:creationId xmlns:p14="http://schemas.microsoft.com/office/powerpoint/2010/main" val="47531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AABB95A-831E-41B4-ACD6-15323B9E141A}" type="slidenum">
              <a:rPr lang="en-US"/>
              <a:pPr/>
              <a:t>‹#›</a:t>
            </a:fld>
            <a:endParaRPr lang="en-US"/>
          </a:p>
        </p:txBody>
      </p:sp>
    </p:spTree>
    <p:extLst>
      <p:ext uri="{BB962C8B-B14F-4D97-AF65-F5344CB8AC3E}">
        <p14:creationId xmlns:p14="http://schemas.microsoft.com/office/powerpoint/2010/main" val="3408548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3CD37DE-7844-431E-B8D8-42ABE7FDDE4B}" type="slidenum">
              <a:rPr lang="en-US"/>
              <a:pPr/>
              <a:t>‹#›</a:t>
            </a:fld>
            <a:endParaRPr lang="en-US"/>
          </a:p>
        </p:txBody>
      </p:sp>
    </p:spTree>
    <p:extLst>
      <p:ext uri="{BB962C8B-B14F-4D97-AF65-F5344CB8AC3E}">
        <p14:creationId xmlns:p14="http://schemas.microsoft.com/office/powerpoint/2010/main" val="9447137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DED1AF9-7F45-4F2F-9C21-F27123009276}" type="slidenum">
              <a:rPr lang="en-US"/>
              <a:pPr/>
              <a:t>‹#›</a:t>
            </a:fld>
            <a:endParaRPr lang="en-US"/>
          </a:p>
        </p:txBody>
      </p:sp>
    </p:spTree>
    <p:extLst>
      <p:ext uri="{BB962C8B-B14F-4D97-AF65-F5344CB8AC3E}">
        <p14:creationId xmlns:p14="http://schemas.microsoft.com/office/powerpoint/2010/main" val="2516683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A3746CE-673D-4B6F-B822-22AC4B4243D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2.bin"/><Relationship Id="rId4" Type="http://schemas.openxmlformats.org/officeDocument/2006/relationships/image" Target="../media/image3.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4490" y="533400"/>
            <a:ext cx="7031092" cy="132343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en-US" sz="8000" b="1" i="1" dirty="0" smtClean="0">
                <a:ln/>
                <a:solidFill>
                  <a:srgbClr val="CCCCFF"/>
                </a:solidFill>
                <a:latin typeface="Comic Sans MS" panose="030F0702030302020204" pitchFamily="66" charset="0"/>
              </a:rPr>
              <a:t>The Eldership</a:t>
            </a:r>
            <a:endParaRPr lang="en-US" sz="8000" b="1" i="1" dirty="0">
              <a:ln/>
              <a:solidFill>
                <a:srgbClr val="CCCCFF"/>
              </a:solidFill>
              <a:latin typeface="Comic Sans MS" panose="030F0702030302020204" pitchFamily="66" charset="0"/>
            </a:endParaRPr>
          </a:p>
        </p:txBody>
      </p:sp>
      <p:pic>
        <p:nvPicPr>
          <p:cNvPr id="3" name="Picture 2" descr="http://www.rba.gov.au/abouttherba/_Images/board_meeting.jpg"/>
          <p:cNvPicPr>
            <a:picLocks noChangeAspect="1" noChangeArrowheads="1"/>
          </p:cNvPicPr>
          <p:nvPr/>
        </p:nvPicPr>
        <p:blipFill>
          <a:blip r:embed="rId2">
            <a:duotone>
              <a:prstClr val="black"/>
              <a:srgbClr val="D9C3A5">
                <a:tint val="50000"/>
                <a:satMod val="180000"/>
              </a:srgbClr>
            </a:duotone>
          </a:blip>
          <a:srcRect l="39403" r="6866" b="54717"/>
          <a:stretch>
            <a:fillRect/>
          </a:stretch>
        </p:blipFill>
        <p:spPr bwMode="auto">
          <a:xfrm>
            <a:off x="2209736" y="2362200"/>
            <a:ext cx="4800600" cy="1920239"/>
          </a:xfrm>
          <a:prstGeom prst="roundRect">
            <a:avLst>
              <a:gd name="adj" fmla="val 12895"/>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0056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323671"/>
            <a:ext cx="6629400" cy="1200329"/>
          </a:xfrm>
          <a:prstGeom prst="rect">
            <a:avLst/>
          </a:prstGeom>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defRPr/>
            </a:pPr>
            <a:r>
              <a:rPr lang="en-US" sz="7200" i="1" dirty="0">
                <a:solidFill>
                  <a:schemeClr val="bg1"/>
                </a:solidFill>
                <a:latin typeface="Times New Roman" charset="0"/>
              </a:rPr>
              <a:t>A Challenge</a:t>
            </a:r>
          </a:p>
        </p:txBody>
      </p:sp>
      <p:sp>
        <p:nvSpPr>
          <p:cNvPr id="3" name="TextBox 2"/>
          <p:cNvSpPr txBox="1"/>
          <p:nvPr/>
        </p:nvSpPr>
        <p:spPr>
          <a:xfrm>
            <a:off x="457200" y="2133600"/>
            <a:ext cx="8382000" cy="4400550"/>
          </a:xfrm>
          <a:prstGeom prst="rect">
            <a:avLst/>
          </a:prstGeom>
          <a:noFill/>
        </p:spPr>
        <p:txBody>
          <a:bodyPr>
            <a:spAutoFit/>
          </a:bodyPr>
          <a:lstStyle/>
          <a:p>
            <a:pPr algn="l">
              <a:buFont typeface="Arial" pitchFamily="34" charset="0"/>
              <a:buChar char="•"/>
              <a:tabLst>
                <a:tab pos="236538" algn="l"/>
              </a:tabLst>
              <a:defRPr/>
            </a:pPr>
            <a:r>
              <a:rPr lang="en-US" sz="2800" dirty="0">
                <a:solidFill>
                  <a:schemeClr val="bg1"/>
                </a:solidFill>
                <a:latin typeface="Times New Roman" charset="0"/>
              </a:rPr>
              <a:t> Men (even to teens) – think seriously about working 	toward being qualified to be an elder (cf. 1 Tim. 3:1)</a:t>
            </a:r>
          </a:p>
          <a:p>
            <a:pPr algn="l">
              <a:buFont typeface="Arial" pitchFamily="34" charset="0"/>
              <a:buChar char="•"/>
              <a:tabLst>
                <a:tab pos="236538" algn="l"/>
              </a:tabLst>
              <a:defRPr/>
            </a:pPr>
            <a:r>
              <a:rPr lang="en-US" sz="2800" dirty="0">
                <a:solidFill>
                  <a:schemeClr val="bg1"/>
                </a:solidFill>
                <a:latin typeface="Times New Roman" charset="0"/>
              </a:rPr>
              <a:t> Take a look at life – ask:</a:t>
            </a:r>
          </a:p>
          <a:p>
            <a:pPr marL="971550" lvl="1" indent="-514350" algn="l">
              <a:buFont typeface="+mj-lt"/>
              <a:buAutoNum type="arabicPeriod"/>
              <a:tabLst>
                <a:tab pos="236538" algn="l"/>
              </a:tabLst>
              <a:defRPr/>
            </a:pPr>
            <a:r>
              <a:rPr lang="en-US" sz="2800" dirty="0">
                <a:solidFill>
                  <a:schemeClr val="bg1"/>
                </a:solidFill>
                <a:latin typeface="Times New Roman" charset="0"/>
              </a:rPr>
              <a:t> </a:t>
            </a:r>
            <a:r>
              <a:rPr lang="en-US" sz="2800" i="1" dirty="0">
                <a:solidFill>
                  <a:schemeClr val="bg1"/>
                </a:solidFill>
                <a:latin typeface="Times New Roman" charset="0"/>
              </a:rPr>
              <a:t>How would I be as an elder?</a:t>
            </a:r>
          </a:p>
          <a:p>
            <a:pPr marL="971550" lvl="1" indent="-514350" algn="l">
              <a:buFont typeface="+mj-lt"/>
              <a:buAutoNum type="arabicPeriod"/>
              <a:tabLst>
                <a:tab pos="236538" algn="l"/>
              </a:tabLst>
              <a:defRPr/>
            </a:pPr>
            <a:r>
              <a:rPr lang="en-US" sz="2800" i="1" dirty="0">
                <a:solidFill>
                  <a:schemeClr val="bg1"/>
                </a:solidFill>
                <a:latin typeface="Times New Roman" charset="0"/>
              </a:rPr>
              <a:t> Would my family life be a hindrance?</a:t>
            </a:r>
          </a:p>
          <a:p>
            <a:pPr marL="971550" lvl="1" indent="-514350" algn="l">
              <a:buFont typeface="+mj-lt"/>
              <a:buAutoNum type="arabicPeriod"/>
              <a:tabLst>
                <a:tab pos="236538" algn="l"/>
              </a:tabLst>
              <a:defRPr/>
            </a:pPr>
            <a:r>
              <a:rPr lang="en-US" sz="2800" i="1" dirty="0">
                <a:solidFill>
                  <a:schemeClr val="bg1"/>
                </a:solidFill>
                <a:latin typeface="Times New Roman" charset="0"/>
              </a:rPr>
              <a:t> Would something I do hinder my influence?</a:t>
            </a:r>
          </a:p>
          <a:p>
            <a:pPr marL="971550" lvl="1" indent="-514350" algn="l">
              <a:buFont typeface="+mj-lt"/>
              <a:buAutoNum type="arabicPeriod"/>
              <a:tabLst>
                <a:tab pos="236538" algn="l"/>
              </a:tabLst>
              <a:defRPr/>
            </a:pPr>
            <a:r>
              <a:rPr lang="en-US" sz="2800" i="1" dirty="0">
                <a:solidFill>
                  <a:schemeClr val="bg1"/>
                </a:solidFill>
                <a:latin typeface="Times New Roman" charset="0"/>
              </a:rPr>
              <a:t> If my name can up – would there be objections?</a:t>
            </a:r>
          </a:p>
          <a:p>
            <a:pPr marL="514350" indent="-514350" algn="l">
              <a:buFont typeface="Arial" pitchFamily="34" charset="0"/>
              <a:buChar char="•"/>
              <a:tabLst>
                <a:tab pos="236538" algn="l"/>
              </a:tabLst>
              <a:defRPr/>
            </a:pPr>
            <a:r>
              <a:rPr lang="en-US" sz="2800" dirty="0">
                <a:solidFill>
                  <a:schemeClr val="bg1"/>
                </a:solidFill>
                <a:latin typeface="Times New Roman" charset="0"/>
              </a:rPr>
              <a:t>Work hard – make changes – listen to advice – set your goals – so when time </a:t>
            </a:r>
            <a:r>
              <a:rPr lang="en-US" sz="2800" dirty="0" smtClean="0">
                <a:solidFill>
                  <a:schemeClr val="bg1"/>
                </a:solidFill>
                <a:latin typeface="Times New Roman" charset="0"/>
              </a:rPr>
              <a:t>comes </a:t>
            </a:r>
            <a:r>
              <a:rPr lang="en-US" sz="2800" dirty="0">
                <a:solidFill>
                  <a:schemeClr val="bg1"/>
                </a:solidFill>
                <a:latin typeface="Times New Roman" charset="0"/>
              </a:rPr>
              <a:t>– will be no objections!</a:t>
            </a:r>
            <a:r>
              <a:rPr lang="en-US" sz="2800" i="1" dirty="0">
                <a:solidFill>
                  <a:schemeClr val="bg1"/>
                </a:solidFill>
                <a:latin typeface="Times New Roman" charset="0"/>
              </a:rPr>
              <a:t>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1862" y="533400"/>
            <a:ext cx="7696338"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en-US" sz="6000" b="1" i="1" dirty="0">
                <a:ln/>
                <a:solidFill>
                  <a:srgbClr val="CCCCFF"/>
                </a:solidFill>
                <a:latin typeface="Comic Sans MS" panose="030F0702030302020204" pitchFamily="66" charset="0"/>
              </a:rPr>
              <a:t>The Work of Elders</a:t>
            </a:r>
          </a:p>
        </p:txBody>
      </p:sp>
      <p:sp>
        <p:nvSpPr>
          <p:cNvPr id="3" name="Bevel 2"/>
          <p:cNvSpPr/>
          <p:nvPr/>
        </p:nvSpPr>
        <p:spPr bwMode="auto">
          <a:xfrm>
            <a:off x="809487" y="2362200"/>
            <a:ext cx="7696338" cy="914400"/>
          </a:xfrm>
          <a:prstGeom prst="bevel">
            <a:avLst/>
          </a:prstGeom>
          <a:solidFill>
            <a:srgbClr val="CCCCFF"/>
          </a:solidFill>
          <a:ln>
            <a:solidFill>
              <a:schemeClr val="accent6">
                <a:lumMod val="40000"/>
                <a:lumOff val="60000"/>
              </a:schemeClr>
            </a:solidFill>
          </a:ln>
          <a:effectLst/>
        </p:spPr>
        <p:txBody>
          <a:bodyPr vert="horz" wrap="square" lIns="91440" tIns="45720" rIns="91440" bIns="45720" numCol="1" rtlCol="0" anchor="ctr" anchorCtr="0" compatLnSpc="1">
            <a:prstTxWarp prst="textNoShape">
              <a:avLst/>
            </a:prstTxWarp>
          </a:bodyPr>
          <a:lstStyle/>
          <a:p>
            <a:pPr marL="514350" indent="-514350">
              <a:buFont typeface="+mj-lt"/>
              <a:buAutoNum type="romanUcPeriod"/>
            </a:pPr>
            <a:r>
              <a:rPr lang="en-US" sz="3200" dirty="0">
                <a:solidFill>
                  <a:srgbClr val="000000"/>
                </a:solidFill>
                <a:effectLst>
                  <a:outerShdw blurRad="38100" dist="38100" dir="2700000" algn="tl">
                    <a:srgbClr val="000000">
                      <a:alpha val="43137"/>
                    </a:srgbClr>
                  </a:outerShdw>
                </a:effectLst>
                <a:latin typeface="Comic Sans MS" panose="030F0702030302020204" pitchFamily="66" charset="0"/>
              </a:rPr>
              <a:t> </a:t>
            </a:r>
            <a:r>
              <a:rPr lang="en-US" sz="3200" dirty="0">
                <a:solidFill>
                  <a:srgbClr val="3333CC"/>
                </a:solidFill>
                <a:effectLst>
                  <a:outerShdw blurRad="38100" dist="38100" dir="2700000" algn="tl">
                    <a:srgbClr val="000000">
                      <a:alpha val="43137"/>
                    </a:srgbClr>
                  </a:outerShdw>
                </a:effectLst>
                <a:latin typeface="Comic Sans MS" panose="030F0702030302020204" pitchFamily="66" charset="0"/>
              </a:rPr>
              <a:t>Terms That Refer to Elders</a:t>
            </a:r>
          </a:p>
        </p:txBody>
      </p:sp>
      <p:sp>
        <p:nvSpPr>
          <p:cNvPr id="6" name="Bevel 5"/>
          <p:cNvSpPr/>
          <p:nvPr/>
        </p:nvSpPr>
        <p:spPr bwMode="auto">
          <a:xfrm>
            <a:off x="838062" y="3632537"/>
            <a:ext cx="7696338" cy="914400"/>
          </a:xfrm>
          <a:prstGeom prst="bevel">
            <a:avLst/>
          </a:prstGeom>
          <a:solidFill>
            <a:srgbClr val="CCCCFF"/>
          </a:solidFill>
          <a:ln>
            <a:solidFill>
              <a:schemeClr val="accent6">
                <a:lumMod val="40000"/>
                <a:lumOff val="60000"/>
              </a:schemeClr>
            </a:solidFill>
          </a:ln>
          <a:effectLst/>
        </p:spPr>
        <p:txBody>
          <a:bodyPr vert="horz" wrap="square" lIns="91440" tIns="45720" rIns="91440" bIns="45720" numCol="1" rtlCol="0" anchor="ctr" anchorCtr="0" compatLnSpc="1">
            <a:prstTxWarp prst="textNoShape">
              <a:avLst/>
            </a:prstTxWarp>
          </a:bodyPr>
          <a:lstStyle/>
          <a:p>
            <a:pPr marL="571500" indent="-571500">
              <a:buFont typeface="+mj-lt"/>
              <a:buAutoNum type="romanUcPeriod" startAt="2"/>
            </a:pPr>
            <a:r>
              <a:rPr lang="en-US" sz="3200" dirty="0">
                <a:solidFill>
                  <a:srgbClr val="000000"/>
                </a:solidFill>
                <a:effectLst>
                  <a:outerShdw blurRad="38100" dist="38100" dir="2700000" algn="tl">
                    <a:srgbClr val="000000">
                      <a:alpha val="43137"/>
                    </a:srgbClr>
                  </a:outerShdw>
                </a:effectLst>
                <a:latin typeface="Comic Sans MS" panose="030F0702030302020204" pitchFamily="66" charset="0"/>
              </a:rPr>
              <a:t> </a:t>
            </a:r>
            <a:r>
              <a:rPr lang="en-US" sz="3200" dirty="0">
                <a:solidFill>
                  <a:srgbClr val="3333CC"/>
                </a:solidFill>
                <a:effectLst>
                  <a:outerShdw blurRad="38100" dist="38100" dir="2700000" algn="tl">
                    <a:srgbClr val="000000">
                      <a:alpha val="43137"/>
                    </a:srgbClr>
                  </a:outerShdw>
                </a:effectLst>
                <a:latin typeface="Comic Sans MS" panose="030F0702030302020204" pitchFamily="66" charset="0"/>
              </a:rPr>
              <a:t>The </a:t>
            </a:r>
            <a:r>
              <a:rPr lang="en-US" sz="3200" dirty="0" smtClean="0">
                <a:solidFill>
                  <a:srgbClr val="3333CC"/>
                </a:solidFill>
                <a:effectLst>
                  <a:outerShdw blurRad="38100" dist="38100" dir="2700000" algn="tl">
                    <a:srgbClr val="000000">
                      <a:alpha val="43137"/>
                    </a:srgbClr>
                  </a:outerShdw>
                </a:effectLst>
                <a:latin typeface="Comic Sans MS" panose="030F0702030302020204" pitchFamily="66" charset="0"/>
              </a:rPr>
              <a:t>Work </a:t>
            </a:r>
            <a:r>
              <a:rPr lang="en-US" sz="3200" dirty="0">
                <a:solidFill>
                  <a:srgbClr val="3333CC"/>
                </a:solidFill>
                <a:effectLst>
                  <a:outerShdw blurRad="38100" dist="38100" dir="2700000" algn="tl">
                    <a:srgbClr val="000000">
                      <a:alpha val="43137"/>
                    </a:srgbClr>
                  </a:outerShdw>
                </a:effectLst>
                <a:latin typeface="Comic Sans MS" panose="030F0702030302020204" pitchFamily="66" charset="0"/>
              </a:rPr>
              <a:t>of Elders</a:t>
            </a:r>
          </a:p>
        </p:txBody>
      </p:sp>
      <p:pic>
        <p:nvPicPr>
          <p:cNvPr id="7" name="Picture 2" descr="http://www.rba.gov.au/abouttherba/_Images/board_meeting.jpg"/>
          <p:cNvPicPr>
            <a:picLocks noChangeAspect="1" noChangeArrowheads="1"/>
          </p:cNvPicPr>
          <p:nvPr/>
        </p:nvPicPr>
        <p:blipFill>
          <a:blip r:embed="rId2">
            <a:duotone>
              <a:prstClr val="black"/>
              <a:srgbClr val="D9C3A5">
                <a:tint val="50000"/>
                <a:satMod val="180000"/>
              </a:srgbClr>
            </a:duotone>
          </a:blip>
          <a:srcRect l="39403" r="6866" b="54717"/>
          <a:stretch>
            <a:fillRect/>
          </a:stretch>
        </p:blipFill>
        <p:spPr bwMode="auto">
          <a:xfrm>
            <a:off x="2895530" y="4917161"/>
            <a:ext cx="3429001" cy="1371600"/>
          </a:xfrm>
          <a:prstGeom prst="roundRect">
            <a:avLst>
              <a:gd name="adj" fmla="val 12895"/>
            </a:avLst>
          </a:prstGeom>
          <a:solidFill>
            <a:srgbClr val="FFFFFF">
              <a:shade val="85000"/>
            </a:srgbClr>
          </a:solidFill>
          <a:ln>
            <a:noFill/>
          </a:ln>
          <a:effectLst>
            <a:reflection blurRad="12700" stA="38000" endPos="28000" dist="5000" dir="5400000" sy="-100000" algn="bl" rotWithShape="0"/>
          </a:effectLst>
        </p:spPr>
      </p:pic>
      <p:sp>
        <p:nvSpPr>
          <p:cNvPr id="4" name="Flowchart: Terminator 3"/>
          <p:cNvSpPr/>
          <p:nvPr/>
        </p:nvSpPr>
        <p:spPr bwMode="auto">
          <a:xfrm>
            <a:off x="152400" y="106904"/>
            <a:ext cx="3200400" cy="554206"/>
          </a:xfrm>
          <a:prstGeom prst="flowChartTerminator">
            <a:avLst/>
          </a:prstGeom>
          <a:solidFill>
            <a:srgbClr val="FFFF00"/>
          </a:solidFill>
          <a:ln w="38100" cap="flat" cmpd="sng" algn="ctr">
            <a:solidFill>
              <a:srgbClr val="002060"/>
            </a:solidFill>
            <a:prstDash val="solid"/>
            <a:round/>
            <a:headEnd type="none" w="med" len="med"/>
            <a:tailEnd type="none" w="med" len="med"/>
          </a:ln>
          <a:effectLst/>
          <a:scene3d>
            <a:camera prst="orthographicFront"/>
            <a:lightRig rig="threePt" dir="t"/>
          </a:scene3d>
          <a:sp3d>
            <a:bevelT w="165100" prst="coolSlan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C00000"/>
                </a:solidFill>
                <a:effectLst>
                  <a:outerShdw blurRad="38100" dist="38100" dir="2700000" algn="tl">
                    <a:srgbClr val="000000">
                      <a:alpha val="43137"/>
                    </a:srgbClr>
                  </a:outerShdw>
                </a:effectLst>
                <a:latin typeface="Times New Roman" pitchFamily="18" charset="0"/>
              </a:rPr>
              <a:t>Review</a:t>
            </a:r>
          </a:p>
        </p:txBody>
      </p:sp>
    </p:spTree>
    <p:extLst>
      <p:ext uri="{BB962C8B-B14F-4D97-AF65-F5344CB8AC3E}">
        <p14:creationId xmlns:p14="http://schemas.microsoft.com/office/powerpoint/2010/main" val="20942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0" y="0"/>
            <a:ext cx="2438400" cy="6858000"/>
          </a:xfrm>
          <a:prstGeom prst="rect">
            <a:avLst/>
          </a:prstGeom>
          <a:solidFill>
            <a:srgbClr val="FF33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sz="5400">
                <a:solidFill>
                  <a:schemeClr val="bg1"/>
                </a:solidFill>
                <a:effectLst>
                  <a:outerShdw blurRad="38100" dist="38100" dir="2700000" algn="tl">
                    <a:srgbClr val="000000">
                      <a:alpha val="43137"/>
                    </a:srgbClr>
                  </a:outerShdw>
                </a:effectLst>
                <a:latin typeface="Comic Sans MS" panose="030F0702030302020204" pitchFamily="66" charset="0"/>
              </a:rPr>
              <a:t>Terms</a:t>
            </a:r>
          </a:p>
          <a:p>
            <a:r>
              <a:rPr lang="en-US" sz="5400">
                <a:solidFill>
                  <a:schemeClr val="bg1"/>
                </a:solidFill>
                <a:effectLst>
                  <a:outerShdw blurRad="38100" dist="38100" dir="2700000" algn="tl">
                    <a:srgbClr val="000000">
                      <a:alpha val="43137"/>
                    </a:srgbClr>
                  </a:outerShdw>
                </a:effectLst>
                <a:latin typeface="Comic Sans MS" panose="030F0702030302020204" pitchFamily="66" charset="0"/>
              </a:rPr>
              <a:t>That</a:t>
            </a:r>
          </a:p>
          <a:p>
            <a:r>
              <a:rPr lang="en-US" sz="5400">
                <a:solidFill>
                  <a:schemeClr val="bg1"/>
                </a:solidFill>
                <a:effectLst>
                  <a:outerShdw blurRad="38100" dist="38100" dir="2700000" algn="tl">
                    <a:srgbClr val="000000">
                      <a:alpha val="43137"/>
                    </a:srgbClr>
                  </a:outerShdw>
                </a:effectLst>
                <a:latin typeface="Comic Sans MS" panose="030F0702030302020204" pitchFamily="66" charset="0"/>
              </a:rPr>
              <a:t>Refer</a:t>
            </a:r>
          </a:p>
          <a:p>
            <a:r>
              <a:rPr lang="en-US" sz="5400">
                <a:solidFill>
                  <a:schemeClr val="bg1"/>
                </a:solidFill>
                <a:effectLst>
                  <a:outerShdw blurRad="38100" dist="38100" dir="2700000" algn="tl">
                    <a:srgbClr val="000000">
                      <a:alpha val="43137"/>
                    </a:srgbClr>
                  </a:outerShdw>
                </a:effectLst>
                <a:latin typeface="Comic Sans MS" panose="030F0702030302020204" pitchFamily="66" charset="0"/>
              </a:rPr>
              <a:t>To</a:t>
            </a:r>
          </a:p>
          <a:p>
            <a:r>
              <a:rPr lang="en-US" sz="5400">
                <a:solidFill>
                  <a:schemeClr val="bg1"/>
                </a:solidFill>
                <a:effectLst>
                  <a:outerShdw blurRad="38100" dist="38100" dir="2700000" algn="tl">
                    <a:srgbClr val="000000">
                      <a:alpha val="43137"/>
                    </a:srgbClr>
                  </a:outerShdw>
                </a:effectLst>
                <a:latin typeface="Comic Sans MS" panose="030F0702030302020204" pitchFamily="66" charset="0"/>
              </a:rPr>
              <a:t>The</a:t>
            </a:r>
          </a:p>
          <a:p>
            <a:r>
              <a:rPr lang="en-US" sz="5400">
                <a:solidFill>
                  <a:schemeClr val="bg1"/>
                </a:solidFill>
                <a:effectLst>
                  <a:outerShdw blurRad="38100" dist="38100" dir="2700000" algn="tl">
                    <a:srgbClr val="000000">
                      <a:alpha val="43137"/>
                    </a:srgbClr>
                  </a:outerShdw>
                </a:effectLst>
                <a:latin typeface="Comic Sans MS" panose="030F0702030302020204" pitchFamily="66" charset="0"/>
              </a:rPr>
              <a:t>Elders</a:t>
            </a:r>
          </a:p>
        </p:txBody>
      </p:sp>
      <p:sp>
        <p:nvSpPr>
          <p:cNvPr id="71688" name="Rectangle 8"/>
          <p:cNvSpPr>
            <a:spLocks noChangeArrowheads="1"/>
          </p:cNvSpPr>
          <p:nvPr/>
        </p:nvSpPr>
        <p:spPr bwMode="auto">
          <a:xfrm>
            <a:off x="3048000" y="533400"/>
            <a:ext cx="5791200" cy="1752600"/>
          </a:xfrm>
          <a:prstGeom prst="rect">
            <a:avLst/>
          </a:prstGeom>
          <a:solidFill>
            <a:schemeClr val="bg1"/>
          </a:solidFill>
          <a:ln w="381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sz="3200" b="1" dirty="0">
                <a:solidFill>
                  <a:srgbClr val="FF3300"/>
                </a:solidFill>
                <a:effectLst>
                  <a:outerShdw blurRad="38100" dist="38100" dir="2700000" algn="tl">
                    <a:srgbClr val="000000">
                      <a:alpha val="43137"/>
                    </a:srgbClr>
                  </a:outerShdw>
                </a:effectLst>
                <a:latin typeface="Comic Sans MS" panose="030F0702030302020204" pitchFamily="66" charset="0"/>
              </a:rPr>
              <a:t>Elder / Presbyter</a:t>
            </a:r>
            <a:endParaRPr lang="en-US" dirty="0">
              <a:solidFill>
                <a:srgbClr val="FF3300"/>
              </a:solidFill>
              <a:effectLst>
                <a:outerShdw blurRad="38100" dist="38100" dir="2700000" algn="tl">
                  <a:srgbClr val="000000">
                    <a:alpha val="43137"/>
                  </a:srgbClr>
                </a:outerShdw>
              </a:effectLst>
              <a:latin typeface="Comic Sans MS" panose="030F0702030302020204" pitchFamily="66" charset="0"/>
            </a:endParaRPr>
          </a:p>
          <a:p>
            <a:r>
              <a:rPr lang="en-US" sz="3600" b="1" i="1" dirty="0">
                <a:solidFill>
                  <a:schemeClr val="accent2"/>
                </a:solidFill>
                <a:latin typeface="Comic Sans MS" panose="030F0702030302020204" pitchFamily="66" charset="0"/>
              </a:rPr>
              <a:t>Maturity</a:t>
            </a:r>
            <a:endParaRPr lang="en-US" sz="3600" b="1" i="1" dirty="0">
              <a:solidFill>
                <a:srgbClr val="FF3300"/>
              </a:solidFill>
              <a:latin typeface="Comic Sans MS" panose="030F0702030302020204" pitchFamily="66" charset="0"/>
            </a:endParaRPr>
          </a:p>
        </p:txBody>
      </p:sp>
      <p:sp>
        <p:nvSpPr>
          <p:cNvPr id="71691" name="Rectangle 11"/>
          <p:cNvSpPr>
            <a:spLocks noChangeArrowheads="1"/>
          </p:cNvSpPr>
          <p:nvPr/>
        </p:nvSpPr>
        <p:spPr bwMode="auto">
          <a:xfrm>
            <a:off x="3048000" y="2514600"/>
            <a:ext cx="5791200" cy="1752600"/>
          </a:xfrm>
          <a:prstGeom prst="rect">
            <a:avLst/>
          </a:prstGeom>
          <a:solidFill>
            <a:schemeClr val="bg1"/>
          </a:solidFill>
          <a:ln w="381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sz="3200" b="1" dirty="0">
                <a:solidFill>
                  <a:srgbClr val="FF0000"/>
                </a:solidFill>
                <a:effectLst>
                  <a:outerShdw blurRad="38100" dist="38100" dir="2700000" algn="tl">
                    <a:srgbClr val="000000">
                      <a:alpha val="43137"/>
                    </a:srgbClr>
                  </a:outerShdw>
                </a:effectLst>
                <a:latin typeface="Comic Sans MS" panose="030F0702030302020204" pitchFamily="66" charset="0"/>
              </a:rPr>
              <a:t>Overseer / Bishop</a:t>
            </a:r>
            <a:endParaRPr lang="en-US" dirty="0">
              <a:solidFill>
                <a:srgbClr val="FF0000"/>
              </a:solidFill>
              <a:effectLst>
                <a:outerShdw blurRad="38100" dist="38100" dir="2700000" algn="tl">
                  <a:srgbClr val="000000">
                    <a:alpha val="43137"/>
                  </a:srgbClr>
                </a:outerShdw>
              </a:effectLst>
              <a:latin typeface="Comic Sans MS" panose="030F0702030302020204" pitchFamily="66" charset="0"/>
            </a:endParaRPr>
          </a:p>
          <a:p>
            <a:r>
              <a:rPr lang="en-US" sz="3600" b="1" i="1" dirty="0">
                <a:solidFill>
                  <a:schemeClr val="accent2"/>
                </a:solidFill>
                <a:latin typeface="Comic Sans MS" panose="030F0702030302020204" pitchFamily="66" charset="0"/>
              </a:rPr>
              <a:t>Administrative Role</a:t>
            </a:r>
            <a:endParaRPr lang="en-US" sz="3600" b="1" i="1" dirty="0">
              <a:solidFill>
                <a:srgbClr val="FF3300"/>
              </a:solidFill>
              <a:latin typeface="Comic Sans MS" panose="030F0702030302020204" pitchFamily="66" charset="0"/>
            </a:endParaRPr>
          </a:p>
        </p:txBody>
      </p:sp>
      <p:sp>
        <p:nvSpPr>
          <p:cNvPr id="71692" name="Rectangle 12"/>
          <p:cNvSpPr>
            <a:spLocks noChangeArrowheads="1"/>
          </p:cNvSpPr>
          <p:nvPr/>
        </p:nvSpPr>
        <p:spPr bwMode="auto">
          <a:xfrm>
            <a:off x="3048000" y="4495800"/>
            <a:ext cx="5791200" cy="1752600"/>
          </a:xfrm>
          <a:prstGeom prst="rect">
            <a:avLst/>
          </a:prstGeom>
          <a:solidFill>
            <a:schemeClr val="bg1"/>
          </a:solidFill>
          <a:ln w="381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sz="3200" b="1" dirty="0">
                <a:solidFill>
                  <a:srgbClr val="FF3300"/>
                </a:solidFill>
                <a:effectLst>
                  <a:outerShdw blurRad="38100" dist="38100" dir="2700000" algn="tl">
                    <a:srgbClr val="000000">
                      <a:alpha val="43137"/>
                    </a:srgbClr>
                  </a:outerShdw>
                </a:effectLst>
                <a:latin typeface="Comic Sans MS" panose="030F0702030302020204" pitchFamily="66" charset="0"/>
              </a:rPr>
              <a:t>Shepherd / Pastor</a:t>
            </a:r>
            <a:endParaRPr lang="en-US" dirty="0">
              <a:solidFill>
                <a:srgbClr val="FF3300"/>
              </a:solidFill>
              <a:effectLst>
                <a:outerShdw blurRad="38100" dist="38100" dir="2700000" algn="tl">
                  <a:srgbClr val="000000">
                    <a:alpha val="43137"/>
                  </a:srgbClr>
                </a:outerShdw>
              </a:effectLst>
              <a:latin typeface="Comic Sans MS" panose="030F0702030302020204" pitchFamily="66" charset="0"/>
            </a:endParaRPr>
          </a:p>
          <a:p>
            <a:r>
              <a:rPr lang="en-US" sz="3600" b="1" i="1" dirty="0">
                <a:solidFill>
                  <a:schemeClr val="accent2"/>
                </a:solidFill>
                <a:latin typeface="Comic Sans MS" panose="030F0702030302020204" pitchFamily="66" charset="0"/>
              </a:rPr>
              <a:t>Teaching Role</a:t>
            </a:r>
            <a:endParaRPr lang="en-US" sz="3600" b="1" i="1" dirty="0">
              <a:solidFill>
                <a:srgbClr val="FF3300"/>
              </a:solidFill>
              <a:latin typeface="Comic Sans MS" panose="030F0702030302020204" pitchFamily="66" charset="0"/>
            </a:endParaRPr>
          </a:p>
        </p:txBody>
      </p:sp>
      <p:sp>
        <p:nvSpPr>
          <p:cNvPr id="6" name="Flowchart: Terminator 5"/>
          <p:cNvSpPr/>
          <p:nvPr/>
        </p:nvSpPr>
        <p:spPr bwMode="auto">
          <a:xfrm>
            <a:off x="152400" y="106904"/>
            <a:ext cx="3200400" cy="554206"/>
          </a:xfrm>
          <a:prstGeom prst="flowChartTerminator">
            <a:avLst/>
          </a:prstGeom>
          <a:solidFill>
            <a:srgbClr val="FFFF00"/>
          </a:solidFill>
          <a:ln w="38100" cap="flat" cmpd="sng" algn="ctr">
            <a:solidFill>
              <a:srgbClr val="002060"/>
            </a:solidFill>
            <a:prstDash val="solid"/>
            <a:round/>
            <a:headEnd type="none" w="med" len="med"/>
            <a:tailEnd type="none" w="med" len="med"/>
          </a:ln>
          <a:effectLst/>
          <a:scene3d>
            <a:camera prst="orthographicFront"/>
            <a:lightRig rig="threePt" dir="t"/>
          </a:scene3d>
          <a:sp3d>
            <a:bevelT w="165100" prst="coolSlan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C00000"/>
                </a:solidFill>
                <a:effectLst>
                  <a:outerShdw blurRad="38100" dist="38100" dir="2700000" algn="tl">
                    <a:srgbClr val="000000">
                      <a:alpha val="43137"/>
                    </a:srgbClr>
                  </a:outerShdw>
                </a:effectLst>
                <a:latin typeface="Times New Roman" pitchFamily="18" charset="0"/>
              </a:rPr>
              <a:t>Review</a:t>
            </a:r>
          </a:p>
        </p:txBody>
      </p:sp>
    </p:spTree>
    <p:extLst>
      <p:ext uri="{BB962C8B-B14F-4D97-AF65-F5344CB8AC3E}">
        <p14:creationId xmlns:p14="http://schemas.microsoft.com/office/powerpoint/2010/main" val="1427437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71688">
                                            <p:bg/>
                                          </p:spTgt>
                                        </p:tgtEl>
                                        <p:attrNameLst>
                                          <p:attrName>style.visibility</p:attrName>
                                        </p:attrNameLst>
                                      </p:cBhvr>
                                      <p:to>
                                        <p:strVal val="visible"/>
                                      </p:to>
                                    </p:set>
                                    <p:anim calcmode="lin" valueType="num">
                                      <p:cBhvr>
                                        <p:cTn id="7" dur="500" fill="hold"/>
                                        <p:tgtEl>
                                          <p:spTgt spid="71688">
                                            <p:bg/>
                                          </p:spTgt>
                                        </p:tgtEl>
                                        <p:attrNameLst>
                                          <p:attrName>ppt_x</p:attrName>
                                        </p:attrNameLst>
                                      </p:cBhvr>
                                      <p:tavLst>
                                        <p:tav tm="0">
                                          <p:val>
                                            <p:strVal val="#ppt_x-#ppt_w/2"/>
                                          </p:val>
                                        </p:tav>
                                        <p:tav tm="100000">
                                          <p:val>
                                            <p:strVal val="#ppt_x"/>
                                          </p:val>
                                        </p:tav>
                                      </p:tavLst>
                                    </p:anim>
                                    <p:anim calcmode="lin" valueType="num">
                                      <p:cBhvr>
                                        <p:cTn id="8" dur="500" fill="hold"/>
                                        <p:tgtEl>
                                          <p:spTgt spid="71688">
                                            <p:bg/>
                                          </p:spTgt>
                                        </p:tgtEl>
                                        <p:attrNameLst>
                                          <p:attrName>ppt_y</p:attrName>
                                        </p:attrNameLst>
                                      </p:cBhvr>
                                      <p:tavLst>
                                        <p:tav tm="0">
                                          <p:val>
                                            <p:strVal val="#ppt_y"/>
                                          </p:val>
                                        </p:tav>
                                        <p:tav tm="100000">
                                          <p:val>
                                            <p:strVal val="#ppt_y"/>
                                          </p:val>
                                        </p:tav>
                                      </p:tavLst>
                                    </p:anim>
                                    <p:anim calcmode="lin" valueType="num">
                                      <p:cBhvr>
                                        <p:cTn id="9" dur="500" fill="hold"/>
                                        <p:tgtEl>
                                          <p:spTgt spid="71688">
                                            <p:bg/>
                                          </p:spTgt>
                                        </p:tgtEl>
                                        <p:attrNameLst>
                                          <p:attrName>ppt_w</p:attrName>
                                        </p:attrNameLst>
                                      </p:cBhvr>
                                      <p:tavLst>
                                        <p:tav tm="0">
                                          <p:val>
                                            <p:fltVal val="0"/>
                                          </p:val>
                                        </p:tav>
                                        <p:tav tm="100000">
                                          <p:val>
                                            <p:strVal val="#ppt_w"/>
                                          </p:val>
                                        </p:tav>
                                      </p:tavLst>
                                    </p:anim>
                                    <p:anim calcmode="lin" valueType="num">
                                      <p:cBhvr>
                                        <p:cTn id="10" dur="500" fill="hold"/>
                                        <p:tgtEl>
                                          <p:spTgt spid="71688">
                                            <p:bg/>
                                          </p:spTgt>
                                        </p:tgtEl>
                                        <p:attrNameLst>
                                          <p:attrName>ppt_h</p:attrName>
                                        </p:attrNameLst>
                                      </p:cBhvr>
                                      <p:tavLst>
                                        <p:tav tm="0">
                                          <p:val>
                                            <p:strVal val="#ppt_h"/>
                                          </p:val>
                                        </p:tav>
                                        <p:tav tm="100000">
                                          <p:val>
                                            <p:strVal val="#ppt_h"/>
                                          </p:val>
                                        </p:tav>
                                      </p:tavLst>
                                    </p:anim>
                                  </p:childTnLst>
                                </p:cTn>
                              </p:par>
                              <p:par>
                                <p:cTn id="11" presetID="17" presetClass="entr" presetSubtype="8" fill="hold" grpId="0" nodeType="withEffect">
                                  <p:stCondLst>
                                    <p:cond delay="0"/>
                                  </p:stCondLst>
                                  <p:childTnLst>
                                    <p:set>
                                      <p:cBhvr>
                                        <p:cTn id="12" dur="1" fill="hold">
                                          <p:stCondLst>
                                            <p:cond delay="0"/>
                                          </p:stCondLst>
                                        </p:cTn>
                                        <p:tgtEl>
                                          <p:spTgt spid="71688">
                                            <p:txEl>
                                              <p:pRg st="0" end="0"/>
                                            </p:txEl>
                                          </p:spTgt>
                                        </p:tgtEl>
                                        <p:attrNameLst>
                                          <p:attrName>style.visibility</p:attrName>
                                        </p:attrNameLst>
                                      </p:cBhvr>
                                      <p:to>
                                        <p:strVal val="visible"/>
                                      </p:to>
                                    </p:set>
                                    <p:anim calcmode="lin" valueType="num">
                                      <p:cBhvr>
                                        <p:cTn id="13" dur="500" fill="hold"/>
                                        <p:tgtEl>
                                          <p:spTgt spid="71688">
                                            <p:txEl>
                                              <p:pRg st="0" end="0"/>
                                            </p:txEl>
                                          </p:spTgt>
                                        </p:tgtEl>
                                        <p:attrNameLst>
                                          <p:attrName>ppt_x</p:attrName>
                                        </p:attrNameLst>
                                      </p:cBhvr>
                                      <p:tavLst>
                                        <p:tav tm="0">
                                          <p:val>
                                            <p:strVal val="#ppt_x-#ppt_w/2"/>
                                          </p:val>
                                        </p:tav>
                                        <p:tav tm="100000">
                                          <p:val>
                                            <p:strVal val="#ppt_x"/>
                                          </p:val>
                                        </p:tav>
                                      </p:tavLst>
                                    </p:anim>
                                    <p:anim calcmode="lin" valueType="num">
                                      <p:cBhvr>
                                        <p:cTn id="14" dur="500" fill="hold"/>
                                        <p:tgtEl>
                                          <p:spTgt spid="71688">
                                            <p:txEl>
                                              <p:pRg st="0" end="0"/>
                                            </p:txEl>
                                          </p:spTgt>
                                        </p:tgtEl>
                                        <p:attrNameLst>
                                          <p:attrName>ppt_y</p:attrName>
                                        </p:attrNameLst>
                                      </p:cBhvr>
                                      <p:tavLst>
                                        <p:tav tm="0">
                                          <p:val>
                                            <p:strVal val="#ppt_y"/>
                                          </p:val>
                                        </p:tav>
                                        <p:tav tm="100000">
                                          <p:val>
                                            <p:strVal val="#ppt_y"/>
                                          </p:val>
                                        </p:tav>
                                      </p:tavLst>
                                    </p:anim>
                                    <p:anim calcmode="lin" valueType="num">
                                      <p:cBhvr>
                                        <p:cTn id="15" dur="500" fill="hold"/>
                                        <p:tgtEl>
                                          <p:spTgt spid="71688">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7168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7" presetClass="entr" presetSubtype="8" fill="hold" grpId="0" nodeType="clickEffect">
                                  <p:stCondLst>
                                    <p:cond delay="0"/>
                                  </p:stCondLst>
                                  <p:childTnLst>
                                    <p:set>
                                      <p:cBhvr>
                                        <p:cTn id="20" dur="1" fill="hold">
                                          <p:stCondLst>
                                            <p:cond delay="0"/>
                                          </p:stCondLst>
                                        </p:cTn>
                                        <p:tgtEl>
                                          <p:spTgt spid="71688">
                                            <p:txEl>
                                              <p:pRg st="1" end="1"/>
                                            </p:txEl>
                                          </p:spTgt>
                                        </p:tgtEl>
                                        <p:attrNameLst>
                                          <p:attrName>style.visibility</p:attrName>
                                        </p:attrNameLst>
                                      </p:cBhvr>
                                      <p:to>
                                        <p:strVal val="visible"/>
                                      </p:to>
                                    </p:set>
                                    <p:anim calcmode="lin" valueType="num">
                                      <p:cBhvr>
                                        <p:cTn id="21" dur="500" fill="hold"/>
                                        <p:tgtEl>
                                          <p:spTgt spid="71688">
                                            <p:txEl>
                                              <p:pRg st="1" end="1"/>
                                            </p:txEl>
                                          </p:spTgt>
                                        </p:tgtEl>
                                        <p:attrNameLst>
                                          <p:attrName>ppt_x</p:attrName>
                                        </p:attrNameLst>
                                      </p:cBhvr>
                                      <p:tavLst>
                                        <p:tav tm="0">
                                          <p:val>
                                            <p:strVal val="#ppt_x-#ppt_w/2"/>
                                          </p:val>
                                        </p:tav>
                                        <p:tav tm="100000">
                                          <p:val>
                                            <p:strVal val="#ppt_x"/>
                                          </p:val>
                                        </p:tav>
                                      </p:tavLst>
                                    </p:anim>
                                    <p:anim calcmode="lin" valueType="num">
                                      <p:cBhvr>
                                        <p:cTn id="22" dur="500" fill="hold"/>
                                        <p:tgtEl>
                                          <p:spTgt spid="71688">
                                            <p:txEl>
                                              <p:pRg st="1" end="1"/>
                                            </p:txEl>
                                          </p:spTgt>
                                        </p:tgtEl>
                                        <p:attrNameLst>
                                          <p:attrName>ppt_y</p:attrName>
                                        </p:attrNameLst>
                                      </p:cBhvr>
                                      <p:tavLst>
                                        <p:tav tm="0">
                                          <p:val>
                                            <p:strVal val="#ppt_y"/>
                                          </p:val>
                                        </p:tav>
                                        <p:tav tm="100000">
                                          <p:val>
                                            <p:strVal val="#ppt_y"/>
                                          </p:val>
                                        </p:tav>
                                      </p:tavLst>
                                    </p:anim>
                                    <p:anim calcmode="lin" valueType="num">
                                      <p:cBhvr>
                                        <p:cTn id="23" dur="500" fill="hold"/>
                                        <p:tgtEl>
                                          <p:spTgt spid="71688">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71688">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7" presetClass="entr" presetSubtype="8" fill="hold" grpId="0" nodeType="clickEffect">
                                  <p:stCondLst>
                                    <p:cond delay="0"/>
                                  </p:stCondLst>
                                  <p:childTnLst>
                                    <p:set>
                                      <p:cBhvr>
                                        <p:cTn id="28" dur="1" fill="hold">
                                          <p:stCondLst>
                                            <p:cond delay="0"/>
                                          </p:stCondLst>
                                        </p:cTn>
                                        <p:tgtEl>
                                          <p:spTgt spid="71691">
                                            <p:bg/>
                                          </p:spTgt>
                                        </p:tgtEl>
                                        <p:attrNameLst>
                                          <p:attrName>style.visibility</p:attrName>
                                        </p:attrNameLst>
                                      </p:cBhvr>
                                      <p:to>
                                        <p:strVal val="visible"/>
                                      </p:to>
                                    </p:set>
                                    <p:anim calcmode="lin" valueType="num">
                                      <p:cBhvr>
                                        <p:cTn id="29" dur="500" fill="hold"/>
                                        <p:tgtEl>
                                          <p:spTgt spid="71691">
                                            <p:bg/>
                                          </p:spTgt>
                                        </p:tgtEl>
                                        <p:attrNameLst>
                                          <p:attrName>ppt_x</p:attrName>
                                        </p:attrNameLst>
                                      </p:cBhvr>
                                      <p:tavLst>
                                        <p:tav tm="0">
                                          <p:val>
                                            <p:strVal val="#ppt_x-#ppt_w/2"/>
                                          </p:val>
                                        </p:tav>
                                        <p:tav tm="100000">
                                          <p:val>
                                            <p:strVal val="#ppt_x"/>
                                          </p:val>
                                        </p:tav>
                                      </p:tavLst>
                                    </p:anim>
                                    <p:anim calcmode="lin" valueType="num">
                                      <p:cBhvr>
                                        <p:cTn id="30" dur="500" fill="hold"/>
                                        <p:tgtEl>
                                          <p:spTgt spid="71691">
                                            <p:bg/>
                                          </p:spTgt>
                                        </p:tgtEl>
                                        <p:attrNameLst>
                                          <p:attrName>ppt_y</p:attrName>
                                        </p:attrNameLst>
                                      </p:cBhvr>
                                      <p:tavLst>
                                        <p:tav tm="0">
                                          <p:val>
                                            <p:strVal val="#ppt_y"/>
                                          </p:val>
                                        </p:tav>
                                        <p:tav tm="100000">
                                          <p:val>
                                            <p:strVal val="#ppt_y"/>
                                          </p:val>
                                        </p:tav>
                                      </p:tavLst>
                                    </p:anim>
                                    <p:anim calcmode="lin" valueType="num">
                                      <p:cBhvr>
                                        <p:cTn id="31" dur="500" fill="hold"/>
                                        <p:tgtEl>
                                          <p:spTgt spid="71691">
                                            <p:bg/>
                                          </p:spTgt>
                                        </p:tgtEl>
                                        <p:attrNameLst>
                                          <p:attrName>ppt_w</p:attrName>
                                        </p:attrNameLst>
                                      </p:cBhvr>
                                      <p:tavLst>
                                        <p:tav tm="0">
                                          <p:val>
                                            <p:fltVal val="0"/>
                                          </p:val>
                                        </p:tav>
                                        <p:tav tm="100000">
                                          <p:val>
                                            <p:strVal val="#ppt_w"/>
                                          </p:val>
                                        </p:tav>
                                      </p:tavLst>
                                    </p:anim>
                                    <p:anim calcmode="lin" valueType="num">
                                      <p:cBhvr>
                                        <p:cTn id="32" dur="500" fill="hold"/>
                                        <p:tgtEl>
                                          <p:spTgt spid="71691">
                                            <p:bg/>
                                          </p:spTgt>
                                        </p:tgtEl>
                                        <p:attrNameLst>
                                          <p:attrName>ppt_h</p:attrName>
                                        </p:attrNameLst>
                                      </p:cBhvr>
                                      <p:tavLst>
                                        <p:tav tm="0">
                                          <p:val>
                                            <p:strVal val="#ppt_h"/>
                                          </p:val>
                                        </p:tav>
                                        <p:tav tm="100000">
                                          <p:val>
                                            <p:strVal val="#ppt_h"/>
                                          </p:val>
                                        </p:tav>
                                      </p:tavLst>
                                    </p:anim>
                                  </p:childTnLst>
                                </p:cTn>
                              </p:par>
                              <p:par>
                                <p:cTn id="33" presetID="17" presetClass="entr" presetSubtype="8" fill="hold" grpId="0" nodeType="withEffect">
                                  <p:stCondLst>
                                    <p:cond delay="0"/>
                                  </p:stCondLst>
                                  <p:childTnLst>
                                    <p:set>
                                      <p:cBhvr>
                                        <p:cTn id="34" dur="1" fill="hold">
                                          <p:stCondLst>
                                            <p:cond delay="0"/>
                                          </p:stCondLst>
                                        </p:cTn>
                                        <p:tgtEl>
                                          <p:spTgt spid="71691">
                                            <p:txEl>
                                              <p:pRg st="0" end="0"/>
                                            </p:txEl>
                                          </p:spTgt>
                                        </p:tgtEl>
                                        <p:attrNameLst>
                                          <p:attrName>style.visibility</p:attrName>
                                        </p:attrNameLst>
                                      </p:cBhvr>
                                      <p:to>
                                        <p:strVal val="visible"/>
                                      </p:to>
                                    </p:set>
                                    <p:anim calcmode="lin" valueType="num">
                                      <p:cBhvr>
                                        <p:cTn id="35" dur="500" fill="hold"/>
                                        <p:tgtEl>
                                          <p:spTgt spid="71691">
                                            <p:txEl>
                                              <p:pRg st="0" end="0"/>
                                            </p:txEl>
                                          </p:spTgt>
                                        </p:tgtEl>
                                        <p:attrNameLst>
                                          <p:attrName>ppt_x</p:attrName>
                                        </p:attrNameLst>
                                      </p:cBhvr>
                                      <p:tavLst>
                                        <p:tav tm="0">
                                          <p:val>
                                            <p:strVal val="#ppt_x-#ppt_w/2"/>
                                          </p:val>
                                        </p:tav>
                                        <p:tav tm="100000">
                                          <p:val>
                                            <p:strVal val="#ppt_x"/>
                                          </p:val>
                                        </p:tav>
                                      </p:tavLst>
                                    </p:anim>
                                    <p:anim calcmode="lin" valueType="num">
                                      <p:cBhvr>
                                        <p:cTn id="36" dur="500" fill="hold"/>
                                        <p:tgtEl>
                                          <p:spTgt spid="71691">
                                            <p:txEl>
                                              <p:pRg st="0" end="0"/>
                                            </p:txEl>
                                          </p:spTgt>
                                        </p:tgtEl>
                                        <p:attrNameLst>
                                          <p:attrName>ppt_y</p:attrName>
                                        </p:attrNameLst>
                                      </p:cBhvr>
                                      <p:tavLst>
                                        <p:tav tm="0">
                                          <p:val>
                                            <p:strVal val="#ppt_y"/>
                                          </p:val>
                                        </p:tav>
                                        <p:tav tm="100000">
                                          <p:val>
                                            <p:strVal val="#ppt_y"/>
                                          </p:val>
                                        </p:tav>
                                      </p:tavLst>
                                    </p:anim>
                                    <p:anim calcmode="lin" valueType="num">
                                      <p:cBhvr>
                                        <p:cTn id="37" dur="500" fill="hold"/>
                                        <p:tgtEl>
                                          <p:spTgt spid="71691">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7169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7" presetClass="entr" presetSubtype="8" fill="hold" grpId="0" nodeType="clickEffect">
                                  <p:stCondLst>
                                    <p:cond delay="0"/>
                                  </p:stCondLst>
                                  <p:childTnLst>
                                    <p:set>
                                      <p:cBhvr>
                                        <p:cTn id="42" dur="1" fill="hold">
                                          <p:stCondLst>
                                            <p:cond delay="0"/>
                                          </p:stCondLst>
                                        </p:cTn>
                                        <p:tgtEl>
                                          <p:spTgt spid="71691">
                                            <p:txEl>
                                              <p:pRg st="1" end="1"/>
                                            </p:txEl>
                                          </p:spTgt>
                                        </p:tgtEl>
                                        <p:attrNameLst>
                                          <p:attrName>style.visibility</p:attrName>
                                        </p:attrNameLst>
                                      </p:cBhvr>
                                      <p:to>
                                        <p:strVal val="visible"/>
                                      </p:to>
                                    </p:set>
                                    <p:anim calcmode="lin" valueType="num">
                                      <p:cBhvr>
                                        <p:cTn id="43" dur="500" fill="hold"/>
                                        <p:tgtEl>
                                          <p:spTgt spid="71691">
                                            <p:txEl>
                                              <p:pRg st="1" end="1"/>
                                            </p:txEl>
                                          </p:spTgt>
                                        </p:tgtEl>
                                        <p:attrNameLst>
                                          <p:attrName>ppt_x</p:attrName>
                                        </p:attrNameLst>
                                      </p:cBhvr>
                                      <p:tavLst>
                                        <p:tav tm="0">
                                          <p:val>
                                            <p:strVal val="#ppt_x-#ppt_w/2"/>
                                          </p:val>
                                        </p:tav>
                                        <p:tav tm="100000">
                                          <p:val>
                                            <p:strVal val="#ppt_x"/>
                                          </p:val>
                                        </p:tav>
                                      </p:tavLst>
                                    </p:anim>
                                    <p:anim calcmode="lin" valueType="num">
                                      <p:cBhvr>
                                        <p:cTn id="44" dur="500" fill="hold"/>
                                        <p:tgtEl>
                                          <p:spTgt spid="71691">
                                            <p:txEl>
                                              <p:pRg st="1" end="1"/>
                                            </p:txEl>
                                          </p:spTgt>
                                        </p:tgtEl>
                                        <p:attrNameLst>
                                          <p:attrName>ppt_y</p:attrName>
                                        </p:attrNameLst>
                                      </p:cBhvr>
                                      <p:tavLst>
                                        <p:tav tm="0">
                                          <p:val>
                                            <p:strVal val="#ppt_y"/>
                                          </p:val>
                                        </p:tav>
                                        <p:tav tm="100000">
                                          <p:val>
                                            <p:strVal val="#ppt_y"/>
                                          </p:val>
                                        </p:tav>
                                      </p:tavLst>
                                    </p:anim>
                                    <p:anim calcmode="lin" valueType="num">
                                      <p:cBhvr>
                                        <p:cTn id="45" dur="500" fill="hold"/>
                                        <p:tgtEl>
                                          <p:spTgt spid="71691">
                                            <p:txEl>
                                              <p:pRg st="1" end="1"/>
                                            </p:txEl>
                                          </p:spTgt>
                                        </p:tgtEl>
                                        <p:attrNameLst>
                                          <p:attrName>ppt_w</p:attrName>
                                        </p:attrNameLst>
                                      </p:cBhvr>
                                      <p:tavLst>
                                        <p:tav tm="0">
                                          <p:val>
                                            <p:fltVal val="0"/>
                                          </p:val>
                                        </p:tav>
                                        <p:tav tm="100000">
                                          <p:val>
                                            <p:strVal val="#ppt_w"/>
                                          </p:val>
                                        </p:tav>
                                      </p:tavLst>
                                    </p:anim>
                                    <p:anim calcmode="lin" valueType="num">
                                      <p:cBhvr>
                                        <p:cTn id="46" dur="500" fill="hold"/>
                                        <p:tgtEl>
                                          <p:spTgt spid="71691">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17" presetClass="entr" presetSubtype="8" fill="hold" grpId="0" nodeType="clickEffect">
                                  <p:stCondLst>
                                    <p:cond delay="0"/>
                                  </p:stCondLst>
                                  <p:childTnLst>
                                    <p:set>
                                      <p:cBhvr>
                                        <p:cTn id="50" dur="1" fill="hold">
                                          <p:stCondLst>
                                            <p:cond delay="0"/>
                                          </p:stCondLst>
                                        </p:cTn>
                                        <p:tgtEl>
                                          <p:spTgt spid="71692">
                                            <p:bg/>
                                          </p:spTgt>
                                        </p:tgtEl>
                                        <p:attrNameLst>
                                          <p:attrName>style.visibility</p:attrName>
                                        </p:attrNameLst>
                                      </p:cBhvr>
                                      <p:to>
                                        <p:strVal val="visible"/>
                                      </p:to>
                                    </p:set>
                                    <p:anim calcmode="lin" valueType="num">
                                      <p:cBhvr>
                                        <p:cTn id="51" dur="500" fill="hold"/>
                                        <p:tgtEl>
                                          <p:spTgt spid="71692">
                                            <p:bg/>
                                          </p:spTgt>
                                        </p:tgtEl>
                                        <p:attrNameLst>
                                          <p:attrName>ppt_x</p:attrName>
                                        </p:attrNameLst>
                                      </p:cBhvr>
                                      <p:tavLst>
                                        <p:tav tm="0">
                                          <p:val>
                                            <p:strVal val="#ppt_x-#ppt_w/2"/>
                                          </p:val>
                                        </p:tav>
                                        <p:tav tm="100000">
                                          <p:val>
                                            <p:strVal val="#ppt_x"/>
                                          </p:val>
                                        </p:tav>
                                      </p:tavLst>
                                    </p:anim>
                                    <p:anim calcmode="lin" valueType="num">
                                      <p:cBhvr>
                                        <p:cTn id="52" dur="500" fill="hold"/>
                                        <p:tgtEl>
                                          <p:spTgt spid="71692">
                                            <p:bg/>
                                          </p:spTgt>
                                        </p:tgtEl>
                                        <p:attrNameLst>
                                          <p:attrName>ppt_y</p:attrName>
                                        </p:attrNameLst>
                                      </p:cBhvr>
                                      <p:tavLst>
                                        <p:tav tm="0">
                                          <p:val>
                                            <p:strVal val="#ppt_y"/>
                                          </p:val>
                                        </p:tav>
                                        <p:tav tm="100000">
                                          <p:val>
                                            <p:strVal val="#ppt_y"/>
                                          </p:val>
                                        </p:tav>
                                      </p:tavLst>
                                    </p:anim>
                                    <p:anim calcmode="lin" valueType="num">
                                      <p:cBhvr>
                                        <p:cTn id="53" dur="500" fill="hold"/>
                                        <p:tgtEl>
                                          <p:spTgt spid="71692">
                                            <p:bg/>
                                          </p:spTgt>
                                        </p:tgtEl>
                                        <p:attrNameLst>
                                          <p:attrName>ppt_w</p:attrName>
                                        </p:attrNameLst>
                                      </p:cBhvr>
                                      <p:tavLst>
                                        <p:tav tm="0">
                                          <p:val>
                                            <p:fltVal val="0"/>
                                          </p:val>
                                        </p:tav>
                                        <p:tav tm="100000">
                                          <p:val>
                                            <p:strVal val="#ppt_w"/>
                                          </p:val>
                                        </p:tav>
                                      </p:tavLst>
                                    </p:anim>
                                    <p:anim calcmode="lin" valueType="num">
                                      <p:cBhvr>
                                        <p:cTn id="54" dur="500" fill="hold"/>
                                        <p:tgtEl>
                                          <p:spTgt spid="71692">
                                            <p:bg/>
                                          </p:spTgt>
                                        </p:tgtEl>
                                        <p:attrNameLst>
                                          <p:attrName>ppt_h</p:attrName>
                                        </p:attrNameLst>
                                      </p:cBhvr>
                                      <p:tavLst>
                                        <p:tav tm="0">
                                          <p:val>
                                            <p:strVal val="#ppt_h"/>
                                          </p:val>
                                        </p:tav>
                                        <p:tav tm="100000">
                                          <p:val>
                                            <p:strVal val="#ppt_h"/>
                                          </p:val>
                                        </p:tav>
                                      </p:tavLst>
                                    </p:anim>
                                  </p:childTnLst>
                                </p:cTn>
                              </p:par>
                              <p:par>
                                <p:cTn id="55" presetID="17" presetClass="entr" presetSubtype="8" fill="hold" grpId="0" nodeType="withEffect">
                                  <p:stCondLst>
                                    <p:cond delay="0"/>
                                  </p:stCondLst>
                                  <p:childTnLst>
                                    <p:set>
                                      <p:cBhvr>
                                        <p:cTn id="56" dur="1" fill="hold">
                                          <p:stCondLst>
                                            <p:cond delay="0"/>
                                          </p:stCondLst>
                                        </p:cTn>
                                        <p:tgtEl>
                                          <p:spTgt spid="71692">
                                            <p:txEl>
                                              <p:pRg st="0" end="0"/>
                                            </p:txEl>
                                          </p:spTgt>
                                        </p:tgtEl>
                                        <p:attrNameLst>
                                          <p:attrName>style.visibility</p:attrName>
                                        </p:attrNameLst>
                                      </p:cBhvr>
                                      <p:to>
                                        <p:strVal val="visible"/>
                                      </p:to>
                                    </p:set>
                                    <p:anim calcmode="lin" valueType="num">
                                      <p:cBhvr>
                                        <p:cTn id="57" dur="500" fill="hold"/>
                                        <p:tgtEl>
                                          <p:spTgt spid="71692">
                                            <p:txEl>
                                              <p:pRg st="0" end="0"/>
                                            </p:txEl>
                                          </p:spTgt>
                                        </p:tgtEl>
                                        <p:attrNameLst>
                                          <p:attrName>ppt_x</p:attrName>
                                        </p:attrNameLst>
                                      </p:cBhvr>
                                      <p:tavLst>
                                        <p:tav tm="0">
                                          <p:val>
                                            <p:strVal val="#ppt_x-#ppt_w/2"/>
                                          </p:val>
                                        </p:tav>
                                        <p:tav tm="100000">
                                          <p:val>
                                            <p:strVal val="#ppt_x"/>
                                          </p:val>
                                        </p:tav>
                                      </p:tavLst>
                                    </p:anim>
                                    <p:anim calcmode="lin" valueType="num">
                                      <p:cBhvr>
                                        <p:cTn id="58" dur="500" fill="hold"/>
                                        <p:tgtEl>
                                          <p:spTgt spid="71692">
                                            <p:txEl>
                                              <p:pRg st="0" end="0"/>
                                            </p:txEl>
                                          </p:spTgt>
                                        </p:tgtEl>
                                        <p:attrNameLst>
                                          <p:attrName>ppt_y</p:attrName>
                                        </p:attrNameLst>
                                      </p:cBhvr>
                                      <p:tavLst>
                                        <p:tav tm="0">
                                          <p:val>
                                            <p:strVal val="#ppt_y"/>
                                          </p:val>
                                        </p:tav>
                                        <p:tav tm="100000">
                                          <p:val>
                                            <p:strVal val="#ppt_y"/>
                                          </p:val>
                                        </p:tav>
                                      </p:tavLst>
                                    </p:anim>
                                    <p:anim calcmode="lin" valueType="num">
                                      <p:cBhvr>
                                        <p:cTn id="59" dur="500" fill="hold"/>
                                        <p:tgtEl>
                                          <p:spTgt spid="71692">
                                            <p:txEl>
                                              <p:pRg st="0" end="0"/>
                                            </p:txEl>
                                          </p:spTgt>
                                        </p:tgtEl>
                                        <p:attrNameLst>
                                          <p:attrName>ppt_w</p:attrName>
                                        </p:attrNameLst>
                                      </p:cBhvr>
                                      <p:tavLst>
                                        <p:tav tm="0">
                                          <p:val>
                                            <p:fltVal val="0"/>
                                          </p:val>
                                        </p:tav>
                                        <p:tav tm="100000">
                                          <p:val>
                                            <p:strVal val="#ppt_w"/>
                                          </p:val>
                                        </p:tav>
                                      </p:tavLst>
                                    </p:anim>
                                    <p:anim calcmode="lin" valueType="num">
                                      <p:cBhvr>
                                        <p:cTn id="60" dur="500" fill="hold"/>
                                        <p:tgtEl>
                                          <p:spTgt spid="7169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17" presetClass="entr" presetSubtype="8" fill="hold" grpId="0" nodeType="clickEffect">
                                  <p:stCondLst>
                                    <p:cond delay="0"/>
                                  </p:stCondLst>
                                  <p:childTnLst>
                                    <p:set>
                                      <p:cBhvr>
                                        <p:cTn id="64" dur="1" fill="hold">
                                          <p:stCondLst>
                                            <p:cond delay="0"/>
                                          </p:stCondLst>
                                        </p:cTn>
                                        <p:tgtEl>
                                          <p:spTgt spid="71692">
                                            <p:txEl>
                                              <p:pRg st="1" end="1"/>
                                            </p:txEl>
                                          </p:spTgt>
                                        </p:tgtEl>
                                        <p:attrNameLst>
                                          <p:attrName>style.visibility</p:attrName>
                                        </p:attrNameLst>
                                      </p:cBhvr>
                                      <p:to>
                                        <p:strVal val="visible"/>
                                      </p:to>
                                    </p:set>
                                    <p:anim calcmode="lin" valueType="num">
                                      <p:cBhvr>
                                        <p:cTn id="65" dur="500" fill="hold"/>
                                        <p:tgtEl>
                                          <p:spTgt spid="71692">
                                            <p:txEl>
                                              <p:pRg st="1" end="1"/>
                                            </p:txEl>
                                          </p:spTgt>
                                        </p:tgtEl>
                                        <p:attrNameLst>
                                          <p:attrName>ppt_x</p:attrName>
                                        </p:attrNameLst>
                                      </p:cBhvr>
                                      <p:tavLst>
                                        <p:tav tm="0">
                                          <p:val>
                                            <p:strVal val="#ppt_x-#ppt_w/2"/>
                                          </p:val>
                                        </p:tav>
                                        <p:tav tm="100000">
                                          <p:val>
                                            <p:strVal val="#ppt_x"/>
                                          </p:val>
                                        </p:tav>
                                      </p:tavLst>
                                    </p:anim>
                                    <p:anim calcmode="lin" valueType="num">
                                      <p:cBhvr>
                                        <p:cTn id="66" dur="500" fill="hold"/>
                                        <p:tgtEl>
                                          <p:spTgt spid="71692">
                                            <p:txEl>
                                              <p:pRg st="1" end="1"/>
                                            </p:txEl>
                                          </p:spTgt>
                                        </p:tgtEl>
                                        <p:attrNameLst>
                                          <p:attrName>ppt_y</p:attrName>
                                        </p:attrNameLst>
                                      </p:cBhvr>
                                      <p:tavLst>
                                        <p:tav tm="0">
                                          <p:val>
                                            <p:strVal val="#ppt_y"/>
                                          </p:val>
                                        </p:tav>
                                        <p:tav tm="100000">
                                          <p:val>
                                            <p:strVal val="#ppt_y"/>
                                          </p:val>
                                        </p:tav>
                                      </p:tavLst>
                                    </p:anim>
                                    <p:anim calcmode="lin" valueType="num">
                                      <p:cBhvr>
                                        <p:cTn id="67" dur="500" fill="hold"/>
                                        <p:tgtEl>
                                          <p:spTgt spid="71692">
                                            <p:txEl>
                                              <p:pRg st="1" end="1"/>
                                            </p:txEl>
                                          </p:spTgt>
                                        </p:tgtEl>
                                        <p:attrNameLst>
                                          <p:attrName>ppt_w</p:attrName>
                                        </p:attrNameLst>
                                      </p:cBhvr>
                                      <p:tavLst>
                                        <p:tav tm="0">
                                          <p:val>
                                            <p:fltVal val="0"/>
                                          </p:val>
                                        </p:tav>
                                        <p:tav tm="100000">
                                          <p:val>
                                            <p:strVal val="#ppt_w"/>
                                          </p:val>
                                        </p:tav>
                                      </p:tavLst>
                                    </p:anim>
                                    <p:anim calcmode="lin" valueType="num">
                                      <p:cBhvr>
                                        <p:cTn id="68" dur="500" fill="hold"/>
                                        <p:tgtEl>
                                          <p:spTgt spid="71692">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8" grpId="0" build="p" animBg="1" autoUpdateAnimBg="0"/>
      <p:bldP spid="71691" grpId="0" build="p" animBg="1" autoUpdateAnimBg="0"/>
      <p:bldP spid="71692" grpId="0" build="p"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2" name="AutoShape 6"/>
          <p:cNvSpPr>
            <a:spLocks noChangeArrowheads="1"/>
          </p:cNvSpPr>
          <p:nvPr/>
        </p:nvSpPr>
        <p:spPr bwMode="auto">
          <a:xfrm>
            <a:off x="304800" y="228600"/>
            <a:ext cx="8534400" cy="1524000"/>
          </a:xfrm>
          <a:prstGeom prst="horizontalScroll">
            <a:avLst>
              <a:gd name="adj" fmla="val 12500"/>
            </a:avLst>
          </a:prstGeom>
          <a:solidFill>
            <a:srgbClr val="99FF99"/>
          </a:solidFill>
          <a:ln w="9525">
            <a:solidFill>
              <a:srgbClr val="FF33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sz="6000" b="1">
                <a:solidFill>
                  <a:srgbClr val="FF3300"/>
                </a:solidFill>
                <a:effectLst>
                  <a:outerShdw blurRad="38100" dist="38100" dir="2700000" algn="tl">
                    <a:srgbClr val="000000"/>
                  </a:outerShdw>
                </a:effectLst>
                <a:latin typeface="Comic Sans MS" panose="030F0702030302020204" pitchFamily="66" charset="0"/>
              </a:rPr>
              <a:t>The Work of Elders</a:t>
            </a:r>
          </a:p>
        </p:txBody>
      </p:sp>
      <p:sp>
        <p:nvSpPr>
          <p:cNvPr id="75783" name="Text Box 7"/>
          <p:cNvSpPr txBox="1">
            <a:spLocks noChangeArrowheads="1"/>
          </p:cNvSpPr>
          <p:nvPr/>
        </p:nvSpPr>
        <p:spPr bwMode="auto">
          <a:xfrm>
            <a:off x="762000" y="1981200"/>
            <a:ext cx="8180316" cy="442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lnSpc>
                <a:spcPct val="110000"/>
              </a:lnSpc>
              <a:buFontTx/>
              <a:buChar char="•"/>
            </a:pPr>
            <a:r>
              <a:rPr lang="en-US" sz="3200" dirty="0">
                <a:solidFill>
                  <a:schemeClr val="bg1"/>
                </a:solidFill>
                <a:latin typeface="Tahoma" panose="020B0604030504040204" pitchFamily="34" charset="0"/>
              </a:rPr>
              <a:t> </a:t>
            </a:r>
            <a:r>
              <a:rPr lang="en-US" sz="3200" dirty="0" smtClean="0">
                <a:solidFill>
                  <a:schemeClr val="bg1"/>
                </a:solidFill>
                <a:latin typeface="Tahoma" panose="020B0604030504040204" pitchFamily="34" charset="0"/>
              </a:rPr>
              <a:t> </a:t>
            </a:r>
            <a:r>
              <a:rPr lang="en-US" sz="3200" dirty="0" smtClean="0">
                <a:solidFill>
                  <a:srgbClr val="FFFF00"/>
                </a:solidFill>
                <a:latin typeface="Tahoma" panose="020B0604030504040204" pitchFamily="34" charset="0"/>
              </a:rPr>
              <a:t>Take </a:t>
            </a:r>
            <a:r>
              <a:rPr lang="en-US" sz="3200" dirty="0">
                <a:solidFill>
                  <a:srgbClr val="FFFF00"/>
                </a:solidFill>
                <a:latin typeface="Tahoma" panose="020B0604030504040204" pitchFamily="34" charset="0"/>
              </a:rPr>
              <a:t>heed to himself </a:t>
            </a:r>
            <a:r>
              <a:rPr lang="en-US" sz="3200" dirty="0">
                <a:solidFill>
                  <a:schemeClr val="bg1"/>
                </a:solidFill>
                <a:latin typeface="Tahoma" panose="020B0604030504040204" pitchFamily="34" charset="0"/>
              </a:rPr>
              <a:t>(Acts 20:28)</a:t>
            </a:r>
            <a:endParaRPr lang="en-US" sz="3200" dirty="0">
              <a:solidFill>
                <a:srgbClr val="FFFF00"/>
              </a:solidFill>
              <a:latin typeface="Tahoma" panose="020B0604030504040204" pitchFamily="34" charset="0"/>
            </a:endParaRPr>
          </a:p>
          <a:p>
            <a:pPr algn="l">
              <a:lnSpc>
                <a:spcPct val="110000"/>
              </a:lnSpc>
              <a:buFontTx/>
              <a:buChar char="•"/>
            </a:pPr>
            <a:r>
              <a:rPr lang="en-US" sz="3200" dirty="0">
                <a:solidFill>
                  <a:schemeClr val="bg1"/>
                </a:solidFill>
                <a:latin typeface="Tahoma" panose="020B0604030504040204" pitchFamily="34" charset="0"/>
              </a:rPr>
              <a:t> </a:t>
            </a:r>
            <a:r>
              <a:rPr lang="en-US" sz="3200" dirty="0" smtClean="0">
                <a:solidFill>
                  <a:schemeClr val="bg1"/>
                </a:solidFill>
                <a:latin typeface="Tahoma" panose="020B0604030504040204" pitchFamily="34" charset="0"/>
              </a:rPr>
              <a:t> </a:t>
            </a:r>
            <a:r>
              <a:rPr lang="en-US" sz="3200" dirty="0" smtClean="0">
                <a:solidFill>
                  <a:srgbClr val="FFFF00"/>
                </a:solidFill>
                <a:latin typeface="Tahoma" panose="020B0604030504040204" pitchFamily="34" charset="0"/>
              </a:rPr>
              <a:t>Be </a:t>
            </a:r>
            <a:r>
              <a:rPr lang="en-US" sz="3200" dirty="0">
                <a:solidFill>
                  <a:srgbClr val="FFFF00"/>
                </a:solidFill>
                <a:latin typeface="Tahoma" panose="020B0604030504040204" pitchFamily="34" charset="0"/>
              </a:rPr>
              <a:t>example to the flock </a:t>
            </a:r>
            <a:r>
              <a:rPr lang="en-US" sz="3200" dirty="0">
                <a:solidFill>
                  <a:schemeClr val="bg1"/>
                </a:solidFill>
                <a:latin typeface="Tahoma" panose="020B0604030504040204" pitchFamily="34" charset="0"/>
              </a:rPr>
              <a:t>(1 Pet. 5:3)</a:t>
            </a:r>
          </a:p>
          <a:p>
            <a:pPr algn="l">
              <a:lnSpc>
                <a:spcPct val="110000"/>
              </a:lnSpc>
              <a:buFontTx/>
              <a:buChar char="•"/>
            </a:pPr>
            <a:r>
              <a:rPr lang="en-US" sz="3200" dirty="0">
                <a:solidFill>
                  <a:schemeClr val="bg1"/>
                </a:solidFill>
                <a:latin typeface="Tahoma" panose="020B0604030504040204" pitchFamily="34" charset="0"/>
              </a:rPr>
              <a:t> </a:t>
            </a:r>
            <a:r>
              <a:rPr lang="en-US" sz="3200" dirty="0" smtClean="0">
                <a:solidFill>
                  <a:schemeClr val="bg1"/>
                </a:solidFill>
                <a:latin typeface="Tahoma" panose="020B0604030504040204" pitchFamily="34" charset="0"/>
              </a:rPr>
              <a:t> </a:t>
            </a:r>
            <a:r>
              <a:rPr lang="en-US" sz="3200" dirty="0" smtClean="0">
                <a:solidFill>
                  <a:srgbClr val="FFFF00"/>
                </a:solidFill>
                <a:latin typeface="Tahoma" panose="020B0604030504040204" pitchFamily="34" charset="0"/>
              </a:rPr>
              <a:t>Take </a:t>
            </a:r>
            <a:r>
              <a:rPr lang="en-US" sz="3200" dirty="0">
                <a:solidFill>
                  <a:srgbClr val="FFFF00"/>
                </a:solidFill>
                <a:latin typeface="Tahoma" panose="020B0604030504040204" pitchFamily="34" charset="0"/>
              </a:rPr>
              <a:t>the oversight </a:t>
            </a:r>
            <a:r>
              <a:rPr lang="en-US" sz="3200" dirty="0">
                <a:solidFill>
                  <a:schemeClr val="bg1"/>
                </a:solidFill>
                <a:latin typeface="Tahoma" panose="020B0604030504040204" pitchFamily="34" charset="0"/>
              </a:rPr>
              <a:t>(1 Pet. 5:2)</a:t>
            </a:r>
            <a:endParaRPr lang="en-US" sz="3200" dirty="0">
              <a:solidFill>
                <a:srgbClr val="FFFF00"/>
              </a:solidFill>
              <a:latin typeface="Tahoma" panose="020B0604030504040204" pitchFamily="34" charset="0"/>
            </a:endParaRPr>
          </a:p>
          <a:p>
            <a:pPr algn="l">
              <a:lnSpc>
                <a:spcPct val="110000"/>
              </a:lnSpc>
              <a:buFontTx/>
              <a:buChar char="•"/>
            </a:pPr>
            <a:r>
              <a:rPr lang="en-US" sz="3200" dirty="0">
                <a:solidFill>
                  <a:schemeClr val="bg1"/>
                </a:solidFill>
                <a:latin typeface="Tahoma" panose="020B0604030504040204" pitchFamily="34" charset="0"/>
              </a:rPr>
              <a:t> </a:t>
            </a:r>
            <a:r>
              <a:rPr lang="en-US" sz="3200" dirty="0" smtClean="0">
                <a:solidFill>
                  <a:schemeClr val="bg1"/>
                </a:solidFill>
                <a:latin typeface="Tahoma" panose="020B0604030504040204" pitchFamily="34" charset="0"/>
              </a:rPr>
              <a:t> </a:t>
            </a:r>
            <a:r>
              <a:rPr lang="en-US" sz="3200" dirty="0" smtClean="0">
                <a:solidFill>
                  <a:srgbClr val="FFFF00"/>
                </a:solidFill>
                <a:latin typeface="Tahoma" panose="020B0604030504040204" pitchFamily="34" charset="0"/>
              </a:rPr>
              <a:t>Take </a:t>
            </a:r>
            <a:r>
              <a:rPr lang="en-US" sz="3200" dirty="0">
                <a:solidFill>
                  <a:srgbClr val="FFFF00"/>
                </a:solidFill>
                <a:latin typeface="Tahoma" panose="020B0604030504040204" pitchFamily="34" charset="0"/>
              </a:rPr>
              <a:t>heed to the flock </a:t>
            </a:r>
            <a:r>
              <a:rPr lang="en-US" sz="3200" dirty="0">
                <a:solidFill>
                  <a:schemeClr val="bg1"/>
                </a:solidFill>
                <a:latin typeface="Tahoma" panose="020B0604030504040204" pitchFamily="34" charset="0"/>
              </a:rPr>
              <a:t>(Acts 20:28)</a:t>
            </a:r>
            <a:endParaRPr lang="en-US" sz="3200" dirty="0">
              <a:solidFill>
                <a:srgbClr val="FFFF00"/>
              </a:solidFill>
              <a:latin typeface="Tahoma" panose="020B0604030504040204" pitchFamily="34" charset="0"/>
            </a:endParaRPr>
          </a:p>
          <a:p>
            <a:pPr algn="l">
              <a:lnSpc>
                <a:spcPct val="110000"/>
              </a:lnSpc>
              <a:buFontTx/>
              <a:buChar char="•"/>
            </a:pPr>
            <a:r>
              <a:rPr lang="en-US" sz="3200" dirty="0">
                <a:solidFill>
                  <a:schemeClr val="bg1"/>
                </a:solidFill>
                <a:latin typeface="Tahoma" panose="020B0604030504040204" pitchFamily="34" charset="0"/>
              </a:rPr>
              <a:t> </a:t>
            </a:r>
            <a:r>
              <a:rPr lang="en-US" sz="3200" dirty="0" smtClean="0">
                <a:solidFill>
                  <a:schemeClr val="bg1"/>
                </a:solidFill>
                <a:latin typeface="Tahoma" panose="020B0604030504040204" pitchFamily="34" charset="0"/>
              </a:rPr>
              <a:t> </a:t>
            </a:r>
            <a:r>
              <a:rPr lang="en-US" sz="3200" dirty="0" smtClean="0">
                <a:solidFill>
                  <a:srgbClr val="FFFF00"/>
                </a:solidFill>
                <a:latin typeface="Tahoma" panose="020B0604030504040204" pitchFamily="34" charset="0"/>
              </a:rPr>
              <a:t>Rule </a:t>
            </a:r>
            <a:r>
              <a:rPr lang="en-US" sz="3200" dirty="0">
                <a:solidFill>
                  <a:srgbClr val="FFFF00"/>
                </a:solidFill>
                <a:latin typeface="Tahoma" panose="020B0604030504040204" pitchFamily="34" charset="0"/>
              </a:rPr>
              <a:t>well </a:t>
            </a:r>
            <a:r>
              <a:rPr lang="en-US" sz="3200" dirty="0">
                <a:solidFill>
                  <a:schemeClr val="bg1"/>
                </a:solidFill>
                <a:latin typeface="Tahoma" panose="020B0604030504040204" pitchFamily="34" charset="0"/>
              </a:rPr>
              <a:t>(1 Tim. 5:17)</a:t>
            </a:r>
          </a:p>
          <a:p>
            <a:pPr algn="l">
              <a:lnSpc>
                <a:spcPct val="110000"/>
              </a:lnSpc>
              <a:buFontTx/>
              <a:buChar char="•"/>
            </a:pPr>
            <a:r>
              <a:rPr lang="en-US" sz="3200" dirty="0">
                <a:solidFill>
                  <a:schemeClr val="bg1"/>
                </a:solidFill>
                <a:latin typeface="Tahoma" panose="020B0604030504040204" pitchFamily="34" charset="0"/>
              </a:rPr>
              <a:t> </a:t>
            </a:r>
            <a:r>
              <a:rPr lang="en-US" sz="3200" dirty="0" smtClean="0">
                <a:solidFill>
                  <a:schemeClr val="bg1"/>
                </a:solidFill>
                <a:latin typeface="Tahoma" panose="020B0604030504040204" pitchFamily="34" charset="0"/>
              </a:rPr>
              <a:t> </a:t>
            </a:r>
            <a:r>
              <a:rPr lang="en-US" sz="3200" dirty="0" smtClean="0">
                <a:solidFill>
                  <a:srgbClr val="FFFF00"/>
                </a:solidFill>
                <a:latin typeface="Tahoma" panose="020B0604030504040204" pitchFamily="34" charset="0"/>
              </a:rPr>
              <a:t>Feed </a:t>
            </a:r>
            <a:r>
              <a:rPr lang="en-US" sz="3200" dirty="0">
                <a:solidFill>
                  <a:srgbClr val="FFFF00"/>
                </a:solidFill>
                <a:latin typeface="Tahoma" panose="020B0604030504040204" pitchFamily="34" charset="0"/>
              </a:rPr>
              <a:t>the flock </a:t>
            </a:r>
            <a:r>
              <a:rPr lang="en-US" sz="3200" dirty="0">
                <a:solidFill>
                  <a:schemeClr val="bg1"/>
                </a:solidFill>
                <a:latin typeface="Tahoma" panose="020B0604030504040204" pitchFamily="34" charset="0"/>
              </a:rPr>
              <a:t>(Acts 20:28; 1 Pet. 5:1-2)</a:t>
            </a:r>
            <a:endParaRPr lang="en-US" sz="3200" dirty="0">
              <a:solidFill>
                <a:srgbClr val="FFFF00"/>
              </a:solidFill>
              <a:latin typeface="Tahoma" panose="020B0604030504040204" pitchFamily="34" charset="0"/>
            </a:endParaRPr>
          </a:p>
          <a:p>
            <a:pPr algn="l">
              <a:lnSpc>
                <a:spcPct val="110000"/>
              </a:lnSpc>
              <a:buFontTx/>
              <a:buChar char="•"/>
            </a:pPr>
            <a:r>
              <a:rPr lang="en-US" sz="3200" dirty="0">
                <a:solidFill>
                  <a:schemeClr val="bg1"/>
                </a:solidFill>
                <a:latin typeface="Tahoma" panose="020B0604030504040204" pitchFamily="34" charset="0"/>
              </a:rPr>
              <a:t> </a:t>
            </a:r>
            <a:r>
              <a:rPr lang="en-US" sz="3200" dirty="0" smtClean="0">
                <a:solidFill>
                  <a:schemeClr val="bg1"/>
                </a:solidFill>
                <a:latin typeface="Tahoma" panose="020B0604030504040204" pitchFamily="34" charset="0"/>
              </a:rPr>
              <a:t> </a:t>
            </a:r>
            <a:r>
              <a:rPr lang="en-US" sz="3200" dirty="0" smtClean="0">
                <a:solidFill>
                  <a:srgbClr val="FFFF00"/>
                </a:solidFill>
                <a:latin typeface="Tahoma" panose="020B0604030504040204" pitchFamily="34" charset="0"/>
              </a:rPr>
              <a:t>Stop </a:t>
            </a:r>
            <a:r>
              <a:rPr lang="en-US" sz="3200" dirty="0">
                <a:solidFill>
                  <a:srgbClr val="FFFF00"/>
                </a:solidFill>
                <a:latin typeface="Tahoma" panose="020B0604030504040204" pitchFamily="34" charset="0"/>
              </a:rPr>
              <a:t>mouths of vain talkers </a:t>
            </a:r>
            <a:r>
              <a:rPr lang="en-US" sz="3200" dirty="0">
                <a:solidFill>
                  <a:schemeClr val="bg1"/>
                </a:solidFill>
                <a:latin typeface="Tahoma" panose="020B0604030504040204" pitchFamily="34" charset="0"/>
              </a:rPr>
              <a:t>(Tit. </a:t>
            </a:r>
            <a:r>
              <a:rPr lang="en-US" sz="3200" dirty="0" smtClean="0">
                <a:solidFill>
                  <a:schemeClr val="bg1"/>
                </a:solidFill>
                <a:latin typeface="Tahoma" panose="020B0604030504040204" pitchFamily="34" charset="0"/>
              </a:rPr>
              <a:t>1:10-11</a:t>
            </a:r>
            <a:r>
              <a:rPr lang="en-US" sz="3200" dirty="0">
                <a:solidFill>
                  <a:schemeClr val="bg1"/>
                </a:solidFill>
                <a:latin typeface="Tahoma" panose="020B0604030504040204" pitchFamily="34" charset="0"/>
              </a:rPr>
              <a:t>)</a:t>
            </a:r>
          </a:p>
          <a:p>
            <a:pPr algn="l">
              <a:lnSpc>
                <a:spcPct val="110000"/>
              </a:lnSpc>
              <a:buFontTx/>
              <a:buChar char="•"/>
            </a:pPr>
            <a:r>
              <a:rPr lang="en-US" sz="3200" dirty="0">
                <a:solidFill>
                  <a:schemeClr val="bg1"/>
                </a:solidFill>
                <a:latin typeface="Tahoma" panose="020B0604030504040204" pitchFamily="34" charset="0"/>
              </a:rPr>
              <a:t> </a:t>
            </a:r>
            <a:r>
              <a:rPr lang="en-US" sz="3200" dirty="0" smtClean="0">
                <a:solidFill>
                  <a:schemeClr val="bg1"/>
                </a:solidFill>
                <a:latin typeface="Tahoma" panose="020B0604030504040204" pitchFamily="34" charset="0"/>
              </a:rPr>
              <a:t> </a:t>
            </a:r>
            <a:r>
              <a:rPr lang="en-US" sz="3200" dirty="0" smtClean="0">
                <a:solidFill>
                  <a:srgbClr val="FFFF00"/>
                </a:solidFill>
                <a:latin typeface="Tahoma" panose="020B0604030504040204" pitchFamily="34" charset="0"/>
              </a:rPr>
              <a:t>Watch </a:t>
            </a:r>
            <a:r>
              <a:rPr lang="en-US" sz="3200" dirty="0">
                <a:solidFill>
                  <a:srgbClr val="FFFF00"/>
                </a:solidFill>
                <a:latin typeface="Tahoma" panose="020B0604030504040204" pitchFamily="34" charset="0"/>
              </a:rPr>
              <a:t>for souls </a:t>
            </a:r>
            <a:r>
              <a:rPr lang="en-US" sz="3200" dirty="0">
                <a:solidFill>
                  <a:schemeClr val="bg1"/>
                </a:solidFill>
                <a:latin typeface="Tahoma" panose="020B0604030504040204" pitchFamily="34" charset="0"/>
              </a:rPr>
              <a:t>(Heb. 13:17)</a:t>
            </a:r>
          </a:p>
        </p:txBody>
      </p:sp>
      <p:sp>
        <p:nvSpPr>
          <p:cNvPr id="4" name="Flowchart: Terminator 3"/>
          <p:cNvSpPr/>
          <p:nvPr/>
        </p:nvSpPr>
        <p:spPr bwMode="auto">
          <a:xfrm>
            <a:off x="152400" y="106904"/>
            <a:ext cx="3200400" cy="554206"/>
          </a:xfrm>
          <a:prstGeom prst="flowChartTerminator">
            <a:avLst/>
          </a:prstGeom>
          <a:solidFill>
            <a:srgbClr val="FFFF00"/>
          </a:solidFill>
          <a:ln w="38100" cap="flat" cmpd="sng" algn="ctr">
            <a:solidFill>
              <a:srgbClr val="002060"/>
            </a:solidFill>
            <a:prstDash val="solid"/>
            <a:round/>
            <a:headEnd type="none" w="med" len="med"/>
            <a:tailEnd type="none" w="med" len="med"/>
          </a:ln>
          <a:effectLst/>
          <a:scene3d>
            <a:camera prst="orthographicFront"/>
            <a:lightRig rig="threePt" dir="t"/>
          </a:scene3d>
          <a:sp3d>
            <a:bevelT w="165100" prst="coolSlan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C00000"/>
                </a:solidFill>
                <a:effectLst>
                  <a:outerShdw blurRad="38100" dist="38100" dir="2700000" algn="tl">
                    <a:srgbClr val="000000">
                      <a:alpha val="43137"/>
                    </a:srgbClr>
                  </a:outerShdw>
                </a:effectLst>
                <a:latin typeface="Times New Roman" pitchFamily="18" charset="0"/>
              </a:rPr>
              <a:t>Review</a:t>
            </a:r>
          </a:p>
        </p:txBody>
      </p:sp>
    </p:spTree>
    <p:extLst>
      <p:ext uri="{BB962C8B-B14F-4D97-AF65-F5344CB8AC3E}">
        <p14:creationId xmlns:p14="http://schemas.microsoft.com/office/powerpoint/2010/main" val="23145816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ChangeArrowheads="1"/>
          </p:cNvSpPr>
          <p:nvPr/>
        </p:nvSpPr>
        <p:spPr bwMode="auto">
          <a:xfrm>
            <a:off x="685800" y="685800"/>
            <a:ext cx="7848600" cy="5638800"/>
          </a:xfrm>
          <a:prstGeom prst="rect">
            <a:avLst/>
          </a:prstGeom>
          <a:noFill/>
          <a:ln w="3810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Rectangle 1"/>
          <p:cNvSpPr/>
          <p:nvPr/>
        </p:nvSpPr>
        <p:spPr>
          <a:xfrm>
            <a:off x="762000" y="1127879"/>
            <a:ext cx="7620000" cy="313932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i="1" cap="none" spc="0" dirty="0" smtClean="0">
                <a:ln/>
                <a:solidFill>
                  <a:srgbClr val="CCCCFF"/>
                </a:solidFill>
                <a:effectLst/>
                <a:latin typeface="Comic Sans MS" panose="030F0702030302020204" pitchFamily="66" charset="0"/>
              </a:rPr>
              <a:t>What Can I do to</a:t>
            </a:r>
          </a:p>
          <a:p>
            <a:pPr algn="ctr"/>
            <a:r>
              <a:rPr lang="en-US" sz="6600" b="1" i="1" dirty="0" smtClean="0">
                <a:ln/>
                <a:solidFill>
                  <a:srgbClr val="CCCCFF"/>
                </a:solidFill>
                <a:latin typeface="Comic Sans MS" panose="030F0702030302020204" pitchFamily="66" charset="0"/>
              </a:rPr>
              <a:t>Prepare for the</a:t>
            </a:r>
          </a:p>
          <a:p>
            <a:pPr algn="ctr"/>
            <a:r>
              <a:rPr lang="en-US" sz="6600" b="1" i="1" cap="none" spc="0" dirty="0" smtClean="0">
                <a:ln/>
                <a:solidFill>
                  <a:srgbClr val="CCCCFF"/>
                </a:solidFill>
                <a:effectLst/>
                <a:latin typeface="Comic Sans MS" panose="030F0702030302020204" pitchFamily="66" charset="0"/>
              </a:rPr>
              <a:t>Eldership?</a:t>
            </a:r>
            <a:endParaRPr lang="en-US" sz="6600" b="1" i="1" cap="none" spc="0" dirty="0">
              <a:ln/>
              <a:solidFill>
                <a:srgbClr val="CCCCFF"/>
              </a:solidFill>
              <a:effectLst/>
              <a:latin typeface="Comic Sans MS" panose="030F0702030302020204" pitchFamily="66" charset="0"/>
            </a:endParaRPr>
          </a:p>
        </p:txBody>
      </p:sp>
      <p:pic>
        <p:nvPicPr>
          <p:cNvPr id="7" name="Picture 2" descr="http://www.rba.gov.au/abouttherba/_Images/board_meeting.jpg"/>
          <p:cNvPicPr>
            <a:picLocks noChangeAspect="1" noChangeArrowheads="1"/>
          </p:cNvPicPr>
          <p:nvPr/>
        </p:nvPicPr>
        <p:blipFill>
          <a:blip r:embed="rId2">
            <a:duotone>
              <a:prstClr val="black"/>
              <a:srgbClr val="D9C3A5">
                <a:tint val="50000"/>
                <a:satMod val="180000"/>
              </a:srgbClr>
            </a:duotone>
          </a:blip>
          <a:srcRect l="39403" r="6866" b="54717"/>
          <a:stretch>
            <a:fillRect/>
          </a:stretch>
        </p:blipFill>
        <p:spPr bwMode="auto">
          <a:xfrm>
            <a:off x="2895598" y="4799588"/>
            <a:ext cx="3429001" cy="1371600"/>
          </a:xfrm>
          <a:prstGeom prst="roundRect">
            <a:avLst>
              <a:gd name="adj" fmla="val 12895"/>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42555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828800"/>
            <a:ext cx="7391400" cy="1200329"/>
          </a:xfrm>
          <a:prstGeom prst="rect">
            <a:avLst/>
          </a:prstGeom>
          <a:solidFill>
            <a:schemeClr val="bg1"/>
          </a:solidFill>
          <a:ln>
            <a:noFill/>
          </a:ln>
          <a:effectLst/>
          <a:scene3d>
            <a:camera prst="orthographicFront">
              <a:rot lat="0" lon="0" rev="0"/>
            </a:camera>
            <a:lightRig rig="contrasting" dir="t">
              <a:rot lat="0" lon="0" rev="7800000"/>
            </a:lightRig>
          </a:scene3d>
          <a:sp3d>
            <a:bevelT w="139700" h="139700"/>
          </a:sp3d>
        </p:spPr>
        <p:txBody>
          <a:bodyPr>
            <a:spAutoFit/>
          </a:bodyPr>
          <a:lstStyle/>
          <a:p>
            <a:pPr>
              <a:defRPr/>
            </a:pPr>
            <a:r>
              <a:rPr lang="en-US" dirty="0"/>
              <a:t>1 Tim 3:1</a:t>
            </a:r>
          </a:p>
          <a:p>
            <a:pPr>
              <a:defRPr/>
            </a:pPr>
            <a:r>
              <a:rPr lang="en-US" dirty="0"/>
              <a:t>This is a faithful saying: If a man desires the position of a bishop, he desires a good work. </a:t>
            </a:r>
          </a:p>
        </p:txBody>
      </p:sp>
      <p:sp>
        <p:nvSpPr>
          <p:cNvPr id="13317" name="TextBox 2"/>
          <p:cNvSpPr txBox="1">
            <a:spLocks noChangeArrowheads="1"/>
          </p:cNvSpPr>
          <p:nvPr/>
        </p:nvSpPr>
        <p:spPr bwMode="auto">
          <a:xfrm>
            <a:off x="914400" y="381000"/>
            <a:ext cx="7315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3600">
                <a:solidFill>
                  <a:srgbClr val="FFFF00"/>
                </a:solidFill>
              </a:rPr>
              <a:t>The office of an elder is one that men should desire</a:t>
            </a:r>
          </a:p>
        </p:txBody>
      </p:sp>
      <p:sp>
        <p:nvSpPr>
          <p:cNvPr id="4" name="TextBox 3"/>
          <p:cNvSpPr txBox="1">
            <a:spLocks noChangeArrowheads="1"/>
          </p:cNvSpPr>
          <p:nvPr/>
        </p:nvSpPr>
        <p:spPr bwMode="auto">
          <a:xfrm>
            <a:off x="457200" y="3200400"/>
            <a:ext cx="8153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2800">
                <a:solidFill>
                  <a:schemeClr val="bg1"/>
                </a:solidFill>
              </a:rPr>
              <a:t>Women, too, should desire their husbands to be elders</a:t>
            </a:r>
          </a:p>
        </p:txBody>
      </p:sp>
      <p:sp>
        <p:nvSpPr>
          <p:cNvPr id="5" name="Oval 4"/>
          <p:cNvSpPr/>
          <p:nvPr/>
        </p:nvSpPr>
        <p:spPr bwMode="auto">
          <a:xfrm>
            <a:off x="1143000" y="3733800"/>
            <a:ext cx="7086600" cy="3048000"/>
          </a:xfrm>
          <a:prstGeom prst="ellipse">
            <a:avLst/>
          </a:prstGeom>
          <a:solidFill>
            <a:srgbClr val="D6D6F5">
              <a:alpha val="78039"/>
            </a:srgbClr>
          </a:solidFill>
          <a:ln w="9525" cap="flat" cmpd="sng" algn="ctr">
            <a:noFill/>
            <a:prstDash val="solid"/>
            <a:round/>
            <a:headEnd type="none" w="med" len="med"/>
            <a:tailEnd type="none" w="med" len="med"/>
          </a:ln>
          <a:effectLst/>
          <a:scene3d>
            <a:camera prst="orthographicFront">
              <a:rot lat="0" lon="0" rev="0"/>
            </a:camera>
            <a:lightRig rig="glow" dir="t">
              <a:rot lat="0" lon="0" rev="14100000"/>
            </a:lightRig>
          </a:scene3d>
          <a:sp3d prstMaterial="softEdge">
            <a:bevelT w="127000" prst="artDeco"/>
          </a:sp3d>
        </p:spPr>
        <p:txBody>
          <a:bodyPr/>
          <a:lstStyle/>
          <a:p>
            <a:pPr>
              <a:defRPr/>
            </a:pPr>
            <a:r>
              <a:rPr lang="en-US" sz="2800" dirty="0"/>
              <a:t>Picture one who has the potential</a:t>
            </a:r>
          </a:p>
          <a:p>
            <a:pPr>
              <a:defRPr/>
            </a:pPr>
            <a:r>
              <a:rPr lang="en-US" sz="2800" dirty="0"/>
              <a:t>to be an elder in the future</a:t>
            </a:r>
          </a:p>
          <a:p>
            <a:pPr>
              <a:defRPr/>
            </a:pPr>
            <a:endParaRPr lang="en-US" sz="1400" dirty="0"/>
          </a:p>
          <a:p>
            <a:pPr>
              <a:defRPr/>
            </a:pPr>
            <a:r>
              <a:rPr lang="en-US" sz="2800" dirty="0"/>
              <a:t>What </a:t>
            </a:r>
            <a:r>
              <a:rPr lang="en-US" sz="2800" i="1" dirty="0"/>
              <a:t>Advice, Encouragement,  Instruction, Direction</a:t>
            </a:r>
          </a:p>
          <a:p>
            <a:pPr>
              <a:defRPr/>
            </a:pPr>
            <a:r>
              <a:rPr lang="en-US" sz="2800" dirty="0"/>
              <a:t>could we give?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905000"/>
            <a:ext cx="8839200" cy="730250"/>
          </a:xfrm>
          <a:prstGeom prst="rect">
            <a:avLst/>
          </a:prstGeom>
          <a:noFill/>
        </p:spPr>
        <p:txBody>
          <a:bodyPr>
            <a:spAutoFit/>
          </a:bodyPr>
          <a:lstStyle/>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Be Faithful</a:t>
            </a:r>
          </a:p>
        </p:txBody>
      </p:sp>
      <p:sp>
        <p:nvSpPr>
          <p:cNvPr id="4" name="Rectangle 3"/>
          <p:cNvSpPr/>
          <p:nvPr/>
        </p:nvSpPr>
        <p:spPr>
          <a:xfrm>
            <a:off x="0" y="182940"/>
            <a:ext cx="9144000"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i="1" cap="none" spc="0" dirty="0" smtClean="0">
                <a:ln/>
                <a:solidFill>
                  <a:srgbClr val="CCCCFF"/>
                </a:solidFill>
                <a:effectLst/>
                <a:latin typeface="Comic Sans MS" panose="030F0702030302020204" pitchFamily="66" charset="0"/>
              </a:rPr>
              <a:t>What Can I do to </a:t>
            </a:r>
            <a:r>
              <a:rPr lang="en-US" sz="4800" b="1" i="1" dirty="0" smtClean="0">
                <a:ln/>
                <a:solidFill>
                  <a:srgbClr val="CCCCFF"/>
                </a:solidFill>
                <a:latin typeface="Comic Sans MS" panose="030F0702030302020204" pitchFamily="66" charset="0"/>
              </a:rPr>
              <a:t>Prepare</a:t>
            </a:r>
          </a:p>
          <a:p>
            <a:pPr algn="ctr"/>
            <a:r>
              <a:rPr lang="en-US" sz="4800" b="1" i="1" dirty="0" smtClean="0">
                <a:ln/>
                <a:solidFill>
                  <a:srgbClr val="CCCCFF"/>
                </a:solidFill>
                <a:latin typeface="Comic Sans MS" panose="030F0702030302020204" pitchFamily="66" charset="0"/>
              </a:rPr>
              <a:t>for the </a:t>
            </a:r>
            <a:r>
              <a:rPr lang="en-US" sz="4800" b="1" i="1" cap="none" spc="0" dirty="0" smtClean="0">
                <a:ln/>
                <a:solidFill>
                  <a:srgbClr val="CCCCFF"/>
                </a:solidFill>
                <a:effectLst/>
                <a:latin typeface="Comic Sans MS" panose="030F0702030302020204" pitchFamily="66" charset="0"/>
              </a:rPr>
              <a:t>Eldership?</a:t>
            </a:r>
            <a:endParaRPr lang="en-US" sz="4800" b="1" i="1" cap="none" spc="0" dirty="0">
              <a:ln/>
              <a:solidFill>
                <a:srgbClr val="CCCCFF"/>
              </a:solidFill>
              <a:effectLst/>
              <a:latin typeface="Comic Sans MS" panose="030F0702030302020204" pitchFamily="66"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08705"/>
            <a:ext cx="3505200" cy="729495"/>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marL="514350" indent="-514350">
              <a:lnSpc>
                <a:spcPts val="5500"/>
              </a:lnSpc>
              <a:defRPr/>
            </a:pPr>
            <a:r>
              <a:rPr lang="en-US" sz="3600" b="1" dirty="0">
                <a:solidFill>
                  <a:srgbClr val="FFFFFF"/>
                </a:solidFill>
                <a:effectLst>
                  <a:outerShdw blurRad="38100" dist="38100" dir="2700000" algn="tl">
                    <a:srgbClr val="000000">
                      <a:alpha val="43137"/>
                    </a:srgbClr>
                  </a:outerShdw>
                </a:effectLst>
                <a:latin typeface="Times New Roman"/>
              </a:rPr>
              <a:t>Be Faithful</a:t>
            </a:r>
          </a:p>
        </p:txBody>
      </p:sp>
      <p:sp>
        <p:nvSpPr>
          <p:cNvPr id="14341" name="TextBox 2"/>
          <p:cNvSpPr txBox="1">
            <a:spLocks noChangeArrowheads="1"/>
          </p:cNvSpPr>
          <p:nvPr/>
        </p:nvSpPr>
        <p:spPr bwMode="auto">
          <a:xfrm>
            <a:off x="304800" y="1219200"/>
            <a:ext cx="8763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lnSpc>
                <a:spcPct val="150000"/>
              </a:lnSpc>
              <a:buFont typeface="Times New Roman" panose="02020603050405020304" pitchFamily="18" charset="0"/>
              <a:buAutoNum type="alphaUcPeriod"/>
            </a:pPr>
            <a:r>
              <a:rPr lang="en-US" sz="3200">
                <a:solidFill>
                  <a:srgbClr val="FFFF00"/>
                </a:solidFill>
              </a:rPr>
              <a:t> Required to be a Christian </a:t>
            </a:r>
            <a:r>
              <a:rPr lang="en-US" sz="3200">
                <a:solidFill>
                  <a:schemeClr val="bg1"/>
                </a:solidFill>
              </a:rPr>
              <a:t>(Rev. 2:10)</a:t>
            </a:r>
          </a:p>
          <a:p>
            <a:pPr algn="l" eaLnBrk="1" hangingPunct="1">
              <a:lnSpc>
                <a:spcPct val="150000"/>
              </a:lnSpc>
              <a:buFont typeface="Times New Roman" panose="02020603050405020304" pitchFamily="18" charset="0"/>
              <a:buAutoNum type="alphaUcPeriod"/>
            </a:pPr>
            <a:r>
              <a:rPr lang="en-US" sz="3200">
                <a:solidFill>
                  <a:srgbClr val="FFFF00"/>
                </a:solidFill>
              </a:rPr>
              <a:t> Get priorities straight </a:t>
            </a:r>
            <a:r>
              <a:rPr lang="en-US" sz="3200">
                <a:solidFill>
                  <a:schemeClr val="bg1"/>
                </a:solidFill>
              </a:rPr>
              <a:t>(Matt. 6:33)</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41">
                                            <p:txEl>
                                              <p:pRg st="1" end="1"/>
                                            </p:txEl>
                                          </p:spTgt>
                                        </p:tgtEl>
                                        <p:attrNameLst>
                                          <p:attrName>style.visibility</p:attrName>
                                        </p:attrNameLst>
                                      </p:cBhvr>
                                      <p:to>
                                        <p:strVal val="visible"/>
                                      </p:to>
                                    </p:set>
                                    <p:animEffect transition="in" filter="fade">
                                      <p:cBhvr>
                                        <p:cTn id="7" dur="1000"/>
                                        <p:tgtEl>
                                          <p:spTgt spid="14341">
                                            <p:txEl>
                                              <p:pRg st="1" end="1"/>
                                            </p:txEl>
                                          </p:spTgt>
                                        </p:tgtEl>
                                      </p:cBhvr>
                                    </p:animEffect>
                                    <p:anim calcmode="lin" valueType="num">
                                      <p:cBhvr>
                                        <p:cTn id="8" dur="1000" fill="hold"/>
                                        <p:tgtEl>
                                          <p:spTgt spid="1434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4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Grp="1" noChangeArrowheads="1"/>
          </p:cNvSpPr>
          <p:nvPr>
            <p:ph type="body" idx="1"/>
          </p:nvPr>
        </p:nvSpPr>
        <p:spPr/>
        <p:txBody>
          <a:bodyPr/>
          <a:lstStyle/>
          <a:p>
            <a:pPr eaLnBrk="1" hangingPunct="1">
              <a:lnSpc>
                <a:spcPct val="130000"/>
              </a:lnSpc>
            </a:pPr>
            <a:r>
              <a:rPr lang="en-US" smtClean="0">
                <a:solidFill>
                  <a:schemeClr val="bg1"/>
                </a:solidFill>
              </a:rPr>
              <a:t>Context: Worrying about daily needs</a:t>
            </a:r>
          </a:p>
          <a:p>
            <a:pPr eaLnBrk="1" hangingPunct="1">
              <a:lnSpc>
                <a:spcPct val="130000"/>
              </a:lnSpc>
            </a:pPr>
            <a:r>
              <a:rPr lang="en-US" smtClean="0">
                <a:solidFill>
                  <a:schemeClr val="bg1"/>
                </a:solidFill>
              </a:rPr>
              <a:t> Seek: “strive after…covet earnestly”</a:t>
            </a:r>
          </a:p>
          <a:p>
            <a:pPr eaLnBrk="1" hangingPunct="1">
              <a:lnSpc>
                <a:spcPct val="130000"/>
              </a:lnSpc>
            </a:pPr>
            <a:r>
              <a:rPr lang="en-US" smtClean="0">
                <a:solidFill>
                  <a:schemeClr val="bg1"/>
                </a:solidFill>
              </a:rPr>
              <a:t> Kingdom: God’s rule in our hearts </a:t>
            </a:r>
          </a:p>
          <a:p>
            <a:pPr eaLnBrk="1" hangingPunct="1">
              <a:lnSpc>
                <a:spcPct val="130000"/>
              </a:lnSpc>
            </a:pPr>
            <a:r>
              <a:rPr lang="en-US" smtClean="0">
                <a:solidFill>
                  <a:schemeClr val="bg1"/>
                </a:solidFill>
              </a:rPr>
              <a:t> Place we give it: </a:t>
            </a:r>
            <a:r>
              <a:rPr lang="en-US" i="1" smtClean="0">
                <a:solidFill>
                  <a:schemeClr val="bg1"/>
                </a:solidFill>
              </a:rPr>
              <a:t>First </a:t>
            </a:r>
            <a:r>
              <a:rPr lang="en-US" smtClean="0">
                <a:solidFill>
                  <a:schemeClr val="bg1"/>
                </a:solidFill>
              </a:rPr>
              <a:t>(top priority)</a:t>
            </a:r>
          </a:p>
        </p:txBody>
      </p:sp>
      <p:sp>
        <p:nvSpPr>
          <p:cNvPr id="43013" name="AutoShape 5"/>
          <p:cNvSpPr>
            <a:spLocks noChangeArrowheads="1"/>
          </p:cNvSpPr>
          <p:nvPr/>
        </p:nvSpPr>
        <p:spPr bwMode="auto">
          <a:xfrm>
            <a:off x="609600" y="4876800"/>
            <a:ext cx="7696200" cy="1524000"/>
          </a:xfrm>
          <a:prstGeom prst="star32">
            <a:avLst>
              <a:gd name="adj" fmla="val 46616"/>
            </a:avLst>
          </a:prstGeom>
          <a:solidFill>
            <a:srgbClr val="FFFF00"/>
          </a:solidFill>
          <a:ln w="9525">
            <a:solidFill>
              <a:schemeClr val="tx1"/>
            </a:solidFill>
            <a:miter lim="800000"/>
            <a:headEnd/>
            <a:tailEnd/>
          </a:ln>
          <a:effectLst/>
        </p:spPr>
        <p:txBody>
          <a:bodyPr wrap="none" anchor="ctr"/>
          <a:lstStyle/>
          <a:p>
            <a:pPr>
              <a:defRPr/>
            </a:pPr>
            <a:r>
              <a:rPr lang="en-US" sz="2800" b="1" i="1">
                <a:solidFill>
                  <a:srgbClr val="000000"/>
                </a:solidFill>
                <a:effectLst>
                  <a:outerShdw blurRad="38100" dist="38100" dir="2700000" algn="tl">
                    <a:srgbClr val="FFFFFF"/>
                  </a:outerShdw>
                </a:effectLst>
                <a:latin typeface="Arial" charset="0"/>
              </a:rPr>
              <a:t>Point: First and Foremost</a:t>
            </a:r>
          </a:p>
          <a:p>
            <a:pPr>
              <a:defRPr/>
            </a:pPr>
            <a:r>
              <a:rPr lang="en-US" sz="2800" b="1" i="1">
                <a:solidFill>
                  <a:srgbClr val="000000"/>
                </a:solidFill>
                <a:effectLst>
                  <a:outerShdw blurRad="38100" dist="38100" dir="2700000" algn="tl">
                    <a:srgbClr val="FFFFFF"/>
                  </a:outerShdw>
                </a:effectLst>
                <a:latin typeface="Arial" charset="0"/>
              </a:rPr>
              <a:t>Strive to let God rule in your life!</a:t>
            </a:r>
          </a:p>
        </p:txBody>
      </p:sp>
      <p:sp>
        <p:nvSpPr>
          <p:cNvPr id="16388" name="Rectangle 2"/>
          <p:cNvSpPr>
            <a:spLocks noGrp="1" noChangeArrowheads="1"/>
          </p:cNvSpPr>
          <p:nvPr>
            <p:ph type="title" idx="4294967295"/>
          </p:nvPr>
        </p:nvSpPr>
        <p:spPr>
          <a:xfrm>
            <a:off x="457200" y="228600"/>
            <a:ext cx="8229600" cy="1139825"/>
          </a:xfrm>
          <a:ln>
            <a:solidFill>
              <a:srgbClr val="FFFF66"/>
            </a:solidFill>
            <a:miter lim="800000"/>
            <a:headEnd/>
            <a:tailEnd/>
          </a:ln>
        </p:spPr>
        <p:txBody>
          <a:bodyPr/>
          <a:lstStyle/>
          <a:p>
            <a:pPr eaLnBrk="1" hangingPunct="1"/>
            <a:r>
              <a:rPr lang="en-US" smtClean="0">
                <a:solidFill>
                  <a:schemeClr val="bg1"/>
                </a:solidFill>
              </a:rPr>
              <a:t>Matt. 6:33</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3012">
                                            <p:txEl>
                                              <p:pRg st="0" end="0"/>
                                            </p:txEl>
                                          </p:spTgt>
                                        </p:tgtEl>
                                        <p:attrNameLst>
                                          <p:attrName>style.visibility</p:attrName>
                                        </p:attrNameLst>
                                      </p:cBhvr>
                                      <p:to>
                                        <p:strVal val="visible"/>
                                      </p:to>
                                    </p:set>
                                    <p:anim calcmode="lin" valueType="num">
                                      <p:cBhvr>
                                        <p:cTn id="7" dur="500" fill="hold"/>
                                        <p:tgtEl>
                                          <p:spTgt spid="4301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301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43012">
                                            <p:txEl>
                                              <p:pRg st="1" end="1"/>
                                            </p:txEl>
                                          </p:spTgt>
                                        </p:tgtEl>
                                        <p:attrNameLst>
                                          <p:attrName>style.visibility</p:attrName>
                                        </p:attrNameLst>
                                      </p:cBhvr>
                                      <p:to>
                                        <p:strVal val="visible"/>
                                      </p:to>
                                    </p:set>
                                    <p:anim calcmode="lin" valueType="num">
                                      <p:cBhvr>
                                        <p:cTn id="13" dur="500" fill="hold"/>
                                        <p:tgtEl>
                                          <p:spTgt spid="43012">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4301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43012">
                                            <p:txEl>
                                              <p:pRg st="2" end="2"/>
                                            </p:txEl>
                                          </p:spTgt>
                                        </p:tgtEl>
                                        <p:attrNameLst>
                                          <p:attrName>style.visibility</p:attrName>
                                        </p:attrNameLst>
                                      </p:cBhvr>
                                      <p:to>
                                        <p:strVal val="visible"/>
                                      </p:to>
                                    </p:set>
                                    <p:anim calcmode="lin" valueType="num">
                                      <p:cBhvr>
                                        <p:cTn id="19" dur="500" fill="hold"/>
                                        <p:tgtEl>
                                          <p:spTgt spid="43012">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43012">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43012">
                                            <p:txEl>
                                              <p:pRg st="3" end="3"/>
                                            </p:txEl>
                                          </p:spTgt>
                                        </p:tgtEl>
                                        <p:attrNameLst>
                                          <p:attrName>style.visibility</p:attrName>
                                        </p:attrNameLst>
                                      </p:cBhvr>
                                      <p:to>
                                        <p:strVal val="visible"/>
                                      </p:to>
                                    </p:set>
                                    <p:anim calcmode="lin" valueType="num">
                                      <p:cBhvr>
                                        <p:cTn id="25" dur="500" fill="hold"/>
                                        <p:tgtEl>
                                          <p:spTgt spid="43012">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43012">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3013"/>
                                        </p:tgtEl>
                                        <p:attrNameLst>
                                          <p:attrName>style.visibility</p:attrName>
                                        </p:attrNameLst>
                                      </p:cBhvr>
                                      <p:to>
                                        <p:strVal val="visible"/>
                                      </p:to>
                                    </p:set>
                                    <p:animEffect transition="in" filter="fade">
                                      <p:cBhvr>
                                        <p:cTn id="31" dur="2000"/>
                                        <p:tgtEl>
                                          <p:spTgt spid="43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build="p"/>
      <p:bldP spid="430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ln>
            <a:solidFill>
              <a:srgbClr val="FFFF66"/>
            </a:solidFill>
            <a:miter lim="800000"/>
            <a:headEnd/>
            <a:tailEnd/>
          </a:ln>
        </p:spPr>
        <p:txBody>
          <a:bodyPr/>
          <a:lstStyle/>
          <a:p>
            <a:pPr eaLnBrk="1" hangingPunct="1"/>
            <a:r>
              <a:rPr lang="en-US" smtClean="0">
                <a:solidFill>
                  <a:schemeClr val="bg1"/>
                </a:solidFill>
              </a:rPr>
              <a:t>Matthew 16:24</a:t>
            </a:r>
          </a:p>
        </p:txBody>
      </p:sp>
      <p:sp>
        <p:nvSpPr>
          <p:cNvPr id="48131" name="Rectangle 3"/>
          <p:cNvSpPr>
            <a:spLocks noGrp="1" noChangeArrowheads="1"/>
          </p:cNvSpPr>
          <p:nvPr>
            <p:ph type="body" idx="1"/>
          </p:nvPr>
        </p:nvSpPr>
        <p:spPr/>
        <p:txBody>
          <a:bodyPr/>
          <a:lstStyle/>
          <a:p>
            <a:pPr eaLnBrk="1" hangingPunct="1">
              <a:lnSpc>
                <a:spcPct val="130000"/>
              </a:lnSpc>
            </a:pPr>
            <a:r>
              <a:rPr lang="en-US" smtClean="0">
                <a:solidFill>
                  <a:schemeClr val="bg1"/>
                </a:solidFill>
              </a:rPr>
              <a:t> Context: Peter thinking of self</a:t>
            </a:r>
          </a:p>
          <a:p>
            <a:pPr eaLnBrk="1" hangingPunct="1">
              <a:lnSpc>
                <a:spcPct val="130000"/>
              </a:lnSpc>
            </a:pPr>
            <a:r>
              <a:rPr lang="en-US" smtClean="0">
                <a:solidFill>
                  <a:schemeClr val="bg1"/>
                </a:solidFill>
              </a:rPr>
              <a:t> To be a disciple – Must say no to self</a:t>
            </a:r>
          </a:p>
          <a:p>
            <a:pPr eaLnBrk="1" hangingPunct="1">
              <a:lnSpc>
                <a:spcPct val="130000"/>
              </a:lnSpc>
            </a:pPr>
            <a:r>
              <a:rPr lang="en-US" smtClean="0">
                <a:solidFill>
                  <a:schemeClr val="bg1"/>
                </a:solidFill>
              </a:rPr>
              <a:t> Then, bear a cross &amp; follow!</a:t>
            </a:r>
          </a:p>
        </p:txBody>
      </p:sp>
      <p:sp>
        <p:nvSpPr>
          <p:cNvPr id="48132" name="AutoShape 4"/>
          <p:cNvSpPr>
            <a:spLocks noChangeArrowheads="1"/>
          </p:cNvSpPr>
          <p:nvPr/>
        </p:nvSpPr>
        <p:spPr bwMode="auto">
          <a:xfrm>
            <a:off x="609600" y="4191000"/>
            <a:ext cx="7696200" cy="1524000"/>
          </a:xfrm>
          <a:prstGeom prst="star32">
            <a:avLst>
              <a:gd name="adj" fmla="val 46616"/>
            </a:avLst>
          </a:prstGeom>
          <a:solidFill>
            <a:srgbClr val="FFFF00"/>
          </a:solidFill>
          <a:ln w="9525">
            <a:solidFill>
              <a:schemeClr val="tx1"/>
            </a:solidFill>
            <a:miter lim="800000"/>
            <a:headEnd/>
            <a:tailEnd/>
          </a:ln>
          <a:effectLst/>
        </p:spPr>
        <p:txBody>
          <a:bodyPr wrap="none" anchor="ctr"/>
          <a:lstStyle/>
          <a:p>
            <a:pPr>
              <a:defRPr/>
            </a:pPr>
            <a:r>
              <a:rPr lang="en-US" sz="2800" b="1" i="1">
                <a:solidFill>
                  <a:srgbClr val="000000"/>
                </a:solidFill>
                <a:effectLst>
                  <a:outerShdw blurRad="38100" dist="38100" dir="2700000" algn="tl">
                    <a:srgbClr val="FFFFFF"/>
                  </a:outerShdw>
                </a:effectLst>
                <a:latin typeface="Arial" charset="0"/>
              </a:rPr>
              <a:t>Point: Self &amp; Own Desires</a:t>
            </a:r>
          </a:p>
          <a:p>
            <a:pPr>
              <a:defRPr/>
            </a:pPr>
            <a:r>
              <a:rPr lang="en-US" sz="2800" b="1" i="1">
                <a:solidFill>
                  <a:srgbClr val="000000"/>
                </a:solidFill>
                <a:effectLst>
                  <a:outerShdw blurRad="38100" dist="38100" dir="2700000" algn="tl">
                    <a:srgbClr val="FFFFFF"/>
                  </a:outerShdw>
                </a:effectLst>
                <a:latin typeface="Arial" charset="0"/>
              </a:rPr>
              <a:t>Must Be Pushed Back</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 calcmode="lin" valueType="num">
                                      <p:cBhvr>
                                        <p:cTn id="7" dur="500" fill="hold"/>
                                        <p:tgtEl>
                                          <p:spTgt spid="4813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813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48131">
                                            <p:txEl>
                                              <p:pRg st="1" end="1"/>
                                            </p:txEl>
                                          </p:spTgt>
                                        </p:tgtEl>
                                        <p:attrNameLst>
                                          <p:attrName>style.visibility</p:attrName>
                                        </p:attrNameLst>
                                      </p:cBhvr>
                                      <p:to>
                                        <p:strVal val="visible"/>
                                      </p:to>
                                    </p:set>
                                    <p:anim calcmode="lin" valueType="num">
                                      <p:cBhvr>
                                        <p:cTn id="13" dur="500" fill="hold"/>
                                        <p:tgtEl>
                                          <p:spTgt spid="48131">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48131">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48131">
                                            <p:txEl>
                                              <p:pRg st="2" end="2"/>
                                            </p:txEl>
                                          </p:spTgt>
                                        </p:tgtEl>
                                        <p:attrNameLst>
                                          <p:attrName>style.visibility</p:attrName>
                                        </p:attrNameLst>
                                      </p:cBhvr>
                                      <p:to>
                                        <p:strVal val="visible"/>
                                      </p:to>
                                    </p:set>
                                    <p:anim calcmode="lin" valueType="num">
                                      <p:cBhvr>
                                        <p:cTn id="19" dur="500" fill="hold"/>
                                        <p:tgtEl>
                                          <p:spTgt spid="48131">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48131">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8132"/>
                                        </p:tgtEl>
                                        <p:attrNameLst>
                                          <p:attrName>style.visibility</p:attrName>
                                        </p:attrNameLst>
                                      </p:cBhvr>
                                      <p:to>
                                        <p:strVal val="visible"/>
                                      </p:to>
                                    </p:set>
                                    <p:animEffect transition="in" filter="fade">
                                      <p:cBhvr>
                                        <p:cTn id="25" dur="2000"/>
                                        <p:tgtEl>
                                          <p:spTgt spid="48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P spid="481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ln>
            <a:solidFill>
              <a:srgbClr val="FFFF66"/>
            </a:solidFill>
            <a:miter lim="800000"/>
            <a:headEnd/>
            <a:tailEnd/>
          </a:ln>
        </p:spPr>
        <p:txBody>
          <a:bodyPr/>
          <a:lstStyle/>
          <a:p>
            <a:pPr eaLnBrk="1" hangingPunct="1"/>
            <a:r>
              <a:rPr lang="en-US" smtClean="0">
                <a:solidFill>
                  <a:schemeClr val="bg1"/>
                </a:solidFill>
              </a:rPr>
              <a:t>Matthew 8:22</a:t>
            </a:r>
          </a:p>
        </p:txBody>
      </p:sp>
      <p:sp>
        <p:nvSpPr>
          <p:cNvPr id="52227" name="Rectangle 3"/>
          <p:cNvSpPr>
            <a:spLocks noGrp="1" noChangeArrowheads="1"/>
          </p:cNvSpPr>
          <p:nvPr>
            <p:ph type="body" idx="1"/>
          </p:nvPr>
        </p:nvSpPr>
        <p:spPr/>
        <p:txBody>
          <a:bodyPr/>
          <a:lstStyle/>
          <a:p>
            <a:pPr eaLnBrk="1" hangingPunct="1">
              <a:lnSpc>
                <a:spcPct val="130000"/>
              </a:lnSpc>
            </a:pPr>
            <a:r>
              <a:rPr lang="en-US" smtClean="0">
                <a:solidFill>
                  <a:schemeClr val="bg1"/>
                </a:solidFill>
              </a:rPr>
              <a:t> Context: Following Christ, but first….</a:t>
            </a:r>
          </a:p>
          <a:p>
            <a:pPr eaLnBrk="1" hangingPunct="1">
              <a:lnSpc>
                <a:spcPct val="130000"/>
              </a:lnSpc>
            </a:pPr>
            <a:r>
              <a:rPr lang="en-US" smtClean="0">
                <a:solidFill>
                  <a:schemeClr val="bg1"/>
                </a:solidFill>
              </a:rPr>
              <a:t> Plea was see to </a:t>
            </a:r>
            <a:r>
              <a:rPr lang="en-US" smtClean="0">
                <a:solidFill>
                  <a:srgbClr val="FFFF00"/>
                </a:solidFill>
              </a:rPr>
              <a:t>another</a:t>
            </a:r>
            <a:r>
              <a:rPr lang="en-US" smtClean="0">
                <a:solidFill>
                  <a:schemeClr val="bg1"/>
                </a:solidFill>
              </a:rPr>
              <a:t> (his father)</a:t>
            </a:r>
          </a:p>
          <a:p>
            <a:pPr eaLnBrk="1" hangingPunct="1">
              <a:lnSpc>
                <a:spcPct val="130000"/>
              </a:lnSpc>
            </a:pPr>
            <a:r>
              <a:rPr lang="en-US" smtClean="0">
                <a:solidFill>
                  <a:schemeClr val="bg1"/>
                </a:solidFill>
              </a:rPr>
              <a:t> Jesus didn’t think much of his plan!</a:t>
            </a:r>
          </a:p>
        </p:txBody>
      </p:sp>
      <p:sp>
        <p:nvSpPr>
          <p:cNvPr id="52228" name="AutoShape 4"/>
          <p:cNvSpPr>
            <a:spLocks noChangeArrowheads="1"/>
          </p:cNvSpPr>
          <p:nvPr/>
        </p:nvSpPr>
        <p:spPr bwMode="auto">
          <a:xfrm>
            <a:off x="609600" y="4191000"/>
            <a:ext cx="7696200" cy="1524000"/>
          </a:xfrm>
          <a:prstGeom prst="star32">
            <a:avLst>
              <a:gd name="adj" fmla="val 46616"/>
            </a:avLst>
          </a:prstGeom>
          <a:solidFill>
            <a:srgbClr val="FFFF00"/>
          </a:solidFill>
          <a:ln w="9525">
            <a:solidFill>
              <a:schemeClr val="tx1"/>
            </a:solidFill>
            <a:miter lim="800000"/>
            <a:headEnd/>
            <a:tailEnd/>
          </a:ln>
          <a:effectLst/>
        </p:spPr>
        <p:txBody>
          <a:bodyPr wrap="none" anchor="ctr"/>
          <a:lstStyle/>
          <a:p>
            <a:pPr>
              <a:defRPr/>
            </a:pPr>
            <a:r>
              <a:rPr lang="en-US" sz="2800" b="1" i="1">
                <a:solidFill>
                  <a:srgbClr val="000000"/>
                </a:solidFill>
                <a:effectLst>
                  <a:outerShdw blurRad="38100" dist="38100" dir="2700000" algn="tl">
                    <a:srgbClr val="FFFFFF"/>
                  </a:outerShdw>
                </a:effectLst>
                <a:latin typeface="Arial" charset="0"/>
              </a:rPr>
              <a:t>Point: Nothing should stand</a:t>
            </a:r>
          </a:p>
          <a:p>
            <a:pPr>
              <a:defRPr/>
            </a:pPr>
            <a:r>
              <a:rPr lang="en-US" sz="2800" b="1" i="1">
                <a:solidFill>
                  <a:srgbClr val="000000"/>
                </a:solidFill>
                <a:effectLst>
                  <a:outerShdw blurRad="38100" dist="38100" dir="2700000" algn="tl">
                    <a:srgbClr val="FFFFFF"/>
                  </a:outerShdw>
                </a:effectLst>
                <a:latin typeface="Arial" charset="0"/>
              </a:rPr>
              <a:t>in the way of service to God!</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 calcmode="lin" valueType="num">
                                      <p:cBhvr>
                                        <p:cTn id="7" dur="500" fill="hold"/>
                                        <p:tgtEl>
                                          <p:spTgt spid="522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22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52227">
                                            <p:txEl>
                                              <p:pRg st="1" end="1"/>
                                            </p:txEl>
                                          </p:spTgt>
                                        </p:tgtEl>
                                        <p:attrNameLst>
                                          <p:attrName>style.visibility</p:attrName>
                                        </p:attrNameLst>
                                      </p:cBhvr>
                                      <p:to>
                                        <p:strVal val="visible"/>
                                      </p:to>
                                    </p:set>
                                    <p:anim calcmode="lin" valueType="num">
                                      <p:cBhvr>
                                        <p:cTn id="13" dur="500" fill="hold"/>
                                        <p:tgtEl>
                                          <p:spTgt spid="522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522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52227">
                                            <p:txEl>
                                              <p:pRg st="2" end="2"/>
                                            </p:txEl>
                                          </p:spTgt>
                                        </p:tgtEl>
                                        <p:attrNameLst>
                                          <p:attrName>style.visibility</p:attrName>
                                        </p:attrNameLst>
                                      </p:cBhvr>
                                      <p:to>
                                        <p:strVal val="visible"/>
                                      </p:to>
                                    </p:set>
                                    <p:anim calcmode="lin" valueType="num">
                                      <p:cBhvr>
                                        <p:cTn id="19" dur="500" fill="hold"/>
                                        <p:tgtEl>
                                          <p:spTgt spid="522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522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2228"/>
                                        </p:tgtEl>
                                        <p:attrNameLst>
                                          <p:attrName>style.visibility</p:attrName>
                                        </p:attrNameLst>
                                      </p:cBhvr>
                                      <p:to>
                                        <p:strVal val="visible"/>
                                      </p:to>
                                    </p:set>
                                    <p:animEffect transition="in" filter="fade">
                                      <p:cBhvr>
                                        <p:cTn id="25" dur="20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P spid="522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08705"/>
            <a:ext cx="3505200" cy="729495"/>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marL="514350" indent="-514350">
              <a:lnSpc>
                <a:spcPts val="5500"/>
              </a:lnSpc>
              <a:defRPr/>
            </a:pPr>
            <a:r>
              <a:rPr lang="en-US" sz="3600" b="1" dirty="0">
                <a:solidFill>
                  <a:srgbClr val="FFFFFF"/>
                </a:solidFill>
                <a:effectLst>
                  <a:outerShdw blurRad="38100" dist="38100" dir="2700000" algn="tl">
                    <a:srgbClr val="000000">
                      <a:alpha val="43137"/>
                    </a:srgbClr>
                  </a:outerShdw>
                </a:effectLst>
                <a:latin typeface="Times New Roman"/>
              </a:rPr>
              <a:t>Be Faithful</a:t>
            </a:r>
          </a:p>
        </p:txBody>
      </p:sp>
      <p:sp>
        <p:nvSpPr>
          <p:cNvPr id="14341" name="TextBox 2"/>
          <p:cNvSpPr txBox="1">
            <a:spLocks noChangeArrowheads="1"/>
          </p:cNvSpPr>
          <p:nvPr/>
        </p:nvSpPr>
        <p:spPr bwMode="auto">
          <a:xfrm>
            <a:off x="304800" y="1219200"/>
            <a:ext cx="8763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lnSpc>
                <a:spcPct val="150000"/>
              </a:lnSpc>
              <a:buFont typeface="Times New Roman" panose="02020603050405020304" pitchFamily="18" charset="0"/>
              <a:buAutoNum type="alphaUcPeriod"/>
            </a:pPr>
            <a:r>
              <a:rPr lang="en-US" sz="3200">
                <a:solidFill>
                  <a:srgbClr val="FFFF00"/>
                </a:solidFill>
              </a:rPr>
              <a:t> Required to be a Christian </a:t>
            </a:r>
            <a:r>
              <a:rPr lang="en-US" sz="3200">
                <a:solidFill>
                  <a:schemeClr val="bg1"/>
                </a:solidFill>
              </a:rPr>
              <a:t>(Rev. 2:10)</a:t>
            </a:r>
          </a:p>
          <a:p>
            <a:pPr algn="l" eaLnBrk="1" hangingPunct="1">
              <a:lnSpc>
                <a:spcPct val="150000"/>
              </a:lnSpc>
              <a:buFont typeface="Times New Roman" panose="02020603050405020304" pitchFamily="18" charset="0"/>
              <a:buAutoNum type="alphaUcPeriod"/>
            </a:pPr>
            <a:r>
              <a:rPr lang="en-US" sz="3200">
                <a:solidFill>
                  <a:srgbClr val="FFFF00"/>
                </a:solidFill>
              </a:rPr>
              <a:t> Get priorities straight </a:t>
            </a:r>
            <a:r>
              <a:rPr lang="en-US" sz="3200">
                <a:solidFill>
                  <a:schemeClr val="bg1"/>
                </a:solidFill>
              </a:rPr>
              <a:t>(Matt. 6:33)</a:t>
            </a:r>
          </a:p>
          <a:p>
            <a:pPr algn="l" eaLnBrk="1" hangingPunct="1">
              <a:lnSpc>
                <a:spcPct val="150000"/>
              </a:lnSpc>
              <a:buFont typeface="Times New Roman" panose="02020603050405020304" pitchFamily="18" charset="0"/>
              <a:buAutoNum type="alphaUcPeriod"/>
            </a:pPr>
            <a:r>
              <a:rPr lang="en-US" sz="3200">
                <a:solidFill>
                  <a:srgbClr val="FFFF00"/>
                </a:solidFill>
              </a:rPr>
              <a:t> Elders must be examples </a:t>
            </a:r>
            <a:r>
              <a:rPr lang="en-US" sz="3200">
                <a:solidFill>
                  <a:schemeClr val="bg1"/>
                </a:solidFill>
              </a:rPr>
              <a:t>(1 Pet. 5:1-3)</a:t>
            </a:r>
          </a:p>
          <a:p>
            <a:pPr algn="l" eaLnBrk="1" hangingPunct="1">
              <a:lnSpc>
                <a:spcPct val="150000"/>
              </a:lnSpc>
              <a:buFont typeface="Times New Roman" panose="02020603050405020304" pitchFamily="18" charset="0"/>
              <a:buAutoNum type="alphaUcPeriod"/>
            </a:pPr>
            <a:r>
              <a:rPr lang="en-US" sz="3200">
                <a:solidFill>
                  <a:srgbClr val="FFFF00"/>
                </a:solidFill>
              </a:rPr>
              <a:t> Diligent – Steadfast </a:t>
            </a:r>
            <a:r>
              <a:rPr lang="en-US" sz="3200">
                <a:solidFill>
                  <a:schemeClr val="bg1"/>
                </a:solidFill>
              </a:rPr>
              <a:t>(1 Cor. 15:58; 2 Pet. 1:5-10)</a:t>
            </a:r>
          </a:p>
        </p:txBody>
      </p:sp>
      <p:sp>
        <p:nvSpPr>
          <p:cNvPr id="4" name="32-Point Star 3"/>
          <p:cNvSpPr/>
          <p:nvPr/>
        </p:nvSpPr>
        <p:spPr bwMode="auto">
          <a:xfrm>
            <a:off x="1143000" y="4495800"/>
            <a:ext cx="7010400" cy="1981200"/>
          </a:xfrm>
          <a:prstGeom prst="star32">
            <a:avLst>
              <a:gd name="adj" fmla="val 45962"/>
            </a:avLst>
          </a:prstGeom>
          <a:solidFill>
            <a:schemeClr val="accent1">
              <a:lumMod val="20000"/>
              <a:lumOff val="8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en-US" sz="2600" dirty="0"/>
              <a:t>Many men will never be elders</a:t>
            </a:r>
          </a:p>
          <a:p>
            <a:pPr>
              <a:defRPr/>
            </a:pPr>
            <a:r>
              <a:rPr lang="en-US" sz="2600" dirty="0"/>
              <a:t>simply because they didn’t make</a:t>
            </a:r>
          </a:p>
          <a:p>
            <a:pPr>
              <a:defRPr/>
            </a:pPr>
            <a:r>
              <a:rPr lang="en-US" sz="2600" dirty="0"/>
              <a:t>spiritual matters a priority</a:t>
            </a:r>
            <a:r>
              <a:rPr lang="en-US" dirty="0"/>
              <a: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41">
                                            <p:txEl>
                                              <p:pRg st="3" end="3"/>
                                            </p:txEl>
                                          </p:spTgt>
                                        </p:tgtEl>
                                        <p:attrNameLst>
                                          <p:attrName>style.visibility</p:attrName>
                                        </p:attrNameLst>
                                      </p:cBhvr>
                                      <p:to>
                                        <p:strVal val="visible"/>
                                      </p:to>
                                    </p:set>
                                    <p:animEffect transition="in" filter="fade">
                                      <p:cBhvr>
                                        <p:cTn id="7" dur="1000"/>
                                        <p:tgtEl>
                                          <p:spTgt spid="14341">
                                            <p:txEl>
                                              <p:pRg st="3" end="3"/>
                                            </p:txEl>
                                          </p:spTgt>
                                        </p:tgtEl>
                                      </p:cBhvr>
                                    </p:animEffect>
                                    <p:anim calcmode="lin" valueType="num">
                                      <p:cBhvr>
                                        <p:cTn id="8" dur="1000" fill="hold"/>
                                        <p:tgtEl>
                                          <p:spTgt spid="14341">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434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905000"/>
            <a:ext cx="8839200" cy="1503363"/>
          </a:xfrm>
          <a:prstGeom prst="rect">
            <a:avLst/>
          </a:prstGeom>
          <a:noFill/>
        </p:spPr>
        <p:txBody>
          <a:bodyPr>
            <a:spAutoFit/>
          </a:bodyPr>
          <a:lstStyle/>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Be Faithful</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Work Toward a Family That Fears God</a:t>
            </a:r>
          </a:p>
        </p:txBody>
      </p:sp>
      <p:sp>
        <p:nvSpPr>
          <p:cNvPr id="4" name="Rectangle 3"/>
          <p:cNvSpPr/>
          <p:nvPr/>
        </p:nvSpPr>
        <p:spPr>
          <a:xfrm>
            <a:off x="0" y="182940"/>
            <a:ext cx="9144000"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i="1" cap="none" spc="0" dirty="0" smtClean="0">
                <a:ln/>
                <a:solidFill>
                  <a:srgbClr val="CCCCFF"/>
                </a:solidFill>
                <a:effectLst/>
                <a:latin typeface="Comic Sans MS" panose="030F0702030302020204" pitchFamily="66" charset="0"/>
              </a:rPr>
              <a:t>What Can I do to </a:t>
            </a:r>
            <a:r>
              <a:rPr lang="en-US" sz="4800" b="1" i="1" dirty="0" smtClean="0">
                <a:ln/>
                <a:solidFill>
                  <a:srgbClr val="CCCCFF"/>
                </a:solidFill>
                <a:latin typeface="Comic Sans MS" panose="030F0702030302020204" pitchFamily="66" charset="0"/>
              </a:rPr>
              <a:t>Prepare</a:t>
            </a:r>
          </a:p>
          <a:p>
            <a:pPr algn="ctr"/>
            <a:r>
              <a:rPr lang="en-US" sz="4800" b="1" i="1" dirty="0" smtClean="0">
                <a:ln/>
                <a:solidFill>
                  <a:srgbClr val="CCCCFF"/>
                </a:solidFill>
                <a:latin typeface="Comic Sans MS" panose="030F0702030302020204" pitchFamily="66" charset="0"/>
              </a:rPr>
              <a:t>for the </a:t>
            </a:r>
            <a:r>
              <a:rPr lang="en-US" sz="4800" b="1" i="1" cap="none" spc="0" dirty="0" smtClean="0">
                <a:ln/>
                <a:solidFill>
                  <a:srgbClr val="CCCCFF"/>
                </a:solidFill>
                <a:effectLst/>
                <a:latin typeface="Comic Sans MS" panose="030F0702030302020204" pitchFamily="66" charset="0"/>
              </a:rPr>
              <a:t>Eldership?</a:t>
            </a:r>
            <a:endParaRPr lang="en-US" sz="4800" b="1" i="1" cap="none" spc="0" dirty="0">
              <a:ln/>
              <a:solidFill>
                <a:srgbClr val="CCCCFF"/>
              </a:solidFill>
              <a:effectLst/>
              <a:latin typeface="Comic Sans MS" panose="030F0702030302020204" pitchFamily="66"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7"/>
          <p:cNvSpPr>
            <a:spLocks noChangeArrowheads="1"/>
          </p:cNvSpPr>
          <p:nvPr/>
        </p:nvSpPr>
        <p:spPr bwMode="auto">
          <a:xfrm>
            <a:off x="0" y="0"/>
            <a:ext cx="3257550" cy="371475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grpSp>
        <p:nvGrpSpPr>
          <p:cNvPr id="1030" name="Group 6"/>
          <p:cNvGrpSpPr>
            <a:grpSpLocks/>
          </p:cNvGrpSpPr>
          <p:nvPr/>
        </p:nvGrpSpPr>
        <p:grpSpPr bwMode="auto">
          <a:xfrm>
            <a:off x="0" y="304800"/>
            <a:ext cx="3278188" cy="3536950"/>
            <a:chOff x="792" y="1296"/>
            <a:chExt cx="2437" cy="2552"/>
          </a:xfrm>
        </p:grpSpPr>
        <p:graphicFrame>
          <p:nvGraphicFramePr>
            <p:cNvPr id="1026" name="Object 2"/>
            <p:cNvGraphicFramePr>
              <a:graphicFrameLocks noChangeAspect="1"/>
            </p:cNvGraphicFramePr>
            <p:nvPr/>
          </p:nvGraphicFramePr>
          <p:xfrm>
            <a:off x="1530" y="1296"/>
            <a:ext cx="1236" cy="1584"/>
          </p:xfrm>
          <a:graphic>
            <a:graphicData uri="http://schemas.openxmlformats.org/presentationml/2006/ole">
              <mc:AlternateContent xmlns:mc="http://schemas.openxmlformats.org/markup-compatibility/2006">
                <mc:Choice xmlns:v="urn:schemas-microsoft-com:vml" Requires="v">
                  <p:oleObj spid="_x0000_s1067" name="Drawing" r:id="rId3" imgW="1962000" imgH="2514600" progId="WPDraw30.Drawing">
                    <p:embed/>
                  </p:oleObj>
                </mc:Choice>
                <mc:Fallback>
                  <p:oleObj name="Drawing" r:id="rId3" imgW="1962000" imgH="2514600" progId="WPDraw30.Drawing">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0" y="1296"/>
                          <a:ext cx="1236" cy="1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7" name="Object 3"/>
            <p:cNvGraphicFramePr>
              <a:graphicFrameLocks noChangeAspect="1"/>
            </p:cNvGraphicFramePr>
            <p:nvPr/>
          </p:nvGraphicFramePr>
          <p:xfrm>
            <a:off x="792" y="1344"/>
            <a:ext cx="1224" cy="1584"/>
          </p:xfrm>
          <a:graphic>
            <a:graphicData uri="http://schemas.openxmlformats.org/presentationml/2006/ole">
              <mc:AlternateContent xmlns:mc="http://schemas.openxmlformats.org/markup-compatibility/2006">
                <mc:Choice xmlns:v="urn:schemas-microsoft-com:vml" Requires="v">
                  <p:oleObj spid="_x0000_s1068" name="Drawing" r:id="rId5" imgW="1943280" imgH="2514600" progId="WPDraw30.Drawing">
                    <p:embed/>
                  </p:oleObj>
                </mc:Choice>
                <mc:Fallback>
                  <p:oleObj name="Drawing" r:id="rId5" imgW="1943280" imgH="2514600" progId="WPDraw30.Drawing">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 y="1344"/>
                          <a:ext cx="1224" cy="1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8" name="Object 4"/>
            <p:cNvGraphicFramePr>
              <a:graphicFrameLocks noChangeAspect="1"/>
            </p:cNvGraphicFramePr>
            <p:nvPr/>
          </p:nvGraphicFramePr>
          <p:xfrm>
            <a:off x="1056" y="1872"/>
            <a:ext cx="2173" cy="1976"/>
          </p:xfrm>
          <a:graphic>
            <a:graphicData uri="http://schemas.openxmlformats.org/presentationml/2006/ole">
              <mc:AlternateContent xmlns:mc="http://schemas.openxmlformats.org/markup-compatibility/2006">
                <mc:Choice xmlns:v="urn:schemas-microsoft-com:vml" Requires="v">
                  <p:oleObj spid="_x0000_s1069" name="Drawing" r:id="rId7" imgW="2514600" imgH="2286000" progId="WPDraw30.Drawing">
                    <p:embed/>
                  </p:oleObj>
                </mc:Choice>
                <mc:Fallback>
                  <p:oleObj name="Drawing" r:id="rId7" imgW="2514600" imgH="2286000" progId="WPDraw30.Drawing">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6" y="1872"/>
                          <a:ext cx="2173" cy="1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28008" name="Text Box 8"/>
          <p:cNvSpPr txBox="1">
            <a:spLocks noChangeArrowheads="1"/>
          </p:cNvSpPr>
          <p:nvPr/>
        </p:nvSpPr>
        <p:spPr bwMode="auto">
          <a:xfrm>
            <a:off x="3371850" y="549275"/>
            <a:ext cx="5327650" cy="1754188"/>
          </a:xfrm>
          <a:prstGeom prst="rect">
            <a:avLst/>
          </a:prstGeom>
          <a:noFill/>
          <a:ln w="9525">
            <a:noFill/>
            <a:miter lim="800000"/>
            <a:headEnd/>
            <a:tailEnd/>
          </a:ln>
          <a:effectLst/>
        </p:spPr>
        <p:txBody>
          <a:bodyPr wrap="none">
            <a:spAutoFit/>
          </a:bodyPr>
          <a:lstStyle/>
          <a:p>
            <a:pPr>
              <a:defRPr/>
            </a:pPr>
            <a:r>
              <a:rPr lang="en-US" sz="5400" dirty="0">
                <a:solidFill>
                  <a:srgbClr val="99FF99"/>
                </a:solidFill>
                <a:latin typeface="+mn-lt"/>
              </a:rPr>
              <a:t>An Elder’s Family</a:t>
            </a:r>
          </a:p>
          <a:p>
            <a:pPr>
              <a:defRPr/>
            </a:pPr>
            <a:r>
              <a:rPr lang="en-US" sz="5400" dirty="0">
                <a:solidFill>
                  <a:srgbClr val="99FF99"/>
                </a:solidFill>
                <a:latin typeface="+mn-lt"/>
              </a:rPr>
              <a:t>Is Very Important</a:t>
            </a:r>
          </a:p>
        </p:txBody>
      </p:sp>
      <p:sp>
        <p:nvSpPr>
          <p:cNvPr id="128010" name="Text Box 10"/>
          <p:cNvSpPr txBox="1">
            <a:spLocks noChangeArrowheads="1"/>
          </p:cNvSpPr>
          <p:nvPr/>
        </p:nvSpPr>
        <p:spPr bwMode="auto">
          <a:xfrm>
            <a:off x="0" y="3940175"/>
            <a:ext cx="6653213" cy="10668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3200">
                <a:solidFill>
                  <a:schemeClr val="bg1"/>
                </a:solidFill>
                <a:latin typeface="Arial" panose="020B0604020202020204" pitchFamily="34" charset="0"/>
              </a:rPr>
              <a:t>Both his wife and his children are</a:t>
            </a:r>
          </a:p>
          <a:p>
            <a:pPr eaLnBrk="1" hangingPunct="1"/>
            <a:r>
              <a:rPr lang="en-US" sz="3200">
                <a:solidFill>
                  <a:schemeClr val="bg1"/>
                </a:solidFill>
                <a:latin typeface="Arial" panose="020B0604020202020204" pitchFamily="34" charset="0"/>
              </a:rPr>
              <a:t>mentioned in the qualifications</a:t>
            </a:r>
          </a:p>
        </p:txBody>
      </p:sp>
      <p:sp>
        <p:nvSpPr>
          <p:cNvPr id="128011" name="Text Box 11"/>
          <p:cNvSpPr txBox="1">
            <a:spLocks noChangeArrowheads="1"/>
          </p:cNvSpPr>
          <p:nvPr/>
        </p:nvSpPr>
        <p:spPr bwMode="auto">
          <a:xfrm>
            <a:off x="2895600" y="5121275"/>
            <a:ext cx="6248400" cy="10668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3200">
                <a:solidFill>
                  <a:schemeClr val="bg1"/>
                </a:solidFill>
                <a:latin typeface="Arial" panose="020B0604020202020204" pitchFamily="34" charset="0"/>
              </a:rPr>
              <a:t>His family reflects his influence</a:t>
            </a:r>
          </a:p>
          <a:p>
            <a:pPr eaLnBrk="1" hangingPunct="1"/>
            <a:r>
              <a:rPr lang="en-US" sz="3200">
                <a:solidFill>
                  <a:schemeClr val="bg1"/>
                </a:solidFill>
                <a:latin typeface="Arial" panose="020B0604020202020204" pitchFamily="34" charset="0"/>
              </a:rPr>
              <a:t>and leadership</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8010"/>
                                        </p:tgtEl>
                                        <p:attrNameLst>
                                          <p:attrName>style.visibility</p:attrName>
                                        </p:attrNameLst>
                                      </p:cBhvr>
                                      <p:to>
                                        <p:strVal val="visible"/>
                                      </p:to>
                                    </p:set>
                                    <p:anim calcmode="lin" valueType="num">
                                      <p:cBhvr additive="base">
                                        <p:cTn id="7" dur="500" fill="hold"/>
                                        <p:tgtEl>
                                          <p:spTgt spid="128010"/>
                                        </p:tgtEl>
                                        <p:attrNameLst>
                                          <p:attrName>ppt_x</p:attrName>
                                        </p:attrNameLst>
                                      </p:cBhvr>
                                      <p:tavLst>
                                        <p:tav tm="0">
                                          <p:val>
                                            <p:strVal val="0-#ppt_w/2"/>
                                          </p:val>
                                        </p:tav>
                                        <p:tav tm="100000">
                                          <p:val>
                                            <p:strVal val="#ppt_x"/>
                                          </p:val>
                                        </p:tav>
                                      </p:tavLst>
                                    </p:anim>
                                    <p:anim calcmode="lin" valueType="num">
                                      <p:cBhvr additive="base">
                                        <p:cTn id="8" dur="500" fill="hold"/>
                                        <p:tgtEl>
                                          <p:spTgt spid="1280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28011"/>
                                        </p:tgtEl>
                                        <p:attrNameLst>
                                          <p:attrName>style.visibility</p:attrName>
                                        </p:attrNameLst>
                                      </p:cBhvr>
                                      <p:to>
                                        <p:strVal val="visible"/>
                                      </p:to>
                                    </p:set>
                                    <p:anim calcmode="lin" valueType="num">
                                      <p:cBhvr additive="base">
                                        <p:cTn id="13" dur="500" fill="hold"/>
                                        <p:tgtEl>
                                          <p:spTgt spid="128011"/>
                                        </p:tgtEl>
                                        <p:attrNameLst>
                                          <p:attrName>ppt_x</p:attrName>
                                        </p:attrNameLst>
                                      </p:cBhvr>
                                      <p:tavLst>
                                        <p:tav tm="0">
                                          <p:val>
                                            <p:strVal val="1+#ppt_w/2"/>
                                          </p:val>
                                        </p:tav>
                                        <p:tav tm="100000">
                                          <p:val>
                                            <p:strVal val="#ppt_x"/>
                                          </p:val>
                                        </p:tav>
                                      </p:tavLst>
                                    </p:anim>
                                    <p:anim calcmode="lin" valueType="num">
                                      <p:cBhvr additive="base">
                                        <p:cTn id="14" dur="500" fill="hold"/>
                                        <p:tgtEl>
                                          <p:spTgt spid="1280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10" grpId="0" animBg="1" autoUpdateAnimBg="0"/>
      <p:bldP spid="128011"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15669"/>
            <a:ext cx="8305800"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3600" b="1" dirty="0">
                <a:solidFill>
                  <a:srgbClr val="FFFFFF"/>
                </a:solidFill>
                <a:effectLst>
                  <a:outerShdw blurRad="38100" dist="38100" dir="2700000" algn="tl">
                    <a:srgbClr val="000000">
                      <a:alpha val="43137"/>
                    </a:srgbClr>
                  </a:outerShdw>
                </a:effectLst>
                <a:latin typeface="Times New Roman"/>
              </a:rPr>
              <a:t>Work Toward a Family That Fears God</a:t>
            </a:r>
            <a:endParaRPr lang="en-US" dirty="0"/>
          </a:p>
        </p:txBody>
      </p:sp>
      <p:sp>
        <p:nvSpPr>
          <p:cNvPr id="3" name="TextBox 2"/>
          <p:cNvSpPr txBox="1">
            <a:spLocks noChangeArrowheads="1"/>
          </p:cNvSpPr>
          <p:nvPr/>
        </p:nvSpPr>
        <p:spPr bwMode="auto">
          <a:xfrm>
            <a:off x="304800" y="1219200"/>
            <a:ext cx="87630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lnSpc>
                <a:spcPct val="150000"/>
              </a:lnSpc>
              <a:buFont typeface="Times New Roman" panose="02020603050405020304" pitchFamily="18" charset="0"/>
              <a:buAutoNum type="alphaUcPeriod"/>
            </a:pPr>
            <a:r>
              <a:rPr lang="en-US" sz="3200">
                <a:solidFill>
                  <a:srgbClr val="FFFF00"/>
                </a:solidFill>
              </a:rPr>
              <a:t> Careful who you marry</a:t>
            </a:r>
            <a:endParaRPr lang="en-US" sz="320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3"/>
          <p:cNvSpPr txBox="1">
            <a:spLocks noChangeArrowheads="1"/>
          </p:cNvSpPr>
          <p:nvPr/>
        </p:nvSpPr>
        <p:spPr bwMode="auto">
          <a:xfrm>
            <a:off x="152400" y="152400"/>
            <a:ext cx="8926513" cy="769938"/>
          </a:xfrm>
          <a:prstGeom prst="rect">
            <a:avLst/>
          </a:prstGeom>
          <a:noFill/>
          <a:ln w="9525">
            <a:noFill/>
            <a:miter lim="800000"/>
            <a:headEnd/>
            <a:tailEnd/>
          </a:ln>
          <a:effectLst/>
        </p:spPr>
        <p:txBody>
          <a:bodyPr wrap="none">
            <a:spAutoFit/>
          </a:bodyPr>
          <a:lstStyle/>
          <a:p>
            <a:pPr>
              <a:defRPr/>
            </a:pPr>
            <a:r>
              <a:rPr lang="en-US" sz="4400" dirty="0">
                <a:solidFill>
                  <a:srgbClr val="FFFF00"/>
                </a:solidFill>
                <a:effectLst>
                  <a:outerShdw blurRad="38100" dist="38100" dir="2700000" algn="tl">
                    <a:srgbClr val="000000"/>
                  </a:outerShdw>
                </a:effectLst>
                <a:latin typeface="+mn-lt"/>
              </a:rPr>
              <a:t>Who One Marries Makes A Difference</a:t>
            </a:r>
          </a:p>
        </p:txBody>
      </p:sp>
      <p:sp>
        <p:nvSpPr>
          <p:cNvPr id="22531" name="Rectangle 4"/>
          <p:cNvSpPr>
            <a:spLocks noChangeArrowheads="1"/>
          </p:cNvSpPr>
          <p:nvPr/>
        </p:nvSpPr>
        <p:spPr bwMode="auto">
          <a:xfrm>
            <a:off x="0" y="990600"/>
            <a:ext cx="9144000" cy="76200"/>
          </a:xfrm>
          <a:prstGeom prst="rect">
            <a:avLst/>
          </a:prstGeom>
          <a:solidFill>
            <a:schemeClr val="accent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2000"/>
          </a:p>
        </p:txBody>
      </p:sp>
      <p:sp>
        <p:nvSpPr>
          <p:cNvPr id="11270" name="Text Box 6"/>
          <p:cNvSpPr txBox="1">
            <a:spLocks noChangeArrowheads="1"/>
          </p:cNvSpPr>
          <p:nvPr/>
        </p:nvSpPr>
        <p:spPr bwMode="auto">
          <a:xfrm>
            <a:off x="187232" y="1371600"/>
            <a:ext cx="8856848" cy="2543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marL="457200" indent="-457200" algn="l" eaLnBrk="1" hangingPunct="1">
              <a:lnSpc>
                <a:spcPct val="200000"/>
              </a:lnSpc>
              <a:buFont typeface="Arial" panose="020B0604020202020204" pitchFamily="34" charset="0"/>
              <a:buChar char="•"/>
            </a:pPr>
            <a:r>
              <a:rPr lang="en-US" sz="2800" b="1" dirty="0" err="1" smtClean="0">
                <a:solidFill>
                  <a:schemeClr val="bg1"/>
                </a:solidFill>
                <a:latin typeface="Arial" panose="020B0604020202020204" pitchFamily="34" charset="0"/>
              </a:rPr>
              <a:t>Exo</a:t>
            </a:r>
            <a:r>
              <a:rPr lang="en-US" sz="2800" b="1" dirty="0">
                <a:solidFill>
                  <a:schemeClr val="bg1"/>
                </a:solidFill>
                <a:latin typeface="Arial" panose="020B0604020202020204" pitchFamily="34" charset="0"/>
              </a:rPr>
              <a:t>. 34:11-16 </a:t>
            </a:r>
            <a:r>
              <a:rPr lang="en-US" sz="2800" dirty="0">
                <a:solidFill>
                  <a:schemeClr val="bg1"/>
                </a:solidFill>
                <a:latin typeface="Arial" panose="020B0604020202020204" pitchFamily="34" charset="0"/>
              </a:rPr>
              <a:t> - </a:t>
            </a:r>
            <a:r>
              <a:rPr lang="en-US" sz="2800" i="1" dirty="0">
                <a:solidFill>
                  <a:schemeClr val="bg1"/>
                </a:solidFill>
                <a:latin typeface="Arial" panose="020B0604020202020204" pitchFamily="34" charset="0"/>
              </a:rPr>
              <a:t>Don’t marry people of land</a:t>
            </a:r>
            <a:endParaRPr lang="en-US" sz="2800" b="1" dirty="0">
              <a:solidFill>
                <a:schemeClr val="bg1"/>
              </a:solidFill>
              <a:latin typeface="Arial" panose="020B0604020202020204" pitchFamily="34" charset="0"/>
            </a:endParaRPr>
          </a:p>
          <a:p>
            <a:pPr marL="457200" indent="-457200" algn="l" eaLnBrk="1" hangingPunct="1">
              <a:lnSpc>
                <a:spcPct val="200000"/>
              </a:lnSpc>
              <a:buFont typeface="Arial" panose="020B0604020202020204" pitchFamily="34" charset="0"/>
              <a:buChar char="•"/>
            </a:pPr>
            <a:r>
              <a:rPr lang="en-US" sz="2800" b="1" dirty="0" smtClean="0">
                <a:solidFill>
                  <a:schemeClr val="bg1"/>
                </a:solidFill>
                <a:latin typeface="Arial" panose="020B0604020202020204" pitchFamily="34" charset="0"/>
              </a:rPr>
              <a:t>Deut</a:t>
            </a:r>
            <a:r>
              <a:rPr lang="en-US" sz="2800" b="1" dirty="0">
                <a:solidFill>
                  <a:schemeClr val="bg1"/>
                </a:solidFill>
                <a:latin typeface="Arial" panose="020B0604020202020204" pitchFamily="34" charset="0"/>
              </a:rPr>
              <a:t>. 7:3-4 - </a:t>
            </a:r>
            <a:r>
              <a:rPr lang="en-US" sz="2800" i="1" dirty="0">
                <a:solidFill>
                  <a:schemeClr val="bg1"/>
                </a:solidFill>
                <a:latin typeface="Arial" panose="020B0604020202020204" pitchFamily="34" charset="0"/>
              </a:rPr>
              <a:t>Don’t marry people of land</a:t>
            </a:r>
            <a:endParaRPr lang="en-US" sz="2800" b="1" dirty="0">
              <a:solidFill>
                <a:schemeClr val="bg1"/>
              </a:solidFill>
              <a:latin typeface="Arial" panose="020B0604020202020204" pitchFamily="34" charset="0"/>
            </a:endParaRPr>
          </a:p>
          <a:p>
            <a:pPr marL="457200" indent="-457200" algn="l" eaLnBrk="1" hangingPunct="1">
              <a:lnSpc>
                <a:spcPct val="200000"/>
              </a:lnSpc>
              <a:buFont typeface="Arial" panose="020B0604020202020204" pitchFamily="34" charset="0"/>
              <a:buChar char="•"/>
            </a:pPr>
            <a:r>
              <a:rPr lang="en-US" sz="2800" b="1" dirty="0" smtClean="0">
                <a:solidFill>
                  <a:schemeClr val="bg1"/>
                </a:solidFill>
                <a:latin typeface="Arial" panose="020B0604020202020204" pitchFamily="34" charset="0"/>
              </a:rPr>
              <a:t>Neh</a:t>
            </a:r>
            <a:r>
              <a:rPr lang="en-US" sz="2800" b="1" dirty="0">
                <a:solidFill>
                  <a:schemeClr val="bg1"/>
                </a:solidFill>
                <a:latin typeface="Arial" panose="020B0604020202020204" pitchFamily="34" charset="0"/>
              </a:rPr>
              <a:t>. 13:25-26 - </a:t>
            </a:r>
            <a:r>
              <a:rPr lang="en-US" sz="2800" i="1" dirty="0">
                <a:solidFill>
                  <a:schemeClr val="bg1"/>
                </a:solidFill>
                <a:latin typeface="Arial" panose="020B0604020202020204" pitchFamily="34" charset="0"/>
              </a:rPr>
              <a:t>Solomon’s wives caused him to </a:t>
            </a:r>
            <a:r>
              <a:rPr lang="en-US" sz="2800" i="1" dirty="0" smtClean="0">
                <a:solidFill>
                  <a:schemeClr val="bg1"/>
                </a:solidFill>
                <a:latin typeface="Arial" panose="020B0604020202020204" pitchFamily="34" charset="0"/>
              </a:rPr>
              <a:t>sin</a:t>
            </a:r>
            <a:endParaRPr lang="en-US" sz="2800" b="1" dirty="0">
              <a:solidFill>
                <a:schemeClr val="bg1"/>
              </a:solidFill>
              <a:latin typeface="Arial" panose="020B0604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11270">
                                            <p:txEl>
                                              <p:pRg st="0" end="0"/>
                                            </p:txEl>
                                          </p:spTgt>
                                        </p:tgtEl>
                                        <p:attrNameLst>
                                          <p:attrName>style.visibility</p:attrName>
                                        </p:attrNameLst>
                                      </p:cBhvr>
                                      <p:to>
                                        <p:strVal val="visible"/>
                                      </p:to>
                                    </p:set>
                                    <p:anim calcmode="lin" valueType="num">
                                      <p:cBhvr>
                                        <p:cTn id="7" dur="500" fill="hold"/>
                                        <p:tgtEl>
                                          <p:spTgt spid="11270">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11270">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11270">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11270">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11270">
                                            <p:txEl>
                                              <p:pRg st="1" end="1"/>
                                            </p:txEl>
                                          </p:spTgt>
                                        </p:tgtEl>
                                        <p:attrNameLst>
                                          <p:attrName>style.visibility</p:attrName>
                                        </p:attrNameLst>
                                      </p:cBhvr>
                                      <p:to>
                                        <p:strVal val="visible"/>
                                      </p:to>
                                    </p:set>
                                    <p:anim calcmode="lin" valueType="num">
                                      <p:cBhvr>
                                        <p:cTn id="15" dur="500" fill="hold"/>
                                        <p:tgtEl>
                                          <p:spTgt spid="11270">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1270">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11270">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11270">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11270">
                                            <p:txEl>
                                              <p:pRg st="2" end="2"/>
                                            </p:txEl>
                                          </p:spTgt>
                                        </p:tgtEl>
                                        <p:attrNameLst>
                                          <p:attrName>style.visibility</p:attrName>
                                        </p:attrNameLst>
                                      </p:cBhvr>
                                      <p:to>
                                        <p:strVal val="visible"/>
                                      </p:to>
                                    </p:set>
                                    <p:anim calcmode="lin" valueType="num">
                                      <p:cBhvr>
                                        <p:cTn id="23" dur="500" fill="hold"/>
                                        <p:tgtEl>
                                          <p:spTgt spid="11270">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11270">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11270">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11270">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uiExpand="1" build="p" bldLvl="2"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15669"/>
            <a:ext cx="8305800"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3600" b="1" dirty="0">
                <a:solidFill>
                  <a:srgbClr val="FFFFFF"/>
                </a:solidFill>
                <a:effectLst>
                  <a:outerShdw blurRad="38100" dist="38100" dir="2700000" algn="tl">
                    <a:srgbClr val="000000">
                      <a:alpha val="43137"/>
                    </a:srgbClr>
                  </a:outerShdw>
                </a:effectLst>
                <a:latin typeface="Times New Roman"/>
              </a:rPr>
              <a:t>Work Toward a Family That Fears God</a:t>
            </a:r>
            <a:endParaRPr lang="en-US" dirty="0"/>
          </a:p>
        </p:txBody>
      </p:sp>
      <p:sp>
        <p:nvSpPr>
          <p:cNvPr id="23557" name="TextBox 2"/>
          <p:cNvSpPr txBox="1">
            <a:spLocks noChangeArrowheads="1"/>
          </p:cNvSpPr>
          <p:nvPr/>
        </p:nvSpPr>
        <p:spPr bwMode="auto">
          <a:xfrm>
            <a:off x="304800" y="1219200"/>
            <a:ext cx="8763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lnSpc>
                <a:spcPct val="150000"/>
              </a:lnSpc>
              <a:buFont typeface="Times New Roman" panose="02020603050405020304" pitchFamily="18" charset="0"/>
              <a:buAutoNum type="alphaUcPeriod"/>
            </a:pPr>
            <a:r>
              <a:rPr lang="en-US" sz="3200">
                <a:solidFill>
                  <a:srgbClr val="FFFF00"/>
                </a:solidFill>
              </a:rPr>
              <a:t> Careful who you marry</a:t>
            </a:r>
          </a:p>
          <a:p>
            <a:pPr algn="l" eaLnBrk="1" hangingPunct="1">
              <a:lnSpc>
                <a:spcPct val="150000"/>
              </a:lnSpc>
              <a:buFont typeface="Times New Roman" panose="02020603050405020304" pitchFamily="18" charset="0"/>
              <a:buAutoNum type="alphaUcPeriod"/>
            </a:pPr>
            <a:r>
              <a:rPr lang="en-US" sz="3200">
                <a:solidFill>
                  <a:srgbClr val="FFFF00"/>
                </a:solidFill>
              </a:rPr>
              <a:t> Wife of an elder must be faithful</a:t>
            </a:r>
            <a:endParaRPr lang="en-US" sz="320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1066800" y="457200"/>
            <a:ext cx="7239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6000">
                <a:solidFill>
                  <a:schemeClr val="bg1"/>
                </a:solidFill>
                <a:latin typeface="Tahoma" panose="020B0604030504040204" pitchFamily="34" charset="0"/>
              </a:rPr>
              <a:t>1 Tim. 3:11</a:t>
            </a:r>
          </a:p>
        </p:txBody>
      </p:sp>
      <p:sp>
        <p:nvSpPr>
          <p:cNvPr id="88069" name="Text Box 5"/>
          <p:cNvSpPr txBox="1">
            <a:spLocks noChangeArrowheads="1"/>
          </p:cNvSpPr>
          <p:nvPr/>
        </p:nvSpPr>
        <p:spPr bwMode="auto">
          <a:xfrm>
            <a:off x="838200" y="2209800"/>
            <a:ext cx="7569200" cy="1920875"/>
          </a:xfrm>
          <a:prstGeom prst="rect">
            <a:avLst/>
          </a:prstGeom>
          <a:solidFill>
            <a:schemeClr val="bg1"/>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4000" dirty="0">
                <a:latin typeface="Tahoma" pitchFamily="34" charset="0"/>
              </a:rPr>
              <a:t> “Even so must their wives be grave, not slanderers, sober, faithful in all things.”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787400" y="366713"/>
            <a:ext cx="7585075" cy="650875"/>
          </a:xfrm>
          <a:prstGeom prst="rect">
            <a:avLst/>
          </a:prstGeom>
          <a:solidFill>
            <a:schemeClr val="bg1"/>
          </a:solidFill>
          <a:ln w="9525">
            <a:solidFill>
              <a:schemeClr val="hlink"/>
            </a:solidFill>
            <a:miter lim="800000"/>
            <a:headEnd/>
            <a:tailEnd/>
          </a:ln>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3600">
                <a:latin typeface="Arial" panose="020B0604020202020204" pitchFamily="34" charset="0"/>
              </a:rPr>
              <a:t>To Whom Does 1 Tim. 3:11 Refer?</a:t>
            </a:r>
          </a:p>
        </p:txBody>
      </p:sp>
      <p:grpSp>
        <p:nvGrpSpPr>
          <p:cNvPr id="2" name="Group 5"/>
          <p:cNvGrpSpPr>
            <a:grpSpLocks/>
          </p:cNvGrpSpPr>
          <p:nvPr/>
        </p:nvGrpSpPr>
        <p:grpSpPr bwMode="auto">
          <a:xfrm>
            <a:off x="723900" y="1485900"/>
            <a:ext cx="7867650" cy="1771650"/>
            <a:chOff x="456" y="936"/>
            <a:chExt cx="4956" cy="1116"/>
          </a:xfrm>
        </p:grpSpPr>
        <p:sp>
          <p:nvSpPr>
            <p:cNvPr id="25606" name="Rectangle 3"/>
            <p:cNvSpPr>
              <a:spLocks noChangeArrowheads="1"/>
            </p:cNvSpPr>
            <p:nvPr/>
          </p:nvSpPr>
          <p:spPr bwMode="auto">
            <a:xfrm>
              <a:off x="2184" y="936"/>
              <a:ext cx="3228" cy="1116"/>
            </a:xfrm>
            <a:prstGeom prst="rect">
              <a:avLst/>
            </a:prstGeom>
            <a:solidFill>
              <a:srgbClr val="99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buFontTx/>
                <a:buChar char="•"/>
              </a:pPr>
              <a:r>
                <a:rPr lang="en-US" sz="3200">
                  <a:solidFill>
                    <a:schemeClr val="tx2"/>
                  </a:solidFill>
                </a:rPr>
                <a:t> Women in general</a:t>
              </a:r>
            </a:p>
            <a:p>
              <a:pPr algn="l" eaLnBrk="1" hangingPunct="1">
                <a:buFontTx/>
                <a:buChar char="•"/>
              </a:pPr>
              <a:r>
                <a:rPr lang="en-US" sz="3200">
                  <a:solidFill>
                    <a:schemeClr val="tx2"/>
                  </a:solidFill>
                </a:rPr>
                <a:t> Wives of deacons only</a:t>
              </a:r>
            </a:p>
            <a:p>
              <a:pPr algn="l" eaLnBrk="1" hangingPunct="1">
                <a:buFontTx/>
                <a:buChar char="•"/>
              </a:pPr>
              <a:r>
                <a:rPr lang="en-US" sz="3200">
                  <a:solidFill>
                    <a:schemeClr val="tx2"/>
                  </a:solidFill>
                </a:rPr>
                <a:t> Wives of elders &amp; deacons</a:t>
              </a:r>
            </a:p>
          </p:txBody>
        </p:sp>
        <p:sp>
          <p:nvSpPr>
            <p:cNvPr id="25607" name="Rectangle 4"/>
            <p:cNvSpPr>
              <a:spLocks noChangeArrowheads="1"/>
            </p:cNvSpPr>
            <p:nvPr/>
          </p:nvSpPr>
          <p:spPr bwMode="auto">
            <a:xfrm>
              <a:off x="456" y="936"/>
              <a:ext cx="1740" cy="1116"/>
            </a:xfrm>
            <a:prstGeom prst="rect">
              <a:avLst/>
            </a:prstGeom>
            <a:solidFill>
              <a:srgbClr val="99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3600" u="sng">
                  <a:solidFill>
                    <a:schemeClr val="accent2"/>
                  </a:solidFill>
                </a:rPr>
                <a:t>Three</a:t>
              </a:r>
            </a:p>
            <a:p>
              <a:pPr eaLnBrk="1" hangingPunct="1"/>
              <a:r>
                <a:rPr lang="en-US" sz="3600" u="sng">
                  <a:solidFill>
                    <a:schemeClr val="accent2"/>
                  </a:solidFill>
                </a:rPr>
                <a:t>Possibilities</a:t>
              </a:r>
            </a:p>
          </p:txBody>
        </p:sp>
      </p:grpSp>
      <p:sp>
        <p:nvSpPr>
          <p:cNvPr id="126982" name="Rectangle 6" descr="Parchment"/>
          <p:cNvSpPr>
            <a:spLocks noChangeArrowheads="1"/>
          </p:cNvSpPr>
          <p:nvPr/>
        </p:nvSpPr>
        <p:spPr bwMode="auto">
          <a:xfrm>
            <a:off x="742950" y="3467100"/>
            <a:ext cx="7905750" cy="3124200"/>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buFontTx/>
              <a:buChar char="•"/>
            </a:pPr>
            <a:r>
              <a:rPr lang="en-US" sz="2800">
                <a:solidFill>
                  <a:schemeClr val="accent2"/>
                </a:solidFill>
                <a:latin typeface="Tahoma" panose="020B0604030504040204" pitchFamily="34" charset="0"/>
              </a:rPr>
              <a:t> Doesn’t make sense to refer to all women in</a:t>
            </a:r>
          </a:p>
          <a:p>
            <a:pPr algn="l" eaLnBrk="1" hangingPunct="1"/>
            <a:r>
              <a:rPr lang="en-US" sz="2800">
                <a:solidFill>
                  <a:schemeClr val="accent2"/>
                </a:solidFill>
                <a:latin typeface="Tahoma" panose="020B0604030504040204" pitchFamily="34" charset="0"/>
              </a:rPr>
              <a:t>	the middle of qual of elders / deacons.</a:t>
            </a:r>
          </a:p>
          <a:p>
            <a:pPr algn="l" eaLnBrk="1" hangingPunct="1"/>
            <a:endParaRPr lang="en-US" sz="2800">
              <a:solidFill>
                <a:schemeClr val="accent2"/>
              </a:solidFill>
              <a:latin typeface="Tahoma" panose="020B0604030504040204" pitchFamily="34" charset="0"/>
            </a:endParaRPr>
          </a:p>
          <a:p>
            <a:pPr algn="l" eaLnBrk="1" hangingPunct="1">
              <a:buFontTx/>
              <a:buChar char="•"/>
            </a:pPr>
            <a:r>
              <a:rPr lang="en-US" sz="2800">
                <a:solidFill>
                  <a:schemeClr val="accent2"/>
                </a:solidFill>
                <a:latin typeface="Tahoma" panose="020B0604030504040204" pitchFamily="34" charset="0"/>
              </a:rPr>
              <a:t> If deacons only - God requires more of </a:t>
            </a:r>
          </a:p>
          <a:p>
            <a:pPr algn="l" eaLnBrk="1" hangingPunct="1"/>
            <a:r>
              <a:rPr lang="en-US" sz="2800">
                <a:solidFill>
                  <a:schemeClr val="accent2"/>
                </a:solidFill>
                <a:latin typeface="Tahoma" panose="020B0604030504040204" pitchFamily="34" charset="0"/>
              </a:rPr>
              <a:t>	deacon’s wife than elder’s wife.</a:t>
            </a:r>
          </a:p>
          <a:p>
            <a:pPr algn="l" eaLnBrk="1" hangingPunct="1"/>
            <a:endParaRPr lang="en-US" sz="2800">
              <a:solidFill>
                <a:schemeClr val="accent2"/>
              </a:solidFill>
              <a:latin typeface="Tahoma" panose="020B0604030504040204" pitchFamily="34" charset="0"/>
            </a:endParaRPr>
          </a:p>
          <a:p>
            <a:pPr algn="l" eaLnBrk="1" hangingPunct="1">
              <a:buFontTx/>
              <a:buChar char="•"/>
            </a:pPr>
            <a:r>
              <a:rPr lang="en-US" sz="2800">
                <a:solidFill>
                  <a:schemeClr val="accent2"/>
                </a:solidFill>
                <a:latin typeface="Tahoma" panose="020B0604030504040204" pitchFamily="34" charset="0"/>
              </a:rPr>
              <a:t> This is in the middle of a discussion of both</a:t>
            </a:r>
          </a:p>
        </p:txBody>
      </p:sp>
      <p:sp>
        <p:nvSpPr>
          <p:cNvPr id="126983" name="Rectangle 7"/>
          <p:cNvSpPr>
            <a:spLocks noChangeArrowheads="1"/>
          </p:cNvSpPr>
          <p:nvPr/>
        </p:nvSpPr>
        <p:spPr bwMode="auto">
          <a:xfrm>
            <a:off x="3486150" y="2609850"/>
            <a:ext cx="4991100" cy="533400"/>
          </a:xfrm>
          <a:prstGeom prst="rect">
            <a:avLst/>
          </a:prstGeom>
          <a:noFill/>
          <a:ln w="571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126982">
                                            <p:bg/>
                                          </p:spTgt>
                                        </p:tgtEl>
                                        <p:attrNameLst>
                                          <p:attrName>style.visibility</p:attrName>
                                        </p:attrNameLst>
                                      </p:cBhvr>
                                      <p:to>
                                        <p:strVal val="visible"/>
                                      </p:to>
                                    </p:set>
                                    <p:anim calcmode="lin" valueType="num">
                                      <p:cBhvr>
                                        <p:cTn id="12" dur="500" fill="hold"/>
                                        <p:tgtEl>
                                          <p:spTgt spid="126982">
                                            <p:bg/>
                                          </p:spTgt>
                                        </p:tgtEl>
                                        <p:attrNameLst>
                                          <p:attrName>ppt_w</p:attrName>
                                        </p:attrNameLst>
                                      </p:cBhvr>
                                      <p:tavLst>
                                        <p:tav tm="0">
                                          <p:val>
                                            <p:fltVal val="0"/>
                                          </p:val>
                                        </p:tav>
                                        <p:tav tm="100000">
                                          <p:val>
                                            <p:strVal val="#ppt_w"/>
                                          </p:val>
                                        </p:tav>
                                      </p:tavLst>
                                    </p:anim>
                                    <p:anim calcmode="lin" valueType="num">
                                      <p:cBhvr>
                                        <p:cTn id="13" dur="500" fill="hold"/>
                                        <p:tgtEl>
                                          <p:spTgt spid="126982">
                                            <p:bg/>
                                          </p:spTgt>
                                        </p:tgtEl>
                                        <p:attrNameLst>
                                          <p:attrName>ppt_h</p:attrName>
                                        </p:attrNameLst>
                                      </p:cBhvr>
                                      <p:tavLst>
                                        <p:tav tm="0">
                                          <p:val>
                                            <p:strVal val="#ppt_h"/>
                                          </p:val>
                                        </p:tav>
                                        <p:tav tm="100000">
                                          <p:val>
                                            <p:strVal val="#ppt_h"/>
                                          </p:val>
                                        </p:tav>
                                      </p:tavLst>
                                    </p:anim>
                                  </p:childTnLst>
                                </p:cTn>
                              </p:par>
                              <p:par>
                                <p:cTn id="14" presetID="17" presetClass="entr" presetSubtype="10" fill="hold" grpId="0" nodeType="withEffect">
                                  <p:stCondLst>
                                    <p:cond delay="0"/>
                                  </p:stCondLst>
                                  <p:childTnLst>
                                    <p:set>
                                      <p:cBhvr>
                                        <p:cTn id="15" dur="1" fill="hold">
                                          <p:stCondLst>
                                            <p:cond delay="0"/>
                                          </p:stCondLst>
                                        </p:cTn>
                                        <p:tgtEl>
                                          <p:spTgt spid="126982">
                                            <p:txEl>
                                              <p:pRg st="0" end="0"/>
                                            </p:txEl>
                                          </p:spTgt>
                                        </p:tgtEl>
                                        <p:attrNameLst>
                                          <p:attrName>style.visibility</p:attrName>
                                        </p:attrNameLst>
                                      </p:cBhvr>
                                      <p:to>
                                        <p:strVal val="visible"/>
                                      </p:to>
                                    </p:set>
                                    <p:anim calcmode="lin" valueType="num">
                                      <p:cBhvr>
                                        <p:cTn id="16" dur="500" fill="hold"/>
                                        <p:tgtEl>
                                          <p:spTgt spid="126982">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126982">
                                            <p:txEl>
                                              <p:pRg st="0" end="0"/>
                                            </p:txEl>
                                          </p:spTgt>
                                        </p:tgtEl>
                                        <p:attrNameLst>
                                          <p:attrName>ppt_h</p:attrName>
                                        </p:attrNameLst>
                                      </p:cBhvr>
                                      <p:tavLst>
                                        <p:tav tm="0">
                                          <p:val>
                                            <p:strVal val="#ppt_h"/>
                                          </p:val>
                                        </p:tav>
                                        <p:tav tm="100000">
                                          <p:val>
                                            <p:strVal val="#ppt_h"/>
                                          </p:val>
                                        </p:tav>
                                      </p:tavLst>
                                    </p:anim>
                                  </p:childTnLst>
                                </p:cTn>
                              </p:par>
                              <p:par>
                                <p:cTn id="18" presetID="17" presetClass="entr" presetSubtype="10" fill="hold" grpId="0" nodeType="withEffect">
                                  <p:stCondLst>
                                    <p:cond delay="0"/>
                                  </p:stCondLst>
                                  <p:childTnLst>
                                    <p:set>
                                      <p:cBhvr>
                                        <p:cTn id="19" dur="1" fill="hold">
                                          <p:stCondLst>
                                            <p:cond delay="0"/>
                                          </p:stCondLst>
                                        </p:cTn>
                                        <p:tgtEl>
                                          <p:spTgt spid="126982">
                                            <p:txEl>
                                              <p:pRg st="1" end="1"/>
                                            </p:txEl>
                                          </p:spTgt>
                                        </p:tgtEl>
                                        <p:attrNameLst>
                                          <p:attrName>style.visibility</p:attrName>
                                        </p:attrNameLst>
                                      </p:cBhvr>
                                      <p:to>
                                        <p:strVal val="visible"/>
                                      </p:to>
                                    </p:set>
                                    <p:anim calcmode="lin" valueType="num">
                                      <p:cBhvr>
                                        <p:cTn id="20" dur="500" fill="hold"/>
                                        <p:tgtEl>
                                          <p:spTgt spid="126982">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12698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17" presetClass="entr" presetSubtype="10" fill="hold" grpId="0" nodeType="clickEffect">
                                  <p:stCondLst>
                                    <p:cond delay="0"/>
                                  </p:stCondLst>
                                  <p:childTnLst>
                                    <p:set>
                                      <p:cBhvr>
                                        <p:cTn id="25" dur="1" fill="hold">
                                          <p:stCondLst>
                                            <p:cond delay="0"/>
                                          </p:stCondLst>
                                        </p:cTn>
                                        <p:tgtEl>
                                          <p:spTgt spid="126982">
                                            <p:txEl>
                                              <p:pRg st="3" end="3"/>
                                            </p:txEl>
                                          </p:spTgt>
                                        </p:tgtEl>
                                        <p:attrNameLst>
                                          <p:attrName>style.visibility</p:attrName>
                                        </p:attrNameLst>
                                      </p:cBhvr>
                                      <p:to>
                                        <p:strVal val="visible"/>
                                      </p:to>
                                    </p:set>
                                    <p:anim calcmode="lin" valueType="num">
                                      <p:cBhvr>
                                        <p:cTn id="26" dur="500" fill="hold"/>
                                        <p:tgtEl>
                                          <p:spTgt spid="126982">
                                            <p:txEl>
                                              <p:pRg st="3" end="3"/>
                                            </p:txEl>
                                          </p:spTgt>
                                        </p:tgtEl>
                                        <p:attrNameLst>
                                          <p:attrName>ppt_w</p:attrName>
                                        </p:attrNameLst>
                                      </p:cBhvr>
                                      <p:tavLst>
                                        <p:tav tm="0">
                                          <p:val>
                                            <p:fltVal val="0"/>
                                          </p:val>
                                        </p:tav>
                                        <p:tav tm="100000">
                                          <p:val>
                                            <p:strVal val="#ppt_w"/>
                                          </p:val>
                                        </p:tav>
                                      </p:tavLst>
                                    </p:anim>
                                    <p:anim calcmode="lin" valueType="num">
                                      <p:cBhvr>
                                        <p:cTn id="27" dur="500" fill="hold"/>
                                        <p:tgtEl>
                                          <p:spTgt spid="126982">
                                            <p:txEl>
                                              <p:pRg st="3" end="3"/>
                                            </p:txEl>
                                          </p:spTgt>
                                        </p:tgtEl>
                                        <p:attrNameLst>
                                          <p:attrName>ppt_h</p:attrName>
                                        </p:attrNameLst>
                                      </p:cBhvr>
                                      <p:tavLst>
                                        <p:tav tm="0">
                                          <p:val>
                                            <p:strVal val="#ppt_h"/>
                                          </p:val>
                                        </p:tav>
                                        <p:tav tm="100000">
                                          <p:val>
                                            <p:strVal val="#ppt_h"/>
                                          </p:val>
                                        </p:tav>
                                      </p:tavLst>
                                    </p:anim>
                                  </p:childTnLst>
                                </p:cTn>
                              </p:par>
                              <p:par>
                                <p:cTn id="28" presetID="17" presetClass="entr" presetSubtype="10" fill="hold" grpId="0" nodeType="withEffect">
                                  <p:stCondLst>
                                    <p:cond delay="0"/>
                                  </p:stCondLst>
                                  <p:childTnLst>
                                    <p:set>
                                      <p:cBhvr>
                                        <p:cTn id="29" dur="1" fill="hold">
                                          <p:stCondLst>
                                            <p:cond delay="0"/>
                                          </p:stCondLst>
                                        </p:cTn>
                                        <p:tgtEl>
                                          <p:spTgt spid="126982">
                                            <p:txEl>
                                              <p:pRg st="4" end="4"/>
                                            </p:txEl>
                                          </p:spTgt>
                                        </p:tgtEl>
                                        <p:attrNameLst>
                                          <p:attrName>style.visibility</p:attrName>
                                        </p:attrNameLst>
                                      </p:cBhvr>
                                      <p:to>
                                        <p:strVal val="visible"/>
                                      </p:to>
                                    </p:set>
                                    <p:anim calcmode="lin" valueType="num">
                                      <p:cBhvr>
                                        <p:cTn id="30" dur="500" fill="hold"/>
                                        <p:tgtEl>
                                          <p:spTgt spid="126982">
                                            <p:txEl>
                                              <p:pRg st="4" end="4"/>
                                            </p:txEl>
                                          </p:spTgt>
                                        </p:tgtEl>
                                        <p:attrNameLst>
                                          <p:attrName>ppt_w</p:attrName>
                                        </p:attrNameLst>
                                      </p:cBhvr>
                                      <p:tavLst>
                                        <p:tav tm="0">
                                          <p:val>
                                            <p:fltVal val="0"/>
                                          </p:val>
                                        </p:tav>
                                        <p:tav tm="100000">
                                          <p:val>
                                            <p:strVal val="#ppt_w"/>
                                          </p:val>
                                        </p:tav>
                                      </p:tavLst>
                                    </p:anim>
                                    <p:anim calcmode="lin" valueType="num">
                                      <p:cBhvr>
                                        <p:cTn id="31" dur="500" fill="hold"/>
                                        <p:tgtEl>
                                          <p:spTgt spid="126982">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17" presetClass="entr" presetSubtype="10" fill="hold" grpId="0" nodeType="clickEffect">
                                  <p:stCondLst>
                                    <p:cond delay="0"/>
                                  </p:stCondLst>
                                  <p:childTnLst>
                                    <p:set>
                                      <p:cBhvr>
                                        <p:cTn id="35" dur="1" fill="hold">
                                          <p:stCondLst>
                                            <p:cond delay="0"/>
                                          </p:stCondLst>
                                        </p:cTn>
                                        <p:tgtEl>
                                          <p:spTgt spid="126982">
                                            <p:txEl>
                                              <p:pRg st="6" end="6"/>
                                            </p:txEl>
                                          </p:spTgt>
                                        </p:tgtEl>
                                        <p:attrNameLst>
                                          <p:attrName>style.visibility</p:attrName>
                                        </p:attrNameLst>
                                      </p:cBhvr>
                                      <p:to>
                                        <p:strVal val="visible"/>
                                      </p:to>
                                    </p:set>
                                    <p:anim calcmode="lin" valueType="num">
                                      <p:cBhvr>
                                        <p:cTn id="36" dur="500" fill="hold"/>
                                        <p:tgtEl>
                                          <p:spTgt spid="126982">
                                            <p:txEl>
                                              <p:pRg st="6" end="6"/>
                                            </p:txEl>
                                          </p:spTgt>
                                        </p:tgtEl>
                                        <p:attrNameLst>
                                          <p:attrName>ppt_w</p:attrName>
                                        </p:attrNameLst>
                                      </p:cBhvr>
                                      <p:tavLst>
                                        <p:tav tm="0">
                                          <p:val>
                                            <p:fltVal val="0"/>
                                          </p:val>
                                        </p:tav>
                                        <p:tav tm="100000">
                                          <p:val>
                                            <p:strVal val="#ppt_w"/>
                                          </p:val>
                                        </p:tav>
                                      </p:tavLst>
                                    </p:anim>
                                    <p:anim calcmode="lin" valueType="num">
                                      <p:cBhvr>
                                        <p:cTn id="37" dur="500" fill="hold"/>
                                        <p:tgtEl>
                                          <p:spTgt spid="126982">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26983"/>
                                        </p:tgtEl>
                                        <p:attrNameLst>
                                          <p:attrName>style.visibility</p:attrName>
                                        </p:attrNameLst>
                                      </p:cBhvr>
                                      <p:to>
                                        <p:strVal val="visible"/>
                                      </p:to>
                                    </p:set>
                                    <p:animEffect transition="in" filter="wipe(left)">
                                      <p:cBhvr>
                                        <p:cTn id="42" dur="500"/>
                                        <p:tgtEl>
                                          <p:spTgt spid="1269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2" grpId="0" build="p" animBg="1" autoUpdateAnimBg="0"/>
      <p:bldP spid="12698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943100" y="350838"/>
            <a:ext cx="21653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lnSpc>
                <a:spcPct val="90000"/>
              </a:lnSpc>
            </a:pPr>
            <a:r>
              <a:rPr lang="en-US" sz="5400">
                <a:solidFill>
                  <a:schemeClr val="hlink"/>
                </a:solidFill>
                <a:latin typeface="DomCasual" panose="020B0500000000000000" pitchFamily="34" charset="0"/>
              </a:rPr>
              <a:t>1.</a:t>
            </a:r>
            <a:r>
              <a:rPr lang="en-US" sz="5400">
                <a:solidFill>
                  <a:srgbClr val="99FF99"/>
                </a:solidFill>
                <a:latin typeface="DomCasual" panose="020B0500000000000000" pitchFamily="34" charset="0"/>
              </a:rPr>
              <a:t> </a:t>
            </a:r>
            <a:r>
              <a:rPr lang="en-US" sz="5400" u="sng">
                <a:solidFill>
                  <a:srgbClr val="99FF99"/>
                </a:solidFill>
                <a:latin typeface="DomCasual" panose="020B0500000000000000" pitchFamily="34" charset="0"/>
              </a:rPr>
              <a:t>Grave</a:t>
            </a:r>
            <a:endParaRPr lang="en-US" sz="5400">
              <a:solidFill>
                <a:srgbClr val="99FF99"/>
              </a:solidFill>
              <a:latin typeface="DomCasual" panose="020B0500000000000000" pitchFamily="34" charset="0"/>
            </a:endParaRPr>
          </a:p>
        </p:txBody>
      </p:sp>
      <p:sp>
        <p:nvSpPr>
          <p:cNvPr id="132100" name="AutoShape 4"/>
          <p:cNvSpPr>
            <a:spLocks noChangeArrowheads="1"/>
          </p:cNvSpPr>
          <p:nvPr/>
        </p:nvSpPr>
        <p:spPr bwMode="auto">
          <a:xfrm>
            <a:off x="800100" y="1428750"/>
            <a:ext cx="3295650" cy="3105150"/>
          </a:xfrm>
          <a:prstGeom prst="foldedCorner">
            <a:avLst>
              <a:gd name="adj" fmla="val 15366"/>
            </a:avLst>
          </a:prstGeom>
          <a:solidFill>
            <a:srgbClr val="FFFF66"/>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3200" u="sng">
                <a:solidFill>
                  <a:schemeClr val="tx2"/>
                </a:solidFill>
              </a:rPr>
              <a:t>Translation:</a:t>
            </a:r>
          </a:p>
          <a:p>
            <a:pPr eaLnBrk="1" hangingPunct="1"/>
            <a:endParaRPr lang="en-US" sz="2800">
              <a:solidFill>
                <a:schemeClr val="tx2"/>
              </a:solidFill>
            </a:endParaRPr>
          </a:p>
          <a:p>
            <a:pPr eaLnBrk="1" hangingPunct="1"/>
            <a:r>
              <a:rPr lang="en-US" sz="2800">
                <a:solidFill>
                  <a:schemeClr val="tx2"/>
                </a:solidFill>
              </a:rPr>
              <a:t>“Worthy of respect”</a:t>
            </a:r>
          </a:p>
          <a:p>
            <a:pPr eaLnBrk="1" hangingPunct="1"/>
            <a:r>
              <a:rPr lang="en-US" sz="2800">
                <a:solidFill>
                  <a:schemeClr val="tx2"/>
                </a:solidFill>
              </a:rPr>
              <a:t>(NIV)</a:t>
            </a:r>
          </a:p>
          <a:p>
            <a:pPr eaLnBrk="1" hangingPunct="1"/>
            <a:r>
              <a:rPr lang="en-US" sz="2800">
                <a:solidFill>
                  <a:schemeClr val="tx2"/>
                </a:solidFill>
              </a:rPr>
              <a:t>“Dignified” (NASV)</a:t>
            </a:r>
          </a:p>
          <a:p>
            <a:pPr eaLnBrk="1" hangingPunct="1"/>
            <a:r>
              <a:rPr lang="en-US" sz="2800">
                <a:solidFill>
                  <a:schemeClr val="tx2"/>
                </a:solidFill>
              </a:rPr>
              <a:t>“Reverent” (NKJV)</a:t>
            </a:r>
          </a:p>
        </p:txBody>
      </p:sp>
      <p:sp>
        <p:nvSpPr>
          <p:cNvPr id="132101" name="AutoShape 5"/>
          <p:cNvSpPr>
            <a:spLocks noChangeArrowheads="1"/>
          </p:cNvSpPr>
          <p:nvPr/>
        </p:nvSpPr>
        <p:spPr bwMode="auto">
          <a:xfrm>
            <a:off x="5162550" y="1390650"/>
            <a:ext cx="3295650" cy="3105150"/>
          </a:xfrm>
          <a:prstGeom prst="foldedCorner">
            <a:avLst>
              <a:gd name="adj" fmla="val 15366"/>
            </a:avLst>
          </a:prstGeom>
          <a:solidFill>
            <a:srgbClr val="FFFF66"/>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3200" u="sng">
                <a:solidFill>
                  <a:schemeClr val="tx2"/>
                </a:solidFill>
              </a:rPr>
              <a:t>Lexicon:</a:t>
            </a:r>
          </a:p>
          <a:p>
            <a:pPr eaLnBrk="1" hangingPunct="1"/>
            <a:endParaRPr lang="en-US" sz="2800">
              <a:solidFill>
                <a:schemeClr val="tx2"/>
              </a:solidFill>
            </a:endParaRPr>
          </a:p>
          <a:p>
            <a:pPr eaLnBrk="1" hangingPunct="1"/>
            <a:r>
              <a:rPr lang="en-US" sz="2800">
                <a:solidFill>
                  <a:schemeClr val="tx2"/>
                </a:solidFill>
              </a:rPr>
              <a:t>“gravity, dignity,</a:t>
            </a:r>
          </a:p>
          <a:p>
            <a:pPr eaLnBrk="1" hangingPunct="1"/>
            <a:r>
              <a:rPr lang="en-US" sz="2800">
                <a:solidFill>
                  <a:schemeClr val="tx2"/>
                </a:solidFill>
              </a:rPr>
              <a:t>serious - what </a:t>
            </a:r>
          </a:p>
          <a:p>
            <a:pPr eaLnBrk="1" hangingPunct="1"/>
            <a:r>
              <a:rPr lang="en-US" sz="2800">
                <a:solidFill>
                  <a:schemeClr val="tx2"/>
                </a:solidFill>
              </a:rPr>
              <a:t>inspires reverence</a:t>
            </a:r>
          </a:p>
          <a:p>
            <a:pPr eaLnBrk="1" hangingPunct="1"/>
            <a:r>
              <a:rPr lang="en-US" sz="2800">
                <a:solidFill>
                  <a:schemeClr val="tx2"/>
                </a:solidFill>
              </a:rPr>
              <a:t>and awe” (Vines)</a:t>
            </a:r>
          </a:p>
        </p:txBody>
      </p:sp>
      <p:sp>
        <p:nvSpPr>
          <p:cNvPr id="132102" name="AutoShape 6"/>
          <p:cNvSpPr>
            <a:spLocks noChangeArrowheads="1"/>
          </p:cNvSpPr>
          <p:nvPr/>
        </p:nvSpPr>
        <p:spPr bwMode="auto">
          <a:xfrm>
            <a:off x="2933700" y="3352800"/>
            <a:ext cx="3295650" cy="3105150"/>
          </a:xfrm>
          <a:prstGeom prst="foldedCorner">
            <a:avLst>
              <a:gd name="adj" fmla="val 15366"/>
            </a:avLst>
          </a:prstGeom>
          <a:solidFill>
            <a:srgbClr val="FFFF66"/>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3200" u="sng">
                <a:solidFill>
                  <a:schemeClr val="tx2"/>
                </a:solidFill>
              </a:rPr>
              <a:t>Means:</a:t>
            </a:r>
          </a:p>
          <a:p>
            <a:pPr eaLnBrk="1" hangingPunct="1"/>
            <a:endParaRPr lang="en-US" sz="2800">
              <a:solidFill>
                <a:schemeClr val="tx2"/>
              </a:solidFill>
            </a:endParaRPr>
          </a:p>
          <a:p>
            <a:pPr eaLnBrk="1" hangingPunct="1"/>
            <a:r>
              <a:rPr lang="en-US" sz="2800">
                <a:solidFill>
                  <a:schemeClr val="tx2"/>
                </a:solidFill>
              </a:rPr>
              <a:t>Take’s life serious</a:t>
            </a:r>
          </a:p>
          <a:p>
            <a:pPr eaLnBrk="1" hangingPunct="1"/>
            <a:r>
              <a:rPr lang="en-US" sz="2800">
                <a:solidFill>
                  <a:schemeClr val="tx2"/>
                </a:solidFill>
              </a:rPr>
              <a:t>Not indifferent</a:t>
            </a:r>
          </a:p>
          <a:p>
            <a:pPr eaLnBrk="1" hangingPunct="1"/>
            <a:r>
              <a:rPr lang="en-US" sz="2800">
                <a:solidFill>
                  <a:schemeClr val="tx2"/>
                </a:solidFill>
              </a:rPr>
              <a:t>Sound judgment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2100"/>
                                        </p:tgtEl>
                                        <p:attrNameLst>
                                          <p:attrName>style.visibility</p:attrName>
                                        </p:attrNameLst>
                                      </p:cBhvr>
                                      <p:to>
                                        <p:strVal val="visible"/>
                                      </p:to>
                                    </p:set>
                                    <p:animEffect transition="in" filter="wipe(up)">
                                      <p:cBhvr>
                                        <p:cTn id="7" dur="500"/>
                                        <p:tgtEl>
                                          <p:spTgt spid="1321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2101"/>
                                        </p:tgtEl>
                                        <p:attrNameLst>
                                          <p:attrName>style.visibility</p:attrName>
                                        </p:attrNameLst>
                                      </p:cBhvr>
                                      <p:to>
                                        <p:strVal val="visible"/>
                                      </p:to>
                                    </p:set>
                                    <p:animEffect transition="in" filter="wipe(up)">
                                      <p:cBhvr>
                                        <p:cTn id="12" dur="500"/>
                                        <p:tgtEl>
                                          <p:spTgt spid="13210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32102"/>
                                        </p:tgtEl>
                                        <p:attrNameLst>
                                          <p:attrName>style.visibility</p:attrName>
                                        </p:attrNameLst>
                                      </p:cBhvr>
                                      <p:to>
                                        <p:strVal val="visible"/>
                                      </p:to>
                                    </p:set>
                                    <p:animEffect transition="in" filter="wipe(up)">
                                      <p:cBhvr>
                                        <p:cTn id="17" dur="500"/>
                                        <p:tgtEl>
                                          <p:spTgt spid="132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0" grpId="0" animBg="1" autoUpdateAnimBg="0"/>
      <p:bldP spid="132101" grpId="0" animBg="1" autoUpdateAnimBg="0"/>
      <p:bldP spid="132102"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1943100" y="350838"/>
            <a:ext cx="424497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lnSpc>
                <a:spcPct val="90000"/>
              </a:lnSpc>
            </a:pPr>
            <a:r>
              <a:rPr lang="en-US" sz="5400">
                <a:solidFill>
                  <a:schemeClr val="hlink"/>
                </a:solidFill>
                <a:latin typeface="DomCasual" panose="020B0500000000000000" pitchFamily="34" charset="0"/>
              </a:rPr>
              <a:t>1.</a:t>
            </a:r>
            <a:r>
              <a:rPr lang="en-US" sz="5400">
                <a:solidFill>
                  <a:srgbClr val="99FF99"/>
                </a:solidFill>
                <a:latin typeface="DomCasual" panose="020B0500000000000000" pitchFamily="34" charset="0"/>
              </a:rPr>
              <a:t> </a:t>
            </a:r>
            <a:r>
              <a:rPr lang="en-US" sz="5400" u="sng">
                <a:solidFill>
                  <a:srgbClr val="99FF99"/>
                </a:solidFill>
                <a:latin typeface="DomCasual" panose="020B0500000000000000" pitchFamily="34" charset="0"/>
              </a:rPr>
              <a:t>Grave</a:t>
            </a:r>
            <a:endParaRPr lang="en-US" sz="5400">
              <a:solidFill>
                <a:srgbClr val="99FF99"/>
              </a:solidFill>
              <a:latin typeface="DomCasual" panose="020B0500000000000000" pitchFamily="34" charset="0"/>
            </a:endParaRPr>
          </a:p>
          <a:p>
            <a:pPr algn="l" eaLnBrk="1" hangingPunct="1">
              <a:lnSpc>
                <a:spcPct val="90000"/>
              </a:lnSpc>
            </a:pPr>
            <a:r>
              <a:rPr lang="en-US" sz="5400">
                <a:solidFill>
                  <a:schemeClr val="hlink"/>
                </a:solidFill>
                <a:latin typeface="DomCasual" panose="020B0500000000000000" pitchFamily="34" charset="0"/>
              </a:rPr>
              <a:t>2.</a:t>
            </a:r>
            <a:r>
              <a:rPr lang="en-US" sz="5400">
                <a:solidFill>
                  <a:srgbClr val="99FF99"/>
                </a:solidFill>
                <a:latin typeface="DomCasual" panose="020B0500000000000000" pitchFamily="34" charset="0"/>
              </a:rPr>
              <a:t> </a:t>
            </a:r>
            <a:r>
              <a:rPr lang="en-US" sz="5400" u="sng">
                <a:solidFill>
                  <a:srgbClr val="99FF99"/>
                </a:solidFill>
                <a:latin typeface="DomCasual" panose="020B0500000000000000" pitchFamily="34" charset="0"/>
              </a:rPr>
              <a:t>Not Slanderers</a:t>
            </a:r>
            <a:endParaRPr lang="en-US" sz="5400">
              <a:solidFill>
                <a:srgbClr val="99FF99"/>
              </a:solidFill>
              <a:latin typeface="DomCasual" panose="020B0500000000000000" pitchFamily="34" charset="0"/>
            </a:endParaRPr>
          </a:p>
        </p:txBody>
      </p:sp>
      <p:sp>
        <p:nvSpPr>
          <p:cNvPr id="133127" name="Oval 7"/>
          <p:cNvSpPr>
            <a:spLocks noChangeArrowheads="1"/>
          </p:cNvSpPr>
          <p:nvPr/>
        </p:nvSpPr>
        <p:spPr bwMode="auto">
          <a:xfrm>
            <a:off x="400050" y="2152650"/>
            <a:ext cx="6648450" cy="3048000"/>
          </a:xfrm>
          <a:prstGeom prst="ellipse">
            <a:avLst/>
          </a:prstGeom>
          <a:solidFill>
            <a:srgbClr val="FF3300"/>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defRPr/>
            </a:pPr>
            <a:r>
              <a:rPr lang="en-US" sz="3200" u="sng">
                <a:solidFill>
                  <a:srgbClr val="FFFF00"/>
                </a:solidFill>
                <a:effectLst>
                  <a:outerShdw blurRad="38100" dist="38100" dir="2700000" algn="tl">
                    <a:srgbClr val="000000">
                      <a:alpha val="43137"/>
                    </a:srgbClr>
                  </a:outerShdw>
                </a:effectLst>
              </a:rPr>
              <a:t>Translations:</a:t>
            </a:r>
            <a:endParaRPr lang="en-US" sz="2800">
              <a:solidFill>
                <a:srgbClr val="FFFF00"/>
              </a:solidFill>
              <a:effectLst>
                <a:outerShdw blurRad="38100" dist="38100" dir="2700000" algn="tl">
                  <a:srgbClr val="000000">
                    <a:alpha val="43137"/>
                  </a:srgbClr>
                </a:outerShdw>
              </a:effectLst>
            </a:endParaRPr>
          </a:p>
          <a:p>
            <a:pPr>
              <a:defRPr/>
            </a:pPr>
            <a:endParaRPr lang="en-US" sz="2800">
              <a:solidFill>
                <a:srgbClr val="FFFF00"/>
              </a:solidFill>
              <a:effectLst>
                <a:outerShdw blurRad="38100" dist="38100" dir="2700000" algn="tl">
                  <a:srgbClr val="000000">
                    <a:alpha val="43137"/>
                  </a:srgbClr>
                </a:outerShdw>
              </a:effectLst>
            </a:endParaRPr>
          </a:p>
          <a:p>
            <a:pPr>
              <a:defRPr/>
            </a:pPr>
            <a:r>
              <a:rPr lang="en-US" sz="2800">
                <a:solidFill>
                  <a:srgbClr val="FFFF00"/>
                </a:solidFill>
                <a:effectLst>
                  <a:outerShdw blurRad="38100" dist="38100" dir="2700000" algn="tl">
                    <a:srgbClr val="000000">
                      <a:alpha val="43137"/>
                    </a:srgbClr>
                  </a:outerShdw>
                </a:effectLst>
              </a:rPr>
              <a:t>“Not malicious talkers” (NIV)</a:t>
            </a:r>
          </a:p>
          <a:p>
            <a:pPr>
              <a:defRPr/>
            </a:pPr>
            <a:r>
              <a:rPr lang="en-US" sz="2800">
                <a:solidFill>
                  <a:srgbClr val="FFFF00"/>
                </a:solidFill>
                <a:effectLst>
                  <a:outerShdw blurRad="38100" dist="38100" dir="2700000" algn="tl">
                    <a:srgbClr val="000000">
                      <a:alpha val="43137"/>
                    </a:srgbClr>
                  </a:outerShdw>
                </a:effectLst>
              </a:rPr>
              <a:t>“Not malicious gossips” (NASV)</a:t>
            </a:r>
          </a:p>
          <a:p>
            <a:pPr>
              <a:defRPr/>
            </a:pPr>
            <a:r>
              <a:rPr lang="en-US" sz="2800">
                <a:solidFill>
                  <a:srgbClr val="FFFF00"/>
                </a:solidFill>
                <a:effectLst>
                  <a:outerShdw blurRad="38100" dist="38100" dir="2700000" algn="tl">
                    <a:srgbClr val="000000">
                      <a:alpha val="43137"/>
                    </a:srgbClr>
                  </a:outerShdw>
                </a:effectLst>
              </a:rPr>
              <a:t>“Not false accusers” (YLT)</a:t>
            </a:r>
          </a:p>
        </p:txBody>
      </p:sp>
      <p:sp>
        <p:nvSpPr>
          <p:cNvPr id="133128" name="Oval 8"/>
          <p:cNvSpPr>
            <a:spLocks noChangeArrowheads="1"/>
          </p:cNvSpPr>
          <p:nvPr/>
        </p:nvSpPr>
        <p:spPr bwMode="auto">
          <a:xfrm>
            <a:off x="1428750" y="2686050"/>
            <a:ext cx="6648450" cy="3048000"/>
          </a:xfrm>
          <a:prstGeom prst="ellipse">
            <a:avLst/>
          </a:prstGeom>
          <a:solidFill>
            <a:srgbClr val="FF3300"/>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defRPr/>
            </a:pPr>
            <a:r>
              <a:rPr lang="en-US" sz="3200" u="sng">
                <a:solidFill>
                  <a:srgbClr val="FFFF00"/>
                </a:solidFill>
                <a:effectLst>
                  <a:outerShdw blurRad="38100" dist="38100" dir="2700000" algn="tl">
                    <a:srgbClr val="000000">
                      <a:alpha val="43137"/>
                    </a:srgbClr>
                  </a:outerShdw>
                </a:effectLst>
              </a:rPr>
              <a:t>Lexicon:</a:t>
            </a:r>
            <a:endParaRPr lang="en-US" sz="2800">
              <a:solidFill>
                <a:srgbClr val="FFFF00"/>
              </a:solidFill>
              <a:effectLst>
                <a:outerShdw blurRad="38100" dist="38100" dir="2700000" algn="tl">
                  <a:srgbClr val="000000">
                    <a:alpha val="43137"/>
                  </a:srgbClr>
                </a:outerShdw>
              </a:effectLst>
            </a:endParaRPr>
          </a:p>
          <a:p>
            <a:pPr>
              <a:defRPr/>
            </a:pPr>
            <a:endParaRPr lang="en-US" sz="2800">
              <a:solidFill>
                <a:srgbClr val="FFFF00"/>
              </a:solidFill>
              <a:effectLst>
                <a:outerShdw blurRad="38100" dist="38100" dir="2700000" algn="tl">
                  <a:srgbClr val="000000">
                    <a:alpha val="43137"/>
                  </a:srgbClr>
                </a:outerShdw>
              </a:effectLst>
            </a:endParaRPr>
          </a:p>
          <a:p>
            <a:pPr>
              <a:defRPr/>
            </a:pPr>
            <a:r>
              <a:rPr lang="en-US" sz="2800">
                <a:solidFill>
                  <a:srgbClr val="FFFF00"/>
                </a:solidFill>
                <a:effectLst>
                  <a:outerShdw blurRad="38100" dist="38100" dir="2700000" algn="tl">
                    <a:srgbClr val="000000">
                      <a:alpha val="43137"/>
                    </a:srgbClr>
                  </a:outerShdw>
                </a:effectLst>
              </a:rPr>
              <a:t>“False accusers” </a:t>
            </a:r>
          </a:p>
          <a:p>
            <a:pPr>
              <a:defRPr/>
            </a:pPr>
            <a:r>
              <a:rPr lang="en-US" sz="2800">
                <a:solidFill>
                  <a:srgbClr val="FFFF00"/>
                </a:solidFill>
                <a:effectLst>
                  <a:outerShdw blurRad="38100" dist="38100" dir="2700000" algn="tl">
                    <a:srgbClr val="000000">
                      <a:alpha val="43137"/>
                    </a:srgbClr>
                  </a:outerShdw>
                </a:effectLst>
              </a:rPr>
              <a:t>(Thayer)</a:t>
            </a:r>
          </a:p>
        </p:txBody>
      </p:sp>
      <p:sp>
        <p:nvSpPr>
          <p:cNvPr id="133129" name="Oval 9"/>
          <p:cNvSpPr>
            <a:spLocks noChangeArrowheads="1"/>
          </p:cNvSpPr>
          <p:nvPr/>
        </p:nvSpPr>
        <p:spPr bwMode="auto">
          <a:xfrm>
            <a:off x="2495550" y="3371850"/>
            <a:ext cx="6648450" cy="3048000"/>
          </a:xfrm>
          <a:prstGeom prst="ellipse">
            <a:avLst/>
          </a:prstGeom>
          <a:solidFill>
            <a:srgbClr val="FF3300"/>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defRPr/>
            </a:pPr>
            <a:r>
              <a:rPr lang="en-US" sz="3200" u="sng">
                <a:solidFill>
                  <a:srgbClr val="FFFF00"/>
                </a:solidFill>
                <a:effectLst>
                  <a:outerShdw blurRad="38100" dist="38100" dir="2700000" algn="tl">
                    <a:srgbClr val="000000">
                      <a:alpha val="43137"/>
                    </a:srgbClr>
                  </a:outerShdw>
                </a:effectLst>
              </a:rPr>
              <a:t>Means:</a:t>
            </a:r>
          </a:p>
          <a:p>
            <a:pPr>
              <a:defRPr/>
            </a:pPr>
            <a:endParaRPr lang="en-US" sz="2800">
              <a:solidFill>
                <a:srgbClr val="FFFF00"/>
              </a:solidFill>
              <a:effectLst>
                <a:outerShdw blurRad="38100" dist="38100" dir="2700000" algn="tl">
                  <a:srgbClr val="000000">
                    <a:alpha val="43137"/>
                  </a:srgbClr>
                </a:outerShdw>
              </a:effectLst>
            </a:endParaRPr>
          </a:p>
          <a:p>
            <a:pPr>
              <a:defRPr/>
            </a:pPr>
            <a:r>
              <a:rPr lang="en-US" sz="2800">
                <a:solidFill>
                  <a:srgbClr val="FFFF00"/>
                </a:solidFill>
                <a:effectLst>
                  <a:outerShdw blurRad="38100" dist="38100" dir="2700000" algn="tl">
                    <a:srgbClr val="000000">
                      <a:alpha val="43137"/>
                    </a:srgbClr>
                  </a:outerShdw>
                </a:effectLst>
              </a:rPr>
              <a:t>Control Tongue (Jas. 1:19, 26)</a:t>
            </a:r>
          </a:p>
          <a:p>
            <a:pPr>
              <a:defRPr/>
            </a:pPr>
            <a:r>
              <a:rPr lang="en-US" sz="2800">
                <a:solidFill>
                  <a:srgbClr val="FFFF00"/>
                </a:solidFill>
                <a:effectLst>
                  <a:outerShdw blurRad="38100" dist="38100" dir="2700000" algn="tl">
                    <a:srgbClr val="000000">
                      <a:alpha val="43137"/>
                    </a:srgbClr>
                  </a:outerShdw>
                </a:effectLst>
              </a:rPr>
              <a:t>Not a Busybody (1 Tim. 5:13)</a:t>
            </a:r>
          </a:p>
          <a:p>
            <a:pPr>
              <a:defRPr/>
            </a:pPr>
            <a:r>
              <a:rPr lang="en-US" sz="2800">
                <a:solidFill>
                  <a:srgbClr val="FFFF00"/>
                </a:solidFill>
                <a:effectLst>
                  <a:outerShdw blurRad="38100" dist="38100" dir="2700000" algn="tl">
                    <a:srgbClr val="000000">
                      <a:alpha val="43137"/>
                    </a:srgbClr>
                  </a:outerShdw>
                </a:effectLst>
              </a:rPr>
              <a:t>Keep Things Confidential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3127"/>
                                        </p:tgtEl>
                                        <p:attrNameLst>
                                          <p:attrName>style.visibility</p:attrName>
                                        </p:attrNameLst>
                                      </p:cBhvr>
                                      <p:to>
                                        <p:strVal val="visible"/>
                                      </p:to>
                                    </p:set>
                                    <p:animEffect transition="in" filter="blinds(horizontal)">
                                      <p:cBhvr>
                                        <p:cTn id="7" dur="500"/>
                                        <p:tgtEl>
                                          <p:spTgt spid="1331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33128"/>
                                        </p:tgtEl>
                                        <p:attrNameLst>
                                          <p:attrName>style.visibility</p:attrName>
                                        </p:attrNameLst>
                                      </p:cBhvr>
                                      <p:to>
                                        <p:strVal val="visible"/>
                                      </p:to>
                                    </p:set>
                                    <p:animEffect transition="in" filter="blinds(horizontal)">
                                      <p:cBhvr>
                                        <p:cTn id="12" dur="500"/>
                                        <p:tgtEl>
                                          <p:spTgt spid="1331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3129"/>
                                        </p:tgtEl>
                                        <p:attrNameLst>
                                          <p:attrName>style.visibility</p:attrName>
                                        </p:attrNameLst>
                                      </p:cBhvr>
                                      <p:to>
                                        <p:strVal val="visible"/>
                                      </p:to>
                                    </p:set>
                                    <p:animEffect transition="in" filter="blinds(horizontal)">
                                      <p:cBhvr>
                                        <p:cTn id="17" dur="500"/>
                                        <p:tgtEl>
                                          <p:spTgt spid="133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1943100" y="350838"/>
            <a:ext cx="4244975"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lnSpc>
                <a:spcPct val="90000"/>
              </a:lnSpc>
            </a:pPr>
            <a:r>
              <a:rPr lang="en-US" sz="5400">
                <a:solidFill>
                  <a:schemeClr val="hlink"/>
                </a:solidFill>
                <a:latin typeface="DomCasual" panose="020B0500000000000000" pitchFamily="34" charset="0"/>
              </a:rPr>
              <a:t>1.</a:t>
            </a:r>
            <a:r>
              <a:rPr lang="en-US" sz="5400">
                <a:solidFill>
                  <a:srgbClr val="99FF99"/>
                </a:solidFill>
                <a:latin typeface="DomCasual" panose="020B0500000000000000" pitchFamily="34" charset="0"/>
              </a:rPr>
              <a:t> </a:t>
            </a:r>
            <a:r>
              <a:rPr lang="en-US" sz="5400" u="sng">
                <a:solidFill>
                  <a:srgbClr val="99FF99"/>
                </a:solidFill>
                <a:latin typeface="DomCasual" panose="020B0500000000000000" pitchFamily="34" charset="0"/>
              </a:rPr>
              <a:t>Grave</a:t>
            </a:r>
            <a:endParaRPr lang="en-US" sz="5400">
              <a:solidFill>
                <a:srgbClr val="99FF99"/>
              </a:solidFill>
              <a:latin typeface="DomCasual" panose="020B0500000000000000" pitchFamily="34" charset="0"/>
            </a:endParaRPr>
          </a:p>
          <a:p>
            <a:pPr algn="l" eaLnBrk="1" hangingPunct="1">
              <a:lnSpc>
                <a:spcPct val="90000"/>
              </a:lnSpc>
            </a:pPr>
            <a:r>
              <a:rPr lang="en-US" sz="5400">
                <a:solidFill>
                  <a:schemeClr val="hlink"/>
                </a:solidFill>
                <a:latin typeface="DomCasual" panose="020B0500000000000000" pitchFamily="34" charset="0"/>
              </a:rPr>
              <a:t>2.</a:t>
            </a:r>
            <a:r>
              <a:rPr lang="en-US" sz="5400">
                <a:solidFill>
                  <a:srgbClr val="99FF99"/>
                </a:solidFill>
                <a:latin typeface="DomCasual" panose="020B0500000000000000" pitchFamily="34" charset="0"/>
              </a:rPr>
              <a:t> </a:t>
            </a:r>
            <a:r>
              <a:rPr lang="en-US" sz="5400" u="sng">
                <a:solidFill>
                  <a:srgbClr val="99FF99"/>
                </a:solidFill>
                <a:latin typeface="DomCasual" panose="020B0500000000000000" pitchFamily="34" charset="0"/>
              </a:rPr>
              <a:t>Not Slanderers</a:t>
            </a:r>
            <a:endParaRPr lang="en-US" sz="5400">
              <a:solidFill>
                <a:srgbClr val="99FF99"/>
              </a:solidFill>
              <a:latin typeface="DomCasual" panose="020B0500000000000000" pitchFamily="34" charset="0"/>
            </a:endParaRPr>
          </a:p>
          <a:p>
            <a:pPr algn="l" eaLnBrk="1" hangingPunct="1">
              <a:lnSpc>
                <a:spcPct val="90000"/>
              </a:lnSpc>
            </a:pPr>
            <a:r>
              <a:rPr lang="en-US" sz="5400">
                <a:solidFill>
                  <a:schemeClr val="hlink"/>
                </a:solidFill>
                <a:latin typeface="DomCasual" panose="020B0500000000000000" pitchFamily="34" charset="0"/>
              </a:rPr>
              <a:t>3.</a:t>
            </a:r>
            <a:r>
              <a:rPr lang="en-US" sz="5400">
                <a:solidFill>
                  <a:srgbClr val="99FF99"/>
                </a:solidFill>
                <a:latin typeface="DomCasual" panose="020B0500000000000000" pitchFamily="34" charset="0"/>
              </a:rPr>
              <a:t> </a:t>
            </a:r>
            <a:r>
              <a:rPr lang="en-US" sz="5400" u="sng">
                <a:solidFill>
                  <a:srgbClr val="99FF99"/>
                </a:solidFill>
                <a:latin typeface="DomCasual" panose="020B0500000000000000" pitchFamily="34" charset="0"/>
              </a:rPr>
              <a:t>Sober</a:t>
            </a:r>
            <a:endParaRPr lang="en-US" sz="5400">
              <a:solidFill>
                <a:srgbClr val="99FF99"/>
              </a:solidFill>
              <a:latin typeface="DomCasual" panose="020B0500000000000000" pitchFamily="34" charset="0"/>
            </a:endParaRPr>
          </a:p>
        </p:txBody>
      </p:sp>
      <p:sp>
        <p:nvSpPr>
          <p:cNvPr id="134147" name="AutoShape 3"/>
          <p:cNvSpPr>
            <a:spLocks noChangeArrowheads="1"/>
          </p:cNvSpPr>
          <p:nvPr/>
        </p:nvSpPr>
        <p:spPr bwMode="auto">
          <a:xfrm>
            <a:off x="609600" y="2800350"/>
            <a:ext cx="4114800" cy="3200400"/>
          </a:xfrm>
          <a:prstGeom prst="flowChartDocument">
            <a:avLst/>
          </a:prstGeom>
          <a:solidFill>
            <a:schemeClr val="hlink"/>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r>
              <a:rPr lang="en-US" sz="2800" u="sng">
                <a:solidFill>
                  <a:schemeClr val="accent2"/>
                </a:solidFill>
                <a:latin typeface="Arial" pitchFamily="34" charset="0"/>
              </a:rPr>
              <a:t>Translations</a:t>
            </a:r>
            <a:r>
              <a:rPr lang="en-US" sz="2800">
                <a:solidFill>
                  <a:schemeClr val="accent2"/>
                </a:solidFill>
                <a:latin typeface="Arial" pitchFamily="34" charset="0"/>
              </a:rPr>
              <a:t>:</a:t>
            </a:r>
          </a:p>
          <a:p>
            <a:pPr>
              <a:defRPr/>
            </a:pPr>
            <a:endParaRPr lang="en-US">
              <a:solidFill>
                <a:schemeClr val="accent2"/>
              </a:solidFill>
              <a:latin typeface="Arial" pitchFamily="34" charset="0"/>
            </a:endParaRPr>
          </a:p>
          <a:p>
            <a:pPr>
              <a:defRPr/>
            </a:pPr>
            <a:r>
              <a:rPr lang="en-US">
                <a:solidFill>
                  <a:schemeClr val="accent2"/>
                </a:solidFill>
                <a:latin typeface="Arial" pitchFamily="34" charset="0"/>
              </a:rPr>
              <a:t>“Temperate”</a:t>
            </a:r>
          </a:p>
          <a:p>
            <a:pPr>
              <a:defRPr/>
            </a:pPr>
            <a:r>
              <a:rPr lang="en-US" i="1">
                <a:solidFill>
                  <a:schemeClr val="accent2"/>
                </a:solidFill>
                <a:latin typeface="Arial" pitchFamily="34" charset="0"/>
              </a:rPr>
              <a:t>(NASV, NIV, ASV)</a:t>
            </a:r>
            <a:endParaRPr lang="en-US">
              <a:solidFill>
                <a:schemeClr val="accent2"/>
              </a:solidFill>
              <a:latin typeface="Arial" pitchFamily="34" charset="0"/>
            </a:endParaRPr>
          </a:p>
          <a:p>
            <a:pPr>
              <a:defRPr/>
            </a:pPr>
            <a:r>
              <a:rPr lang="en-US">
                <a:solidFill>
                  <a:schemeClr val="accent2"/>
                </a:solidFill>
                <a:latin typeface="Arial" pitchFamily="34" charset="0"/>
              </a:rPr>
              <a:t>“Vigilant”</a:t>
            </a:r>
          </a:p>
          <a:p>
            <a:pPr>
              <a:defRPr/>
            </a:pPr>
            <a:r>
              <a:rPr lang="en-US" i="1">
                <a:solidFill>
                  <a:schemeClr val="accent2"/>
                </a:solidFill>
                <a:latin typeface="Arial" pitchFamily="34" charset="0"/>
              </a:rPr>
              <a:t>(YLT)</a:t>
            </a:r>
          </a:p>
        </p:txBody>
      </p:sp>
      <p:sp>
        <p:nvSpPr>
          <p:cNvPr id="134148" name="AutoShape 4"/>
          <p:cNvSpPr>
            <a:spLocks noChangeArrowheads="1"/>
          </p:cNvSpPr>
          <p:nvPr/>
        </p:nvSpPr>
        <p:spPr bwMode="auto">
          <a:xfrm flipH="1">
            <a:off x="4724400" y="2800350"/>
            <a:ext cx="4114800" cy="3219450"/>
          </a:xfrm>
          <a:prstGeom prst="flowChartDocument">
            <a:avLst/>
          </a:prstGeom>
          <a:solidFill>
            <a:schemeClr val="hlink"/>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r>
              <a:rPr lang="en-US" sz="2800" u="sng">
                <a:solidFill>
                  <a:schemeClr val="accent2"/>
                </a:solidFill>
                <a:latin typeface="Arial" pitchFamily="34" charset="0"/>
              </a:rPr>
              <a:t>Means:</a:t>
            </a:r>
          </a:p>
          <a:p>
            <a:pPr>
              <a:defRPr/>
            </a:pPr>
            <a:endParaRPr lang="en-US">
              <a:solidFill>
                <a:schemeClr val="accent2"/>
              </a:solidFill>
              <a:latin typeface="Arial" pitchFamily="34" charset="0"/>
            </a:endParaRPr>
          </a:p>
          <a:p>
            <a:pPr>
              <a:defRPr/>
            </a:pPr>
            <a:r>
              <a:rPr lang="en-US">
                <a:solidFill>
                  <a:schemeClr val="accent2"/>
                </a:solidFill>
                <a:latin typeface="Arial" pitchFamily="34" charset="0"/>
              </a:rPr>
              <a:t>Sound in thinking</a:t>
            </a:r>
          </a:p>
          <a:p>
            <a:pPr>
              <a:defRPr/>
            </a:pPr>
            <a:r>
              <a:rPr lang="en-US">
                <a:solidFill>
                  <a:schemeClr val="accent2"/>
                </a:solidFill>
                <a:latin typeface="Arial" pitchFamily="34" charset="0"/>
              </a:rPr>
              <a:t>Temperate - Self Control</a:t>
            </a:r>
          </a:p>
          <a:p>
            <a:pPr>
              <a:defRPr/>
            </a:pPr>
            <a:r>
              <a:rPr lang="en-US">
                <a:solidFill>
                  <a:schemeClr val="accent2"/>
                </a:solidFill>
                <a:latin typeface="Arial" pitchFamily="34" charset="0"/>
              </a:rPr>
              <a:t>Control Temper / Tongue</a:t>
            </a:r>
          </a:p>
          <a:p>
            <a:pPr>
              <a:defRPr/>
            </a:pPr>
            <a:r>
              <a:rPr lang="en-US">
                <a:solidFill>
                  <a:schemeClr val="accent2"/>
                </a:solidFill>
                <a:latin typeface="Arial" pitchFamily="34" charset="0"/>
              </a:rPr>
              <a:t>Level Headed</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nodeType="clickEffect">
                                  <p:stCondLst>
                                    <p:cond delay="0"/>
                                  </p:stCondLst>
                                  <p:childTnLst>
                                    <p:set>
                                      <p:cBhvr>
                                        <p:cTn id="6" dur="1" fill="hold">
                                          <p:stCondLst>
                                            <p:cond delay="0"/>
                                          </p:stCondLst>
                                        </p:cTn>
                                        <p:tgtEl>
                                          <p:spTgt spid="134147"/>
                                        </p:tgtEl>
                                        <p:attrNameLst>
                                          <p:attrName>style.visibility</p:attrName>
                                        </p:attrNameLst>
                                      </p:cBhvr>
                                      <p:to>
                                        <p:strVal val="visible"/>
                                      </p:to>
                                    </p:set>
                                    <p:animEffect transition="in" filter="slide(fromRight)">
                                      <p:cBhvr>
                                        <p:cTn id="7" dur="500"/>
                                        <p:tgtEl>
                                          <p:spTgt spid="1341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nodeType="clickEffect">
                                  <p:stCondLst>
                                    <p:cond delay="0"/>
                                  </p:stCondLst>
                                  <p:childTnLst>
                                    <p:set>
                                      <p:cBhvr>
                                        <p:cTn id="11" dur="1" fill="hold">
                                          <p:stCondLst>
                                            <p:cond delay="0"/>
                                          </p:stCondLst>
                                        </p:cTn>
                                        <p:tgtEl>
                                          <p:spTgt spid="134148"/>
                                        </p:tgtEl>
                                        <p:attrNameLst>
                                          <p:attrName>style.visibility</p:attrName>
                                        </p:attrNameLst>
                                      </p:cBhvr>
                                      <p:to>
                                        <p:strVal val="visible"/>
                                      </p:to>
                                    </p:set>
                                    <p:animEffect transition="in" filter="slide(fromLeft)">
                                      <p:cBhvr>
                                        <p:cTn id="12" dur="500"/>
                                        <p:tgtEl>
                                          <p:spTgt spid="134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1943100" y="350838"/>
            <a:ext cx="5575300" cy="30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lnSpc>
                <a:spcPct val="90000"/>
              </a:lnSpc>
            </a:pPr>
            <a:r>
              <a:rPr lang="en-US" sz="5400">
                <a:solidFill>
                  <a:schemeClr val="hlink"/>
                </a:solidFill>
                <a:latin typeface="DomCasual" panose="020B0500000000000000" pitchFamily="34" charset="0"/>
              </a:rPr>
              <a:t>1.</a:t>
            </a:r>
            <a:r>
              <a:rPr lang="en-US" sz="5400">
                <a:solidFill>
                  <a:srgbClr val="99FF99"/>
                </a:solidFill>
                <a:latin typeface="DomCasual" panose="020B0500000000000000" pitchFamily="34" charset="0"/>
              </a:rPr>
              <a:t> </a:t>
            </a:r>
            <a:r>
              <a:rPr lang="en-US" sz="5400" u="sng">
                <a:solidFill>
                  <a:srgbClr val="99FF99"/>
                </a:solidFill>
                <a:latin typeface="DomCasual" panose="020B0500000000000000" pitchFamily="34" charset="0"/>
              </a:rPr>
              <a:t>Grave</a:t>
            </a:r>
            <a:endParaRPr lang="en-US" sz="5400">
              <a:solidFill>
                <a:srgbClr val="99FF99"/>
              </a:solidFill>
              <a:latin typeface="DomCasual" panose="020B0500000000000000" pitchFamily="34" charset="0"/>
            </a:endParaRPr>
          </a:p>
          <a:p>
            <a:pPr algn="l" eaLnBrk="1" hangingPunct="1">
              <a:lnSpc>
                <a:spcPct val="90000"/>
              </a:lnSpc>
            </a:pPr>
            <a:r>
              <a:rPr lang="en-US" sz="5400">
                <a:solidFill>
                  <a:schemeClr val="hlink"/>
                </a:solidFill>
                <a:latin typeface="DomCasual" panose="020B0500000000000000" pitchFamily="34" charset="0"/>
              </a:rPr>
              <a:t>2.</a:t>
            </a:r>
            <a:r>
              <a:rPr lang="en-US" sz="5400">
                <a:solidFill>
                  <a:srgbClr val="99FF99"/>
                </a:solidFill>
                <a:latin typeface="DomCasual" panose="020B0500000000000000" pitchFamily="34" charset="0"/>
              </a:rPr>
              <a:t> </a:t>
            </a:r>
            <a:r>
              <a:rPr lang="en-US" sz="5400" u="sng">
                <a:solidFill>
                  <a:srgbClr val="99FF99"/>
                </a:solidFill>
                <a:latin typeface="DomCasual" panose="020B0500000000000000" pitchFamily="34" charset="0"/>
              </a:rPr>
              <a:t>Not Slanderers</a:t>
            </a:r>
            <a:endParaRPr lang="en-US" sz="5400">
              <a:solidFill>
                <a:srgbClr val="99FF99"/>
              </a:solidFill>
              <a:latin typeface="DomCasual" panose="020B0500000000000000" pitchFamily="34" charset="0"/>
            </a:endParaRPr>
          </a:p>
          <a:p>
            <a:pPr algn="l" eaLnBrk="1" hangingPunct="1">
              <a:lnSpc>
                <a:spcPct val="90000"/>
              </a:lnSpc>
            </a:pPr>
            <a:r>
              <a:rPr lang="en-US" sz="5400">
                <a:solidFill>
                  <a:schemeClr val="hlink"/>
                </a:solidFill>
                <a:latin typeface="DomCasual" panose="020B0500000000000000" pitchFamily="34" charset="0"/>
              </a:rPr>
              <a:t>3.</a:t>
            </a:r>
            <a:r>
              <a:rPr lang="en-US" sz="5400">
                <a:solidFill>
                  <a:srgbClr val="99FF99"/>
                </a:solidFill>
                <a:latin typeface="DomCasual" panose="020B0500000000000000" pitchFamily="34" charset="0"/>
              </a:rPr>
              <a:t> </a:t>
            </a:r>
            <a:r>
              <a:rPr lang="en-US" sz="5400" u="sng">
                <a:solidFill>
                  <a:srgbClr val="99FF99"/>
                </a:solidFill>
                <a:latin typeface="DomCasual" panose="020B0500000000000000" pitchFamily="34" charset="0"/>
              </a:rPr>
              <a:t>Sober</a:t>
            </a:r>
            <a:endParaRPr lang="en-US" sz="5400">
              <a:solidFill>
                <a:srgbClr val="99FF99"/>
              </a:solidFill>
              <a:latin typeface="DomCasual" panose="020B0500000000000000" pitchFamily="34" charset="0"/>
            </a:endParaRPr>
          </a:p>
          <a:p>
            <a:pPr algn="l" eaLnBrk="1" hangingPunct="1">
              <a:lnSpc>
                <a:spcPct val="90000"/>
              </a:lnSpc>
            </a:pPr>
            <a:r>
              <a:rPr lang="en-US" sz="5400">
                <a:solidFill>
                  <a:schemeClr val="hlink"/>
                </a:solidFill>
                <a:latin typeface="DomCasual" panose="020B0500000000000000" pitchFamily="34" charset="0"/>
              </a:rPr>
              <a:t>4.</a:t>
            </a:r>
            <a:r>
              <a:rPr lang="en-US" sz="5400">
                <a:solidFill>
                  <a:srgbClr val="99FF99"/>
                </a:solidFill>
                <a:latin typeface="DomCasual" panose="020B0500000000000000" pitchFamily="34" charset="0"/>
              </a:rPr>
              <a:t> </a:t>
            </a:r>
            <a:r>
              <a:rPr lang="en-US" sz="5400" u="sng">
                <a:solidFill>
                  <a:srgbClr val="99FF99"/>
                </a:solidFill>
                <a:latin typeface="DomCasual" panose="020B0500000000000000" pitchFamily="34" charset="0"/>
              </a:rPr>
              <a:t>Faithful in all Things</a:t>
            </a:r>
            <a:endParaRPr lang="en-US" sz="5400">
              <a:solidFill>
                <a:srgbClr val="99FF99"/>
              </a:solidFill>
              <a:latin typeface="DomCasual" panose="020B0500000000000000" pitchFamily="34" charset="0"/>
            </a:endParaRPr>
          </a:p>
        </p:txBody>
      </p:sp>
      <p:sp>
        <p:nvSpPr>
          <p:cNvPr id="135171" name="Rectangle 3"/>
          <p:cNvSpPr>
            <a:spLocks noChangeArrowheads="1"/>
          </p:cNvSpPr>
          <p:nvPr/>
        </p:nvSpPr>
        <p:spPr bwMode="auto">
          <a:xfrm>
            <a:off x="419100" y="3600450"/>
            <a:ext cx="8362950" cy="3257550"/>
          </a:xfrm>
          <a:prstGeom prst="rect">
            <a:avLst/>
          </a:prstGeom>
          <a:solidFill>
            <a:schemeClr val="bg1"/>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r>
              <a:rPr lang="en-US" sz="3200" u="sng">
                <a:solidFill>
                  <a:schemeClr val="accent2"/>
                </a:solidFill>
                <a:effectLst>
                  <a:outerShdw blurRad="38100" dist="38100" dir="2700000" algn="tl">
                    <a:srgbClr val="C0C0C0"/>
                  </a:outerShdw>
                </a:effectLst>
              </a:rPr>
              <a:t>In All Areas - Faithful:</a:t>
            </a:r>
            <a:endParaRPr lang="en-US" sz="3200">
              <a:solidFill>
                <a:schemeClr val="accent2"/>
              </a:solidFill>
            </a:endParaRPr>
          </a:p>
          <a:p>
            <a:pPr>
              <a:defRPr/>
            </a:pPr>
            <a:endParaRPr lang="en-US" sz="2800">
              <a:solidFill>
                <a:schemeClr val="accent2"/>
              </a:solidFill>
            </a:endParaRPr>
          </a:p>
          <a:p>
            <a:pPr>
              <a:defRPr/>
            </a:pPr>
            <a:r>
              <a:rPr lang="en-US" sz="2800">
                <a:solidFill>
                  <a:schemeClr val="accent2"/>
                </a:solidFill>
              </a:rPr>
              <a:t>In her marriage relationship</a:t>
            </a:r>
          </a:p>
          <a:p>
            <a:pPr>
              <a:defRPr/>
            </a:pPr>
            <a:r>
              <a:rPr lang="en-US" sz="2800">
                <a:solidFill>
                  <a:schemeClr val="accent2"/>
                </a:solidFill>
              </a:rPr>
              <a:t>In rearing her children / Keeper at home</a:t>
            </a:r>
          </a:p>
          <a:p>
            <a:pPr>
              <a:defRPr/>
            </a:pPr>
            <a:r>
              <a:rPr lang="en-US" sz="2800">
                <a:solidFill>
                  <a:schemeClr val="accent2"/>
                </a:solidFill>
              </a:rPr>
              <a:t>Submission to her husband / In her role</a:t>
            </a:r>
          </a:p>
          <a:p>
            <a:pPr>
              <a:defRPr/>
            </a:pPr>
            <a:r>
              <a:rPr lang="en-US" sz="2800">
                <a:solidFill>
                  <a:schemeClr val="accent2"/>
                </a:solidFill>
              </a:rPr>
              <a:t>Personal godliness  / Example to others</a:t>
            </a:r>
          </a:p>
          <a:p>
            <a:pPr>
              <a:defRPr/>
            </a:pPr>
            <a:r>
              <a:rPr lang="en-US" sz="2800">
                <a:solidFill>
                  <a:schemeClr val="accent2"/>
                </a:solidFill>
              </a:rPr>
              <a:t>Control her tongue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135171">
                                            <p:bg/>
                                          </p:spTgt>
                                        </p:tgtEl>
                                        <p:attrNameLst>
                                          <p:attrName>style.visibility</p:attrName>
                                        </p:attrNameLst>
                                      </p:cBhvr>
                                      <p:to>
                                        <p:strVal val="visible"/>
                                      </p:to>
                                    </p:set>
                                    <p:animEffect transition="in" filter="blinds(vertical)">
                                      <p:cBhvr>
                                        <p:cTn id="7" dur="500"/>
                                        <p:tgtEl>
                                          <p:spTgt spid="135171">
                                            <p:bg/>
                                          </p:spTgt>
                                        </p:tgtEl>
                                      </p:cBhvr>
                                    </p:animEffect>
                                  </p:childTnLst>
                                </p:cTn>
                              </p:par>
                              <p:par>
                                <p:cTn id="8" presetID="3" presetClass="entr" presetSubtype="5" fill="hold" grpId="0" nodeType="withEffect">
                                  <p:stCondLst>
                                    <p:cond delay="0"/>
                                  </p:stCondLst>
                                  <p:childTnLst>
                                    <p:set>
                                      <p:cBhvr>
                                        <p:cTn id="9" dur="1" fill="hold">
                                          <p:stCondLst>
                                            <p:cond delay="0"/>
                                          </p:stCondLst>
                                        </p:cTn>
                                        <p:tgtEl>
                                          <p:spTgt spid="135171">
                                            <p:txEl>
                                              <p:pRg st="0" end="0"/>
                                            </p:txEl>
                                          </p:spTgt>
                                        </p:tgtEl>
                                        <p:attrNameLst>
                                          <p:attrName>style.visibility</p:attrName>
                                        </p:attrNameLst>
                                      </p:cBhvr>
                                      <p:to>
                                        <p:strVal val="visible"/>
                                      </p:to>
                                    </p:set>
                                    <p:animEffect transition="in" filter="blinds(vertical)">
                                      <p:cBhvr>
                                        <p:cTn id="10" dur="500"/>
                                        <p:tgtEl>
                                          <p:spTgt spid="13517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5" fill="hold" grpId="0" nodeType="clickEffect">
                                  <p:stCondLst>
                                    <p:cond delay="0"/>
                                  </p:stCondLst>
                                  <p:childTnLst>
                                    <p:set>
                                      <p:cBhvr>
                                        <p:cTn id="14" dur="1" fill="hold">
                                          <p:stCondLst>
                                            <p:cond delay="0"/>
                                          </p:stCondLst>
                                        </p:cTn>
                                        <p:tgtEl>
                                          <p:spTgt spid="135171">
                                            <p:txEl>
                                              <p:pRg st="2" end="2"/>
                                            </p:txEl>
                                          </p:spTgt>
                                        </p:tgtEl>
                                        <p:attrNameLst>
                                          <p:attrName>style.visibility</p:attrName>
                                        </p:attrNameLst>
                                      </p:cBhvr>
                                      <p:to>
                                        <p:strVal val="visible"/>
                                      </p:to>
                                    </p:set>
                                    <p:animEffect transition="in" filter="blinds(vertical)">
                                      <p:cBhvr>
                                        <p:cTn id="15" dur="500"/>
                                        <p:tgtEl>
                                          <p:spTgt spid="135171">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5" fill="hold" grpId="0" nodeType="clickEffect">
                                  <p:stCondLst>
                                    <p:cond delay="0"/>
                                  </p:stCondLst>
                                  <p:childTnLst>
                                    <p:set>
                                      <p:cBhvr>
                                        <p:cTn id="19" dur="1" fill="hold">
                                          <p:stCondLst>
                                            <p:cond delay="0"/>
                                          </p:stCondLst>
                                        </p:cTn>
                                        <p:tgtEl>
                                          <p:spTgt spid="135171">
                                            <p:txEl>
                                              <p:pRg st="3" end="3"/>
                                            </p:txEl>
                                          </p:spTgt>
                                        </p:tgtEl>
                                        <p:attrNameLst>
                                          <p:attrName>style.visibility</p:attrName>
                                        </p:attrNameLst>
                                      </p:cBhvr>
                                      <p:to>
                                        <p:strVal val="visible"/>
                                      </p:to>
                                    </p:set>
                                    <p:animEffect transition="in" filter="blinds(vertical)">
                                      <p:cBhvr>
                                        <p:cTn id="20" dur="500"/>
                                        <p:tgtEl>
                                          <p:spTgt spid="135171">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5" fill="hold" grpId="0" nodeType="clickEffect">
                                  <p:stCondLst>
                                    <p:cond delay="0"/>
                                  </p:stCondLst>
                                  <p:childTnLst>
                                    <p:set>
                                      <p:cBhvr>
                                        <p:cTn id="24" dur="1" fill="hold">
                                          <p:stCondLst>
                                            <p:cond delay="0"/>
                                          </p:stCondLst>
                                        </p:cTn>
                                        <p:tgtEl>
                                          <p:spTgt spid="135171">
                                            <p:txEl>
                                              <p:pRg st="4" end="4"/>
                                            </p:txEl>
                                          </p:spTgt>
                                        </p:tgtEl>
                                        <p:attrNameLst>
                                          <p:attrName>style.visibility</p:attrName>
                                        </p:attrNameLst>
                                      </p:cBhvr>
                                      <p:to>
                                        <p:strVal val="visible"/>
                                      </p:to>
                                    </p:set>
                                    <p:animEffect transition="in" filter="blinds(vertical)">
                                      <p:cBhvr>
                                        <p:cTn id="25" dur="500"/>
                                        <p:tgtEl>
                                          <p:spTgt spid="135171">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5" fill="hold" grpId="0" nodeType="clickEffect">
                                  <p:stCondLst>
                                    <p:cond delay="0"/>
                                  </p:stCondLst>
                                  <p:childTnLst>
                                    <p:set>
                                      <p:cBhvr>
                                        <p:cTn id="29" dur="1" fill="hold">
                                          <p:stCondLst>
                                            <p:cond delay="0"/>
                                          </p:stCondLst>
                                        </p:cTn>
                                        <p:tgtEl>
                                          <p:spTgt spid="135171">
                                            <p:txEl>
                                              <p:pRg st="5" end="5"/>
                                            </p:txEl>
                                          </p:spTgt>
                                        </p:tgtEl>
                                        <p:attrNameLst>
                                          <p:attrName>style.visibility</p:attrName>
                                        </p:attrNameLst>
                                      </p:cBhvr>
                                      <p:to>
                                        <p:strVal val="visible"/>
                                      </p:to>
                                    </p:set>
                                    <p:animEffect transition="in" filter="blinds(vertical)">
                                      <p:cBhvr>
                                        <p:cTn id="30" dur="500"/>
                                        <p:tgtEl>
                                          <p:spTgt spid="135171">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5" fill="hold" grpId="0" nodeType="clickEffect">
                                  <p:stCondLst>
                                    <p:cond delay="0"/>
                                  </p:stCondLst>
                                  <p:childTnLst>
                                    <p:set>
                                      <p:cBhvr>
                                        <p:cTn id="34" dur="1" fill="hold">
                                          <p:stCondLst>
                                            <p:cond delay="0"/>
                                          </p:stCondLst>
                                        </p:cTn>
                                        <p:tgtEl>
                                          <p:spTgt spid="135171">
                                            <p:txEl>
                                              <p:pRg st="6" end="6"/>
                                            </p:txEl>
                                          </p:spTgt>
                                        </p:tgtEl>
                                        <p:attrNameLst>
                                          <p:attrName>style.visibility</p:attrName>
                                        </p:attrNameLst>
                                      </p:cBhvr>
                                      <p:to>
                                        <p:strVal val="visible"/>
                                      </p:to>
                                    </p:set>
                                    <p:animEffect transition="in" filter="blinds(vertical)">
                                      <p:cBhvr>
                                        <p:cTn id="35" dur="500"/>
                                        <p:tgtEl>
                                          <p:spTgt spid="1351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build="p"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rot="-5400000">
            <a:off x="-2695575" y="2695575"/>
            <a:ext cx="6858000" cy="1466850"/>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6000">
                <a:solidFill>
                  <a:srgbClr val="EAEAEA"/>
                </a:solidFill>
                <a:effectLst>
                  <a:outerShdw blurRad="38100" dist="38100" dir="2700000" algn="tl">
                    <a:srgbClr val="000000">
                      <a:alpha val="43137"/>
                    </a:srgbClr>
                  </a:outerShdw>
                </a:effectLst>
                <a:latin typeface="DomCasual" panose="020B0500000000000000" pitchFamily="34" charset="0"/>
              </a:rPr>
              <a:t>Importance of Her Qual.</a:t>
            </a:r>
          </a:p>
        </p:txBody>
      </p:sp>
      <p:sp>
        <p:nvSpPr>
          <p:cNvPr id="136196" name="Text Box 4"/>
          <p:cNvSpPr txBox="1">
            <a:spLocks noChangeArrowheads="1"/>
          </p:cNvSpPr>
          <p:nvPr/>
        </p:nvSpPr>
        <p:spPr bwMode="auto">
          <a:xfrm>
            <a:off x="1831975" y="552450"/>
            <a:ext cx="6586538"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Times New Roman" panose="02020603050405020304" pitchFamily="18" charset="0"/>
              </a:defRPr>
            </a:lvl1pPr>
            <a:lvl2pPr marL="742950" indent="-285750" defTabSz="457200" eaLnBrk="0" hangingPunct="0">
              <a:defRPr sz="2400">
                <a:solidFill>
                  <a:schemeClr val="tx1"/>
                </a:solidFill>
                <a:latin typeface="Times New Roman" panose="02020603050405020304" pitchFamily="18" charset="0"/>
              </a:defRPr>
            </a:lvl2pPr>
            <a:lvl3pPr marL="1143000" indent="-228600" defTabSz="457200" eaLnBrk="0" hangingPunct="0">
              <a:defRPr sz="2400">
                <a:solidFill>
                  <a:schemeClr val="tx1"/>
                </a:solidFill>
                <a:latin typeface="Times New Roman" panose="02020603050405020304" pitchFamily="18" charset="0"/>
              </a:defRPr>
            </a:lvl3pPr>
            <a:lvl4pPr marL="1600200" indent="-228600" defTabSz="457200" eaLnBrk="0" hangingPunct="0">
              <a:defRPr sz="2400">
                <a:solidFill>
                  <a:schemeClr val="tx1"/>
                </a:solidFill>
                <a:latin typeface="Times New Roman" panose="02020603050405020304" pitchFamily="18" charset="0"/>
              </a:defRPr>
            </a:lvl4pPr>
            <a:lvl5pPr marL="2057400" indent="-228600" defTabSz="457200" eaLnBrk="0" hangingPunct="0">
              <a:defRPr sz="24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sz="3200" dirty="0">
                <a:solidFill>
                  <a:schemeClr val="bg1"/>
                </a:solidFill>
              </a:rPr>
              <a:t>1. So much of his </a:t>
            </a:r>
            <a:r>
              <a:rPr lang="en-US" sz="3200" i="1" dirty="0">
                <a:solidFill>
                  <a:schemeClr val="bg1"/>
                </a:solidFill>
              </a:rPr>
              <a:t>example</a:t>
            </a:r>
            <a:r>
              <a:rPr lang="en-US" sz="3200" dirty="0">
                <a:solidFill>
                  <a:schemeClr val="bg1"/>
                </a:solidFill>
              </a:rPr>
              <a:t> before 			others depends on her</a:t>
            </a:r>
          </a:p>
          <a:p>
            <a:pPr algn="l" eaLnBrk="1" hangingPunct="1"/>
            <a:endParaRPr lang="en-US" sz="3200" dirty="0">
              <a:solidFill>
                <a:schemeClr val="bg1"/>
              </a:solidFill>
            </a:endParaRPr>
          </a:p>
          <a:p>
            <a:pPr algn="l" eaLnBrk="1" hangingPunct="1"/>
            <a:r>
              <a:rPr lang="en-US" sz="3200" dirty="0">
                <a:solidFill>
                  <a:schemeClr val="bg1"/>
                </a:solidFill>
              </a:rPr>
              <a:t>2. A wife </a:t>
            </a:r>
            <a:r>
              <a:rPr lang="en-US" sz="3200" dirty="0" smtClean="0">
                <a:solidFill>
                  <a:schemeClr val="bg1"/>
                </a:solidFill>
              </a:rPr>
              <a:t>can </a:t>
            </a:r>
            <a:r>
              <a:rPr lang="en-US" sz="3200" i="1" dirty="0">
                <a:solidFill>
                  <a:schemeClr val="bg1"/>
                </a:solidFill>
              </a:rPr>
              <a:t>make</a:t>
            </a:r>
            <a:r>
              <a:rPr lang="en-US" sz="3200" dirty="0">
                <a:solidFill>
                  <a:schemeClr val="bg1"/>
                </a:solidFill>
              </a:rPr>
              <a:t> or </a:t>
            </a:r>
            <a:r>
              <a:rPr lang="en-US" sz="3200" i="1" dirty="0">
                <a:solidFill>
                  <a:schemeClr val="bg1"/>
                </a:solidFill>
              </a:rPr>
              <a:t>break</a:t>
            </a:r>
            <a:r>
              <a:rPr lang="en-US" sz="3200" dirty="0">
                <a:solidFill>
                  <a:schemeClr val="bg1"/>
                </a:solidFill>
              </a:rPr>
              <a:t> a man</a:t>
            </a:r>
          </a:p>
          <a:p>
            <a:pPr algn="l" eaLnBrk="1" hangingPunct="1"/>
            <a:endParaRPr lang="en-US" sz="3200" dirty="0">
              <a:solidFill>
                <a:schemeClr val="bg1"/>
              </a:solidFill>
            </a:endParaRPr>
          </a:p>
          <a:p>
            <a:pPr algn="l" eaLnBrk="1" hangingPunct="1"/>
            <a:r>
              <a:rPr lang="en-US" sz="3200" dirty="0">
                <a:solidFill>
                  <a:schemeClr val="bg1"/>
                </a:solidFill>
              </a:rPr>
              <a:t>3. She will be in a position that could 	easily be misused</a:t>
            </a:r>
          </a:p>
          <a:p>
            <a:pPr algn="l" eaLnBrk="1" hangingPunct="1"/>
            <a:endParaRPr lang="en-US" sz="3200" dirty="0">
              <a:solidFill>
                <a:schemeClr val="bg1"/>
              </a:solidFill>
            </a:endParaRPr>
          </a:p>
          <a:p>
            <a:pPr algn="l" eaLnBrk="1" hangingPunct="1"/>
            <a:r>
              <a:rPr lang="en-US" sz="3200" dirty="0">
                <a:solidFill>
                  <a:schemeClr val="bg1"/>
                </a:solidFill>
              </a:rPr>
              <a:t>4. She will be scrutinized by other 		members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6196">
                                            <p:txEl>
                                              <p:pRg st="0" end="0"/>
                                            </p:txEl>
                                          </p:spTgt>
                                        </p:tgtEl>
                                        <p:attrNameLst>
                                          <p:attrName>style.visibility</p:attrName>
                                        </p:attrNameLst>
                                      </p:cBhvr>
                                      <p:to>
                                        <p:strVal val="visible"/>
                                      </p:to>
                                    </p:set>
                                    <p:anim calcmode="lin" valueType="num">
                                      <p:cBhvr additive="base">
                                        <p:cTn id="7" dur="500" fill="hold"/>
                                        <p:tgtEl>
                                          <p:spTgt spid="13619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3619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36196">
                                            <p:txEl>
                                              <p:pRg st="2" end="2"/>
                                            </p:txEl>
                                          </p:spTgt>
                                        </p:tgtEl>
                                        <p:attrNameLst>
                                          <p:attrName>style.visibility</p:attrName>
                                        </p:attrNameLst>
                                      </p:cBhvr>
                                      <p:to>
                                        <p:strVal val="visible"/>
                                      </p:to>
                                    </p:set>
                                    <p:anim calcmode="lin" valueType="num">
                                      <p:cBhvr additive="base">
                                        <p:cTn id="13" dur="500" fill="hold"/>
                                        <p:tgtEl>
                                          <p:spTgt spid="136196">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3619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36196">
                                            <p:txEl>
                                              <p:pRg st="4" end="4"/>
                                            </p:txEl>
                                          </p:spTgt>
                                        </p:tgtEl>
                                        <p:attrNameLst>
                                          <p:attrName>style.visibility</p:attrName>
                                        </p:attrNameLst>
                                      </p:cBhvr>
                                      <p:to>
                                        <p:strVal val="visible"/>
                                      </p:to>
                                    </p:set>
                                    <p:anim calcmode="lin" valueType="num">
                                      <p:cBhvr additive="base">
                                        <p:cTn id="19" dur="500" fill="hold"/>
                                        <p:tgtEl>
                                          <p:spTgt spid="136196">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3619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36196">
                                            <p:txEl>
                                              <p:pRg st="6" end="6"/>
                                            </p:txEl>
                                          </p:spTgt>
                                        </p:tgtEl>
                                        <p:attrNameLst>
                                          <p:attrName>style.visibility</p:attrName>
                                        </p:attrNameLst>
                                      </p:cBhvr>
                                      <p:to>
                                        <p:strVal val="visible"/>
                                      </p:to>
                                    </p:set>
                                    <p:anim calcmode="lin" valueType="num">
                                      <p:cBhvr additive="base">
                                        <p:cTn id="25" dur="500" fill="hold"/>
                                        <p:tgtEl>
                                          <p:spTgt spid="136196">
                                            <p:txEl>
                                              <p:pRg st="6" end="6"/>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36196">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6"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15669"/>
            <a:ext cx="8305800"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3600" b="1" dirty="0">
                <a:solidFill>
                  <a:srgbClr val="FFFFFF"/>
                </a:solidFill>
                <a:effectLst>
                  <a:outerShdw blurRad="38100" dist="38100" dir="2700000" algn="tl">
                    <a:srgbClr val="000000">
                      <a:alpha val="43137"/>
                    </a:srgbClr>
                  </a:outerShdw>
                </a:effectLst>
                <a:latin typeface="Times New Roman"/>
              </a:rPr>
              <a:t>Work Toward a Family That Fears God</a:t>
            </a:r>
            <a:endParaRPr lang="en-US" dirty="0"/>
          </a:p>
        </p:txBody>
      </p:sp>
      <p:sp>
        <p:nvSpPr>
          <p:cNvPr id="31749" name="TextBox 2"/>
          <p:cNvSpPr txBox="1">
            <a:spLocks noChangeArrowheads="1"/>
          </p:cNvSpPr>
          <p:nvPr/>
        </p:nvSpPr>
        <p:spPr bwMode="auto">
          <a:xfrm>
            <a:off x="304800" y="1219200"/>
            <a:ext cx="87630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971550" indent="-5143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lnSpc>
                <a:spcPct val="150000"/>
              </a:lnSpc>
              <a:buFont typeface="Times New Roman" panose="02020603050405020304" pitchFamily="18" charset="0"/>
              <a:buAutoNum type="alphaUcPeriod"/>
            </a:pPr>
            <a:r>
              <a:rPr lang="en-US" sz="3200">
                <a:solidFill>
                  <a:srgbClr val="FFFF00"/>
                </a:solidFill>
              </a:rPr>
              <a:t> Careful who you marry</a:t>
            </a:r>
          </a:p>
          <a:p>
            <a:pPr algn="l" eaLnBrk="1" hangingPunct="1">
              <a:lnSpc>
                <a:spcPct val="150000"/>
              </a:lnSpc>
              <a:buFont typeface="Times New Roman" panose="02020603050405020304" pitchFamily="18" charset="0"/>
              <a:buAutoNum type="alphaUcPeriod"/>
            </a:pPr>
            <a:r>
              <a:rPr lang="en-US" sz="3200">
                <a:solidFill>
                  <a:srgbClr val="FFFF00"/>
                </a:solidFill>
              </a:rPr>
              <a:t> Wife of an elder must be faithful</a:t>
            </a:r>
          </a:p>
          <a:p>
            <a:pPr algn="l" eaLnBrk="1" hangingPunct="1">
              <a:lnSpc>
                <a:spcPct val="150000"/>
              </a:lnSpc>
              <a:buFont typeface="Times New Roman" panose="02020603050405020304" pitchFamily="18" charset="0"/>
              <a:buAutoNum type="alphaUcPeriod"/>
            </a:pPr>
            <a:r>
              <a:rPr lang="en-US" sz="3200">
                <a:solidFill>
                  <a:srgbClr val="FFFF00"/>
                </a:solidFill>
              </a:rPr>
              <a:t> Children must be faithful</a:t>
            </a:r>
          </a:p>
          <a:p>
            <a:pPr lvl="1" algn="l" eaLnBrk="1" hangingPunct="1">
              <a:lnSpc>
                <a:spcPct val="150000"/>
              </a:lnSpc>
              <a:buFont typeface="Times New Roman" panose="02020603050405020304" pitchFamily="18" charset="0"/>
              <a:buAutoNum type="arabicPeriod"/>
            </a:pPr>
            <a:r>
              <a:rPr lang="en-US" sz="3200" i="1">
                <a:solidFill>
                  <a:schemeClr val="bg1"/>
                </a:solidFill>
              </a:rPr>
              <a:t>Faithful children (Tit. 1:6)</a:t>
            </a:r>
          </a:p>
          <a:p>
            <a:pPr lvl="1" algn="l" eaLnBrk="1" hangingPunct="1">
              <a:lnSpc>
                <a:spcPct val="150000"/>
              </a:lnSpc>
              <a:buFont typeface="Times New Roman" panose="02020603050405020304" pitchFamily="18" charset="0"/>
              <a:buAutoNum type="arabicPeriod"/>
            </a:pPr>
            <a:r>
              <a:rPr lang="en-US" sz="3200" i="1">
                <a:solidFill>
                  <a:schemeClr val="bg1"/>
                </a:solidFill>
              </a:rPr>
              <a:t>Rule household well (1 Tim. 3:4-5)</a:t>
            </a:r>
          </a:p>
          <a:p>
            <a:pPr lvl="1" algn="l" eaLnBrk="1" hangingPunct="1">
              <a:lnSpc>
                <a:spcPct val="150000"/>
              </a:lnSpc>
              <a:buFont typeface="Times New Roman" panose="02020603050405020304" pitchFamily="18" charset="0"/>
              <a:buAutoNum type="arabicPeriod"/>
            </a:pPr>
            <a:r>
              <a:rPr lang="en-US" sz="3200" i="1">
                <a:solidFill>
                  <a:schemeClr val="bg1"/>
                </a:solidFill>
              </a:rPr>
              <a:t>Think about what you teach your children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1749">
                                            <p:txEl>
                                              <p:pRg st="3" end="3"/>
                                            </p:txEl>
                                          </p:spTgt>
                                        </p:tgtEl>
                                        <p:attrNameLst>
                                          <p:attrName>style.visibility</p:attrName>
                                        </p:attrNameLst>
                                      </p:cBhvr>
                                      <p:to>
                                        <p:strVal val="visible"/>
                                      </p:to>
                                    </p:set>
                                    <p:animEffect transition="in" filter="fade">
                                      <p:cBhvr>
                                        <p:cTn id="7" dur="1000"/>
                                        <p:tgtEl>
                                          <p:spTgt spid="31749">
                                            <p:txEl>
                                              <p:pRg st="3" end="3"/>
                                            </p:txEl>
                                          </p:spTgt>
                                        </p:tgtEl>
                                      </p:cBhvr>
                                    </p:animEffect>
                                    <p:anim calcmode="lin" valueType="num">
                                      <p:cBhvr>
                                        <p:cTn id="8" dur="1000" fill="hold"/>
                                        <p:tgtEl>
                                          <p:spTgt spid="31749">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174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1749">
                                            <p:txEl>
                                              <p:pRg st="4" end="4"/>
                                            </p:txEl>
                                          </p:spTgt>
                                        </p:tgtEl>
                                        <p:attrNameLst>
                                          <p:attrName>style.visibility</p:attrName>
                                        </p:attrNameLst>
                                      </p:cBhvr>
                                      <p:to>
                                        <p:strVal val="visible"/>
                                      </p:to>
                                    </p:set>
                                    <p:animEffect transition="in" filter="fade">
                                      <p:cBhvr>
                                        <p:cTn id="14" dur="1000"/>
                                        <p:tgtEl>
                                          <p:spTgt spid="31749">
                                            <p:txEl>
                                              <p:pRg st="4" end="4"/>
                                            </p:txEl>
                                          </p:spTgt>
                                        </p:tgtEl>
                                      </p:cBhvr>
                                    </p:animEffect>
                                    <p:anim calcmode="lin" valueType="num">
                                      <p:cBhvr>
                                        <p:cTn id="15" dur="1000" fill="hold"/>
                                        <p:tgtEl>
                                          <p:spTgt spid="3174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174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1749">
                                            <p:txEl>
                                              <p:pRg st="5" end="5"/>
                                            </p:txEl>
                                          </p:spTgt>
                                        </p:tgtEl>
                                        <p:attrNameLst>
                                          <p:attrName>style.visibility</p:attrName>
                                        </p:attrNameLst>
                                      </p:cBhvr>
                                      <p:to>
                                        <p:strVal val="visible"/>
                                      </p:to>
                                    </p:set>
                                    <p:animEffect transition="in" filter="fade">
                                      <p:cBhvr>
                                        <p:cTn id="21" dur="1000"/>
                                        <p:tgtEl>
                                          <p:spTgt spid="31749">
                                            <p:txEl>
                                              <p:pRg st="5" end="5"/>
                                            </p:txEl>
                                          </p:spTgt>
                                        </p:tgtEl>
                                      </p:cBhvr>
                                    </p:animEffect>
                                    <p:anim calcmode="lin" valueType="num">
                                      <p:cBhvr>
                                        <p:cTn id="22" dur="1000" fill="hold"/>
                                        <p:tgtEl>
                                          <p:spTgt spid="31749">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174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905000"/>
            <a:ext cx="8839200" cy="2208213"/>
          </a:xfrm>
          <a:prstGeom prst="rect">
            <a:avLst/>
          </a:prstGeom>
          <a:noFill/>
        </p:spPr>
        <p:txBody>
          <a:bodyPr>
            <a:spAutoFit/>
          </a:bodyPr>
          <a:lstStyle/>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Be Faithful</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Work Toward a Family That Fears God</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 Study the Word</a:t>
            </a:r>
          </a:p>
        </p:txBody>
      </p:sp>
      <p:sp>
        <p:nvSpPr>
          <p:cNvPr id="4" name="Rectangle 3"/>
          <p:cNvSpPr/>
          <p:nvPr/>
        </p:nvSpPr>
        <p:spPr>
          <a:xfrm>
            <a:off x="0" y="182940"/>
            <a:ext cx="9144000"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i="1" cap="none" spc="0" dirty="0" smtClean="0">
                <a:ln/>
                <a:solidFill>
                  <a:srgbClr val="CCCCFF"/>
                </a:solidFill>
                <a:effectLst/>
                <a:latin typeface="Comic Sans MS" panose="030F0702030302020204" pitchFamily="66" charset="0"/>
              </a:rPr>
              <a:t>What Can I do to </a:t>
            </a:r>
            <a:r>
              <a:rPr lang="en-US" sz="4800" b="1" i="1" dirty="0" smtClean="0">
                <a:ln/>
                <a:solidFill>
                  <a:srgbClr val="CCCCFF"/>
                </a:solidFill>
                <a:latin typeface="Comic Sans MS" panose="030F0702030302020204" pitchFamily="66" charset="0"/>
              </a:rPr>
              <a:t>Prepare</a:t>
            </a:r>
          </a:p>
          <a:p>
            <a:pPr algn="ctr"/>
            <a:r>
              <a:rPr lang="en-US" sz="4800" b="1" i="1" dirty="0" smtClean="0">
                <a:ln/>
                <a:solidFill>
                  <a:srgbClr val="CCCCFF"/>
                </a:solidFill>
                <a:latin typeface="Comic Sans MS" panose="030F0702030302020204" pitchFamily="66" charset="0"/>
              </a:rPr>
              <a:t>for the </a:t>
            </a:r>
            <a:r>
              <a:rPr lang="en-US" sz="4800" b="1" i="1" cap="none" spc="0" dirty="0" smtClean="0">
                <a:ln/>
                <a:solidFill>
                  <a:srgbClr val="CCCCFF"/>
                </a:solidFill>
                <a:effectLst/>
                <a:latin typeface="Comic Sans MS" panose="030F0702030302020204" pitchFamily="66" charset="0"/>
              </a:rPr>
              <a:t>Eldership?</a:t>
            </a:r>
            <a:endParaRPr lang="en-US" sz="4800" b="1" i="1" cap="none" spc="0" dirty="0">
              <a:ln/>
              <a:solidFill>
                <a:srgbClr val="CCCCFF"/>
              </a:solidFill>
              <a:effectLst/>
              <a:latin typeface="Comic Sans MS" panose="030F0702030302020204" pitchFamily="66"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415" y="115669"/>
            <a:ext cx="3610385"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3600" b="1" dirty="0">
                <a:solidFill>
                  <a:srgbClr val="FFFFFF"/>
                </a:solidFill>
                <a:effectLst>
                  <a:outerShdw blurRad="38100" dist="38100" dir="2700000" algn="tl">
                    <a:srgbClr val="000000">
                      <a:alpha val="43137"/>
                    </a:srgbClr>
                  </a:outerShdw>
                </a:effectLst>
                <a:latin typeface="Times New Roman"/>
              </a:rPr>
              <a:t>Study the Word</a:t>
            </a:r>
            <a:endParaRPr lang="en-US" dirty="0"/>
          </a:p>
        </p:txBody>
      </p:sp>
      <p:sp>
        <p:nvSpPr>
          <p:cNvPr id="33797" name="TextBox 2"/>
          <p:cNvSpPr txBox="1">
            <a:spLocks noChangeArrowheads="1"/>
          </p:cNvSpPr>
          <p:nvPr/>
        </p:nvSpPr>
        <p:spPr bwMode="auto">
          <a:xfrm>
            <a:off x="304800" y="1219200"/>
            <a:ext cx="8763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971550" indent="-5143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buFont typeface="Times New Roman" panose="02020603050405020304" pitchFamily="18" charset="0"/>
              <a:buAutoNum type="alphaUcPeriod"/>
            </a:pPr>
            <a:r>
              <a:rPr lang="en-US" sz="3200" dirty="0">
                <a:solidFill>
                  <a:srgbClr val="FFFF00"/>
                </a:solidFill>
              </a:rPr>
              <a:t> The Need to Study</a:t>
            </a:r>
          </a:p>
          <a:p>
            <a:pPr lvl="1" algn="l" eaLnBrk="1" hangingPunct="1">
              <a:buFont typeface="Times New Roman" panose="02020603050405020304" pitchFamily="18" charset="0"/>
              <a:buAutoNum type="arabicPeriod"/>
            </a:pPr>
            <a:r>
              <a:rPr lang="en-US" sz="3200" i="1" dirty="0" smtClean="0">
                <a:solidFill>
                  <a:schemeClr val="bg1"/>
                </a:solidFill>
              </a:rPr>
              <a:t>Elders </a:t>
            </a:r>
            <a:r>
              <a:rPr lang="en-US" sz="3200" i="1" dirty="0">
                <a:solidFill>
                  <a:schemeClr val="bg1"/>
                </a:solidFill>
              </a:rPr>
              <a:t>must feed the flock (Acts 20:28)</a:t>
            </a:r>
          </a:p>
          <a:p>
            <a:pPr lvl="1" algn="l" eaLnBrk="1" hangingPunct="1">
              <a:buFont typeface="Times New Roman" panose="02020603050405020304" pitchFamily="18" charset="0"/>
              <a:buAutoNum type="arabicPeriod"/>
            </a:pPr>
            <a:r>
              <a:rPr lang="en-US" sz="3200" i="1" dirty="0">
                <a:solidFill>
                  <a:schemeClr val="bg1"/>
                </a:solidFill>
              </a:rPr>
              <a:t>Must be ready to rebuke gainsayer (Tit. 1:9)</a:t>
            </a:r>
          </a:p>
          <a:p>
            <a:pPr lvl="1" algn="l" eaLnBrk="1" hangingPunct="1">
              <a:buFont typeface="Times New Roman" panose="02020603050405020304" pitchFamily="18" charset="0"/>
              <a:buAutoNum type="arabicPeriod"/>
            </a:pPr>
            <a:r>
              <a:rPr lang="en-US" sz="3200" i="1" dirty="0">
                <a:solidFill>
                  <a:schemeClr val="bg1"/>
                </a:solidFill>
              </a:rPr>
              <a:t>Prepared to talk to members about souls – thus well versed (Heb. 13:17)</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797">
                                            <p:txEl>
                                              <p:pRg st="1" end="1"/>
                                            </p:txEl>
                                          </p:spTgt>
                                        </p:tgtEl>
                                        <p:attrNameLst>
                                          <p:attrName>style.visibility</p:attrName>
                                        </p:attrNameLst>
                                      </p:cBhvr>
                                      <p:to>
                                        <p:strVal val="visible"/>
                                      </p:to>
                                    </p:set>
                                    <p:animEffect transition="in" filter="fade">
                                      <p:cBhvr>
                                        <p:cTn id="7" dur="1000"/>
                                        <p:tgtEl>
                                          <p:spTgt spid="33797">
                                            <p:txEl>
                                              <p:pRg st="1" end="1"/>
                                            </p:txEl>
                                          </p:spTgt>
                                        </p:tgtEl>
                                      </p:cBhvr>
                                    </p:animEffect>
                                    <p:anim calcmode="lin" valueType="num">
                                      <p:cBhvr>
                                        <p:cTn id="8" dur="1000" fill="hold"/>
                                        <p:tgtEl>
                                          <p:spTgt spid="3379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379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3797">
                                            <p:txEl>
                                              <p:pRg st="2" end="2"/>
                                            </p:txEl>
                                          </p:spTgt>
                                        </p:tgtEl>
                                        <p:attrNameLst>
                                          <p:attrName>style.visibility</p:attrName>
                                        </p:attrNameLst>
                                      </p:cBhvr>
                                      <p:to>
                                        <p:strVal val="visible"/>
                                      </p:to>
                                    </p:set>
                                    <p:animEffect transition="in" filter="fade">
                                      <p:cBhvr>
                                        <p:cTn id="14" dur="1000"/>
                                        <p:tgtEl>
                                          <p:spTgt spid="33797">
                                            <p:txEl>
                                              <p:pRg st="2" end="2"/>
                                            </p:txEl>
                                          </p:spTgt>
                                        </p:tgtEl>
                                      </p:cBhvr>
                                    </p:animEffect>
                                    <p:anim calcmode="lin" valueType="num">
                                      <p:cBhvr>
                                        <p:cTn id="15" dur="1000" fill="hold"/>
                                        <p:tgtEl>
                                          <p:spTgt spid="3379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379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3797">
                                            <p:txEl>
                                              <p:pRg st="3" end="3"/>
                                            </p:txEl>
                                          </p:spTgt>
                                        </p:tgtEl>
                                        <p:attrNameLst>
                                          <p:attrName>style.visibility</p:attrName>
                                        </p:attrNameLst>
                                      </p:cBhvr>
                                      <p:to>
                                        <p:strVal val="visible"/>
                                      </p:to>
                                    </p:set>
                                    <p:animEffect transition="in" filter="fade">
                                      <p:cBhvr>
                                        <p:cTn id="21" dur="1000"/>
                                        <p:tgtEl>
                                          <p:spTgt spid="33797">
                                            <p:txEl>
                                              <p:pRg st="3" end="3"/>
                                            </p:txEl>
                                          </p:spTgt>
                                        </p:tgtEl>
                                      </p:cBhvr>
                                    </p:animEffect>
                                    <p:anim calcmode="lin" valueType="num">
                                      <p:cBhvr>
                                        <p:cTn id="22" dur="1000" fill="hold"/>
                                        <p:tgtEl>
                                          <p:spTgt spid="3379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379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415" y="115669"/>
            <a:ext cx="3610385"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3600" b="1" dirty="0">
                <a:solidFill>
                  <a:srgbClr val="FFFFFF"/>
                </a:solidFill>
                <a:effectLst>
                  <a:outerShdw blurRad="38100" dist="38100" dir="2700000" algn="tl">
                    <a:srgbClr val="000000">
                      <a:alpha val="43137"/>
                    </a:srgbClr>
                  </a:outerShdw>
                </a:effectLst>
                <a:latin typeface="Times New Roman"/>
              </a:rPr>
              <a:t>Study the Word</a:t>
            </a:r>
            <a:endParaRPr lang="en-US" dirty="0"/>
          </a:p>
        </p:txBody>
      </p:sp>
      <p:sp>
        <p:nvSpPr>
          <p:cNvPr id="34821" name="TextBox 2"/>
          <p:cNvSpPr txBox="1">
            <a:spLocks noChangeArrowheads="1"/>
          </p:cNvSpPr>
          <p:nvPr/>
        </p:nvSpPr>
        <p:spPr bwMode="auto">
          <a:xfrm>
            <a:off x="304800" y="1219200"/>
            <a:ext cx="8763000"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971550" indent="-514350" eaLnBrk="0" hangingPunct="0">
              <a:defRPr sz="2400">
                <a:solidFill>
                  <a:schemeClr val="tx1"/>
                </a:solidFill>
                <a:latin typeface="Times New Roman" panose="02020603050405020304" pitchFamily="18" charset="0"/>
              </a:defRPr>
            </a:lvl2pPr>
            <a:lvl3pPr marL="1428750" indent="-51435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buFont typeface="Times New Roman" panose="02020603050405020304" pitchFamily="18" charset="0"/>
              <a:buAutoNum type="alphaUcPeriod"/>
            </a:pPr>
            <a:r>
              <a:rPr lang="en-US" sz="3200">
                <a:solidFill>
                  <a:srgbClr val="FFFF00"/>
                </a:solidFill>
              </a:rPr>
              <a:t> The Need to Study</a:t>
            </a:r>
          </a:p>
          <a:p>
            <a:pPr algn="l" eaLnBrk="1" hangingPunct="1">
              <a:buFont typeface="Times New Roman" panose="02020603050405020304" pitchFamily="18" charset="0"/>
              <a:buAutoNum type="alphaUcPeriod"/>
            </a:pPr>
            <a:r>
              <a:rPr lang="en-US" sz="3200">
                <a:solidFill>
                  <a:srgbClr val="FFFF00"/>
                </a:solidFill>
              </a:rPr>
              <a:t> What Should Study</a:t>
            </a:r>
          </a:p>
          <a:p>
            <a:pPr lvl="1" algn="l" eaLnBrk="1" hangingPunct="1">
              <a:buFont typeface="Times New Roman" panose="02020603050405020304" pitchFamily="18" charset="0"/>
              <a:buAutoNum type="arabicPeriod"/>
            </a:pPr>
            <a:r>
              <a:rPr lang="en-US" sz="3200" i="1">
                <a:solidFill>
                  <a:schemeClr val="bg1"/>
                </a:solidFill>
              </a:rPr>
              <a:t>Text in context (2 Pet. 3:16-18; 2 Tim. 2:15)</a:t>
            </a:r>
          </a:p>
          <a:p>
            <a:pPr lvl="1" algn="l" eaLnBrk="1" hangingPunct="1">
              <a:buFont typeface="Times New Roman" panose="02020603050405020304" pitchFamily="18" charset="0"/>
              <a:buAutoNum type="arabicPeriod"/>
            </a:pPr>
            <a:r>
              <a:rPr lang="en-US" sz="3200" i="1">
                <a:solidFill>
                  <a:schemeClr val="bg1"/>
                </a:solidFill>
              </a:rPr>
              <a:t>Wisdom literature </a:t>
            </a:r>
          </a:p>
          <a:p>
            <a:pPr lvl="2" algn="l" eaLnBrk="1" hangingPunct="1">
              <a:buFont typeface="Times New Roman" panose="02020603050405020304" pitchFamily="18" charset="0"/>
              <a:buAutoNum type="alphaLcPeriod"/>
            </a:pPr>
            <a:r>
              <a:rPr lang="en-US" sz="3200">
                <a:solidFill>
                  <a:schemeClr val="bg1"/>
                </a:solidFill>
              </a:rPr>
              <a:t>Know wise approach</a:t>
            </a:r>
          </a:p>
          <a:p>
            <a:pPr lvl="2" algn="l" eaLnBrk="1" hangingPunct="1">
              <a:buFont typeface="Times New Roman" panose="02020603050405020304" pitchFamily="18" charset="0"/>
              <a:buAutoNum type="alphaLcPeriod"/>
            </a:pPr>
            <a:r>
              <a:rPr lang="en-US" sz="3200">
                <a:solidFill>
                  <a:schemeClr val="bg1"/>
                </a:solidFill>
              </a:rPr>
              <a:t>Know human nature – how people act</a:t>
            </a:r>
          </a:p>
          <a:p>
            <a:pPr lvl="2" algn="l" eaLnBrk="1" hangingPunct="1">
              <a:buFont typeface="Times New Roman" panose="02020603050405020304" pitchFamily="18" charset="0"/>
              <a:buAutoNum type="alphaLcPeriod"/>
            </a:pPr>
            <a:r>
              <a:rPr lang="en-US" sz="3200">
                <a:solidFill>
                  <a:schemeClr val="bg1"/>
                </a:solidFill>
              </a:rPr>
              <a:t>i.e. Prov. 18:13, 17</a:t>
            </a:r>
          </a:p>
          <a:p>
            <a:pPr lvl="1" algn="l" eaLnBrk="1" hangingPunct="1">
              <a:buFont typeface="Times New Roman" panose="02020603050405020304" pitchFamily="18" charset="0"/>
              <a:buAutoNum type="arabicPeriod"/>
            </a:pPr>
            <a:r>
              <a:rPr lang="en-US" sz="3200" i="1">
                <a:solidFill>
                  <a:schemeClr val="bg1"/>
                </a:solidFill>
              </a:rPr>
              <a:t>Issues of the day</a:t>
            </a:r>
          </a:p>
          <a:p>
            <a:pPr lvl="2" algn="l" eaLnBrk="1" hangingPunct="1">
              <a:buFont typeface="Times New Roman" panose="02020603050405020304" pitchFamily="18" charset="0"/>
              <a:buAutoNum type="alphaLcPeriod"/>
            </a:pPr>
            <a:r>
              <a:rPr lang="en-US" sz="3200">
                <a:solidFill>
                  <a:schemeClr val="bg1"/>
                </a:solidFill>
              </a:rPr>
              <a:t>Example: about circum. Gal. 3-4; Acts 15</a:t>
            </a:r>
          </a:p>
          <a:p>
            <a:pPr lvl="2" algn="l" eaLnBrk="1" hangingPunct="1">
              <a:buFont typeface="Times New Roman" panose="02020603050405020304" pitchFamily="18" charset="0"/>
              <a:buAutoNum type="alphaLcPeriod"/>
            </a:pPr>
            <a:r>
              <a:rPr lang="en-US" sz="3200">
                <a:solidFill>
                  <a:schemeClr val="bg1"/>
                </a:solidFill>
              </a:rPr>
              <a:t>Know of dangers flock faces (Acts 20:29-30)</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821">
                                            <p:txEl>
                                              <p:pRg st="2" end="2"/>
                                            </p:txEl>
                                          </p:spTgt>
                                        </p:tgtEl>
                                        <p:attrNameLst>
                                          <p:attrName>style.visibility</p:attrName>
                                        </p:attrNameLst>
                                      </p:cBhvr>
                                      <p:to>
                                        <p:strVal val="visible"/>
                                      </p:to>
                                    </p:set>
                                    <p:animEffect transition="in" filter="fade">
                                      <p:cBhvr>
                                        <p:cTn id="7" dur="1000"/>
                                        <p:tgtEl>
                                          <p:spTgt spid="34821">
                                            <p:txEl>
                                              <p:pRg st="2" end="2"/>
                                            </p:txEl>
                                          </p:spTgt>
                                        </p:tgtEl>
                                      </p:cBhvr>
                                    </p:animEffect>
                                    <p:anim calcmode="lin" valueType="num">
                                      <p:cBhvr>
                                        <p:cTn id="8" dur="1000" fill="hold"/>
                                        <p:tgtEl>
                                          <p:spTgt spid="3482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482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4821">
                                            <p:txEl>
                                              <p:pRg st="3" end="3"/>
                                            </p:txEl>
                                          </p:spTgt>
                                        </p:tgtEl>
                                        <p:attrNameLst>
                                          <p:attrName>style.visibility</p:attrName>
                                        </p:attrNameLst>
                                      </p:cBhvr>
                                      <p:to>
                                        <p:strVal val="visible"/>
                                      </p:to>
                                    </p:set>
                                    <p:animEffect transition="in" filter="fade">
                                      <p:cBhvr>
                                        <p:cTn id="14" dur="1000"/>
                                        <p:tgtEl>
                                          <p:spTgt spid="34821">
                                            <p:txEl>
                                              <p:pRg st="3" end="3"/>
                                            </p:txEl>
                                          </p:spTgt>
                                        </p:tgtEl>
                                      </p:cBhvr>
                                    </p:animEffect>
                                    <p:anim calcmode="lin" valueType="num">
                                      <p:cBhvr>
                                        <p:cTn id="15" dur="1000" fill="hold"/>
                                        <p:tgtEl>
                                          <p:spTgt spid="34821">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482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4821">
                                            <p:txEl>
                                              <p:pRg st="4" end="4"/>
                                            </p:txEl>
                                          </p:spTgt>
                                        </p:tgtEl>
                                        <p:attrNameLst>
                                          <p:attrName>style.visibility</p:attrName>
                                        </p:attrNameLst>
                                      </p:cBhvr>
                                      <p:to>
                                        <p:strVal val="visible"/>
                                      </p:to>
                                    </p:set>
                                    <p:animEffect transition="in" filter="fade">
                                      <p:cBhvr>
                                        <p:cTn id="21" dur="1000"/>
                                        <p:tgtEl>
                                          <p:spTgt spid="34821">
                                            <p:txEl>
                                              <p:pRg st="4" end="4"/>
                                            </p:txEl>
                                          </p:spTgt>
                                        </p:tgtEl>
                                      </p:cBhvr>
                                    </p:animEffect>
                                    <p:anim calcmode="lin" valueType="num">
                                      <p:cBhvr>
                                        <p:cTn id="22" dur="1000" fill="hold"/>
                                        <p:tgtEl>
                                          <p:spTgt spid="34821">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482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4821">
                                            <p:txEl>
                                              <p:pRg st="5" end="5"/>
                                            </p:txEl>
                                          </p:spTgt>
                                        </p:tgtEl>
                                        <p:attrNameLst>
                                          <p:attrName>style.visibility</p:attrName>
                                        </p:attrNameLst>
                                      </p:cBhvr>
                                      <p:to>
                                        <p:strVal val="visible"/>
                                      </p:to>
                                    </p:set>
                                    <p:animEffect transition="in" filter="fade">
                                      <p:cBhvr>
                                        <p:cTn id="28" dur="1000"/>
                                        <p:tgtEl>
                                          <p:spTgt spid="34821">
                                            <p:txEl>
                                              <p:pRg st="5" end="5"/>
                                            </p:txEl>
                                          </p:spTgt>
                                        </p:tgtEl>
                                      </p:cBhvr>
                                    </p:animEffect>
                                    <p:anim calcmode="lin" valueType="num">
                                      <p:cBhvr>
                                        <p:cTn id="29" dur="1000" fill="hold"/>
                                        <p:tgtEl>
                                          <p:spTgt spid="34821">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482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4821">
                                            <p:txEl>
                                              <p:pRg st="6" end="6"/>
                                            </p:txEl>
                                          </p:spTgt>
                                        </p:tgtEl>
                                        <p:attrNameLst>
                                          <p:attrName>style.visibility</p:attrName>
                                        </p:attrNameLst>
                                      </p:cBhvr>
                                      <p:to>
                                        <p:strVal val="visible"/>
                                      </p:to>
                                    </p:set>
                                    <p:animEffect transition="in" filter="fade">
                                      <p:cBhvr>
                                        <p:cTn id="35" dur="1000"/>
                                        <p:tgtEl>
                                          <p:spTgt spid="34821">
                                            <p:txEl>
                                              <p:pRg st="6" end="6"/>
                                            </p:txEl>
                                          </p:spTgt>
                                        </p:tgtEl>
                                      </p:cBhvr>
                                    </p:animEffect>
                                    <p:anim calcmode="lin" valueType="num">
                                      <p:cBhvr>
                                        <p:cTn id="36" dur="1000" fill="hold"/>
                                        <p:tgtEl>
                                          <p:spTgt spid="34821">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482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4821">
                                            <p:txEl>
                                              <p:pRg st="7" end="7"/>
                                            </p:txEl>
                                          </p:spTgt>
                                        </p:tgtEl>
                                        <p:attrNameLst>
                                          <p:attrName>style.visibility</p:attrName>
                                        </p:attrNameLst>
                                      </p:cBhvr>
                                      <p:to>
                                        <p:strVal val="visible"/>
                                      </p:to>
                                    </p:set>
                                    <p:animEffect transition="in" filter="fade">
                                      <p:cBhvr>
                                        <p:cTn id="42" dur="1000"/>
                                        <p:tgtEl>
                                          <p:spTgt spid="34821">
                                            <p:txEl>
                                              <p:pRg st="7" end="7"/>
                                            </p:txEl>
                                          </p:spTgt>
                                        </p:tgtEl>
                                      </p:cBhvr>
                                    </p:animEffect>
                                    <p:anim calcmode="lin" valueType="num">
                                      <p:cBhvr>
                                        <p:cTn id="43" dur="1000" fill="hold"/>
                                        <p:tgtEl>
                                          <p:spTgt spid="34821">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4821">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4821">
                                            <p:txEl>
                                              <p:pRg st="8" end="8"/>
                                            </p:txEl>
                                          </p:spTgt>
                                        </p:tgtEl>
                                        <p:attrNameLst>
                                          <p:attrName>style.visibility</p:attrName>
                                        </p:attrNameLst>
                                      </p:cBhvr>
                                      <p:to>
                                        <p:strVal val="visible"/>
                                      </p:to>
                                    </p:set>
                                    <p:animEffect transition="in" filter="fade">
                                      <p:cBhvr>
                                        <p:cTn id="49" dur="1000"/>
                                        <p:tgtEl>
                                          <p:spTgt spid="34821">
                                            <p:txEl>
                                              <p:pRg st="8" end="8"/>
                                            </p:txEl>
                                          </p:spTgt>
                                        </p:tgtEl>
                                      </p:cBhvr>
                                    </p:animEffect>
                                    <p:anim calcmode="lin" valueType="num">
                                      <p:cBhvr>
                                        <p:cTn id="50" dur="1000" fill="hold"/>
                                        <p:tgtEl>
                                          <p:spTgt spid="34821">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4821">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4821">
                                            <p:txEl>
                                              <p:pRg st="9" end="9"/>
                                            </p:txEl>
                                          </p:spTgt>
                                        </p:tgtEl>
                                        <p:attrNameLst>
                                          <p:attrName>style.visibility</p:attrName>
                                        </p:attrNameLst>
                                      </p:cBhvr>
                                      <p:to>
                                        <p:strVal val="visible"/>
                                      </p:to>
                                    </p:set>
                                    <p:animEffect transition="in" filter="fade">
                                      <p:cBhvr>
                                        <p:cTn id="56" dur="1000"/>
                                        <p:tgtEl>
                                          <p:spTgt spid="34821">
                                            <p:txEl>
                                              <p:pRg st="9" end="9"/>
                                            </p:txEl>
                                          </p:spTgt>
                                        </p:tgtEl>
                                      </p:cBhvr>
                                    </p:animEffect>
                                    <p:anim calcmode="lin" valueType="num">
                                      <p:cBhvr>
                                        <p:cTn id="57" dur="1000" fill="hold"/>
                                        <p:tgtEl>
                                          <p:spTgt spid="34821">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4821">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905000"/>
            <a:ext cx="8839200" cy="2913063"/>
          </a:xfrm>
          <a:prstGeom prst="rect">
            <a:avLst/>
          </a:prstGeom>
          <a:noFill/>
        </p:spPr>
        <p:txBody>
          <a:bodyPr>
            <a:spAutoFit/>
          </a:bodyPr>
          <a:lstStyle/>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Be Faithful</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Work Toward a Family That Fears God</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 Study the Word</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 Work on Communication Skills</a:t>
            </a:r>
          </a:p>
        </p:txBody>
      </p:sp>
      <p:sp>
        <p:nvSpPr>
          <p:cNvPr id="4" name="Rectangle 3"/>
          <p:cNvSpPr/>
          <p:nvPr/>
        </p:nvSpPr>
        <p:spPr>
          <a:xfrm>
            <a:off x="0" y="182940"/>
            <a:ext cx="9144000"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i="1" cap="none" spc="0" dirty="0" smtClean="0">
                <a:ln/>
                <a:solidFill>
                  <a:srgbClr val="CCCCFF"/>
                </a:solidFill>
                <a:effectLst/>
                <a:latin typeface="Comic Sans MS" panose="030F0702030302020204" pitchFamily="66" charset="0"/>
              </a:rPr>
              <a:t>What Can I do to </a:t>
            </a:r>
            <a:r>
              <a:rPr lang="en-US" sz="4800" b="1" i="1" dirty="0" smtClean="0">
                <a:ln/>
                <a:solidFill>
                  <a:srgbClr val="CCCCFF"/>
                </a:solidFill>
                <a:latin typeface="Comic Sans MS" panose="030F0702030302020204" pitchFamily="66" charset="0"/>
              </a:rPr>
              <a:t>Prepare</a:t>
            </a:r>
          </a:p>
          <a:p>
            <a:pPr algn="ctr"/>
            <a:r>
              <a:rPr lang="en-US" sz="4800" b="1" i="1" dirty="0" smtClean="0">
                <a:ln/>
                <a:solidFill>
                  <a:srgbClr val="CCCCFF"/>
                </a:solidFill>
                <a:latin typeface="Comic Sans MS" panose="030F0702030302020204" pitchFamily="66" charset="0"/>
              </a:rPr>
              <a:t>for the </a:t>
            </a:r>
            <a:r>
              <a:rPr lang="en-US" sz="4800" b="1" i="1" cap="none" spc="0" dirty="0" smtClean="0">
                <a:ln/>
                <a:solidFill>
                  <a:srgbClr val="CCCCFF"/>
                </a:solidFill>
                <a:effectLst/>
                <a:latin typeface="Comic Sans MS" panose="030F0702030302020204" pitchFamily="66" charset="0"/>
              </a:rPr>
              <a:t>Eldership?</a:t>
            </a:r>
            <a:endParaRPr lang="en-US" sz="4800" b="1" i="1" cap="none" spc="0" dirty="0">
              <a:ln/>
              <a:solidFill>
                <a:srgbClr val="CCCCFF"/>
              </a:solidFill>
              <a:effectLst/>
              <a:latin typeface="Comic Sans MS" panose="030F0702030302020204" pitchFamily="66"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690" y="115669"/>
            <a:ext cx="6785510"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3600" b="1" dirty="0">
                <a:solidFill>
                  <a:srgbClr val="FFFFFF"/>
                </a:solidFill>
                <a:effectLst>
                  <a:outerShdw blurRad="38100" dist="38100" dir="2700000" algn="tl">
                    <a:srgbClr val="000000">
                      <a:alpha val="43137"/>
                    </a:srgbClr>
                  </a:outerShdw>
                </a:effectLst>
                <a:latin typeface="Times New Roman"/>
              </a:rPr>
              <a:t>Work on Communication Skills</a:t>
            </a:r>
            <a:endParaRPr lang="en-US" dirty="0"/>
          </a:p>
        </p:txBody>
      </p:sp>
      <p:sp>
        <p:nvSpPr>
          <p:cNvPr id="36869" name="TextBox 2"/>
          <p:cNvSpPr txBox="1">
            <a:spLocks noChangeArrowheads="1"/>
          </p:cNvSpPr>
          <p:nvPr/>
        </p:nvSpPr>
        <p:spPr bwMode="auto">
          <a:xfrm>
            <a:off x="304800" y="1219200"/>
            <a:ext cx="8763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buFont typeface="Times New Roman" panose="02020603050405020304" pitchFamily="18" charset="0"/>
              <a:buAutoNum type="alphaUcPeriod"/>
            </a:pPr>
            <a:r>
              <a:rPr lang="en-US" sz="3200">
                <a:solidFill>
                  <a:srgbClr val="FFFF00"/>
                </a:solidFill>
              </a:rPr>
              <a:t> Must have ability to teach </a:t>
            </a:r>
            <a:r>
              <a:rPr lang="en-US" sz="3200">
                <a:solidFill>
                  <a:schemeClr val="bg1"/>
                </a:solidFill>
              </a:rPr>
              <a:t>(1 Tim. 3:2)</a:t>
            </a:r>
          </a:p>
          <a:p>
            <a:pPr algn="l" eaLnBrk="1" hangingPunct="1">
              <a:buFont typeface="Times New Roman" panose="02020603050405020304" pitchFamily="18" charset="0"/>
              <a:buAutoNum type="alphaUcPeriod"/>
            </a:pPr>
            <a:r>
              <a:rPr lang="en-US" sz="3200">
                <a:solidFill>
                  <a:srgbClr val="FFFF00"/>
                </a:solidFill>
              </a:rPr>
              <a:t> Learn to be careful</a:t>
            </a:r>
            <a:endParaRPr lang="en-US" sz="3200" i="1">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869">
                                            <p:txEl>
                                              <p:pRg st="1" end="1"/>
                                            </p:txEl>
                                          </p:spTgt>
                                        </p:tgtEl>
                                        <p:attrNameLst>
                                          <p:attrName>style.visibility</p:attrName>
                                        </p:attrNameLst>
                                      </p:cBhvr>
                                      <p:to>
                                        <p:strVal val="visible"/>
                                      </p:to>
                                    </p:set>
                                    <p:animEffect transition="in" filter="fade">
                                      <p:cBhvr>
                                        <p:cTn id="7" dur="1000"/>
                                        <p:tgtEl>
                                          <p:spTgt spid="36869">
                                            <p:txEl>
                                              <p:pRg st="1" end="1"/>
                                            </p:txEl>
                                          </p:spTgt>
                                        </p:tgtEl>
                                      </p:cBhvr>
                                    </p:animEffect>
                                    <p:anim calcmode="lin" valueType="num">
                                      <p:cBhvr>
                                        <p:cTn id="8" dur="1000" fill="hold"/>
                                        <p:tgtEl>
                                          <p:spTgt spid="3686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686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uiExpand="1"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Group 2"/>
          <p:cNvGrpSpPr>
            <a:grpSpLocks/>
          </p:cNvGrpSpPr>
          <p:nvPr/>
        </p:nvGrpSpPr>
        <p:grpSpPr bwMode="auto">
          <a:xfrm>
            <a:off x="1600200" y="228600"/>
            <a:ext cx="5943600" cy="1293813"/>
            <a:chOff x="1200" y="240"/>
            <a:chExt cx="3744" cy="815"/>
          </a:xfrm>
        </p:grpSpPr>
        <p:pic>
          <p:nvPicPr>
            <p:cNvPr id="37895" name="Picture 3" descr="j033916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0" y="240"/>
              <a:ext cx="816" cy="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4" descr="j033916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4128" y="240"/>
              <a:ext cx="816" cy="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7" name="Rectangle 5"/>
            <p:cNvSpPr>
              <a:spLocks noChangeArrowheads="1"/>
            </p:cNvSpPr>
            <p:nvPr/>
          </p:nvSpPr>
          <p:spPr bwMode="auto">
            <a:xfrm>
              <a:off x="1968" y="288"/>
              <a:ext cx="2160" cy="7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grpSp>
      <p:sp>
        <p:nvSpPr>
          <p:cNvPr id="37891" name="Text Box 7"/>
          <p:cNvSpPr txBox="1">
            <a:spLocks noChangeArrowheads="1"/>
          </p:cNvSpPr>
          <p:nvPr/>
        </p:nvSpPr>
        <p:spPr bwMode="auto">
          <a:xfrm>
            <a:off x="593725" y="22494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47112" name="AutoShape 8"/>
          <p:cNvSpPr>
            <a:spLocks noChangeArrowheads="1"/>
          </p:cNvSpPr>
          <p:nvPr/>
        </p:nvSpPr>
        <p:spPr bwMode="auto">
          <a:xfrm>
            <a:off x="304800" y="1981200"/>
            <a:ext cx="2743200" cy="4343400"/>
          </a:xfrm>
          <a:prstGeom prst="roundRect">
            <a:avLst>
              <a:gd name="adj" fmla="val 16667"/>
            </a:avLst>
          </a:prstGeom>
          <a:solidFill>
            <a:schemeClr val="bg1"/>
          </a:solidFill>
          <a:ln w="9525">
            <a:solidFill>
              <a:schemeClr val="folHlink"/>
            </a:solidFill>
            <a:round/>
            <a:headEnd/>
            <a:tailEnd/>
          </a:ln>
        </p:spPr>
        <p:txBody>
          <a:bodyPr wrap="none" anchor="ctr"/>
          <a:lstStyle/>
          <a:p>
            <a:pPr eaLnBrk="0" hangingPunct="0">
              <a:defRPr/>
            </a:pPr>
            <a:r>
              <a:rPr lang="en-US" sz="2800" b="1" u="sng" dirty="0">
                <a:solidFill>
                  <a:schemeClr val="tx2"/>
                </a:solidFill>
                <a:latin typeface="Comic Sans MS" pitchFamily="66" charset="0"/>
              </a:rPr>
              <a:t>What</a:t>
            </a:r>
            <a:r>
              <a:rPr lang="en-US" sz="2800" b="1" dirty="0">
                <a:solidFill>
                  <a:schemeClr val="tx2"/>
                </a:solidFill>
                <a:latin typeface="Comic Sans MS" pitchFamily="66" charset="0"/>
              </a:rPr>
              <a:t> I Say</a:t>
            </a:r>
          </a:p>
          <a:p>
            <a:pPr eaLnBrk="0" hangingPunct="0">
              <a:defRPr/>
            </a:pPr>
            <a:r>
              <a:rPr lang="en-US" sz="2800" b="1" dirty="0">
                <a:solidFill>
                  <a:schemeClr val="tx2"/>
                </a:solidFill>
                <a:latin typeface="Comic Sans MS" pitchFamily="66" charset="0"/>
              </a:rPr>
              <a:t>To &amp; About</a:t>
            </a:r>
          </a:p>
          <a:p>
            <a:pPr eaLnBrk="0" hangingPunct="0">
              <a:defRPr/>
            </a:pPr>
            <a:r>
              <a:rPr lang="en-US" sz="2800" b="1" dirty="0">
                <a:solidFill>
                  <a:schemeClr val="tx2"/>
                </a:solidFill>
                <a:latin typeface="Comic Sans MS" pitchFamily="66" charset="0"/>
              </a:rPr>
              <a:t>Others</a:t>
            </a:r>
          </a:p>
          <a:p>
            <a:pPr eaLnBrk="0" hangingPunct="0">
              <a:defRPr/>
            </a:pPr>
            <a:endParaRPr lang="en-US" sz="2800" b="1" dirty="0">
              <a:solidFill>
                <a:schemeClr val="bg2"/>
              </a:solidFill>
              <a:latin typeface="Comic Sans MS" pitchFamily="66" charset="0"/>
            </a:endParaRPr>
          </a:p>
          <a:p>
            <a:pPr eaLnBrk="0" hangingPunct="0">
              <a:lnSpc>
                <a:spcPct val="120000"/>
              </a:lnSpc>
              <a:defRPr/>
            </a:pPr>
            <a:r>
              <a:rPr lang="en-US" sz="2800" dirty="0">
                <a:solidFill>
                  <a:schemeClr val="accent2">
                    <a:lumMod val="50000"/>
                  </a:schemeClr>
                </a:solidFill>
              </a:rPr>
              <a:t>Prov. 10:19</a:t>
            </a:r>
          </a:p>
          <a:p>
            <a:pPr eaLnBrk="0" hangingPunct="0">
              <a:lnSpc>
                <a:spcPct val="120000"/>
              </a:lnSpc>
              <a:defRPr/>
            </a:pPr>
            <a:r>
              <a:rPr lang="en-US" sz="2800" dirty="0">
                <a:solidFill>
                  <a:schemeClr val="accent2">
                    <a:lumMod val="50000"/>
                  </a:schemeClr>
                </a:solidFill>
              </a:rPr>
              <a:t>Prov. </a:t>
            </a:r>
            <a:r>
              <a:rPr lang="en-US" sz="2800" dirty="0" smtClean="0">
                <a:solidFill>
                  <a:schemeClr val="accent2">
                    <a:lumMod val="50000"/>
                  </a:schemeClr>
                </a:solidFill>
              </a:rPr>
              <a:t>11:13</a:t>
            </a:r>
            <a:endParaRPr lang="en-US" sz="2800" dirty="0">
              <a:solidFill>
                <a:schemeClr val="accent2">
                  <a:lumMod val="50000"/>
                </a:schemeClr>
              </a:solidFill>
            </a:endParaRPr>
          </a:p>
        </p:txBody>
      </p:sp>
      <p:sp>
        <p:nvSpPr>
          <p:cNvPr id="47113" name="AutoShape 9"/>
          <p:cNvSpPr>
            <a:spLocks noChangeArrowheads="1"/>
          </p:cNvSpPr>
          <p:nvPr/>
        </p:nvSpPr>
        <p:spPr bwMode="auto">
          <a:xfrm>
            <a:off x="3200400" y="1981200"/>
            <a:ext cx="2743200" cy="4343400"/>
          </a:xfrm>
          <a:prstGeom prst="roundRect">
            <a:avLst>
              <a:gd name="adj" fmla="val 16667"/>
            </a:avLst>
          </a:prstGeom>
          <a:solidFill>
            <a:schemeClr val="bg1"/>
          </a:solidFill>
          <a:ln w="9525">
            <a:solidFill>
              <a:schemeClr val="folHlink"/>
            </a:solidFill>
            <a:round/>
            <a:headEnd/>
            <a:tailEnd/>
          </a:ln>
        </p:spPr>
        <p:txBody>
          <a:bodyPr wrap="none" anchor="ctr"/>
          <a:lstStyle/>
          <a:p>
            <a:pPr eaLnBrk="0" hangingPunct="0">
              <a:defRPr/>
            </a:pPr>
            <a:r>
              <a:rPr lang="en-US" sz="2800" b="1" u="sng" dirty="0">
                <a:solidFill>
                  <a:schemeClr val="tx2"/>
                </a:solidFill>
                <a:latin typeface="Comic Sans MS" pitchFamily="66" charset="0"/>
              </a:rPr>
              <a:t>How</a:t>
            </a:r>
            <a:r>
              <a:rPr lang="en-US" sz="2800" b="1" dirty="0">
                <a:solidFill>
                  <a:schemeClr val="tx2"/>
                </a:solidFill>
                <a:latin typeface="Comic Sans MS" pitchFamily="66" charset="0"/>
              </a:rPr>
              <a:t> I</a:t>
            </a:r>
          </a:p>
          <a:p>
            <a:pPr eaLnBrk="0" hangingPunct="0">
              <a:defRPr/>
            </a:pPr>
            <a:r>
              <a:rPr lang="en-US" sz="2800" b="1" dirty="0">
                <a:solidFill>
                  <a:schemeClr val="tx2"/>
                </a:solidFill>
                <a:latin typeface="Comic Sans MS" pitchFamily="66" charset="0"/>
              </a:rPr>
              <a:t>Choose</a:t>
            </a:r>
          </a:p>
          <a:p>
            <a:pPr eaLnBrk="0" hangingPunct="0">
              <a:defRPr/>
            </a:pPr>
            <a:r>
              <a:rPr lang="en-US" sz="2800" b="1" dirty="0">
                <a:solidFill>
                  <a:schemeClr val="tx2"/>
                </a:solidFill>
                <a:latin typeface="Comic Sans MS" pitchFamily="66" charset="0"/>
              </a:rPr>
              <a:t>My Words</a:t>
            </a:r>
          </a:p>
          <a:p>
            <a:pPr eaLnBrk="0" hangingPunct="0">
              <a:defRPr/>
            </a:pPr>
            <a:endParaRPr lang="en-US" sz="2800" b="1" dirty="0">
              <a:solidFill>
                <a:schemeClr val="bg2"/>
              </a:solidFill>
              <a:latin typeface="Comic Sans MS" pitchFamily="66" charset="0"/>
            </a:endParaRPr>
          </a:p>
          <a:p>
            <a:pPr eaLnBrk="0" hangingPunct="0">
              <a:lnSpc>
                <a:spcPct val="120000"/>
              </a:lnSpc>
              <a:defRPr/>
            </a:pPr>
            <a:r>
              <a:rPr lang="en-US" sz="2800" dirty="0">
                <a:solidFill>
                  <a:schemeClr val="accent2">
                    <a:lumMod val="50000"/>
                  </a:schemeClr>
                </a:solidFill>
              </a:rPr>
              <a:t>Prov. 12:18</a:t>
            </a:r>
          </a:p>
          <a:p>
            <a:pPr eaLnBrk="0" hangingPunct="0">
              <a:lnSpc>
                <a:spcPct val="120000"/>
              </a:lnSpc>
              <a:defRPr/>
            </a:pPr>
            <a:r>
              <a:rPr lang="en-US" sz="2800" dirty="0">
                <a:solidFill>
                  <a:schemeClr val="accent2">
                    <a:lumMod val="50000"/>
                  </a:schemeClr>
                </a:solidFill>
              </a:rPr>
              <a:t>Prov. 15:1</a:t>
            </a:r>
          </a:p>
          <a:p>
            <a:pPr eaLnBrk="0" hangingPunct="0">
              <a:lnSpc>
                <a:spcPct val="120000"/>
              </a:lnSpc>
              <a:defRPr/>
            </a:pPr>
            <a:endParaRPr lang="en-US" dirty="0">
              <a:solidFill>
                <a:schemeClr val="bg2"/>
              </a:solidFill>
            </a:endParaRPr>
          </a:p>
        </p:txBody>
      </p:sp>
      <p:sp>
        <p:nvSpPr>
          <p:cNvPr id="47114" name="AutoShape 10"/>
          <p:cNvSpPr>
            <a:spLocks noChangeArrowheads="1"/>
          </p:cNvSpPr>
          <p:nvPr/>
        </p:nvSpPr>
        <p:spPr bwMode="auto">
          <a:xfrm>
            <a:off x="6096000" y="1981200"/>
            <a:ext cx="2743200" cy="4343400"/>
          </a:xfrm>
          <a:prstGeom prst="roundRect">
            <a:avLst>
              <a:gd name="adj" fmla="val 16667"/>
            </a:avLst>
          </a:prstGeom>
          <a:solidFill>
            <a:schemeClr val="bg1"/>
          </a:solidFill>
          <a:ln w="9525">
            <a:solidFill>
              <a:schemeClr val="folHlink"/>
            </a:solidFill>
            <a:round/>
            <a:headEnd/>
            <a:tailEnd/>
          </a:ln>
        </p:spPr>
        <p:txBody>
          <a:bodyPr wrap="none" anchor="ctr"/>
          <a:lstStyle/>
          <a:p>
            <a:pPr eaLnBrk="0" hangingPunct="0">
              <a:defRPr/>
            </a:pPr>
            <a:r>
              <a:rPr lang="en-US" sz="2800" b="1" dirty="0">
                <a:solidFill>
                  <a:schemeClr val="tx2"/>
                </a:solidFill>
                <a:latin typeface="Comic Sans MS" pitchFamily="66" charset="0"/>
              </a:rPr>
              <a:t>Lest I Say</a:t>
            </a:r>
          </a:p>
          <a:p>
            <a:pPr eaLnBrk="0" hangingPunct="0">
              <a:defRPr/>
            </a:pPr>
            <a:r>
              <a:rPr lang="en-US" sz="2800" b="1" dirty="0">
                <a:solidFill>
                  <a:schemeClr val="tx2"/>
                </a:solidFill>
                <a:latin typeface="Comic Sans MS" pitchFamily="66" charset="0"/>
              </a:rPr>
              <a:t>Something</a:t>
            </a:r>
          </a:p>
          <a:p>
            <a:pPr eaLnBrk="0" hangingPunct="0">
              <a:defRPr/>
            </a:pPr>
            <a:r>
              <a:rPr lang="en-US" sz="2800" b="1" u="sng" dirty="0">
                <a:solidFill>
                  <a:schemeClr val="tx2"/>
                </a:solidFill>
                <a:latin typeface="Comic Sans MS" pitchFamily="66" charset="0"/>
              </a:rPr>
              <a:t>Detrimental</a:t>
            </a:r>
          </a:p>
          <a:p>
            <a:pPr eaLnBrk="0" hangingPunct="0">
              <a:defRPr/>
            </a:pPr>
            <a:endParaRPr lang="en-US" sz="2800" b="1" dirty="0">
              <a:solidFill>
                <a:schemeClr val="bg2"/>
              </a:solidFill>
              <a:latin typeface="Comic Sans MS" pitchFamily="66" charset="0"/>
            </a:endParaRPr>
          </a:p>
          <a:p>
            <a:pPr eaLnBrk="0" hangingPunct="0">
              <a:lnSpc>
                <a:spcPct val="120000"/>
              </a:lnSpc>
              <a:defRPr/>
            </a:pPr>
            <a:r>
              <a:rPr lang="en-US" sz="2800" dirty="0">
                <a:solidFill>
                  <a:schemeClr val="accent2">
                    <a:lumMod val="50000"/>
                  </a:schemeClr>
                </a:solidFill>
              </a:rPr>
              <a:t>Prov. 11:9</a:t>
            </a:r>
          </a:p>
          <a:p>
            <a:pPr eaLnBrk="0" hangingPunct="0">
              <a:lnSpc>
                <a:spcPct val="120000"/>
              </a:lnSpc>
              <a:defRPr/>
            </a:pPr>
            <a:endParaRPr lang="en-US" dirty="0">
              <a:solidFill>
                <a:schemeClr val="bg2"/>
              </a:solidFill>
            </a:endParaRPr>
          </a:p>
          <a:p>
            <a:pPr eaLnBrk="0" hangingPunct="0">
              <a:lnSpc>
                <a:spcPct val="120000"/>
              </a:lnSpc>
              <a:defRPr/>
            </a:pPr>
            <a:r>
              <a:rPr lang="en-US" sz="2800" b="1" u="sng" dirty="0">
                <a:solidFill>
                  <a:schemeClr val="tx2"/>
                </a:solidFill>
                <a:latin typeface="Comic Sans MS" pitchFamily="66" charset="0"/>
              </a:rPr>
              <a:t>Timing</a:t>
            </a:r>
          </a:p>
          <a:p>
            <a:pPr eaLnBrk="0" hangingPunct="0">
              <a:lnSpc>
                <a:spcPct val="120000"/>
              </a:lnSpc>
              <a:defRPr/>
            </a:pPr>
            <a:r>
              <a:rPr lang="en-US" sz="2800" dirty="0">
                <a:solidFill>
                  <a:schemeClr val="accent2">
                    <a:lumMod val="50000"/>
                  </a:schemeClr>
                </a:solidFill>
              </a:rPr>
              <a:t>Prov. 15:23</a:t>
            </a:r>
          </a:p>
        </p:txBody>
      </p:sp>
      <p:sp>
        <p:nvSpPr>
          <p:cNvPr id="2" name="Rectangle 1"/>
          <p:cNvSpPr/>
          <p:nvPr/>
        </p:nvSpPr>
        <p:spPr>
          <a:xfrm>
            <a:off x="3062600" y="304800"/>
            <a:ext cx="2942600"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smtClean="0">
                <a:ln/>
                <a:solidFill>
                  <a:schemeClr val="accent3"/>
                </a:solidFill>
                <a:effectLst/>
              </a:rPr>
              <a:t>Careful</a:t>
            </a:r>
            <a:endParaRPr lang="en-US" sz="6600" b="1" cap="none" spc="0" dirty="0">
              <a:ln/>
              <a:solidFill>
                <a:schemeClr val="accent3"/>
              </a:solidFill>
              <a:effectLs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7112"/>
                                        </p:tgtEl>
                                        <p:attrNameLst>
                                          <p:attrName>style.visibility</p:attrName>
                                        </p:attrNameLst>
                                      </p:cBhvr>
                                      <p:to>
                                        <p:strVal val="visible"/>
                                      </p:to>
                                    </p:set>
                                    <p:animEffect transition="in" filter="wipe(down)">
                                      <p:cBhvr>
                                        <p:cTn id="7" dur="500"/>
                                        <p:tgtEl>
                                          <p:spTgt spid="471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7113"/>
                                        </p:tgtEl>
                                        <p:attrNameLst>
                                          <p:attrName>style.visibility</p:attrName>
                                        </p:attrNameLst>
                                      </p:cBhvr>
                                      <p:to>
                                        <p:strVal val="visible"/>
                                      </p:to>
                                    </p:set>
                                    <p:animEffect transition="in" filter="wipe(down)">
                                      <p:cBhvr>
                                        <p:cTn id="12" dur="500"/>
                                        <p:tgtEl>
                                          <p:spTgt spid="471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7114"/>
                                        </p:tgtEl>
                                        <p:attrNameLst>
                                          <p:attrName>style.visibility</p:attrName>
                                        </p:attrNameLst>
                                      </p:cBhvr>
                                      <p:to>
                                        <p:strVal val="visible"/>
                                      </p:to>
                                    </p:set>
                                    <p:animEffect transition="in" filter="wipe(down)">
                                      <p:cBhvr>
                                        <p:cTn id="17" dur="500"/>
                                        <p:tgtEl>
                                          <p:spTgt spid="47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2" grpId="0" animBg="1"/>
      <p:bldP spid="47113" grpId="0" animBg="1"/>
      <p:bldP spid="471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690" y="115669"/>
            <a:ext cx="6785510"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3600" b="1" dirty="0">
                <a:solidFill>
                  <a:srgbClr val="FFFFFF"/>
                </a:solidFill>
                <a:effectLst>
                  <a:outerShdw blurRad="38100" dist="38100" dir="2700000" algn="tl">
                    <a:srgbClr val="000000">
                      <a:alpha val="43137"/>
                    </a:srgbClr>
                  </a:outerShdw>
                </a:effectLst>
                <a:latin typeface="Times New Roman"/>
              </a:rPr>
              <a:t>Work on Communication Skills</a:t>
            </a:r>
            <a:endParaRPr lang="en-US" dirty="0"/>
          </a:p>
        </p:txBody>
      </p:sp>
      <p:sp>
        <p:nvSpPr>
          <p:cNvPr id="38917" name="TextBox 2"/>
          <p:cNvSpPr txBox="1">
            <a:spLocks noChangeArrowheads="1"/>
          </p:cNvSpPr>
          <p:nvPr/>
        </p:nvSpPr>
        <p:spPr bwMode="auto">
          <a:xfrm>
            <a:off x="304800" y="1219200"/>
            <a:ext cx="8763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buFont typeface="Times New Roman" panose="02020603050405020304" pitchFamily="18" charset="0"/>
              <a:buAutoNum type="alphaUcPeriod"/>
            </a:pPr>
            <a:r>
              <a:rPr lang="en-US" sz="3200">
                <a:solidFill>
                  <a:srgbClr val="FFFF00"/>
                </a:solidFill>
              </a:rPr>
              <a:t> Must have ability to teach (1 Tim. 3:2)</a:t>
            </a:r>
          </a:p>
          <a:p>
            <a:pPr algn="l" eaLnBrk="1" hangingPunct="1">
              <a:buFont typeface="Times New Roman" panose="02020603050405020304" pitchFamily="18" charset="0"/>
              <a:buAutoNum type="alphaUcPeriod"/>
            </a:pPr>
            <a:r>
              <a:rPr lang="en-US" sz="3200">
                <a:solidFill>
                  <a:srgbClr val="FFFF00"/>
                </a:solidFill>
              </a:rPr>
              <a:t> Learn to be careful</a:t>
            </a:r>
          </a:p>
          <a:p>
            <a:pPr algn="l" eaLnBrk="1" hangingPunct="1">
              <a:buFont typeface="Times New Roman" panose="02020603050405020304" pitchFamily="18" charset="0"/>
              <a:buAutoNum type="alphaUcPeriod"/>
            </a:pPr>
            <a:r>
              <a:rPr lang="en-US" sz="3200">
                <a:solidFill>
                  <a:srgbClr val="FFFF00"/>
                </a:solidFill>
              </a:rPr>
              <a:t>Learn to think  before speak</a:t>
            </a:r>
            <a:endParaRPr lang="en-US" sz="320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ztvgxvru[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690688"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 Box 5"/>
          <p:cNvSpPr txBox="1">
            <a:spLocks noChangeArrowheads="1"/>
          </p:cNvSpPr>
          <p:nvPr/>
        </p:nvSpPr>
        <p:spPr bwMode="auto">
          <a:xfrm>
            <a:off x="1143000" y="1905000"/>
            <a:ext cx="7192963" cy="1446213"/>
          </a:xfrm>
          <a:prstGeom prst="rect">
            <a:avLst/>
          </a:prstGeom>
          <a:solidFill>
            <a:schemeClr val="bg1"/>
          </a:solidFill>
          <a:ln w="12700">
            <a:solidFill>
              <a:schemeClr val="folHlink"/>
            </a:solidFill>
            <a:miter lim="800000"/>
            <a:headEnd type="none" w="sm" len="sm"/>
            <a:tailEnd type="none" w="sm" len="sm"/>
          </a:ln>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3200" b="1"/>
              <a:t>Prov 15:28</a:t>
            </a:r>
          </a:p>
          <a:p>
            <a:r>
              <a:rPr lang="en-US" sz="2800"/>
              <a:t>The heart of the righteous studies how to answer,</a:t>
            </a:r>
          </a:p>
          <a:p>
            <a:r>
              <a:rPr lang="en-US" sz="2800"/>
              <a:t>But the mouth of the wicked pours forth evil. </a:t>
            </a:r>
          </a:p>
        </p:txBody>
      </p:sp>
      <p:sp>
        <p:nvSpPr>
          <p:cNvPr id="59399" name="Oval 7"/>
          <p:cNvSpPr>
            <a:spLocks noChangeArrowheads="1"/>
          </p:cNvSpPr>
          <p:nvPr/>
        </p:nvSpPr>
        <p:spPr bwMode="auto">
          <a:xfrm>
            <a:off x="381000" y="3505200"/>
            <a:ext cx="3657600" cy="1447800"/>
          </a:xfrm>
          <a:prstGeom prst="ellipse">
            <a:avLst/>
          </a:prstGeom>
          <a:solidFill>
            <a:schemeClr val="accent2">
              <a:lumMod val="40000"/>
              <a:lumOff val="60000"/>
            </a:schemeClr>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3200" b="1" i="1">
                <a:solidFill>
                  <a:srgbClr val="000000"/>
                </a:solidFill>
              </a:rPr>
              <a:t>Speak to be</a:t>
            </a:r>
          </a:p>
          <a:p>
            <a:pPr eaLnBrk="1" hangingPunct="1"/>
            <a:r>
              <a:rPr lang="en-US" sz="3200" b="1" i="1">
                <a:solidFill>
                  <a:srgbClr val="000000"/>
                </a:solidFill>
              </a:rPr>
              <a:t>Understood</a:t>
            </a:r>
          </a:p>
        </p:txBody>
      </p:sp>
      <p:sp>
        <p:nvSpPr>
          <p:cNvPr id="59400" name="Oval 8"/>
          <p:cNvSpPr>
            <a:spLocks noChangeArrowheads="1"/>
          </p:cNvSpPr>
          <p:nvPr/>
        </p:nvSpPr>
        <p:spPr bwMode="auto">
          <a:xfrm>
            <a:off x="2819400" y="4267200"/>
            <a:ext cx="3657600" cy="1447800"/>
          </a:xfrm>
          <a:prstGeom prst="ellipse">
            <a:avLst/>
          </a:prstGeom>
          <a:solidFill>
            <a:schemeClr val="accent2">
              <a:lumMod val="40000"/>
              <a:lumOff val="60000"/>
            </a:schemeClr>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3200" b="1" i="1">
                <a:solidFill>
                  <a:srgbClr val="000000"/>
                </a:solidFill>
              </a:rPr>
              <a:t>Speak so Not</a:t>
            </a:r>
          </a:p>
          <a:p>
            <a:pPr eaLnBrk="1" hangingPunct="1"/>
            <a:r>
              <a:rPr lang="en-US" sz="3200" b="1" i="1">
                <a:solidFill>
                  <a:srgbClr val="000000"/>
                </a:solidFill>
              </a:rPr>
              <a:t>Misunderstood</a:t>
            </a:r>
          </a:p>
        </p:txBody>
      </p:sp>
      <p:sp>
        <p:nvSpPr>
          <p:cNvPr id="59401" name="Oval 9"/>
          <p:cNvSpPr>
            <a:spLocks noChangeArrowheads="1"/>
          </p:cNvSpPr>
          <p:nvPr/>
        </p:nvSpPr>
        <p:spPr bwMode="auto">
          <a:xfrm>
            <a:off x="5105400" y="5257800"/>
            <a:ext cx="3657600" cy="1447800"/>
          </a:xfrm>
          <a:prstGeom prst="ellipse">
            <a:avLst/>
          </a:prstGeom>
          <a:solidFill>
            <a:schemeClr val="accent2">
              <a:lumMod val="40000"/>
              <a:lumOff val="60000"/>
            </a:schemeClr>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3200" b="1" i="1">
                <a:solidFill>
                  <a:srgbClr val="000000"/>
                </a:solidFill>
              </a:rPr>
              <a:t>Do Not</a:t>
            </a:r>
          </a:p>
          <a:p>
            <a:pPr eaLnBrk="1" hangingPunct="1"/>
            <a:r>
              <a:rPr lang="en-US" sz="3200" b="1" i="1">
                <a:solidFill>
                  <a:srgbClr val="000000"/>
                </a:solidFill>
              </a:rPr>
              <a:t>Be Vague</a:t>
            </a:r>
          </a:p>
        </p:txBody>
      </p:sp>
      <p:sp>
        <p:nvSpPr>
          <p:cNvPr id="8" name="Rectangle 7"/>
          <p:cNvSpPr/>
          <p:nvPr/>
        </p:nvSpPr>
        <p:spPr>
          <a:xfrm>
            <a:off x="1919288" y="304512"/>
            <a:ext cx="6754285"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cap="none" spc="0" dirty="0" smtClean="0">
                <a:ln/>
                <a:solidFill>
                  <a:schemeClr val="accent3"/>
                </a:solidFill>
                <a:effectLst/>
              </a:rPr>
              <a:t>Think Before Speak</a:t>
            </a:r>
            <a:endParaRPr lang="en-US" sz="6000" b="1" cap="none" spc="0" dirty="0">
              <a:ln/>
              <a:solidFill>
                <a:schemeClr val="accent3"/>
              </a:solidFill>
              <a:effectLs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9399"/>
                                        </p:tgtEl>
                                        <p:attrNameLst>
                                          <p:attrName>style.visibility</p:attrName>
                                        </p:attrNameLst>
                                      </p:cBhvr>
                                      <p:to>
                                        <p:strVal val="visible"/>
                                      </p:to>
                                    </p:set>
                                    <p:animEffect transition="in" filter="fade">
                                      <p:cBhvr>
                                        <p:cTn id="7" dur="2000"/>
                                        <p:tgtEl>
                                          <p:spTgt spid="593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9400"/>
                                        </p:tgtEl>
                                        <p:attrNameLst>
                                          <p:attrName>style.visibility</p:attrName>
                                        </p:attrNameLst>
                                      </p:cBhvr>
                                      <p:to>
                                        <p:strVal val="visible"/>
                                      </p:to>
                                    </p:set>
                                    <p:animEffect transition="in" filter="fade">
                                      <p:cBhvr>
                                        <p:cTn id="12" dur="2000"/>
                                        <p:tgtEl>
                                          <p:spTgt spid="594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9401"/>
                                        </p:tgtEl>
                                        <p:attrNameLst>
                                          <p:attrName>style.visibility</p:attrName>
                                        </p:attrNameLst>
                                      </p:cBhvr>
                                      <p:to>
                                        <p:strVal val="visible"/>
                                      </p:to>
                                    </p:set>
                                    <p:animEffect transition="in" filter="fade">
                                      <p:cBhvr>
                                        <p:cTn id="17" dur="2000"/>
                                        <p:tgtEl>
                                          <p:spTgt spid="594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9" grpId="0" animBg="1"/>
      <p:bldP spid="59400" grpId="0" animBg="1"/>
      <p:bldP spid="5940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690" y="115669"/>
            <a:ext cx="6785510"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3600" b="1" dirty="0">
                <a:solidFill>
                  <a:srgbClr val="FFFFFF"/>
                </a:solidFill>
                <a:effectLst>
                  <a:outerShdw blurRad="38100" dist="38100" dir="2700000" algn="tl">
                    <a:srgbClr val="000000">
                      <a:alpha val="43137"/>
                    </a:srgbClr>
                  </a:outerShdw>
                </a:effectLst>
                <a:latin typeface="Times New Roman"/>
              </a:rPr>
              <a:t>Work on Communication Skills</a:t>
            </a:r>
            <a:endParaRPr lang="en-US" dirty="0"/>
          </a:p>
        </p:txBody>
      </p:sp>
      <p:sp>
        <p:nvSpPr>
          <p:cNvPr id="40965" name="TextBox 2"/>
          <p:cNvSpPr txBox="1">
            <a:spLocks noChangeArrowheads="1"/>
          </p:cNvSpPr>
          <p:nvPr/>
        </p:nvSpPr>
        <p:spPr bwMode="auto">
          <a:xfrm>
            <a:off x="304800" y="1219200"/>
            <a:ext cx="87630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buFont typeface="Times New Roman" panose="02020603050405020304" pitchFamily="18" charset="0"/>
              <a:buAutoNum type="alphaUcPeriod"/>
            </a:pPr>
            <a:r>
              <a:rPr lang="en-US" sz="3200">
                <a:solidFill>
                  <a:srgbClr val="FFFF00"/>
                </a:solidFill>
              </a:rPr>
              <a:t> Must have ability to teach (1 Tim. 3:2)</a:t>
            </a:r>
          </a:p>
          <a:p>
            <a:pPr algn="l" eaLnBrk="1" hangingPunct="1">
              <a:buFont typeface="Times New Roman" panose="02020603050405020304" pitchFamily="18" charset="0"/>
              <a:buAutoNum type="alphaUcPeriod"/>
            </a:pPr>
            <a:r>
              <a:rPr lang="en-US" sz="3200">
                <a:solidFill>
                  <a:srgbClr val="FFFF00"/>
                </a:solidFill>
              </a:rPr>
              <a:t> Learn to be careful</a:t>
            </a:r>
          </a:p>
          <a:p>
            <a:pPr algn="l" eaLnBrk="1" hangingPunct="1">
              <a:buFont typeface="Times New Roman" panose="02020603050405020304" pitchFamily="18" charset="0"/>
              <a:buAutoNum type="alphaUcPeriod"/>
            </a:pPr>
            <a:r>
              <a:rPr lang="en-US" sz="3200">
                <a:solidFill>
                  <a:srgbClr val="FFFF00"/>
                </a:solidFill>
              </a:rPr>
              <a:t>Learn to think  before speak</a:t>
            </a:r>
          </a:p>
          <a:p>
            <a:pPr algn="l" eaLnBrk="1" hangingPunct="1">
              <a:buFont typeface="Times New Roman" panose="02020603050405020304" pitchFamily="18" charset="0"/>
              <a:buAutoNum type="alphaUcPeriod"/>
            </a:pPr>
            <a:r>
              <a:rPr lang="en-US" sz="3200">
                <a:solidFill>
                  <a:srgbClr val="FFFF00"/>
                </a:solidFill>
              </a:rPr>
              <a:t>Use tact &amp; caution as approach people</a:t>
            </a:r>
            <a:endParaRPr lang="en-US" sz="320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3"/>
          <p:cNvSpPr txBox="1">
            <a:spLocks noChangeArrowheads="1"/>
          </p:cNvSpPr>
          <p:nvPr/>
        </p:nvSpPr>
        <p:spPr bwMode="auto">
          <a:xfrm>
            <a:off x="1201738" y="1765300"/>
            <a:ext cx="7180262" cy="23495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3600" b="1" dirty="0" err="1">
                <a:latin typeface="+mn-lt"/>
              </a:rPr>
              <a:t>Prov</a:t>
            </a:r>
            <a:r>
              <a:rPr lang="en-US" sz="3600" b="1" dirty="0">
                <a:latin typeface="+mn-lt"/>
              </a:rPr>
              <a:t> 15:1-2</a:t>
            </a:r>
          </a:p>
          <a:p>
            <a:pPr algn="l"/>
            <a:r>
              <a:rPr lang="en-US" sz="2800" dirty="0">
                <a:latin typeface="+mn-lt"/>
              </a:rPr>
              <a:t>1 A soft answer turns away wrath,</a:t>
            </a:r>
          </a:p>
          <a:p>
            <a:pPr algn="l"/>
            <a:r>
              <a:rPr lang="en-US" sz="2800" dirty="0">
                <a:latin typeface="+mn-lt"/>
              </a:rPr>
              <a:t>But a harsh word stirs up anger. </a:t>
            </a:r>
          </a:p>
          <a:p>
            <a:pPr algn="l"/>
            <a:r>
              <a:rPr lang="en-US" sz="2800" dirty="0">
                <a:latin typeface="+mn-lt"/>
              </a:rPr>
              <a:t>2 The tongue of the wise uses knowledge rightly,</a:t>
            </a:r>
          </a:p>
          <a:p>
            <a:pPr algn="l"/>
            <a:r>
              <a:rPr lang="en-US" sz="2800" dirty="0">
                <a:latin typeface="+mn-lt"/>
              </a:rPr>
              <a:t>But the mouth of fools pours forth foolishness.</a:t>
            </a:r>
          </a:p>
        </p:txBody>
      </p:sp>
      <p:sp>
        <p:nvSpPr>
          <p:cNvPr id="49156" name="Text Box 4"/>
          <p:cNvSpPr txBox="1">
            <a:spLocks noChangeArrowheads="1"/>
          </p:cNvSpPr>
          <p:nvPr/>
        </p:nvSpPr>
        <p:spPr bwMode="auto">
          <a:xfrm>
            <a:off x="1219200" y="4524375"/>
            <a:ext cx="7162800" cy="149542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3600" b="1" dirty="0" err="1">
                <a:latin typeface="+mn-lt"/>
              </a:rPr>
              <a:t>Prov</a:t>
            </a:r>
            <a:r>
              <a:rPr lang="en-US" sz="3600" b="1" dirty="0">
                <a:latin typeface="+mn-lt"/>
              </a:rPr>
              <a:t> 25:11</a:t>
            </a:r>
          </a:p>
          <a:p>
            <a:pPr algn="l"/>
            <a:r>
              <a:rPr lang="en-US" sz="2800" dirty="0">
                <a:latin typeface="+mn-lt"/>
              </a:rPr>
              <a:t>A word fitly spoken is like apples of gold </a:t>
            </a:r>
          </a:p>
          <a:p>
            <a:pPr algn="l"/>
            <a:r>
              <a:rPr lang="en-US" sz="2800" dirty="0">
                <a:latin typeface="+mn-lt"/>
              </a:rPr>
              <a:t>In settings of silver. </a:t>
            </a:r>
          </a:p>
        </p:txBody>
      </p:sp>
      <p:sp>
        <p:nvSpPr>
          <p:cNvPr id="5" name="Rectangle 4"/>
          <p:cNvSpPr/>
          <p:nvPr/>
        </p:nvSpPr>
        <p:spPr>
          <a:xfrm>
            <a:off x="1447800" y="247729"/>
            <a:ext cx="6439392"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smtClean="0">
                <a:ln/>
                <a:solidFill>
                  <a:schemeClr val="accent3"/>
                </a:solidFill>
                <a:effectLst/>
              </a:rPr>
              <a:t>Tact &amp; Approach</a:t>
            </a:r>
            <a:endParaRPr lang="en-US" sz="6600" b="1" cap="none" spc="0" dirty="0">
              <a:ln/>
              <a:solidFill>
                <a:schemeClr val="accent3"/>
              </a:solidFill>
              <a:effectLs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156"/>
                                        </p:tgtEl>
                                        <p:attrNameLst>
                                          <p:attrName>style.visibility</p:attrName>
                                        </p:attrNameLst>
                                      </p:cBhvr>
                                      <p:to>
                                        <p:strVal val="visible"/>
                                      </p:to>
                                    </p:set>
                                    <p:anim calcmode="lin" valueType="num">
                                      <p:cBhvr additive="base">
                                        <p:cTn id="7" dur="500" fill="hold"/>
                                        <p:tgtEl>
                                          <p:spTgt spid="49156"/>
                                        </p:tgtEl>
                                        <p:attrNameLst>
                                          <p:attrName>ppt_x</p:attrName>
                                        </p:attrNameLst>
                                      </p:cBhvr>
                                      <p:tavLst>
                                        <p:tav tm="0">
                                          <p:val>
                                            <p:strVal val="#ppt_x"/>
                                          </p:val>
                                        </p:tav>
                                        <p:tav tm="100000">
                                          <p:val>
                                            <p:strVal val="#ppt_x"/>
                                          </p:val>
                                        </p:tav>
                                      </p:tavLst>
                                    </p:anim>
                                    <p:anim calcmode="lin" valueType="num">
                                      <p:cBhvr additive="base">
                                        <p:cTn id="8" dur="500" fill="hold"/>
                                        <p:tgtEl>
                                          <p:spTgt spid="49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304800" y="1822450"/>
            <a:ext cx="8647113" cy="389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defTabSz="334963" eaLnBrk="0" hangingPunct="0">
              <a:defRPr sz="2400">
                <a:solidFill>
                  <a:schemeClr val="tx1"/>
                </a:solidFill>
                <a:latin typeface="Times New Roman" panose="02020603050405020304" pitchFamily="18" charset="0"/>
              </a:defRPr>
            </a:lvl1pPr>
            <a:lvl2pPr marL="742950" indent="-285750" defTabSz="334963" eaLnBrk="0" hangingPunct="0">
              <a:defRPr sz="2400">
                <a:solidFill>
                  <a:schemeClr val="tx1"/>
                </a:solidFill>
                <a:latin typeface="Times New Roman" panose="02020603050405020304" pitchFamily="18" charset="0"/>
              </a:defRPr>
            </a:lvl2pPr>
            <a:lvl3pPr marL="1143000" indent="-228600" defTabSz="334963" eaLnBrk="0" hangingPunct="0">
              <a:defRPr sz="2400">
                <a:solidFill>
                  <a:schemeClr val="tx1"/>
                </a:solidFill>
                <a:latin typeface="Times New Roman" panose="02020603050405020304" pitchFamily="18" charset="0"/>
              </a:defRPr>
            </a:lvl3pPr>
            <a:lvl4pPr marL="1600200" indent="-228600" defTabSz="334963" eaLnBrk="0" hangingPunct="0">
              <a:defRPr sz="2400">
                <a:solidFill>
                  <a:schemeClr val="tx1"/>
                </a:solidFill>
                <a:latin typeface="Times New Roman" panose="02020603050405020304" pitchFamily="18" charset="0"/>
              </a:defRPr>
            </a:lvl4pPr>
            <a:lvl5pPr marL="2057400" indent="-228600" defTabSz="334963" eaLnBrk="0" hangingPunct="0">
              <a:defRPr sz="2400">
                <a:solidFill>
                  <a:schemeClr val="tx1"/>
                </a:solidFill>
                <a:latin typeface="Times New Roman" panose="02020603050405020304" pitchFamily="18" charset="0"/>
              </a:defRPr>
            </a:lvl5pPr>
            <a:lvl6pPr marL="25146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130000"/>
              </a:lnSpc>
              <a:buFontTx/>
              <a:buChar char="•"/>
            </a:pPr>
            <a:r>
              <a:rPr lang="en-US" sz="3200" dirty="0">
                <a:solidFill>
                  <a:schemeClr val="bg1"/>
                </a:solidFill>
                <a:latin typeface="Comic Sans MS" panose="030F0702030302020204" pitchFamily="66" charset="0"/>
              </a:rPr>
              <a:t> How we approach people / situations makes 	a difference</a:t>
            </a:r>
          </a:p>
          <a:p>
            <a:pPr algn="l">
              <a:lnSpc>
                <a:spcPct val="130000"/>
              </a:lnSpc>
              <a:buFontTx/>
              <a:buChar char="•"/>
            </a:pPr>
            <a:r>
              <a:rPr lang="en-US" sz="3200" dirty="0">
                <a:solidFill>
                  <a:schemeClr val="bg1"/>
                </a:solidFill>
                <a:latin typeface="Comic Sans MS" panose="030F0702030302020204" pitchFamily="66" charset="0"/>
              </a:rPr>
              <a:t> Our approach to people can </a:t>
            </a:r>
            <a:r>
              <a:rPr lang="en-US" sz="3200" i="1" dirty="0">
                <a:solidFill>
                  <a:schemeClr val="bg1"/>
                </a:solidFill>
                <a:latin typeface="Comic Sans MS" panose="030F0702030302020204" pitchFamily="66" charset="0"/>
              </a:rPr>
              <a:t>prevent</a:t>
            </a:r>
            <a:r>
              <a:rPr lang="en-US" sz="3200" dirty="0">
                <a:solidFill>
                  <a:schemeClr val="bg1"/>
                </a:solidFill>
                <a:latin typeface="Comic Sans MS" panose="030F0702030302020204" pitchFamily="66" charset="0"/>
              </a:rPr>
              <a:t> 					problems or </a:t>
            </a:r>
            <a:r>
              <a:rPr lang="en-US" sz="3200" i="1" dirty="0">
                <a:solidFill>
                  <a:schemeClr val="bg1"/>
                </a:solidFill>
                <a:latin typeface="Comic Sans MS" panose="030F0702030302020204" pitchFamily="66" charset="0"/>
              </a:rPr>
              <a:t>create</a:t>
            </a:r>
            <a:r>
              <a:rPr lang="en-US" sz="3200" dirty="0">
                <a:solidFill>
                  <a:schemeClr val="bg1"/>
                </a:solidFill>
                <a:latin typeface="Comic Sans MS" panose="030F0702030302020204" pitchFamily="66" charset="0"/>
              </a:rPr>
              <a:t> them</a:t>
            </a:r>
          </a:p>
          <a:p>
            <a:pPr algn="l">
              <a:lnSpc>
                <a:spcPct val="130000"/>
              </a:lnSpc>
              <a:buFontTx/>
              <a:buChar char="•"/>
            </a:pPr>
            <a:r>
              <a:rPr lang="en-US" sz="3200" dirty="0">
                <a:solidFill>
                  <a:schemeClr val="bg1"/>
                </a:solidFill>
                <a:latin typeface="Comic Sans MS" panose="030F0702030302020204" pitchFamily="66" charset="0"/>
              </a:rPr>
              <a:t> </a:t>
            </a:r>
            <a:r>
              <a:rPr lang="en-US" sz="3200" u="sng" dirty="0">
                <a:solidFill>
                  <a:schemeClr val="bg1"/>
                </a:solidFill>
                <a:latin typeface="Comic Sans MS" panose="030F0702030302020204" pitchFamily="66" charset="0"/>
              </a:rPr>
              <a:t>How</a:t>
            </a:r>
            <a:r>
              <a:rPr lang="en-US" sz="3200" dirty="0">
                <a:solidFill>
                  <a:schemeClr val="bg1"/>
                </a:solidFill>
                <a:latin typeface="Comic Sans MS" panose="030F0702030302020204" pitchFamily="66" charset="0"/>
              </a:rPr>
              <a:t> we speak is as important as </a:t>
            </a:r>
            <a:r>
              <a:rPr lang="en-US" sz="3200" u="sng" dirty="0">
                <a:solidFill>
                  <a:schemeClr val="bg1"/>
                </a:solidFill>
                <a:latin typeface="Comic Sans MS" panose="030F0702030302020204" pitchFamily="66" charset="0"/>
              </a:rPr>
              <a:t>what</a:t>
            </a:r>
            <a:r>
              <a:rPr lang="en-US" sz="3200" dirty="0">
                <a:solidFill>
                  <a:schemeClr val="bg1"/>
                </a:solidFill>
                <a:latin typeface="Comic Sans MS" panose="030F0702030302020204" pitchFamily="66" charset="0"/>
              </a:rPr>
              <a:t> we 		speak</a:t>
            </a:r>
          </a:p>
        </p:txBody>
      </p:sp>
      <p:sp>
        <p:nvSpPr>
          <p:cNvPr id="4" name="Rectangle 3"/>
          <p:cNvSpPr/>
          <p:nvPr/>
        </p:nvSpPr>
        <p:spPr>
          <a:xfrm>
            <a:off x="1447800" y="247729"/>
            <a:ext cx="6439392"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smtClean="0">
                <a:ln/>
                <a:solidFill>
                  <a:schemeClr val="accent3"/>
                </a:solidFill>
                <a:effectLst/>
              </a:rPr>
              <a:t>Tact &amp; Approach</a:t>
            </a:r>
            <a:endParaRPr lang="en-US" sz="6600" b="1" cap="none" spc="0" dirty="0">
              <a:ln/>
              <a:solidFill>
                <a:schemeClr val="accent3"/>
              </a:solidFill>
              <a:effectLs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2226">
                                            <p:txEl>
                                              <p:pRg st="1" end="1"/>
                                            </p:txEl>
                                          </p:spTgt>
                                        </p:tgtEl>
                                        <p:attrNameLst>
                                          <p:attrName>style.visibility</p:attrName>
                                        </p:attrNameLst>
                                      </p:cBhvr>
                                      <p:to>
                                        <p:strVal val="visible"/>
                                      </p:to>
                                    </p:set>
                                    <p:anim calcmode="lin" valueType="num">
                                      <p:cBhvr>
                                        <p:cTn id="7" dur="500" fill="hold"/>
                                        <p:tgtEl>
                                          <p:spTgt spid="52226">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2226">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52226">
                                            <p:txEl>
                                              <p:pRg st="2" end="2"/>
                                            </p:txEl>
                                          </p:spTgt>
                                        </p:tgtEl>
                                        <p:attrNameLst>
                                          <p:attrName>style.visibility</p:attrName>
                                        </p:attrNameLst>
                                      </p:cBhvr>
                                      <p:to>
                                        <p:strVal val="visible"/>
                                      </p:to>
                                    </p:set>
                                    <p:anim calcmode="lin" valueType="num">
                                      <p:cBhvr>
                                        <p:cTn id="13" dur="500" fill="hold"/>
                                        <p:tgtEl>
                                          <p:spTgt spid="52226">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52226">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690" y="115669"/>
            <a:ext cx="6785510"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3600" b="1" dirty="0">
                <a:solidFill>
                  <a:srgbClr val="FFFFFF"/>
                </a:solidFill>
                <a:effectLst>
                  <a:outerShdw blurRad="38100" dist="38100" dir="2700000" algn="tl">
                    <a:srgbClr val="000000">
                      <a:alpha val="43137"/>
                    </a:srgbClr>
                  </a:outerShdw>
                </a:effectLst>
                <a:latin typeface="Times New Roman"/>
              </a:rPr>
              <a:t>Work on Communication Skills</a:t>
            </a:r>
            <a:endParaRPr lang="en-US" dirty="0"/>
          </a:p>
        </p:txBody>
      </p:sp>
      <p:sp>
        <p:nvSpPr>
          <p:cNvPr id="44037" name="TextBox 2"/>
          <p:cNvSpPr txBox="1">
            <a:spLocks noChangeArrowheads="1"/>
          </p:cNvSpPr>
          <p:nvPr/>
        </p:nvSpPr>
        <p:spPr bwMode="auto">
          <a:xfrm>
            <a:off x="304800" y="1219200"/>
            <a:ext cx="87630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buFont typeface="Times New Roman" panose="02020603050405020304" pitchFamily="18" charset="0"/>
              <a:buAutoNum type="alphaUcPeriod"/>
            </a:pPr>
            <a:r>
              <a:rPr lang="en-US" sz="3200">
                <a:solidFill>
                  <a:srgbClr val="FFFF00"/>
                </a:solidFill>
              </a:rPr>
              <a:t> Must have ability to teach (1 Tim. 3:2)</a:t>
            </a:r>
          </a:p>
          <a:p>
            <a:pPr algn="l" eaLnBrk="1" hangingPunct="1">
              <a:buFont typeface="Times New Roman" panose="02020603050405020304" pitchFamily="18" charset="0"/>
              <a:buAutoNum type="alphaUcPeriod"/>
            </a:pPr>
            <a:r>
              <a:rPr lang="en-US" sz="3200">
                <a:solidFill>
                  <a:srgbClr val="FFFF00"/>
                </a:solidFill>
              </a:rPr>
              <a:t> Learn to be careful</a:t>
            </a:r>
          </a:p>
          <a:p>
            <a:pPr algn="l" eaLnBrk="1" hangingPunct="1">
              <a:buFont typeface="Times New Roman" panose="02020603050405020304" pitchFamily="18" charset="0"/>
              <a:buAutoNum type="alphaUcPeriod"/>
            </a:pPr>
            <a:r>
              <a:rPr lang="en-US" sz="3200">
                <a:solidFill>
                  <a:srgbClr val="FFFF00"/>
                </a:solidFill>
              </a:rPr>
              <a:t>Learn to think  before speak</a:t>
            </a:r>
          </a:p>
          <a:p>
            <a:pPr algn="l" eaLnBrk="1" hangingPunct="1">
              <a:buFont typeface="Times New Roman" panose="02020603050405020304" pitchFamily="18" charset="0"/>
              <a:buAutoNum type="alphaUcPeriod"/>
            </a:pPr>
            <a:r>
              <a:rPr lang="en-US" sz="3200">
                <a:solidFill>
                  <a:srgbClr val="FFFF00"/>
                </a:solidFill>
              </a:rPr>
              <a:t>Use tact &amp; caution as approach people</a:t>
            </a:r>
          </a:p>
          <a:p>
            <a:pPr algn="l" eaLnBrk="1" hangingPunct="1">
              <a:buFont typeface="Times New Roman" panose="02020603050405020304" pitchFamily="18" charset="0"/>
              <a:buAutoNum type="alphaUcPeriod"/>
            </a:pPr>
            <a:r>
              <a:rPr lang="en-US" sz="3200">
                <a:solidFill>
                  <a:srgbClr val="FFFF00"/>
                </a:solidFill>
              </a:rPr>
              <a:t> Listen &amp; try to understand others</a:t>
            </a:r>
            <a:endParaRPr lang="en-US" sz="320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457200" y="2101850"/>
            <a:ext cx="8229600" cy="1444625"/>
          </a:xfrm>
          <a:prstGeom prst="rect">
            <a:avLst/>
          </a:prstGeom>
          <a:solidFill>
            <a:schemeClr val="bg1"/>
          </a:solidFill>
          <a:ln w="12700">
            <a:solidFill>
              <a:schemeClr val="tx1"/>
            </a:solidFill>
            <a:miter lim="800000"/>
            <a:headEnd type="none" w="sm" len="sm"/>
            <a:tailEnd type="none" w="sm" len="sm"/>
          </a:ln>
        </p:spPr>
        <p:txBody>
          <a:bodyPr>
            <a:spAutoFit/>
          </a:bodyPr>
          <a:lstStyle>
            <a:lvl1pPr defTabSz="334963" eaLnBrk="0" hangingPunct="0">
              <a:defRPr sz="2400">
                <a:solidFill>
                  <a:schemeClr val="tx1"/>
                </a:solidFill>
                <a:latin typeface="Times New Roman" panose="02020603050405020304" pitchFamily="18" charset="0"/>
              </a:defRPr>
            </a:lvl1pPr>
            <a:lvl2pPr marL="742950" indent="-285750" defTabSz="334963" eaLnBrk="0" hangingPunct="0">
              <a:defRPr sz="2400">
                <a:solidFill>
                  <a:schemeClr val="tx1"/>
                </a:solidFill>
                <a:latin typeface="Times New Roman" panose="02020603050405020304" pitchFamily="18" charset="0"/>
              </a:defRPr>
            </a:lvl2pPr>
            <a:lvl3pPr marL="1143000" indent="-228600" defTabSz="334963" eaLnBrk="0" hangingPunct="0">
              <a:defRPr sz="2400">
                <a:solidFill>
                  <a:schemeClr val="tx1"/>
                </a:solidFill>
                <a:latin typeface="Times New Roman" panose="02020603050405020304" pitchFamily="18" charset="0"/>
              </a:defRPr>
            </a:lvl3pPr>
            <a:lvl4pPr marL="1600200" indent="-228600" defTabSz="334963" eaLnBrk="0" hangingPunct="0">
              <a:defRPr sz="2400">
                <a:solidFill>
                  <a:schemeClr val="tx1"/>
                </a:solidFill>
                <a:latin typeface="Times New Roman" panose="02020603050405020304" pitchFamily="18" charset="0"/>
              </a:defRPr>
            </a:lvl4pPr>
            <a:lvl5pPr marL="2057400" indent="-228600" defTabSz="334963" eaLnBrk="0" hangingPunct="0">
              <a:defRPr sz="2400">
                <a:solidFill>
                  <a:schemeClr val="tx1"/>
                </a:solidFill>
                <a:latin typeface="Times New Roman" panose="02020603050405020304" pitchFamily="18" charset="0"/>
              </a:defRPr>
            </a:lvl5pPr>
            <a:lvl6pPr marL="25146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4000">
                <a:solidFill>
                  <a:srgbClr val="0000FF"/>
                </a:solidFill>
              </a:rPr>
              <a:t> </a:t>
            </a:r>
            <a:r>
              <a:rPr lang="en-US" sz="2800" b="1" u="sng"/>
              <a:t>James 1:19</a:t>
            </a:r>
            <a:endParaRPr lang="en-US"/>
          </a:p>
          <a:p>
            <a:pPr eaLnBrk="1" hangingPunct="1"/>
            <a:r>
              <a:rPr lang="en-US"/>
              <a:t>So then, my beloved brethren, let every man be swift to hear, slow to speak, slow to wrath; </a:t>
            </a:r>
          </a:p>
        </p:txBody>
      </p:sp>
      <p:sp>
        <p:nvSpPr>
          <p:cNvPr id="65540" name="Text Box 4"/>
          <p:cNvSpPr txBox="1">
            <a:spLocks noChangeArrowheads="1"/>
          </p:cNvSpPr>
          <p:nvPr/>
        </p:nvSpPr>
        <p:spPr bwMode="auto">
          <a:xfrm>
            <a:off x="139700" y="3962400"/>
            <a:ext cx="9004300"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228600" algn="l"/>
              </a:tabLst>
              <a:defRPr sz="2400">
                <a:solidFill>
                  <a:schemeClr val="tx1"/>
                </a:solidFill>
                <a:latin typeface="Times New Roman" panose="02020603050405020304" pitchFamily="18" charset="0"/>
              </a:defRPr>
            </a:lvl1pPr>
            <a:lvl2pPr marL="742950" indent="-285750" eaLnBrk="0" hangingPunct="0">
              <a:tabLst>
                <a:tab pos="228600" algn="l"/>
              </a:tabLst>
              <a:defRPr sz="2400">
                <a:solidFill>
                  <a:schemeClr val="tx1"/>
                </a:solidFill>
                <a:latin typeface="Times New Roman" panose="02020603050405020304" pitchFamily="18" charset="0"/>
              </a:defRPr>
            </a:lvl2pPr>
            <a:lvl3pPr marL="1143000" indent="-228600" eaLnBrk="0" hangingPunct="0">
              <a:tabLst>
                <a:tab pos="228600" algn="l"/>
              </a:tabLst>
              <a:defRPr sz="2400">
                <a:solidFill>
                  <a:schemeClr val="tx1"/>
                </a:solidFill>
                <a:latin typeface="Times New Roman" panose="02020603050405020304" pitchFamily="18" charset="0"/>
              </a:defRPr>
            </a:lvl3pPr>
            <a:lvl4pPr marL="1600200" indent="-228600" eaLnBrk="0" hangingPunct="0">
              <a:tabLst>
                <a:tab pos="228600" algn="l"/>
              </a:tabLst>
              <a:defRPr sz="2400">
                <a:solidFill>
                  <a:schemeClr val="tx1"/>
                </a:solidFill>
                <a:latin typeface="Times New Roman" panose="02020603050405020304" pitchFamily="18" charset="0"/>
              </a:defRPr>
            </a:lvl4pPr>
            <a:lvl5pPr marL="2057400" indent="-228600" eaLnBrk="0" hangingPunct="0">
              <a:tabLst>
                <a:tab pos="228600" algn="l"/>
              </a:tabLst>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228600" algn="l"/>
              </a:tabLst>
              <a:defRPr sz="2400">
                <a:solidFill>
                  <a:schemeClr val="tx1"/>
                </a:solidFill>
                <a:latin typeface="Times New Roman" panose="02020603050405020304" pitchFamily="18" charset="0"/>
              </a:defRPr>
            </a:lvl9pPr>
          </a:lstStyle>
          <a:p>
            <a:pPr algn="l" eaLnBrk="1" hangingPunct="1">
              <a:lnSpc>
                <a:spcPct val="120000"/>
              </a:lnSpc>
              <a:buFontTx/>
              <a:buChar char="•"/>
            </a:pPr>
            <a:r>
              <a:rPr lang="en-US" sz="2800">
                <a:solidFill>
                  <a:schemeClr val="bg1"/>
                </a:solidFill>
              </a:rPr>
              <a:t> Must know what other says – to know how to respond.</a:t>
            </a:r>
          </a:p>
          <a:p>
            <a:pPr algn="l" eaLnBrk="1" hangingPunct="1">
              <a:lnSpc>
                <a:spcPct val="120000"/>
              </a:lnSpc>
              <a:buFontTx/>
              <a:buChar char="•"/>
            </a:pPr>
            <a:r>
              <a:rPr lang="en-US" sz="2800">
                <a:solidFill>
                  <a:schemeClr val="bg1"/>
                </a:solidFill>
              </a:rPr>
              <a:t> Difference in listening so I can answer &amp; listening to see 	where coming from.</a:t>
            </a:r>
          </a:p>
        </p:txBody>
      </p:sp>
      <p:sp>
        <p:nvSpPr>
          <p:cNvPr id="5" name="Rectangle 4"/>
          <p:cNvSpPr/>
          <p:nvPr/>
        </p:nvSpPr>
        <p:spPr>
          <a:xfrm>
            <a:off x="3829636" y="11440"/>
            <a:ext cx="3358612"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smtClean="0">
                <a:ln/>
                <a:solidFill>
                  <a:schemeClr val="accent3"/>
                </a:solidFill>
                <a:effectLst/>
              </a:rPr>
              <a:t>Listen to</a:t>
            </a:r>
          </a:p>
        </p:txBody>
      </p:sp>
      <p:pic>
        <p:nvPicPr>
          <p:cNvPr id="6" name="Picture 5" descr="http://sugarpinerealty.files.wordpress.com/2007/10/ea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44696"/>
            <a:ext cx="1414576" cy="16859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3276602" y="720804"/>
            <a:ext cx="4464685"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smtClean="0">
                <a:ln/>
                <a:solidFill>
                  <a:schemeClr val="accent3"/>
                </a:solidFill>
                <a:effectLst/>
              </a:rPr>
              <a:t>Understand</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5540"/>
                                        </p:tgtEl>
                                        <p:attrNameLst>
                                          <p:attrName>style.visibility</p:attrName>
                                        </p:attrNameLst>
                                      </p:cBhvr>
                                      <p:to>
                                        <p:strVal val="visible"/>
                                      </p:to>
                                    </p:set>
                                    <p:animEffect transition="in" filter="fade">
                                      <p:cBhvr>
                                        <p:cTn id="7" dur="1000"/>
                                        <p:tgtEl>
                                          <p:spTgt spid="65540"/>
                                        </p:tgtEl>
                                      </p:cBhvr>
                                    </p:animEffect>
                                    <p:anim calcmode="lin" valueType="num">
                                      <p:cBhvr>
                                        <p:cTn id="8" dur="1000" fill="hold"/>
                                        <p:tgtEl>
                                          <p:spTgt spid="65540"/>
                                        </p:tgtEl>
                                        <p:attrNameLst>
                                          <p:attrName>ppt_x</p:attrName>
                                        </p:attrNameLst>
                                      </p:cBhvr>
                                      <p:tavLst>
                                        <p:tav tm="0">
                                          <p:val>
                                            <p:strVal val="#ppt_x"/>
                                          </p:val>
                                        </p:tav>
                                        <p:tav tm="100000">
                                          <p:val>
                                            <p:strVal val="#ppt_x"/>
                                          </p:val>
                                        </p:tav>
                                      </p:tavLst>
                                    </p:anim>
                                    <p:anim calcmode="lin" valueType="num">
                                      <p:cBhvr>
                                        <p:cTn id="9" dur="900" decel="100000" fill="hold"/>
                                        <p:tgtEl>
                                          <p:spTgt spid="6554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554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457200" y="2101850"/>
            <a:ext cx="8229600" cy="1444625"/>
          </a:xfrm>
          <a:prstGeom prst="rect">
            <a:avLst/>
          </a:prstGeom>
          <a:solidFill>
            <a:schemeClr val="bg1"/>
          </a:solidFill>
          <a:ln w="12700">
            <a:solidFill>
              <a:schemeClr val="tx1"/>
            </a:solidFill>
            <a:miter lim="800000"/>
            <a:headEnd type="none" w="sm" len="sm"/>
            <a:tailEnd type="none" w="sm" len="sm"/>
          </a:ln>
        </p:spPr>
        <p:txBody>
          <a:bodyPr>
            <a:spAutoFit/>
          </a:bodyPr>
          <a:lstStyle>
            <a:lvl1pPr defTabSz="334963" eaLnBrk="0" hangingPunct="0">
              <a:defRPr sz="2400">
                <a:solidFill>
                  <a:schemeClr val="tx1"/>
                </a:solidFill>
                <a:latin typeface="Times New Roman" panose="02020603050405020304" pitchFamily="18" charset="0"/>
              </a:defRPr>
            </a:lvl1pPr>
            <a:lvl2pPr marL="742950" indent="-285750" defTabSz="334963" eaLnBrk="0" hangingPunct="0">
              <a:defRPr sz="2400">
                <a:solidFill>
                  <a:schemeClr val="tx1"/>
                </a:solidFill>
                <a:latin typeface="Times New Roman" panose="02020603050405020304" pitchFamily="18" charset="0"/>
              </a:defRPr>
            </a:lvl2pPr>
            <a:lvl3pPr marL="1143000" indent="-228600" defTabSz="334963" eaLnBrk="0" hangingPunct="0">
              <a:defRPr sz="2400">
                <a:solidFill>
                  <a:schemeClr val="tx1"/>
                </a:solidFill>
                <a:latin typeface="Times New Roman" panose="02020603050405020304" pitchFamily="18" charset="0"/>
              </a:defRPr>
            </a:lvl3pPr>
            <a:lvl4pPr marL="1600200" indent="-228600" defTabSz="334963" eaLnBrk="0" hangingPunct="0">
              <a:defRPr sz="2400">
                <a:solidFill>
                  <a:schemeClr val="tx1"/>
                </a:solidFill>
                <a:latin typeface="Times New Roman" panose="02020603050405020304" pitchFamily="18" charset="0"/>
              </a:defRPr>
            </a:lvl4pPr>
            <a:lvl5pPr marL="2057400" indent="-228600" defTabSz="334963" eaLnBrk="0" hangingPunct="0">
              <a:defRPr sz="2400">
                <a:solidFill>
                  <a:schemeClr val="tx1"/>
                </a:solidFill>
                <a:latin typeface="Times New Roman" panose="02020603050405020304" pitchFamily="18" charset="0"/>
              </a:defRPr>
            </a:lvl5pPr>
            <a:lvl6pPr marL="25146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4000">
                <a:solidFill>
                  <a:srgbClr val="0000FF"/>
                </a:solidFill>
              </a:rPr>
              <a:t> </a:t>
            </a:r>
            <a:r>
              <a:rPr lang="en-US" sz="2800" b="1" u="sng"/>
              <a:t>Matt. 7:12</a:t>
            </a:r>
            <a:endParaRPr lang="en-US"/>
          </a:p>
          <a:p>
            <a:pPr eaLnBrk="1" hangingPunct="1"/>
            <a:r>
              <a:rPr lang="en-US"/>
              <a:t>Therefore, whatever you want men to do to you, do also to them, for this is the Law and the Prophets. </a:t>
            </a:r>
          </a:p>
        </p:txBody>
      </p:sp>
      <p:sp>
        <p:nvSpPr>
          <p:cNvPr id="46084" name="Text Box 5"/>
          <p:cNvSpPr txBox="1">
            <a:spLocks noChangeArrowheads="1"/>
          </p:cNvSpPr>
          <p:nvPr/>
        </p:nvSpPr>
        <p:spPr bwMode="auto">
          <a:xfrm>
            <a:off x="533400" y="4038600"/>
            <a:ext cx="8229600" cy="1444625"/>
          </a:xfrm>
          <a:prstGeom prst="rect">
            <a:avLst/>
          </a:prstGeom>
          <a:solidFill>
            <a:schemeClr val="bg1"/>
          </a:solidFill>
          <a:ln w="12700">
            <a:solidFill>
              <a:schemeClr val="tx1"/>
            </a:solidFill>
            <a:miter lim="800000"/>
            <a:headEnd type="none" w="sm" len="sm"/>
            <a:tailEnd type="none" w="sm" len="sm"/>
          </a:ln>
        </p:spPr>
        <p:txBody>
          <a:bodyPr>
            <a:spAutoFit/>
          </a:bodyPr>
          <a:lstStyle>
            <a:lvl1pPr defTabSz="334963" eaLnBrk="0" hangingPunct="0">
              <a:defRPr sz="2400">
                <a:solidFill>
                  <a:schemeClr val="tx1"/>
                </a:solidFill>
                <a:latin typeface="Times New Roman" panose="02020603050405020304" pitchFamily="18" charset="0"/>
              </a:defRPr>
            </a:lvl1pPr>
            <a:lvl2pPr marL="742950" indent="-285750" defTabSz="334963" eaLnBrk="0" hangingPunct="0">
              <a:defRPr sz="2400">
                <a:solidFill>
                  <a:schemeClr val="tx1"/>
                </a:solidFill>
                <a:latin typeface="Times New Roman" panose="02020603050405020304" pitchFamily="18" charset="0"/>
              </a:defRPr>
            </a:lvl2pPr>
            <a:lvl3pPr marL="1143000" indent="-228600" defTabSz="334963" eaLnBrk="0" hangingPunct="0">
              <a:defRPr sz="2400">
                <a:solidFill>
                  <a:schemeClr val="tx1"/>
                </a:solidFill>
                <a:latin typeface="Times New Roman" panose="02020603050405020304" pitchFamily="18" charset="0"/>
              </a:defRPr>
            </a:lvl3pPr>
            <a:lvl4pPr marL="1600200" indent="-228600" defTabSz="334963" eaLnBrk="0" hangingPunct="0">
              <a:defRPr sz="2400">
                <a:solidFill>
                  <a:schemeClr val="tx1"/>
                </a:solidFill>
                <a:latin typeface="Times New Roman" panose="02020603050405020304" pitchFamily="18" charset="0"/>
              </a:defRPr>
            </a:lvl4pPr>
            <a:lvl5pPr marL="2057400" indent="-228600" defTabSz="334963" eaLnBrk="0" hangingPunct="0">
              <a:defRPr sz="2400">
                <a:solidFill>
                  <a:schemeClr val="tx1"/>
                </a:solidFill>
                <a:latin typeface="Times New Roman" panose="02020603050405020304" pitchFamily="18" charset="0"/>
              </a:defRPr>
            </a:lvl5pPr>
            <a:lvl6pPr marL="25146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defTabSz="334963"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4000">
                <a:solidFill>
                  <a:srgbClr val="0000FF"/>
                </a:solidFill>
              </a:rPr>
              <a:t> </a:t>
            </a:r>
            <a:r>
              <a:rPr lang="en-US" sz="2800" b="1" u="sng"/>
              <a:t>Phil. 2:4</a:t>
            </a:r>
            <a:endParaRPr lang="en-US"/>
          </a:p>
          <a:p>
            <a:pPr eaLnBrk="1" hangingPunct="1"/>
            <a:r>
              <a:rPr lang="en-US"/>
              <a:t>Let each of you look out not only for his own interests, but also for the interests of others.</a:t>
            </a:r>
          </a:p>
        </p:txBody>
      </p:sp>
      <p:sp>
        <p:nvSpPr>
          <p:cNvPr id="5" name="Rectangle 4"/>
          <p:cNvSpPr/>
          <p:nvPr/>
        </p:nvSpPr>
        <p:spPr>
          <a:xfrm>
            <a:off x="1143000" y="263604"/>
            <a:ext cx="6869959"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smtClean="0">
                <a:ln/>
                <a:solidFill>
                  <a:schemeClr val="accent3"/>
                </a:solidFill>
                <a:effectLst/>
              </a:rPr>
              <a:t>See the Other Side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905000"/>
            <a:ext cx="8839200" cy="3619500"/>
          </a:xfrm>
          <a:prstGeom prst="rect">
            <a:avLst/>
          </a:prstGeom>
          <a:noFill/>
        </p:spPr>
        <p:txBody>
          <a:bodyPr>
            <a:spAutoFit/>
          </a:bodyPr>
          <a:lstStyle/>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Be Faithful</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Work Toward a Family That Fears God</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 Study the Word</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 Work on Communication Skills</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 Seek Wisdom</a:t>
            </a:r>
          </a:p>
        </p:txBody>
      </p:sp>
      <p:sp>
        <p:nvSpPr>
          <p:cNvPr id="4" name="Rectangle 3"/>
          <p:cNvSpPr/>
          <p:nvPr/>
        </p:nvSpPr>
        <p:spPr>
          <a:xfrm>
            <a:off x="0" y="182940"/>
            <a:ext cx="9144000"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i="1" cap="none" spc="0" dirty="0" smtClean="0">
                <a:ln/>
                <a:solidFill>
                  <a:srgbClr val="CCCCFF"/>
                </a:solidFill>
                <a:effectLst/>
                <a:latin typeface="Comic Sans MS" panose="030F0702030302020204" pitchFamily="66" charset="0"/>
              </a:rPr>
              <a:t>What Can I do to </a:t>
            </a:r>
            <a:r>
              <a:rPr lang="en-US" sz="4800" b="1" i="1" dirty="0" smtClean="0">
                <a:ln/>
                <a:solidFill>
                  <a:srgbClr val="CCCCFF"/>
                </a:solidFill>
                <a:latin typeface="Comic Sans MS" panose="030F0702030302020204" pitchFamily="66" charset="0"/>
              </a:rPr>
              <a:t>Prepare</a:t>
            </a:r>
          </a:p>
          <a:p>
            <a:pPr algn="ctr"/>
            <a:r>
              <a:rPr lang="en-US" sz="4800" b="1" i="1" dirty="0" smtClean="0">
                <a:ln/>
                <a:solidFill>
                  <a:srgbClr val="CCCCFF"/>
                </a:solidFill>
                <a:latin typeface="Comic Sans MS" panose="030F0702030302020204" pitchFamily="66" charset="0"/>
              </a:rPr>
              <a:t>for the </a:t>
            </a:r>
            <a:r>
              <a:rPr lang="en-US" sz="4800" b="1" i="1" cap="none" spc="0" dirty="0" smtClean="0">
                <a:ln/>
                <a:solidFill>
                  <a:srgbClr val="CCCCFF"/>
                </a:solidFill>
                <a:effectLst/>
                <a:latin typeface="Comic Sans MS" panose="030F0702030302020204" pitchFamily="66" charset="0"/>
              </a:rPr>
              <a:t>Eldership?</a:t>
            </a:r>
            <a:endParaRPr lang="en-US" sz="4800" b="1" i="1" cap="none" spc="0" dirty="0">
              <a:ln/>
              <a:solidFill>
                <a:srgbClr val="CCCCFF"/>
              </a:solidFill>
              <a:effectLst/>
              <a:latin typeface="Comic Sans MS" panose="030F0702030302020204" pitchFamily="66"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583" y="115669"/>
            <a:ext cx="3229217"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3600" b="1" dirty="0">
                <a:solidFill>
                  <a:srgbClr val="FFFFFF"/>
                </a:solidFill>
                <a:effectLst>
                  <a:outerShdw blurRad="38100" dist="38100" dir="2700000" algn="tl">
                    <a:srgbClr val="000000">
                      <a:alpha val="43137"/>
                    </a:srgbClr>
                  </a:outerShdw>
                </a:effectLst>
                <a:latin typeface="Times New Roman"/>
              </a:rPr>
              <a:t>Seek Wisdom</a:t>
            </a:r>
            <a:endParaRPr lang="en-US" dirty="0"/>
          </a:p>
        </p:txBody>
      </p:sp>
      <p:sp>
        <p:nvSpPr>
          <p:cNvPr id="51205" name="TextBox 2"/>
          <p:cNvSpPr txBox="1">
            <a:spLocks noChangeArrowheads="1"/>
          </p:cNvSpPr>
          <p:nvPr/>
        </p:nvSpPr>
        <p:spPr bwMode="auto">
          <a:xfrm>
            <a:off x="304800" y="1219200"/>
            <a:ext cx="8763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971550" indent="-5143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buFont typeface="Times New Roman" panose="02020603050405020304" pitchFamily="18" charset="0"/>
              <a:buAutoNum type="alphaUcPeriod"/>
            </a:pPr>
            <a:r>
              <a:rPr lang="en-US" sz="3200">
                <a:solidFill>
                  <a:srgbClr val="FFFF00"/>
                </a:solidFill>
              </a:rPr>
              <a:t> The need for wisdom</a:t>
            </a:r>
            <a:endParaRPr lang="en-US" sz="3200" i="1">
              <a:solidFill>
                <a:schemeClr val="bg1"/>
              </a:solidFill>
            </a:endParaRPr>
          </a:p>
          <a:p>
            <a:pPr lvl="1" algn="l" eaLnBrk="1" hangingPunct="1">
              <a:buFont typeface="Times New Roman" panose="02020603050405020304" pitchFamily="18" charset="0"/>
              <a:buAutoNum type="arabicPeriod"/>
            </a:pPr>
            <a:r>
              <a:rPr lang="en-US" sz="3200" i="1">
                <a:solidFill>
                  <a:schemeClr val="bg1"/>
                </a:solidFill>
              </a:rPr>
              <a:t> Know more than right from wrong – good judgment.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205">
                                            <p:txEl>
                                              <p:pRg st="1" end="1"/>
                                            </p:txEl>
                                          </p:spTgt>
                                        </p:tgtEl>
                                        <p:attrNameLst>
                                          <p:attrName>style.visibility</p:attrName>
                                        </p:attrNameLst>
                                      </p:cBhvr>
                                      <p:to>
                                        <p:strVal val="visible"/>
                                      </p:to>
                                    </p:set>
                                    <p:animEffect transition="in" filter="fade">
                                      <p:cBhvr>
                                        <p:cTn id="7" dur="1000"/>
                                        <p:tgtEl>
                                          <p:spTgt spid="51205">
                                            <p:txEl>
                                              <p:pRg st="1" end="1"/>
                                            </p:txEl>
                                          </p:spTgt>
                                        </p:tgtEl>
                                      </p:cBhvr>
                                    </p:animEffect>
                                    <p:anim calcmode="lin" valueType="num">
                                      <p:cBhvr>
                                        <p:cTn id="8" dur="1000" fill="hold"/>
                                        <p:tgtEl>
                                          <p:spTgt spid="5120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120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uiExpand="1" build="p" bldLvl="5"/>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4"/>
          <p:cNvSpPr txBox="1">
            <a:spLocks noChangeArrowheads="1"/>
          </p:cNvSpPr>
          <p:nvPr/>
        </p:nvSpPr>
        <p:spPr bwMode="auto">
          <a:xfrm>
            <a:off x="685800" y="1676400"/>
            <a:ext cx="7696200" cy="2538413"/>
          </a:xfrm>
          <a:prstGeom prst="rect">
            <a:avLst/>
          </a:prstGeom>
          <a:solidFill>
            <a:schemeClr val="bg1"/>
          </a:solidFill>
          <a:ln w="9525">
            <a:solidFill>
              <a:schemeClr val="tx1"/>
            </a:solidFill>
            <a:miter lim="800000"/>
            <a:headEnd/>
            <a:tailEnd/>
          </a:ln>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sz="3200"/>
              <a:t>For this reason we also, since the day we heard it, do not cease to pray for you, and to ask that you may be filled with the knowledge of His will in all wisdom and spiritual understanding; </a:t>
            </a:r>
          </a:p>
        </p:txBody>
      </p:sp>
      <p:sp>
        <p:nvSpPr>
          <p:cNvPr id="173061" name="Text Box 5"/>
          <p:cNvSpPr txBox="1">
            <a:spLocks noChangeArrowheads="1"/>
          </p:cNvSpPr>
          <p:nvPr/>
        </p:nvSpPr>
        <p:spPr bwMode="auto">
          <a:xfrm>
            <a:off x="2286000" y="381000"/>
            <a:ext cx="4648200" cy="830263"/>
          </a:xfrm>
          <a:prstGeom prst="rect">
            <a:avLst/>
          </a:prstGeom>
          <a:noFill/>
          <a:ln w="9525">
            <a:noFill/>
            <a:miter lim="800000"/>
            <a:headEnd/>
            <a:tailEnd/>
          </a:ln>
          <a:effectLst/>
        </p:spPr>
        <p:txBody>
          <a:bodyPr>
            <a:spAutoFit/>
          </a:bodyPr>
          <a:lstStyle/>
          <a:p>
            <a:pPr>
              <a:spcBef>
                <a:spcPct val="50000"/>
              </a:spcBef>
              <a:defRPr/>
            </a:pPr>
            <a:r>
              <a:rPr lang="en-US" sz="4800" dirty="0">
                <a:solidFill>
                  <a:srgbClr val="FFFF66"/>
                </a:solidFill>
                <a:effectLst>
                  <a:outerShdw blurRad="38100" dist="38100" dir="2700000" algn="tl">
                    <a:srgbClr val="000000"/>
                  </a:outerShdw>
                </a:effectLst>
              </a:rPr>
              <a:t>Colossians 1:9</a:t>
            </a:r>
          </a:p>
        </p:txBody>
      </p:sp>
      <p:sp>
        <p:nvSpPr>
          <p:cNvPr id="173062" name="Line 6"/>
          <p:cNvSpPr>
            <a:spLocks noChangeShapeType="1"/>
          </p:cNvSpPr>
          <p:nvPr/>
        </p:nvSpPr>
        <p:spPr bwMode="auto">
          <a:xfrm>
            <a:off x="762000" y="3657600"/>
            <a:ext cx="3581400" cy="0"/>
          </a:xfrm>
          <a:prstGeom prst="line">
            <a:avLst/>
          </a:prstGeom>
          <a:noFill/>
          <a:ln w="571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3063" name="Line 7"/>
          <p:cNvSpPr>
            <a:spLocks noChangeShapeType="1"/>
          </p:cNvSpPr>
          <p:nvPr/>
        </p:nvSpPr>
        <p:spPr bwMode="auto">
          <a:xfrm>
            <a:off x="4953000" y="3657600"/>
            <a:ext cx="2438400" cy="0"/>
          </a:xfrm>
          <a:prstGeom prst="line">
            <a:avLst/>
          </a:prstGeom>
          <a:noFill/>
          <a:ln w="5715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3064" name="Line 8"/>
          <p:cNvSpPr>
            <a:spLocks noChangeShapeType="1"/>
          </p:cNvSpPr>
          <p:nvPr/>
        </p:nvSpPr>
        <p:spPr bwMode="auto">
          <a:xfrm>
            <a:off x="762000" y="4114800"/>
            <a:ext cx="3733800" cy="0"/>
          </a:xfrm>
          <a:prstGeom prst="line">
            <a:avLst/>
          </a:prstGeom>
          <a:noFill/>
          <a:ln w="5715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3062"/>
                                        </p:tgtEl>
                                        <p:attrNameLst>
                                          <p:attrName>style.visibility</p:attrName>
                                        </p:attrNameLst>
                                      </p:cBhvr>
                                      <p:to>
                                        <p:strVal val="visible"/>
                                      </p:to>
                                    </p:set>
                                    <p:animEffect transition="in" filter="wipe(left)">
                                      <p:cBhvr>
                                        <p:cTn id="7" dur="2000"/>
                                        <p:tgtEl>
                                          <p:spTgt spid="1730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3063"/>
                                        </p:tgtEl>
                                        <p:attrNameLst>
                                          <p:attrName>style.visibility</p:attrName>
                                        </p:attrNameLst>
                                      </p:cBhvr>
                                      <p:to>
                                        <p:strVal val="visible"/>
                                      </p:to>
                                    </p:set>
                                    <p:animEffect transition="in" filter="wipe(left)">
                                      <p:cBhvr>
                                        <p:cTn id="12" dur="2000"/>
                                        <p:tgtEl>
                                          <p:spTgt spid="17306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73064"/>
                                        </p:tgtEl>
                                        <p:attrNameLst>
                                          <p:attrName>style.visibility</p:attrName>
                                        </p:attrNameLst>
                                      </p:cBhvr>
                                      <p:to>
                                        <p:strVal val="visible"/>
                                      </p:to>
                                    </p:set>
                                    <p:animEffect transition="in" filter="wipe(left)">
                                      <p:cBhvr>
                                        <p:cTn id="15" dur="2000"/>
                                        <p:tgtEl>
                                          <p:spTgt spid="173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2" grpId="0" animBg="1"/>
      <p:bldP spid="173063" grpId="0" animBg="1"/>
      <p:bldP spid="17306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609600" y="762000"/>
            <a:ext cx="2133600" cy="5410200"/>
          </a:xfrm>
          <a:prstGeom prst="rect">
            <a:avLst/>
          </a:prstGeom>
          <a:solidFill>
            <a:schemeClr val="tx1"/>
          </a:solidFill>
          <a:ln w="9525">
            <a:solidFill>
              <a:schemeClr val="bg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4000"/>
          </a:p>
        </p:txBody>
      </p:sp>
      <p:sp>
        <p:nvSpPr>
          <p:cNvPr id="177156" name="Text Box 4"/>
          <p:cNvSpPr txBox="1">
            <a:spLocks noChangeArrowheads="1"/>
          </p:cNvSpPr>
          <p:nvPr/>
        </p:nvSpPr>
        <p:spPr bwMode="auto">
          <a:xfrm>
            <a:off x="914400" y="1081088"/>
            <a:ext cx="1524000" cy="641350"/>
          </a:xfrm>
          <a:prstGeom prst="rect">
            <a:avLst/>
          </a:prstGeom>
          <a:noFill/>
          <a:ln w="9525">
            <a:noFill/>
            <a:miter lim="800000"/>
            <a:headEnd/>
            <a:tailEnd/>
          </a:ln>
          <a:effectLst/>
        </p:spPr>
        <p:txBody>
          <a:bodyPr>
            <a:spAutoFit/>
          </a:bodyPr>
          <a:lstStyle/>
          <a:p>
            <a:pPr>
              <a:spcBef>
                <a:spcPct val="50000"/>
              </a:spcBef>
              <a:defRPr/>
            </a:pPr>
            <a:r>
              <a:rPr lang="en-US" sz="3600">
                <a:solidFill>
                  <a:schemeClr val="bg1"/>
                </a:solidFill>
                <a:effectLst>
                  <a:outerShdw blurRad="38100" dist="38100" dir="2700000" algn="tl">
                    <a:srgbClr val="000000"/>
                  </a:outerShdw>
                </a:effectLst>
              </a:rPr>
              <a:t>Sin</a:t>
            </a:r>
          </a:p>
        </p:txBody>
      </p:sp>
      <p:sp>
        <p:nvSpPr>
          <p:cNvPr id="55300" name="Rectangle 11"/>
          <p:cNvSpPr>
            <a:spLocks noChangeArrowheads="1"/>
          </p:cNvSpPr>
          <p:nvPr/>
        </p:nvSpPr>
        <p:spPr bwMode="auto">
          <a:xfrm>
            <a:off x="2743200" y="762000"/>
            <a:ext cx="1828800" cy="5410200"/>
          </a:xfrm>
          <a:prstGeom prst="rect">
            <a:avLst/>
          </a:prstGeom>
          <a:solidFill>
            <a:schemeClr val="tx1">
              <a:lumMod val="75000"/>
              <a:lumOff val="25000"/>
            </a:schemeClr>
          </a:solidFill>
          <a:ln w="9525">
            <a:solidFill>
              <a:schemeClr val="bg1"/>
            </a:solidFill>
            <a:miter lim="800000"/>
            <a:headEnd/>
            <a:tailEnd/>
          </a:ln>
        </p:spPr>
        <p:txBody>
          <a:bodyPr wrap="none" anchor="ctr"/>
          <a:lstStyle/>
          <a:p>
            <a:pPr>
              <a:defRPr/>
            </a:pPr>
            <a:endParaRPr lang="en-US" sz="4000"/>
          </a:p>
        </p:txBody>
      </p:sp>
      <p:sp>
        <p:nvSpPr>
          <p:cNvPr id="55301" name="Rectangle 14"/>
          <p:cNvSpPr>
            <a:spLocks noChangeArrowheads="1"/>
          </p:cNvSpPr>
          <p:nvPr/>
        </p:nvSpPr>
        <p:spPr bwMode="auto">
          <a:xfrm>
            <a:off x="4572000" y="762000"/>
            <a:ext cx="1828800" cy="5410200"/>
          </a:xfrm>
          <a:prstGeom prst="rect">
            <a:avLst/>
          </a:prstGeom>
          <a:solidFill>
            <a:schemeClr val="tx1">
              <a:lumMod val="50000"/>
              <a:lumOff val="50000"/>
            </a:schemeClr>
          </a:solidFill>
          <a:ln w="9525">
            <a:solidFill>
              <a:schemeClr val="bg1"/>
            </a:solidFill>
            <a:miter lim="800000"/>
            <a:headEnd/>
            <a:tailEnd/>
          </a:ln>
        </p:spPr>
        <p:txBody>
          <a:bodyPr wrap="none" anchor="ctr"/>
          <a:lstStyle/>
          <a:p>
            <a:pPr>
              <a:defRPr/>
            </a:pPr>
            <a:endParaRPr lang="en-US" sz="4000"/>
          </a:p>
        </p:txBody>
      </p:sp>
      <p:sp>
        <p:nvSpPr>
          <p:cNvPr id="55302" name="Rectangle 15"/>
          <p:cNvSpPr>
            <a:spLocks noChangeArrowheads="1"/>
          </p:cNvSpPr>
          <p:nvPr/>
        </p:nvSpPr>
        <p:spPr bwMode="auto">
          <a:xfrm>
            <a:off x="6400800" y="762000"/>
            <a:ext cx="1828800" cy="5410200"/>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sz="4000"/>
          </a:p>
        </p:txBody>
      </p:sp>
      <p:sp>
        <p:nvSpPr>
          <p:cNvPr id="55303" name="Rectangle 5"/>
          <p:cNvSpPr>
            <a:spLocks noChangeArrowheads="1"/>
          </p:cNvSpPr>
          <p:nvPr/>
        </p:nvSpPr>
        <p:spPr bwMode="auto">
          <a:xfrm>
            <a:off x="2743200" y="762000"/>
            <a:ext cx="76200" cy="5410200"/>
          </a:xfrm>
          <a:prstGeom prst="rect">
            <a:avLst/>
          </a:prstGeom>
          <a:solidFill>
            <a:schemeClr val="tx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77168" name="Text Box 16"/>
          <p:cNvSpPr txBox="1">
            <a:spLocks noChangeArrowheads="1"/>
          </p:cNvSpPr>
          <p:nvPr/>
        </p:nvSpPr>
        <p:spPr bwMode="auto">
          <a:xfrm>
            <a:off x="2895600" y="1066800"/>
            <a:ext cx="1524000" cy="641350"/>
          </a:xfrm>
          <a:prstGeom prst="rect">
            <a:avLst/>
          </a:prstGeom>
          <a:noFill/>
          <a:ln w="9525">
            <a:noFill/>
            <a:miter lim="800000"/>
            <a:headEnd/>
            <a:tailEnd/>
          </a:ln>
          <a:effectLst/>
        </p:spPr>
        <p:txBody>
          <a:bodyPr>
            <a:spAutoFit/>
          </a:bodyPr>
          <a:lstStyle/>
          <a:p>
            <a:pPr>
              <a:spcBef>
                <a:spcPct val="50000"/>
              </a:spcBef>
              <a:defRPr/>
            </a:pPr>
            <a:r>
              <a:rPr lang="en-US" sz="3600">
                <a:solidFill>
                  <a:schemeClr val="bg1"/>
                </a:solidFill>
                <a:effectLst>
                  <a:outerShdw blurRad="38100" dist="38100" dir="2700000" algn="tl">
                    <a:srgbClr val="000000"/>
                  </a:outerShdw>
                </a:effectLst>
              </a:rPr>
              <a:t>Bad</a:t>
            </a:r>
          </a:p>
        </p:txBody>
      </p:sp>
      <p:sp>
        <p:nvSpPr>
          <p:cNvPr id="177169" name="Text Box 17"/>
          <p:cNvSpPr txBox="1">
            <a:spLocks noChangeArrowheads="1"/>
          </p:cNvSpPr>
          <p:nvPr/>
        </p:nvSpPr>
        <p:spPr bwMode="auto">
          <a:xfrm>
            <a:off x="4572000" y="1066800"/>
            <a:ext cx="1828800" cy="641350"/>
          </a:xfrm>
          <a:prstGeom prst="rect">
            <a:avLst/>
          </a:prstGeom>
          <a:noFill/>
          <a:ln w="9525">
            <a:noFill/>
            <a:miter lim="800000"/>
            <a:headEnd/>
            <a:tailEnd/>
          </a:ln>
          <a:effectLst/>
        </p:spPr>
        <p:txBody>
          <a:bodyPr>
            <a:spAutoFit/>
          </a:bodyPr>
          <a:lstStyle/>
          <a:p>
            <a:pPr>
              <a:spcBef>
                <a:spcPct val="50000"/>
              </a:spcBef>
              <a:defRPr/>
            </a:pPr>
            <a:r>
              <a:rPr lang="en-US" sz="3600">
                <a:solidFill>
                  <a:schemeClr val="bg1"/>
                </a:solidFill>
                <a:effectLst>
                  <a:outerShdw blurRad="38100" dist="38100" dir="2700000" algn="tl">
                    <a:srgbClr val="000000"/>
                  </a:outerShdw>
                </a:effectLst>
              </a:rPr>
              <a:t>Better</a:t>
            </a:r>
          </a:p>
        </p:txBody>
      </p:sp>
      <p:sp>
        <p:nvSpPr>
          <p:cNvPr id="177170" name="Text Box 18"/>
          <p:cNvSpPr txBox="1">
            <a:spLocks noChangeArrowheads="1"/>
          </p:cNvSpPr>
          <p:nvPr/>
        </p:nvSpPr>
        <p:spPr bwMode="auto">
          <a:xfrm>
            <a:off x="6553200" y="1066800"/>
            <a:ext cx="1524000" cy="641350"/>
          </a:xfrm>
          <a:prstGeom prst="rect">
            <a:avLst/>
          </a:prstGeom>
          <a:noFill/>
          <a:ln w="9525">
            <a:noFill/>
            <a:miter lim="800000"/>
            <a:headEnd/>
            <a:tailEnd/>
          </a:ln>
          <a:effectLst/>
        </p:spPr>
        <p:txBody>
          <a:bodyPr>
            <a:spAutoFit/>
          </a:bodyPr>
          <a:lstStyle/>
          <a:p>
            <a:pPr>
              <a:spcBef>
                <a:spcPct val="50000"/>
              </a:spcBef>
              <a:defRPr/>
            </a:pPr>
            <a:r>
              <a:rPr lang="en-US" sz="3600">
                <a:effectLst>
                  <a:outerShdw blurRad="38100" dist="38100" dir="2700000" algn="tl">
                    <a:srgbClr val="FFFFFF"/>
                  </a:outerShdw>
                </a:effectLst>
              </a:rPr>
              <a:t>Best</a:t>
            </a:r>
          </a:p>
        </p:txBody>
      </p:sp>
      <p:sp>
        <p:nvSpPr>
          <p:cNvPr id="177171" name="Oval 19"/>
          <p:cNvSpPr>
            <a:spLocks noChangeArrowheads="1"/>
          </p:cNvSpPr>
          <p:nvPr/>
        </p:nvSpPr>
        <p:spPr bwMode="auto">
          <a:xfrm>
            <a:off x="2895600" y="2819400"/>
            <a:ext cx="2133600" cy="990600"/>
          </a:xfrm>
          <a:prstGeom prst="ellipse">
            <a:avLst/>
          </a:prstGeom>
          <a:gradFill rotWithShape="1">
            <a:gsLst>
              <a:gs pos="0">
                <a:srgbClr val="FF9933"/>
              </a:gs>
              <a:gs pos="100000">
                <a:srgbClr val="FF9933">
                  <a:gamma/>
                  <a:shade val="46275"/>
                  <a:invGamma/>
                </a:srgbClr>
              </a:gs>
            </a:gsLst>
            <a:lin ang="5400000" scaled="1"/>
          </a:gradFill>
          <a:ln w="9525">
            <a:solidFill>
              <a:schemeClr val="tx1"/>
            </a:solidFill>
            <a:round/>
            <a:headEnd/>
            <a:tailEnd/>
          </a:ln>
          <a:effectLst/>
        </p:spPr>
        <p:txBody>
          <a:bodyPr wrap="none" anchor="ctr"/>
          <a:lstStyle/>
          <a:p>
            <a:pPr>
              <a:defRPr/>
            </a:pPr>
            <a:r>
              <a:rPr lang="en-US">
                <a:solidFill>
                  <a:schemeClr val="bg1"/>
                </a:solidFill>
                <a:effectLst>
                  <a:outerShdw blurRad="38100" dist="38100" dir="2700000" algn="tl">
                    <a:srgbClr val="000000"/>
                  </a:outerShdw>
                </a:effectLst>
              </a:rPr>
              <a:t>Decision /</a:t>
            </a:r>
          </a:p>
          <a:p>
            <a:pPr>
              <a:defRPr/>
            </a:pPr>
            <a:r>
              <a:rPr lang="en-US">
                <a:solidFill>
                  <a:schemeClr val="bg1"/>
                </a:solidFill>
                <a:effectLst>
                  <a:outerShdw blurRad="38100" dist="38100" dir="2700000" algn="tl">
                    <a:srgbClr val="000000"/>
                  </a:outerShdw>
                </a:effectLst>
              </a:rPr>
              <a:t>Action</a:t>
            </a:r>
          </a:p>
        </p:txBody>
      </p:sp>
      <p:grpSp>
        <p:nvGrpSpPr>
          <p:cNvPr id="2" name="Group 20"/>
          <p:cNvGrpSpPr>
            <a:grpSpLocks/>
          </p:cNvGrpSpPr>
          <p:nvPr/>
        </p:nvGrpSpPr>
        <p:grpSpPr bwMode="auto">
          <a:xfrm>
            <a:off x="2133600" y="4038600"/>
            <a:ext cx="6172200" cy="990600"/>
            <a:chOff x="1344" y="2784"/>
            <a:chExt cx="3888" cy="624"/>
          </a:xfrm>
        </p:grpSpPr>
        <p:sp>
          <p:nvSpPr>
            <p:cNvPr id="55309" name="AutoShape 21"/>
            <p:cNvSpPr>
              <a:spLocks noChangeArrowheads="1"/>
            </p:cNvSpPr>
            <p:nvPr/>
          </p:nvSpPr>
          <p:spPr bwMode="auto">
            <a:xfrm rot="3834143">
              <a:off x="1656" y="2472"/>
              <a:ext cx="624" cy="1248"/>
            </a:xfrm>
            <a:prstGeom prst="curvedLeftArrow">
              <a:avLst>
                <a:gd name="adj1" fmla="val 40000"/>
                <a:gd name="adj2" fmla="val 80000"/>
                <a:gd name="adj3" fmla="val 33333"/>
              </a:avLst>
            </a:prstGeom>
            <a:solidFill>
              <a:schemeClr val="accent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55310" name="Text Box 22"/>
            <p:cNvSpPr txBox="1">
              <a:spLocks noChangeArrowheads="1"/>
            </p:cNvSpPr>
            <p:nvPr/>
          </p:nvSpPr>
          <p:spPr bwMode="auto">
            <a:xfrm>
              <a:off x="2304" y="2832"/>
              <a:ext cx="2928"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i="1" dirty="0"/>
                <a:t>Though not sinful – may not be good at all!</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7171"/>
                                        </p:tgtEl>
                                        <p:attrNameLst>
                                          <p:attrName>style.visibility</p:attrName>
                                        </p:attrNameLst>
                                      </p:cBhvr>
                                      <p:to>
                                        <p:strVal val="visible"/>
                                      </p:to>
                                    </p:set>
                                    <p:animEffect transition="in" filter="fade">
                                      <p:cBhvr>
                                        <p:cTn id="7" dur="2000"/>
                                        <p:tgtEl>
                                          <p:spTgt spid="1771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7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583" y="115669"/>
            <a:ext cx="3229217"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3600" b="1" dirty="0">
                <a:solidFill>
                  <a:srgbClr val="FFFFFF"/>
                </a:solidFill>
                <a:effectLst>
                  <a:outerShdw blurRad="38100" dist="38100" dir="2700000" algn="tl">
                    <a:srgbClr val="000000">
                      <a:alpha val="43137"/>
                    </a:srgbClr>
                  </a:outerShdw>
                </a:effectLst>
                <a:latin typeface="Times New Roman"/>
              </a:rPr>
              <a:t>Seek Wisdom</a:t>
            </a:r>
            <a:endParaRPr lang="en-US" dirty="0"/>
          </a:p>
        </p:txBody>
      </p:sp>
      <p:sp>
        <p:nvSpPr>
          <p:cNvPr id="56325" name="TextBox 2"/>
          <p:cNvSpPr txBox="1">
            <a:spLocks noChangeArrowheads="1"/>
          </p:cNvSpPr>
          <p:nvPr/>
        </p:nvSpPr>
        <p:spPr bwMode="auto">
          <a:xfrm>
            <a:off x="304800" y="1219200"/>
            <a:ext cx="87630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971550" indent="-5143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buFont typeface="Times New Roman" panose="02020603050405020304" pitchFamily="18" charset="0"/>
              <a:buAutoNum type="alphaUcPeriod"/>
            </a:pPr>
            <a:r>
              <a:rPr lang="en-US" sz="3200">
                <a:solidFill>
                  <a:srgbClr val="FFFF00"/>
                </a:solidFill>
              </a:rPr>
              <a:t> The need for wisdom</a:t>
            </a:r>
            <a:endParaRPr lang="en-US" sz="3200" i="1">
              <a:solidFill>
                <a:schemeClr val="bg1"/>
              </a:solidFill>
            </a:endParaRPr>
          </a:p>
          <a:p>
            <a:pPr lvl="1" algn="l" eaLnBrk="1" hangingPunct="1">
              <a:buFont typeface="Times New Roman" panose="02020603050405020304" pitchFamily="18" charset="0"/>
              <a:buAutoNum type="arabicPeriod"/>
            </a:pPr>
            <a:r>
              <a:rPr lang="en-US" sz="3200" i="1">
                <a:solidFill>
                  <a:schemeClr val="bg1"/>
                </a:solidFill>
              </a:rPr>
              <a:t> Know more than right from wrong – good judgment.</a:t>
            </a:r>
          </a:p>
          <a:p>
            <a:pPr lvl="1" algn="l" eaLnBrk="1" hangingPunct="1">
              <a:buFont typeface="Times New Roman" panose="02020603050405020304" pitchFamily="18" charset="0"/>
              <a:buAutoNum type="arabicPeriod"/>
            </a:pPr>
            <a:r>
              <a:rPr lang="en-US" sz="3200" i="1">
                <a:solidFill>
                  <a:schemeClr val="bg1"/>
                </a:solidFill>
              </a:rPr>
              <a:t>Know how to use knowledge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0293" name="Group 69"/>
          <p:cNvGraphicFramePr>
            <a:graphicFrameLocks noGrp="1"/>
          </p:cNvGraphicFramePr>
          <p:nvPr>
            <p:extLst>
              <p:ext uri="{D42A27DB-BD31-4B8C-83A1-F6EECF244321}">
                <p14:modId xmlns:p14="http://schemas.microsoft.com/office/powerpoint/2010/main" val="2088157394"/>
              </p:ext>
            </p:extLst>
          </p:nvPr>
        </p:nvGraphicFramePr>
        <p:xfrm>
          <a:off x="914400" y="2286000"/>
          <a:ext cx="7543800" cy="3130550"/>
        </p:xfrm>
        <a:graphic>
          <a:graphicData uri="http://schemas.openxmlformats.org/drawingml/2006/table">
            <a:tbl>
              <a:tblPr/>
              <a:tblGrid>
                <a:gridCol w="3771900"/>
                <a:gridCol w="3771900"/>
              </a:tblGrid>
              <a:tr h="10350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rgbClr val="FFFFCC"/>
                          </a:solidFill>
                          <a:effectLst>
                            <a:outerShdw blurRad="38100" dist="38100" dir="2700000" algn="tl">
                              <a:srgbClr val="000000"/>
                            </a:outerShdw>
                          </a:effectLst>
                          <a:latin typeface="Arial" charset="0"/>
                        </a:rPr>
                        <a:t>Know what Word</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rgbClr val="FFFFCC"/>
                          </a:solidFill>
                          <a:effectLst>
                            <a:outerShdw blurRad="38100" dist="38100" dir="2700000" algn="tl">
                              <a:srgbClr val="000000"/>
                            </a:outerShdw>
                          </a:effectLst>
                          <a:latin typeface="Arial" charset="0"/>
                        </a:rPr>
                        <a:t>Teaches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FFCC"/>
                          </a:solidFill>
                          <a:effectLst>
                            <a:outerShdw blurRad="38100" dist="38100" dir="2700000" algn="tl">
                              <a:srgbClr val="000000"/>
                            </a:outerShdw>
                          </a:effectLst>
                          <a:latin typeface="Arial" charset="0"/>
                        </a:rPr>
                        <a:t>How much at one time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FFCC"/>
                          </a:solidFill>
                          <a:effectLst>
                            <a:outerShdw blurRad="38100" dist="38100" dir="2700000" algn="tl">
                              <a:srgbClr val="000000"/>
                            </a:outerShdw>
                          </a:effectLst>
                          <a:latin typeface="Arial" charset="0"/>
                        </a:rPr>
                        <a:t>How to approach</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10350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rgbClr val="FFFFCC"/>
                          </a:solidFill>
                          <a:effectLst>
                            <a:outerShdw blurRad="38100" dist="38100" dir="2700000" algn="tl">
                              <a:srgbClr val="000000"/>
                            </a:outerShdw>
                          </a:effectLst>
                          <a:latin typeface="Arial" charset="0"/>
                        </a:rPr>
                        <a:t>Value of</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rgbClr val="FFFFCC"/>
                          </a:solidFill>
                          <a:effectLst>
                            <a:outerShdw blurRad="38100" dist="38100" dir="2700000" algn="tl">
                              <a:srgbClr val="000000"/>
                            </a:outerShdw>
                          </a:effectLst>
                          <a:latin typeface="Arial" charset="0"/>
                        </a:rPr>
                        <a:t>Something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rgbClr val="FFFFCC"/>
                          </a:solidFill>
                          <a:effectLst>
                            <a:outerShdw blurRad="38100" dist="38100" dir="2700000" algn="tl">
                              <a:srgbClr val="000000"/>
                            </a:outerShdw>
                          </a:effectLst>
                          <a:latin typeface="Arial" charset="0"/>
                        </a:rPr>
                        <a:t>Whether to comment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rgbClr val="FFFFCC"/>
                          </a:solidFill>
                          <a:effectLst>
                            <a:outerShdw blurRad="38100" dist="38100" dir="2700000" algn="tl">
                              <a:srgbClr val="000000"/>
                            </a:outerShdw>
                          </a:effectLst>
                          <a:latin typeface="Arial" charset="0"/>
                        </a:rPr>
                        <a:t>or what to say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10604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FFCC"/>
                          </a:solidFill>
                          <a:effectLst>
                            <a:outerShdw blurRad="38100" dist="38100" dir="2700000" algn="tl">
                              <a:srgbClr val="000000"/>
                            </a:outerShdw>
                          </a:effectLst>
                          <a:latin typeface="Arial" charset="0"/>
                        </a:rPr>
                        <a:t>How to do something</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FFCC"/>
                          </a:solidFill>
                          <a:effectLst>
                            <a:outerShdw blurRad="38100" dist="38100" dir="2700000" algn="tl">
                              <a:srgbClr val="000000"/>
                            </a:outerShdw>
                          </a:effectLst>
                          <a:latin typeface="Arial" charset="0"/>
                        </a:rPr>
                        <a:t>Better than another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rgbClr val="FFFFCC"/>
                          </a:solidFill>
                          <a:effectLst>
                            <a:outerShdw blurRad="38100" dist="38100" dir="2700000" algn="tl">
                              <a:srgbClr val="000000"/>
                            </a:outerShdw>
                          </a:effectLst>
                          <a:latin typeface="Arial" charset="0"/>
                        </a:rPr>
                        <a:t>How I handle that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rgbClr val="FFFFCC"/>
                          </a:solidFill>
                          <a:effectLst>
                            <a:outerShdw blurRad="38100" dist="38100" dir="2700000" algn="tl">
                              <a:srgbClr val="000000"/>
                            </a:outerShdw>
                          </a:effectLst>
                          <a:latin typeface="Arial" charset="0"/>
                        </a:rPr>
                        <a:t>Knowledge / comment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57366" name="Oval 59"/>
          <p:cNvSpPr>
            <a:spLocks noChangeArrowheads="1"/>
          </p:cNvSpPr>
          <p:nvPr/>
        </p:nvSpPr>
        <p:spPr bwMode="auto">
          <a:xfrm>
            <a:off x="1219200" y="533400"/>
            <a:ext cx="3200400" cy="1371600"/>
          </a:xfrm>
          <a:prstGeom prst="ellipse">
            <a:avLst/>
          </a:prstGeom>
          <a:solidFill>
            <a:schemeClr val="accent2">
              <a:lumMod val="20000"/>
              <a:lumOff val="80000"/>
            </a:schemeClr>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3600"/>
              <a:t>Knowledge</a:t>
            </a:r>
          </a:p>
        </p:txBody>
      </p:sp>
      <p:sp>
        <p:nvSpPr>
          <p:cNvPr id="57367" name="Oval 60"/>
          <p:cNvSpPr>
            <a:spLocks noChangeArrowheads="1"/>
          </p:cNvSpPr>
          <p:nvPr/>
        </p:nvSpPr>
        <p:spPr bwMode="auto">
          <a:xfrm>
            <a:off x="5029200" y="533400"/>
            <a:ext cx="3200400" cy="1371600"/>
          </a:xfrm>
          <a:prstGeom prst="ellipse">
            <a:avLst/>
          </a:prstGeom>
          <a:solidFill>
            <a:schemeClr val="accent2">
              <a:lumMod val="20000"/>
              <a:lumOff val="80000"/>
            </a:schemeClr>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3600"/>
              <a:t>Wisdom</a:t>
            </a:r>
          </a:p>
        </p:txBody>
      </p:sp>
      <p:sp>
        <p:nvSpPr>
          <p:cNvPr id="2" name="Left-Right Arrow 1"/>
          <p:cNvSpPr/>
          <p:nvPr/>
        </p:nvSpPr>
        <p:spPr bwMode="auto">
          <a:xfrm>
            <a:off x="4014787" y="838200"/>
            <a:ext cx="1371600" cy="762000"/>
          </a:xfrm>
          <a:prstGeom prst="leftRightArrow">
            <a:avLst/>
          </a:prstGeom>
          <a:solidFill>
            <a:schemeClr val="tx1"/>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80293"/>
                                        </p:tgtEl>
                                        <p:attrNameLst>
                                          <p:attrName>style.visibility</p:attrName>
                                        </p:attrNameLst>
                                      </p:cBhvr>
                                      <p:to>
                                        <p:strVal val="visible"/>
                                      </p:to>
                                    </p:set>
                                    <p:animEffect transition="in" filter="wipe(up)">
                                      <p:cBhvr>
                                        <p:cTn id="7" dur="1000"/>
                                        <p:tgtEl>
                                          <p:spTgt spid="180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583" y="115669"/>
            <a:ext cx="3229217"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3600" b="1" dirty="0">
                <a:solidFill>
                  <a:srgbClr val="FFFFFF"/>
                </a:solidFill>
                <a:effectLst>
                  <a:outerShdw blurRad="38100" dist="38100" dir="2700000" algn="tl">
                    <a:srgbClr val="000000">
                      <a:alpha val="43137"/>
                    </a:srgbClr>
                  </a:outerShdw>
                </a:effectLst>
                <a:latin typeface="Times New Roman"/>
              </a:rPr>
              <a:t>Seek Wisdom</a:t>
            </a:r>
            <a:endParaRPr lang="en-US" dirty="0"/>
          </a:p>
        </p:txBody>
      </p:sp>
      <p:sp>
        <p:nvSpPr>
          <p:cNvPr id="58373" name="TextBox 2"/>
          <p:cNvSpPr txBox="1">
            <a:spLocks noChangeArrowheads="1"/>
          </p:cNvSpPr>
          <p:nvPr/>
        </p:nvSpPr>
        <p:spPr bwMode="auto">
          <a:xfrm>
            <a:off x="304800" y="1219200"/>
            <a:ext cx="87630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971550" indent="-5143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buFont typeface="Times New Roman" panose="02020603050405020304" pitchFamily="18" charset="0"/>
              <a:buAutoNum type="alphaUcPeriod"/>
            </a:pPr>
            <a:r>
              <a:rPr lang="en-US" sz="3200">
                <a:solidFill>
                  <a:srgbClr val="FFFF00"/>
                </a:solidFill>
              </a:rPr>
              <a:t> The need for wisdom</a:t>
            </a:r>
            <a:endParaRPr lang="en-US" sz="3200" i="1">
              <a:solidFill>
                <a:schemeClr val="bg1"/>
              </a:solidFill>
            </a:endParaRPr>
          </a:p>
          <a:p>
            <a:pPr lvl="1" algn="l" eaLnBrk="1" hangingPunct="1">
              <a:buFont typeface="Times New Roman" panose="02020603050405020304" pitchFamily="18" charset="0"/>
              <a:buAutoNum type="arabicPeriod"/>
            </a:pPr>
            <a:r>
              <a:rPr lang="en-US" sz="3200" i="1">
                <a:solidFill>
                  <a:schemeClr val="bg1"/>
                </a:solidFill>
              </a:rPr>
              <a:t> Know more than right from wrong – good judgment.</a:t>
            </a:r>
          </a:p>
          <a:p>
            <a:pPr lvl="1" algn="l" eaLnBrk="1" hangingPunct="1">
              <a:buFont typeface="Times New Roman" panose="02020603050405020304" pitchFamily="18" charset="0"/>
              <a:buAutoNum type="arabicPeriod"/>
            </a:pPr>
            <a:r>
              <a:rPr lang="en-US" sz="3200" i="1">
                <a:solidFill>
                  <a:schemeClr val="bg1"/>
                </a:solidFill>
              </a:rPr>
              <a:t>Know how to use knowledge</a:t>
            </a:r>
          </a:p>
          <a:p>
            <a:pPr lvl="1" algn="l" eaLnBrk="1" hangingPunct="1">
              <a:buFont typeface="Times New Roman" panose="02020603050405020304" pitchFamily="18" charset="0"/>
              <a:buAutoNum type="arabicPeriod"/>
            </a:pPr>
            <a:r>
              <a:rPr lang="en-US" sz="3200" i="1">
                <a:solidFill>
                  <a:schemeClr val="bg1"/>
                </a:solidFill>
              </a:rPr>
              <a:t>To see beyond the present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4"/>
          <p:cNvSpPr txBox="1">
            <a:spLocks noChangeArrowheads="1"/>
          </p:cNvSpPr>
          <p:nvPr/>
        </p:nvSpPr>
        <p:spPr bwMode="auto">
          <a:xfrm>
            <a:off x="0" y="34925"/>
            <a:ext cx="6781800" cy="6746875"/>
          </a:xfrm>
          <a:prstGeom prst="rect">
            <a:avLst/>
          </a:prstGeom>
          <a:solidFill>
            <a:schemeClr val="bg1"/>
          </a:solidFill>
          <a:ln w="9525">
            <a:solidFill>
              <a:schemeClr val="tx1"/>
            </a:solidFill>
            <a:miter lim="800000"/>
            <a:headEnd/>
            <a:tailEnd/>
          </a:ln>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u="sng"/>
              <a:t>James 1:1-6</a:t>
            </a:r>
          </a:p>
          <a:p>
            <a:pPr eaLnBrk="1" hangingPunct="1"/>
            <a:endParaRPr lang="en-US" u="sng"/>
          </a:p>
          <a:p>
            <a:pPr eaLnBrk="1" hangingPunct="1"/>
            <a:r>
              <a:rPr lang="en-US" sz="2000"/>
              <a:t>1 James, a bondservant of God and of the Lord Jesus Christ, To the twelve tribes which are scattered abroad: Greetings. </a:t>
            </a:r>
          </a:p>
          <a:p>
            <a:pPr eaLnBrk="1" hangingPunct="1"/>
            <a:endParaRPr lang="en-US" sz="2000"/>
          </a:p>
          <a:p>
            <a:pPr eaLnBrk="1" hangingPunct="1"/>
            <a:r>
              <a:rPr lang="en-US" sz="2000"/>
              <a:t>2 My brethren, count it all joy when you fall into various trials, </a:t>
            </a:r>
          </a:p>
          <a:p>
            <a:pPr eaLnBrk="1" hangingPunct="1"/>
            <a:endParaRPr lang="en-US" sz="2000"/>
          </a:p>
          <a:p>
            <a:pPr eaLnBrk="1" hangingPunct="1"/>
            <a:r>
              <a:rPr lang="en-US" sz="2000"/>
              <a:t>3 knowing that the testing of your faith produces patience. </a:t>
            </a:r>
          </a:p>
          <a:p>
            <a:pPr eaLnBrk="1" hangingPunct="1"/>
            <a:endParaRPr lang="en-US" sz="2000"/>
          </a:p>
          <a:p>
            <a:pPr eaLnBrk="1" hangingPunct="1"/>
            <a:r>
              <a:rPr lang="en-US" sz="2000"/>
              <a:t>4 But let patience have its perfect work, that you may be perfect and complete, lacking nothing. </a:t>
            </a:r>
          </a:p>
          <a:p>
            <a:pPr eaLnBrk="1" hangingPunct="1"/>
            <a:endParaRPr lang="en-US" sz="2000"/>
          </a:p>
          <a:p>
            <a:pPr eaLnBrk="1" hangingPunct="1"/>
            <a:r>
              <a:rPr lang="en-US" sz="2000"/>
              <a:t>5 If any of you lacks wisdom, let him ask of God, who gives to all liberally and without reproach, and it will be given to him. </a:t>
            </a:r>
          </a:p>
          <a:p>
            <a:pPr eaLnBrk="1" hangingPunct="1"/>
            <a:endParaRPr lang="en-US" sz="2000"/>
          </a:p>
          <a:p>
            <a:pPr eaLnBrk="1" hangingPunct="1"/>
            <a:r>
              <a:rPr lang="en-US" sz="2000"/>
              <a:t>6 But let him ask in faith, with no doubting, for he who doubts is like a wave of the sea driven and tossed by the wind. </a:t>
            </a:r>
          </a:p>
          <a:p>
            <a:pPr eaLnBrk="1" hangingPunct="1"/>
            <a:endParaRPr lang="en-US" sz="2000"/>
          </a:p>
        </p:txBody>
      </p:sp>
      <p:sp>
        <p:nvSpPr>
          <p:cNvPr id="182277" name="Oval 5"/>
          <p:cNvSpPr>
            <a:spLocks noChangeArrowheads="1"/>
          </p:cNvSpPr>
          <p:nvPr/>
        </p:nvSpPr>
        <p:spPr bwMode="auto">
          <a:xfrm>
            <a:off x="2057400" y="3657600"/>
            <a:ext cx="1371600" cy="685800"/>
          </a:xfrm>
          <a:prstGeom prst="ellipse">
            <a:avLst/>
          </a:prstGeom>
          <a:noFill/>
          <a:ln w="762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82278" name="AutoShape 6"/>
          <p:cNvSpPr>
            <a:spLocks noChangeArrowheads="1"/>
          </p:cNvSpPr>
          <p:nvPr/>
        </p:nvSpPr>
        <p:spPr bwMode="auto">
          <a:xfrm flipV="1">
            <a:off x="3581400" y="2514600"/>
            <a:ext cx="1066800" cy="1600200"/>
          </a:xfrm>
          <a:prstGeom prst="curvedLeftArrow">
            <a:avLst>
              <a:gd name="adj1" fmla="val 30000"/>
              <a:gd name="adj2" fmla="val 44056"/>
              <a:gd name="adj3" fmla="val 33333"/>
            </a:avLst>
          </a:prstGeom>
          <a:solidFill>
            <a:schemeClr val="accent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82279" name="Text Box 7"/>
          <p:cNvSpPr txBox="1">
            <a:spLocks noChangeArrowheads="1"/>
          </p:cNvSpPr>
          <p:nvPr/>
        </p:nvSpPr>
        <p:spPr bwMode="auto">
          <a:xfrm>
            <a:off x="7010400" y="1143000"/>
            <a:ext cx="1828800" cy="3540125"/>
          </a:xfrm>
          <a:prstGeom prst="rect">
            <a:avLst/>
          </a:prstGeom>
          <a:noFill/>
          <a:ln w="9525">
            <a:noFill/>
            <a:miter lim="800000"/>
            <a:headEnd/>
            <a:tailEnd/>
          </a:ln>
          <a:effectLst/>
        </p:spPr>
        <p:txBody>
          <a:bodyPr>
            <a:spAutoFit/>
          </a:bodyPr>
          <a:lstStyle/>
          <a:p>
            <a:pPr>
              <a:spcBef>
                <a:spcPct val="50000"/>
              </a:spcBef>
              <a:defRPr/>
            </a:pPr>
            <a:r>
              <a:rPr lang="en-US" sz="3200" dirty="0">
                <a:solidFill>
                  <a:srgbClr val="FFFFCC"/>
                </a:solidFill>
                <a:effectLst>
                  <a:outerShdw blurRad="38100" dist="38100" dir="2700000" algn="tl">
                    <a:srgbClr val="000000"/>
                  </a:outerShdw>
                </a:effectLst>
              </a:rPr>
              <a:t>Wisdom to see the good in the suffering of the moment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82277"/>
                                        </p:tgtEl>
                                        <p:attrNameLst>
                                          <p:attrName>style.visibility</p:attrName>
                                        </p:attrNameLst>
                                      </p:cBhvr>
                                      <p:to>
                                        <p:strVal val="visible"/>
                                      </p:to>
                                    </p:set>
                                    <p:anim calcmode="lin" valueType="num">
                                      <p:cBhvr>
                                        <p:cTn id="7" dur="1000" fill="hold"/>
                                        <p:tgtEl>
                                          <p:spTgt spid="182277"/>
                                        </p:tgtEl>
                                        <p:attrNameLst>
                                          <p:attrName>ppt_w</p:attrName>
                                        </p:attrNameLst>
                                      </p:cBhvr>
                                      <p:tavLst>
                                        <p:tav tm="0">
                                          <p:val>
                                            <p:strVal val="#ppt_w*0.70"/>
                                          </p:val>
                                        </p:tav>
                                        <p:tav tm="100000">
                                          <p:val>
                                            <p:strVal val="#ppt_w"/>
                                          </p:val>
                                        </p:tav>
                                      </p:tavLst>
                                    </p:anim>
                                    <p:anim calcmode="lin" valueType="num">
                                      <p:cBhvr>
                                        <p:cTn id="8" dur="1000" fill="hold"/>
                                        <p:tgtEl>
                                          <p:spTgt spid="182277"/>
                                        </p:tgtEl>
                                        <p:attrNameLst>
                                          <p:attrName>ppt_h</p:attrName>
                                        </p:attrNameLst>
                                      </p:cBhvr>
                                      <p:tavLst>
                                        <p:tav tm="0">
                                          <p:val>
                                            <p:strVal val="#ppt_h"/>
                                          </p:val>
                                        </p:tav>
                                        <p:tav tm="100000">
                                          <p:val>
                                            <p:strVal val="#ppt_h"/>
                                          </p:val>
                                        </p:tav>
                                      </p:tavLst>
                                    </p:anim>
                                    <p:animEffect transition="in" filter="fade">
                                      <p:cBhvr>
                                        <p:cTn id="9" dur="1000"/>
                                        <p:tgtEl>
                                          <p:spTgt spid="182277"/>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182278"/>
                                        </p:tgtEl>
                                        <p:attrNameLst>
                                          <p:attrName>style.visibility</p:attrName>
                                        </p:attrNameLst>
                                      </p:cBhvr>
                                      <p:to>
                                        <p:strVal val="visible"/>
                                      </p:to>
                                    </p:set>
                                    <p:animEffect transition="in" filter="wipe(down)">
                                      <p:cBhvr>
                                        <p:cTn id="12" dur="500"/>
                                        <p:tgtEl>
                                          <p:spTgt spid="18227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82279"/>
                                        </p:tgtEl>
                                        <p:attrNameLst>
                                          <p:attrName>style.visibility</p:attrName>
                                        </p:attrNameLst>
                                      </p:cBhvr>
                                      <p:to>
                                        <p:strVal val="visible"/>
                                      </p:to>
                                    </p:set>
                                    <p:animEffect transition="in" filter="fade">
                                      <p:cBhvr>
                                        <p:cTn id="17" dur="1000"/>
                                        <p:tgtEl>
                                          <p:spTgt spid="182279"/>
                                        </p:tgtEl>
                                      </p:cBhvr>
                                    </p:animEffect>
                                    <p:anim calcmode="lin" valueType="num">
                                      <p:cBhvr>
                                        <p:cTn id="18" dur="1000" fill="hold"/>
                                        <p:tgtEl>
                                          <p:spTgt spid="182279"/>
                                        </p:tgtEl>
                                        <p:attrNameLst>
                                          <p:attrName>ppt_x</p:attrName>
                                        </p:attrNameLst>
                                      </p:cBhvr>
                                      <p:tavLst>
                                        <p:tav tm="0">
                                          <p:val>
                                            <p:strVal val="#ppt_x"/>
                                          </p:val>
                                        </p:tav>
                                        <p:tav tm="100000">
                                          <p:val>
                                            <p:strVal val="#ppt_x"/>
                                          </p:val>
                                        </p:tav>
                                      </p:tavLst>
                                    </p:anim>
                                    <p:anim calcmode="lin" valueType="num">
                                      <p:cBhvr>
                                        <p:cTn id="19" dur="1000" fill="hold"/>
                                        <p:tgtEl>
                                          <p:spTgt spid="1822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7" grpId="0" animBg="1"/>
      <p:bldP spid="182278" grpId="0" animBg="1"/>
      <p:bldP spid="18227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583" y="115669"/>
            <a:ext cx="3229217"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3600" b="1" dirty="0">
                <a:solidFill>
                  <a:srgbClr val="FFFFFF"/>
                </a:solidFill>
                <a:effectLst>
                  <a:outerShdw blurRad="38100" dist="38100" dir="2700000" algn="tl">
                    <a:srgbClr val="000000">
                      <a:alpha val="43137"/>
                    </a:srgbClr>
                  </a:outerShdw>
                </a:effectLst>
                <a:latin typeface="Times New Roman"/>
              </a:rPr>
              <a:t>Seek Wisdom</a:t>
            </a:r>
            <a:endParaRPr lang="en-US" dirty="0"/>
          </a:p>
        </p:txBody>
      </p:sp>
      <p:sp>
        <p:nvSpPr>
          <p:cNvPr id="60421" name="TextBox 2"/>
          <p:cNvSpPr txBox="1">
            <a:spLocks noChangeArrowheads="1"/>
          </p:cNvSpPr>
          <p:nvPr/>
        </p:nvSpPr>
        <p:spPr bwMode="auto">
          <a:xfrm>
            <a:off x="304800" y="1219200"/>
            <a:ext cx="8763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971550" indent="-5143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buFont typeface="Times New Roman" panose="02020603050405020304" pitchFamily="18" charset="0"/>
              <a:buAutoNum type="alphaUcPeriod"/>
            </a:pPr>
            <a:r>
              <a:rPr lang="en-US" sz="3200">
                <a:solidFill>
                  <a:srgbClr val="FFFF00"/>
                </a:solidFill>
              </a:rPr>
              <a:t> The need for wisdom</a:t>
            </a:r>
          </a:p>
          <a:p>
            <a:pPr algn="l" eaLnBrk="1" hangingPunct="1">
              <a:buFont typeface="Times New Roman" panose="02020603050405020304" pitchFamily="18" charset="0"/>
              <a:buAutoNum type="alphaUcPeriod"/>
            </a:pPr>
            <a:r>
              <a:rPr lang="en-US" sz="3200">
                <a:solidFill>
                  <a:srgbClr val="FFFF00"/>
                </a:solidFill>
              </a:rPr>
              <a:t> Sources of wisdom</a:t>
            </a:r>
            <a:endParaRPr lang="en-US" sz="3200">
              <a:solidFill>
                <a:schemeClr val="bg1"/>
              </a:solidFill>
            </a:endParaRPr>
          </a:p>
          <a:p>
            <a:pPr lvl="1" algn="l" eaLnBrk="1" hangingPunct="1">
              <a:buFont typeface="Times New Roman" panose="02020603050405020304" pitchFamily="18" charset="0"/>
              <a:buAutoNum type="arabicPeriod"/>
            </a:pPr>
            <a:r>
              <a:rPr lang="en-US" sz="3200" i="1">
                <a:solidFill>
                  <a:schemeClr val="bg1"/>
                </a:solidFill>
              </a:rPr>
              <a:t> Word of God (Prov. 4)</a:t>
            </a:r>
          </a:p>
          <a:p>
            <a:pPr lvl="1" algn="l" eaLnBrk="1" hangingPunct="1">
              <a:buFont typeface="Times New Roman" panose="02020603050405020304" pitchFamily="18" charset="0"/>
              <a:buAutoNum type="arabicPeriod"/>
            </a:pPr>
            <a:r>
              <a:rPr lang="en-US" sz="3200" i="1">
                <a:solidFill>
                  <a:schemeClr val="bg1"/>
                </a:solidFill>
              </a:rPr>
              <a:t>Multitude of counselors (Prov. 11:14; 15:22)</a:t>
            </a:r>
          </a:p>
          <a:p>
            <a:pPr lvl="1" algn="l" eaLnBrk="1" hangingPunct="1">
              <a:buFont typeface="Times New Roman" panose="02020603050405020304" pitchFamily="18" charset="0"/>
              <a:buAutoNum type="arabicPeriod"/>
            </a:pPr>
            <a:r>
              <a:rPr lang="en-US" sz="3200" i="1">
                <a:solidFill>
                  <a:schemeClr val="bg1"/>
                </a:solidFill>
              </a:rPr>
              <a:t> Experience (1 Tim. 3:5)</a:t>
            </a:r>
          </a:p>
          <a:p>
            <a:pPr lvl="1" algn="l" eaLnBrk="1" hangingPunct="1">
              <a:buFont typeface="Times New Roman" panose="02020603050405020304" pitchFamily="18" charset="0"/>
              <a:buAutoNum type="arabicPeriod"/>
            </a:pPr>
            <a:r>
              <a:rPr lang="en-US" sz="3200" i="1">
                <a:solidFill>
                  <a:schemeClr val="bg1"/>
                </a:solidFill>
              </a:rPr>
              <a:t>Watch &amp; talk to other elders (1 Pet. 5:1-3)</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0421">
                                            <p:txEl>
                                              <p:pRg st="2" end="2"/>
                                            </p:txEl>
                                          </p:spTgt>
                                        </p:tgtEl>
                                        <p:attrNameLst>
                                          <p:attrName>style.visibility</p:attrName>
                                        </p:attrNameLst>
                                      </p:cBhvr>
                                      <p:to>
                                        <p:strVal val="visible"/>
                                      </p:to>
                                    </p:set>
                                    <p:animEffect transition="in" filter="fade">
                                      <p:cBhvr>
                                        <p:cTn id="7" dur="1000"/>
                                        <p:tgtEl>
                                          <p:spTgt spid="60421">
                                            <p:txEl>
                                              <p:pRg st="2" end="2"/>
                                            </p:txEl>
                                          </p:spTgt>
                                        </p:tgtEl>
                                      </p:cBhvr>
                                    </p:animEffect>
                                    <p:anim calcmode="lin" valueType="num">
                                      <p:cBhvr>
                                        <p:cTn id="8" dur="1000" fill="hold"/>
                                        <p:tgtEl>
                                          <p:spTgt spid="6042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042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0421">
                                            <p:txEl>
                                              <p:pRg st="3" end="3"/>
                                            </p:txEl>
                                          </p:spTgt>
                                        </p:tgtEl>
                                        <p:attrNameLst>
                                          <p:attrName>style.visibility</p:attrName>
                                        </p:attrNameLst>
                                      </p:cBhvr>
                                      <p:to>
                                        <p:strVal val="visible"/>
                                      </p:to>
                                    </p:set>
                                    <p:animEffect transition="in" filter="fade">
                                      <p:cBhvr>
                                        <p:cTn id="14" dur="1000"/>
                                        <p:tgtEl>
                                          <p:spTgt spid="60421">
                                            <p:txEl>
                                              <p:pRg st="3" end="3"/>
                                            </p:txEl>
                                          </p:spTgt>
                                        </p:tgtEl>
                                      </p:cBhvr>
                                    </p:animEffect>
                                    <p:anim calcmode="lin" valueType="num">
                                      <p:cBhvr>
                                        <p:cTn id="15" dur="1000" fill="hold"/>
                                        <p:tgtEl>
                                          <p:spTgt spid="60421">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042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0421">
                                            <p:txEl>
                                              <p:pRg st="4" end="4"/>
                                            </p:txEl>
                                          </p:spTgt>
                                        </p:tgtEl>
                                        <p:attrNameLst>
                                          <p:attrName>style.visibility</p:attrName>
                                        </p:attrNameLst>
                                      </p:cBhvr>
                                      <p:to>
                                        <p:strVal val="visible"/>
                                      </p:to>
                                    </p:set>
                                    <p:animEffect transition="in" filter="fade">
                                      <p:cBhvr>
                                        <p:cTn id="21" dur="1000"/>
                                        <p:tgtEl>
                                          <p:spTgt spid="60421">
                                            <p:txEl>
                                              <p:pRg st="4" end="4"/>
                                            </p:txEl>
                                          </p:spTgt>
                                        </p:tgtEl>
                                      </p:cBhvr>
                                    </p:animEffect>
                                    <p:anim calcmode="lin" valueType="num">
                                      <p:cBhvr>
                                        <p:cTn id="22" dur="1000" fill="hold"/>
                                        <p:tgtEl>
                                          <p:spTgt spid="60421">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042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0421">
                                            <p:txEl>
                                              <p:pRg st="5" end="5"/>
                                            </p:txEl>
                                          </p:spTgt>
                                        </p:tgtEl>
                                        <p:attrNameLst>
                                          <p:attrName>style.visibility</p:attrName>
                                        </p:attrNameLst>
                                      </p:cBhvr>
                                      <p:to>
                                        <p:strVal val="visible"/>
                                      </p:to>
                                    </p:set>
                                    <p:animEffect transition="in" filter="fade">
                                      <p:cBhvr>
                                        <p:cTn id="28" dur="1000"/>
                                        <p:tgtEl>
                                          <p:spTgt spid="60421">
                                            <p:txEl>
                                              <p:pRg st="5" end="5"/>
                                            </p:txEl>
                                          </p:spTgt>
                                        </p:tgtEl>
                                      </p:cBhvr>
                                    </p:animEffect>
                                    <p:anim calcmode="lin" valueType="num">
                                      <p:cBhvr>
                                        <p:cTn id="29" dur="1000" fill="hold"/>
                                        <p:tgtEl>
                                          <p:spTgt spid="60421">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042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1" grpId="0" build="p" bldLvl="5"/>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905000"/>
            <a:ext cx="8839200" cy="4324350"/>
          </a:xfrm>
          <a:prstGeom prst="rect">
            <a:avLst/>
          </a:prstGeom>
          <a:noFill/>
        </p:spPr>
        <p:txBody>
          <a:bodyPr>
            <a:spAutoFit/>
          </a:bodyPr>
          <a:lstStyle/>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Be Faithful</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Work Toward a Family That Fears God</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 Study the Word</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 Work on Communication Skills</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 Seek Wisdom</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 Pray</a:t>
            </a:r>
          </a:p>
        </p:txBody>
      </p:sp>
      <p:sp>
        <p:nvSpPr>
          <p:cNvPr id="4" name="Rectangle 3"/>
          <p:cNvSpPr/>
          <p:nvPr/>
        </p:nvSpPr>
        <p:spPr>
          <a:xfrm>
            <a:off x="0" y="182940"/>
            <a:ext cx="9144000"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i="1" cap="none" spc="0" dirty="0" smtClean="0">
                <a:ln/>
                <a:solidFill>
                  <a:srgbClr val="CCCCFF"/>
                </a:solidFill>
                <a:effectLst/>
                <a:latin typeface="Comic Sans MS" panose="030F0702030302020204" pitchFamily="66" charset="0"/>
              </a:rPr>
              <a:t>What Can I do to </a:t>
            </a:r>
            <a:r>
              <a:rPr lang="en-US" sz="4800" b="1" i="1" dirty="0" smtClean="0">
                <a:ln/>
                <a:solidFill>
                  <a:srgbClr val="CCCCFF"/>
                </a:solidFill>
                <a:latin typeface="Comic Sans MS" panose="030F0702030302020204" pitchFamily="66" charset="0"/>
              </a:rPr>
              <a:t>Prepare</a:t>
            </a:r>
          </a:p>
          <a:p>
            <a:pPr algn="ctr"/>
            <a:r>
              <a:rPr lang="en-US" sz="4800" b="1" i="1" dirty="0" smtClean="0">
                <a:ln/>
                <a:solidFill>
                  <a:srgbClr val="CCCCFF"/>
                </a:solidFill>
                <a:latin typeface="Comic Sans MS" panose="030F0702030302020204" pitchFamily="66" charset="0"/>
              </a:rPr>
              <a:t>for the </a:t>
            </a:r>
            <a:r>
              <a:rPr lang="en-US" sz="4800" b="1" i="1" cap="none" spc="0" dirty="0" smtClean="0">
                <a:ln/>
                <a:solidFill>
                  <a:srgbClr val="CCCCFF"/>
                </a:solidFill>
                <a:effectLst/>
                <a:latin typeface="Comic Sans MS" panose="030F0702030302020204" pitchFamily="66" charset="0"/>
              </a:rPr>
              <a:t>Eldership?</a:t>
            </a:r>
            <a:endParaRPr lang="en-US" sz="4800" b="1" i="1" cap="none" spc="0" dirty="0">
              <a:ln/>
              <a:solidFill>
                <a:srgbClr val="CCCCFF"/>
              </a:solidFill>
              <a:effectLst/>
              <a:latin typeface="Comic Sans MS" panose="030F0702030302020204" pitchFamily="66"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15669"/>
            <a:ext cx="2286000" cy="64633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en-US" sz="3600" b="1" dirty="0">
                <a:solidFill>
                  <a:srgbClr val="FFFFFF"/>
                </a:solidFill>
                <a:effectLst>
                  <a:outerShdw blurRad="38100" dist="38100" dir="2700000" algn="tl">
                    <a:srgbClr val="000000">
                      <a:alpha val="43137"/>
                    </a:srgbClr>
                  </a:outerShdw>
                </a:effectLst>
                <a:latin typeface="Times New Roman"/>
              </a:rPr>
              <a:t>Pray</a:t>
            </a:r>
            <a:endParaRPr lang="en-US" dirty="0"/>
          </a:p>
        </p:txBody>
      </p:sp>
      <p:sp>
        <p:nvSpPr>
          <p:cNvPr id="62469" name="TextBox 2"/>
          <p:cNvSpPr txBox="1">
            <a:spLocks noChangeArrowheads="1"/>
          </p:cNvSpPr>
          <p:nvPr/>
        </p:nvSpPr>
        <p:spPr bwMode="auto">
          <a:xfrm>
            <a:off x="304800" y="1219200"/>
            <a:ext cx="87630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eaLnBrk="0" hangingPunct="0">
              <a:defRPr sz="2400">
                <a:solidFill>
                  <a:schemeClr val="tx1"/>
                </a:solidFill>
                <a:latin typeface="Times New Roman" panose="02020603050405020304" pitchFamily="18" charset="0"/>
              </a:defRPr>
            </a:lvl1pPr>
            <a:lvl2pPr marL="971550" indent="-5143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buFont typeface="Times New Roman" panose="02020603050405020304" pitchFamily="18" charset="0"/>
              <a:buAutoNum type="alphaUcPeriod"/>
            </a:pPr>
            <a:r>
              <a:rPr lang="en-US" sz="3200">
                <a:solidFill>
                  <a:srgbClr val="FFFF00"/>
                </a:solidFill>
              </a:rPr>
              <a:t> Prayer is powerful </a:t>
            </a:r>
            <a:r>
              <a:rPr lang="en-US" sz="3200">
                <a:solidFill>
                  <a:schemeClr val="bg1"/>
                </a:solidFill>
              </a:rPr>
              <a:t>(Jas. 5:16-18)</a:t>
            </a:r>
          </a:p>
          <a:p>
            <a:pPr algn="l" eaLnBrk="1" hangingPunct="1">
              <a:buFont typeface="Times New Roman" panose="02020603050405020304" pitchFamily="18" charset="0"/>
              <a:buAutoNum type="alphaUcPeriod"/>
            </a:pPr>
            <a:r>
              <a:rPr lang="en-US" sz="3200">
                <a:solidFill>
                  <a:srgbClr val="FFFF00"/>
                </a:solidFill>
              </a:rPr>
              <a:t>Pray for:</a:t>
            </a:r>
            <a:endParaRPr lang="en-US" sz="3200" i="1">
              <a:solidFill>
                <a:schemeClr val="bg1"/>
              </a:solidFill>
            </a:endParaRPr>
          </a:p>
          <a:p>
            <a:pPr lvl="1" algn="l" eaLnBrk="1" hangingPunct="1">
              <a:buFont typeface="Times New Roman" panose="02020603050405020304" pitchFamily="18" charset="0"/>
              <a:buAutoNum type="arabicPeriod"/>
            </a:pPr>
            <a:r>
              <a:rPr lang="en-US" sz="3200" i="1">
                <a:solidFill>
                  <a:schemeClr val="bg1"/>
                </a:solidFill>
              </a:rPr>
              <a:t> Self</a:t>
            </a:r>
          </a:p>
          <a:p>
            <a:pPr lvl="1" algn="l" eaLnBrk="1" hangingPunct="1">
              <a:buFont typeface="Times New Roman" panose="02020603050405020304" pitchFamily="18" charset="0"/>
              <a:buAutoNum type="arabicPeriod"/>
            </a:pPr>
            <a:r>
              <a:rPr lang="en-US" sz="3200" i="1">
                <a:solidFill>
                  <a:schemeClr val="bg1"/>
                </a:solidFill>
              </a:rPr>
              <a:t> Family</a:t>
            </a:r>
          </a:p>
          <a:p>
            <a:pPr lvl="1" algn="l" eaLnBrk="1" hangingPunct="1">
              <a:buFont typeface="Times New Roman" panose="02020603050405020304" pitchFamily="18" charset="0"/>
              <a:buAutoNum type="arabicPeriod"/>
            </a:pPr>
            <a:r>
              <a:rPr lang="en-US" sz="3200" i="1">
                <a:solidFill>
                  <a:schemeClr val="bg1"/>
                </a:solidFill>
              </a:rPr>
              <a:t> Wisdom</a:t>
            </a:r>
          </a:p>
          <a:p>
            <a:pPr lvl="1" algn="l" eaLnBrk="1" hangingPunct="1">
              <a:buFont typeface="Times New Roman" panose="02020603050405020304" pitchFamily="18" charset="0"/>
              <a:buAutoNum type="arabicPeriod"/>
            </a:pPr>
            <a:r>
              <a:rPr lang="en-US" sz="3200" i="1">
                <a:solidFill>
                  <a:schemeClr val="bg1"/>
                </a:solidFill>
              </a:rPr>
              <a:t>Attitude (right purpose &amp; motive)</a:t>
            </a:r>
          </a:p>
          <a:p>
            <a:pPr lvl="1" algn="l" eaLnBrk="1" hangingPunct="1">
              <a:buFont typeface="Times New Roman" panose="02020603050405020304" pitchFamily="18" charset="0"/>
              <a:buAutoNum type="arabicPeriod"/>
            </a:pPr>
            <a:r>
              <a:rPr lang="en-US" sz="3200" i="1">
                <a:solidFill>
                  <a:schemeClr val="bg1"/>
                </a:solidFill>
              </a:rPr>
              <a:t> Opportunity to help people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2469">
                                            <p:txEl>
                                              <p:pRg st="1" end="1"/>
                                            </p:txEl>
                                          </p:spTgt>
                                        </p:tgtEl>
                                        <p:attrNameLst>
                                          <p:attrName>style.visibility</p:attrName>
                                        </p:attrNameLst>
                                      </p:cBhvr>
                                      <p:to>
                                        <p:strVal val="visible"/>
                                      </p:to>
                                    </p:set>
                                    <p:animEffect transition="in" filter="fade">
                                      <p:cBhvr>
                                        <p:cTn id="7" dur="1000"/>
                                        <p:tgtEl>
                                          <p:spTgt spid="62469">
                                            <p:txEl>
                                              <p:pRg st="1" end="1"/>
                                            </p:txEl>
                                          </p:spTgt>
                                        </p:tgtEl>
                                      </p:cBhvr>
                                    </p:animEffect>
                                    <p:anim calcmode="lin" valueType="num">
                                      <p:cBhvr>
                                        <p:cTn id="8" dur="1000" fill="hold"/>
                                        <p:tgtEl>
                                          <p:spTgt spid="6246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246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2469">
                                            <p:txEl>
                                              <p:pRg st="2" end="2"/>
                                            </p:txEl>
                                          </p:spTgt>
                                        </p:tgtEl>
                                        <p:attrNameLst>
                                          <p:attrName>style.visibility</p:attrName>
                                        </p:attrNameLst>
                                      </p:cBhvr>
                                      <p:to>
                                        <p:strVal val="visible"/>
                                      </p:to>
                                    </p:set>
                                    <p:animEffect transition="in" filter="fade">
                                      <p:cBhvr>
                                        <p:cTn id="14" dur="1000"/>
                                        <p:tgtEl>
                                          <p:spTgt spid="62469">
                                            <p:txEl>
                                              <p:pRg st="2" end="2"/>
                                            </p:txEl>
                                          </p:spTgt>
                                        </p:tgtEl>
                                      </p:cBhvr>
                                    </p:animEffect>
                                    <p:anim calcmode="lin" valueType="num">
                                      <p:cBhvr>
                                        <p:cTn id="15" dur="1000" fill="hold"/>
                                        <p:tgtEl>
                                          <p:spTgt spid="6246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246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2469">
                                            <p:txEl>
                                              <p:pRg st="3" end="3"/>
                                            </p:txEl>
                                          </p:spTgt>
                                        </p:tgtEl>
                                        <p:attrNameLst>
                                          <p:attrName>style.visibility</p:attrName>
                                        </p:attrNameLst>
                                      </p:cBhvr>
                                      <p:to>
                                        <p:strVal val="visible"/>
                                      </p:to>
                                    </p:set>
                                    <p:animEffect transition="in" filter="fade">
                                      <p:cBhvr>
                                        <p:cTn id="21" dur="1000"/>
                                        <p:tgtEl>
                                          <p:spTgt spid="62469">
                                            <p:txEl>
                                              <p:pRg st="3" end="3"/>
                                            </p:txEl>
                                          </p:spTgt>
                                        </p:tgtEl>
                                      </p:cBhvr>
                                    </p:animEffect>
                                    <p:anim calcmode="lin" valueType="num">
                                      <p:cBhvr>
                                        <p:cTn id="22" dur="1000" fill="hold"/>
                                        <p:tgtEl>
                                          <p:spTgt spid="62469">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246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2469">
                                            <p:txEl>
                                              <p:pRg st="4" end="4"/>
                                            </p:txEl>
                                          </p:spTgt>
                                        </p:tgtEl>
                                        <p:attrNameLst>
                                          <p:attrName>style.visibility</p:attrName>
                                        </p:attrNameLst>
                                      </p:cBhvr>
                                      <p:to>
                                        <p:strVal val="visible"/>
                                      </p:to>
                                    </p:set>
                                    <p:animEffect transition="in" filter="fade">
                                      <p:cBhvr>
                                        <p:cTn id="28" dur="1000"/>
                                        <p:tgtEl>
                                          <p:spTgt spid="62469">
                                            <p:txEl>
                                              <p:pRg st="4" end="4"/>
                                            </p:txEl>
                                          </p:spTgt>
                                        </p:tgtEl>
                                      </p:cBhvr>
                                    </p:animEffect>
                                    <p:anim calcmode="lin" valueType="num">
                                      <p:cBhvr>
                                        <p:cTn id="29" dur="1000" fill="hold"/>
                                        <p:tgtEl>
                                          <p:spTgt spid="62469">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246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2469">
                                            <p:txEl>
                                              <p:pRg st="5" end="5"/>
                                            </p:txEl>
                                          </p:spTgt>
                                        </p:tgtEl>
                                        <p:attrNameLst>
                                          <p:attrName>style.visibility</p:attrName>
                                        </p:attrNameLst>
                                      </p:cBhvr>
                                      <p:to>
                                        <p:strVal val="visible"/>
                                      </p:to>
                                    </p:set>
                                    <p:animEffect transition="in" filter="fade">
                                      <p:cBhvr>
                                        <p:cTn id="35" dur="1000"/>
                                        <p:tgtEl>
                                          <p:spTgt spid="62469">
                                            <p:txEl>
                                              <p:pRg st="5" end="5"/>
                                            </p:txEl>
                                          </p:spTgt>
                                        </p:tgtEl>
                                      </p:cBhvr>
                                    </p:animEffect>
                                    <p:anim calcmode="lin" valueType="num">
                                      <p:cBhvr>
                                        <p:cTn id="36" dur="1000" fill="hold"/>
                                        <p:tgtEl>
                                          <p:spTgt spid="62469">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246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2469">
                                            <p:txEl>
                                              <p:pRg st="6" end="6"/>
                                            </p:txEl>
                                          </p:spTgt>
                                        </p:tgtEl>
                                        <p:attrNameLst>
                                          <p:attrName>style.visibility</p:attrName>
                                        </p:attrNameLst>
                                      </p:cBhvr>
                                      <p:to>
                                        <p:strVal val="visible"/>
                                      </p:to>
                                    </p:set>
                                    <p:animEffect transition="in" filter="fade">
                                      <p:cBhvr>
                                        <p:cTn id="42" dur="1000"/>
                                        <p:tgtEl>
                                          <p:spTgt spid="62469">
                                            <p:txEl>
                                              <p:pRg st="6" end="6"/>
                                            </p:txEl>
                                          </p:spTgt>
                                        </p:tgtEl>
                                      </p:cBhvr>
                                    </p:animEffect>
                                    <p:anim calcmode="lin" valueType="num">
                                      <p:cBhvr>
                                        <p:cTn id="43" dur="1000" fill="hold"/>
                                        <p:tgtEl>
                                          <p:spTgt spid="62469">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6246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9" grpId="0" uiExpand="1" build="p" bldLvl="5"/>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905000"/>
            <a:ext cx="8839200" cy="4324350"/>
          </a:xfrm>
          <a:prstGeom prst="rect">
            <a:avLst/>
          </a:prstGeom>
          <a:noFill/>
        </p:spPr>
        <p:txBody>
          <a:bodyPr>
            <a:spAutoFit/>
          </a:bodyPr>
          <a:lstStyle/>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Be Faithful</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Work Toward a Family That Fears God</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 Study the Word</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 Work on Communication Skills</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 Seek Wisdom</a:t>
            </a:r>
          </a:p>
          <a:p>
            <a:pPr marL="514350" indent="-514350" algn="l">
              <a:lnSpc>
                <a:spcPts val="5500"/>
              </a:lnSpc>
              <a:buFont typeface="+mj-lt"/>
              <a:buAutoNum type="romanUcPeriod"/>
              <a:defRPr/>
            </a:pPr>
            <a:r>
              <a:rPr lang="en-US" sz="3600" b="1" dirty="0">
                <a:solidFill>
                  <a:schemeClr val="bg1"/>
                </a:solidFill>
                <a:effectLst>
                  <a:outerShdw blurRad="38100" dist="38100" dir="2700000" algn="tl">
                    <a:srgbClr val="000000">
                      <a:alpha val="43137"/>
                    </a:srgbClr>
                  </a:outerShdw>
                </a:effectLst>
                <a:latin typeface="+mn-lt"/>
              </a:rPr>
              <a:t> Pray</a:t>
            </a:r>
          </a:p>
        </p:txBody>
      </p:sp>
      <p:sp>
        <p:nvSpPr>
          <p:cNvPr id="4" name="Rectangle 3"/>
          <p:cNvSpPr/>
          <p:nvPr/>
        </p:nvSpPr>
        <p:spPr>
          <a:xfrm>
            <a:off x="0" y="182940"/>
            <a:ext cx="9144000"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i="1" cap="none" spc="0" dirty="0" smtClean="0">
                <a:ln/>
                <a:solidFill>
                  <a:srgbClr val="CCCCFF"/>
                </a:solidFill>
                <a:effectLst/>
                <a:latin typeface="Comic Sans MS" panose="030F0702030302020204" pitchFamily="66" charset="0"/>
              </a:rPr>
              <a:t>What Can I do to </a:t>
            </a:r>
            <a:r>
              <a:rPr lang="en-US" sz="4800" b="1" i="1" dirty="0" smtClean="0">
                <a:ln/>
                <a:solidFill>
                  <a:srgbClr val="CCCCFF"/>
                </a:solidFill>
                <a:latin typeface="Comic Sans MS" panose="030F0702030302020204" pitchFamily="66" charset="0"/>
              </a:rPr>
              <a:t>Prepare</a:t>
            </a:r>
          </a:p>
          <a:p>
            <a:pPr algn="ctr"/>
            <a:r>
              <a:rPr lang="en-US" sz="4800" b="1" i="1" dirty="0" smtClean="0">
                <a:ln/>
                <a:solidFill>
                  <a:srgbClr val="CCCCFF"/>
                </a:solidFill>
                <a:latin typeface="Comic Sans MS" panose="030F0702030302020204" pitchFamily="66" charset="0"/>
              </a:rPr>
              <a:t>for the </a:t>
            </a:r>
            <a:r>
              <a:rPr lang="en-US" sz="4800" b="1" i="1" cap="none" spc="0" dirty="0" smtClean="0">
                <a:ln/>
                <a:solidFill>
                  <a:srgbClr val="CCCCFF"/>
                </a:solidFill>
                <a:effectLst/>
                <a:latin typeface="Comic Sans MS" panose="030F0702030302020204" pitchFamily="66" charset="0"/>
              </a:rPr>
              <a:t>Eldership?</a:t>
            </a:r>
            <a:endParaRPr lang="en-US" sz="4800" b="1" i="1" cap="none" spc="0" dirty="0">
              <a:ln/>
              <a:solidFill>
                <a:srgbClr val="CCCCFF"/>
              </a:solidFill>
              <a:effectLst/>
              <a:latin typeface="Comic Sans MS" panose="030F0702030302020204" pitchFamily="66"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1303</TotalTime>
  <Words>1924</Words>
  <Application>Microsoft Office PowerPoint</Application>
  <PresentationFormat>On-screen Show (4:3)</PresentationFormat>
  <Paragraphs>378</Paragraphs>
  <Slides>52</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60" baseType="lpstr">
      <vt:lpstr>Calibri</vt:lpstr>
      <vt:lpstr>Tahoma</vt:lpstr>
      <vt:lpstr>DomCasual</vt:lpstr>
      <vt:lpstr>Comic Sans MS</vt:lpstr>
      <vt:lpstr>Arial</vt:lpstr>
      <vt:lpstr>Times New Roman</vt:lpstr>
      <vt:lpstr>Default Design</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Matt. 6:33</vt:lpstr>
      <vt:lpstr>Matthew 16:24</vt:lpstr>
      <vt:lpstr>Matthew 8:22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Indiana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 E. Brown</dc:creator>
  <cp:lastModifiedBy>DonnieV</cp:lastModifiedBy>
  <cp:revision>96</cp:revision>
  <dcterms:created xsi:type="dcterms:W3CDTF">2001-11-14T21:35:28Z</dcterms:created>
  <dcterms:modified xsi:type="dcterms:W3CDTF">2014-03-12T12:24:38Z</dcterms:modified>
</cp:coreProperties>
</file>