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3"/>
  </p:notesMasterIdLst>
  <p:sldIdLst>
    <p:sldId id="261" r:id="rId2"/>
    <p:sldId id="262" r:id="rId3"/>
    <p:sldId id="264" r:id="rId4"/>
    <p:sldId id="263" r:id="rId5"/>
    <p:sldId id="290" r:id="rId6"/>
    <p:sldId id="270" r:id="rId7"/>
    <p:sldId id="258" r:id="rId8"/>
    <p:sldId id="265" r:id="rId9"/>
    <p:sldId id="269" r:id="rId10"/>
    <p:sldId id="271" r:id="rId11"/>
    <p:sldId id="272" r:id="rId12"/>
    <p:sldId id="266" r:id="rId13"/>
    <p:sldId id="273" r:id="rId14"/>
    <p:sldId id="275" r:id="rId15"/>
    <p:sldId id="276" r:id="rId16"/>
    <p:sldId id="283" r:id="rId17"/>
    <p:sldId id="277" r:id="rId18"/>
    <p:sldId id="278" r:id="rId19"/>
    <p:sldId id="284" r:id="rId20"/>
    <p:sldId id="279" r:id="rId21"/>
    <p:sldId id="286" r:id="rId22"/>
    <p:sldId id="287" r:id="rId23"/>
    <p:sldId id="285" r:id="rId24"/>
    <p:sldId id="280" r:id="rId25"/>
    <p:sldId id="288" r:id="rId26"/>
    <p:sldId id="267" r:id="rId27"/>
    <p:sldId id="274" r:id="rId28"/>
    <p:sldId id="281" r:id="rId29"/>
    <p:sldId id="282" r:id="rId30"/>
    <p:sldId id="268" r:id="rId31"/>
    <p:sldId id="289" r:id="rId32"/>
  </p:sldIdLst>
  <p:sldSz cx="9144000" cy="6858000" type="screen4x3"/>
  <p:notesSz cx="6858000" cy="9144000"/>
  <p:embeddedFontLst>
    <p:embeddedFont>
      <p:font typeface="Tahoma" panose="020B0604030504040204" pitchFamily="34" charset="0"/>
      <p:regular r:id="rId34"/>
      <p:bold r:id="rId35"/>
    </p:embeddedFont>
    <p:embeddedFont>
      <p:font typeface="Comic Sans MS" panose="030F0702030302020204" pitchFamily="66" charset="0"/>
      <p:regular r:id="rId36"/>
      <p:bold r:id="rId37"/>
    </p:embeddedFont>
  </p:embeddedFontLst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7D00"/>
    <a:srgbClr val="F0D320"/>
    <a:srgbClr val="FFFFFF"/>
    <a:srgbClr val="66CCFF"/>
    <a:srgbClr val="3333CC"/>
    <a:srgbClr val="C0C0C0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93" autoAdjust="0"/>
    <p:restoredTop sz="94473" autoAdjust="0"/>
  </p:normalViewPr>
  <p:slideViewPr>
    <p:cSldViewPr>
      <p:cViewPr varScale="1">
        <p:scale>
          <a:sx n="67" d="100"/>
          <a:sy n="67" d="100"/>
        </p:scale>
        <p:origin x="115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050E3D1C-FE7D-4944-A9F8-C8623E2DDE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2792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%0a3-066A.jpg%20%20%20%20%20%20%20%20%20%20%20%20%20%20%20%20%20%20%20%20%20%20%20%20%20%20%20%20%20%20%20%20%20%20%20%20%20%20%20%20%20%20%20%20%20%20%20%20%20%20%20%20%20000144EA%0bClient_Work%20%20%20%20%20%20%20%20%20%20%20%20%20%20%20%20%20%20%20%20B3E2D657: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1" name="Picture 149" descr="&#10;3-066A.jpg                                                     000144EAClient_Work                    B3E2D657: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3" name="Rectangle 31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2286000"/>
            <a:ext cx="7010400" cy="1600200"/>
          </a:xfrm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lnSpc>
                <a:spcPct val="80000"/>
              </a:lnSpc>
              <a:defRPr sz="6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7010400" cy="609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 i="1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29259"/>
      </p:ext>
    </p:extLst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487460"/>
      </p:ext>
    </p:extLst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3053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066800"/>
            <a:ext cx="43053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17985"/>
      </p:ext>
    </p:extLst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628"/>
      </p:ext>
    </p:extLst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1406"/>
      </p:ext>
    </p:extLst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709940"/>
      </p:ext>
    </p:extLst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4495072"/>
      </p:ext>
    </p:extLst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417987"/>
      </p:ext>
    </p:extLst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38993"/>
      </p:ext>
    </p:extLst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76200"/>
            <a:ext cx="219075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76200"/>
            <a:ext cx="641985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0191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%0a3-066B.jpg%20%20%20%20%20%20%20%20%20%20%20%20%20%20%20%20%20%20%20%20%20%20%20%20%20%20%20%20%20%20%20%20%20%20%20%20%20%20%20%20%20%20%20%20%20%20%20%20%20%20%20%20%20000144EA%0bClient_Work%20%20%20%20%20%20%20%20%20%20%20%20%20%20%20%20%20%20%20%20B3E2D657: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Picture 156" descr="&#10;3-066B.jpg                                                     000144EAClient_Work                    B3E2D657:"/>
          <p:cNvPicPr>
            <a:picLocks noChangeAspect="1" noChangeArrowheads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8686800" cy="762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D07D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763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i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 b="1" i="1">
          <a:solidFill>
            <a:schemeClr val="bg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kumimoji="1"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kumimoji="1"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kumimoji="1"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kumimoji="1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kumimoji="1"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0"/>
            <a:ext cx="3429000" cy="762000"/>
          </a:xfrm>
          <a:prstGeom prst="rect">
            <a:avLst/>
          </a:prstGeom>
          <a:noFill/>
          <a:ln>
            <a:noFill/>
          </a:ln>
          <a:effectLst>
            <a:outerShdw dist="68392" dir="1308085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u="sng"/>
              <a:t>2 Kings 20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5410200" y="0"/>
            <a:ext cx="3429000" cy="762000"/>
          </a:xfrm>
          <a:prstGeom prst="rect">
            <a:avLst/>
          </a:prstGeom>
          <a:noFill/>
          <a:ln>
            <a:noFill/>
          </a:ln>
          <a:effectLst>
            <a:outerShdw dist="68392" dir="1308085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 sz="4400" b="1" u="sng"/>
              <a:t>Isaiah 38-39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92202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en-US" altLang="en-US" sz="32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Hezekiah’s life was extended</a:t>
            </a: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(vv. 1-11)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a. Sick - was told he would die (v.1)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b. Prayed &amp; wept bitterly (vv. 2-3)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c. Lord heard - and granted him 15 yrs (vv. 4-11)</a:t>
            </a:r>
            <a:endParaRPr lang="en-US" altLang="en-US" sz="32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04800" y="0"/>
            <a:ext cx="3429000" cy="762000"/>
          </a:xfrm>
          <a:prstGeom prst="rect">
            <a:avLst/>
          </a:prstGeom>
          <a:noFill/>
          <a:ln>
            <a:noFill/>
          </a:ln>
          <a:effectLst>
            <a:outerShdw dist="68392" dir="1308085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u="sng"/>
              <a:t>2 Kings 20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410200" y="0"/>
            <a:ext cx="3429000" cy="762000"/>
          </a:xfrm>
          <a:prstGeom prst="rect">
            <a:avLst/>
          </a:prstGeom>
          <a:noFill/>
          <a:ln>
            <a:noFill/>
          </a:ln>
          <a:effectLst>
            <a:outerShdw dist="68392" dir="1308085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 sz="4400" b="1" u="sng"/>
              <a:t>Isaiah 38-39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8610600" cy="320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968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968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en-US" altLang="en-US" sz="32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Hezekiah’s life was extended</a:t>
            </a: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(vv. 1-11)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</a:t>
            </a:r>
            <a:r>
              <a:rPr lang="en-US" altLang="en-US" sz="32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Envoy from Babylon</a:t>
            </a: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(vv. 12-19)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a. Brought presents from the king because Hezekiah 			had been sick (v. 12)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b. Hezekiah showed them all his treasures (v. 13)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c. Isaiah  rebuked him (vv. 14-19)</a:t>
            </a:r>
            <a:endParaRPr lang="en-US" altLang="en-US" sz="32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04800" y="838200"/>
            <a:ext cx="2590800" cy="53181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68392" dir="1308085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2 Kings 20:15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248400" y="838200"/>
            <a:ext cx="2590800" cy="53181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68392" dir="1308085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Isaiah 39:4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8534400" cy="65405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68392" dir="1308085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“What Have They Seen In Your House?”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09600" y="1981200"/>
            <a:ext cx="8305800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rgbClr val="000000"/>
                </a:solidFill>
              </a:rPr>
              <a:t> Saw what he wanted them to see – treasures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rgbClr val="000000"/>
                </a:solidFill>
              </a:rPr>
              <a:t> Saw his pride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rgbClr val="000000"/>
                </a:solidFill>
              </a:rPr>
              <a:t> Did not see how God worked &amp; healed him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rgbClr val="000000"/>
                </a:solidFill>
              </a:rPr>
              <a:t> He was not bothered by what they saw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609600" y="4724400"/>
            <a:ext cx="3429000" cy="17526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u="sng">
                <a:solidFill>
                  <a:schemeClr val="bg2"/>
                </a:solidFill>
              </a:rPr>
              <a:t>Saw:</a:t>
            </a:r>
          </a:p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Things should</a:t>
            </a:r>
          </a:p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not have 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4800600" y="4724400"/>
            <a:ext cx="3429000" cy="17526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u="sng">
                <a:solidFill>
                  <a:schemeClr val="bg2"/>
                </a:solidFill>
              </a:rPr>
              <a:t>Not See:</a:t>
            </a:r>
          </a:p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Things should</a:t>
            </a:r>
          </a:p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have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78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78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build="p"/>
      <p:bldP spid="37896" grpId="0" animBg="1"/>
      <p:bldP spid="3789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2" name="Picture 8" descr="j02823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819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3" name="Group 9"/>
          <p:cNvGrpSpPr>
            <a:grpSpLocks/>
          </p:cNvGrpSpPr>
          <p:nvPr/>
        </p:nvGrpSpPr>
        <p:grpSpPr bwMode="auto">
          <a:xfrm>
            <a:off x="0" y="2743200"/>
            <a:ext cx="3886200" cy="2590800"/>
            <a:chOff x="2544" y="2112"/>
            <a:chExt cx="2976" cy="1920"/>
          </a:xfrm>
        </p:grpSpPr>
        <p:grpSp>
          <p:nvGrpSpPr>
            <p:cNvPr id="36874" name="Group 10"/>
            <p:cNvGrpSpPr>
              <a:grpSpLocks/>
            </p:cNvGrpSpPr>
            <p:nvPr/>
          </p:nvGrpSpPr>
          <p:grpSpPr bwMode="auto">
            <a:xfrm>
              <a:off x="2544" y="2256"/>
              <a:ext cx="2911" cy="1776"/>
              <a:chOff x="2513" y="2016"/>
              <a:chExt cx="2911" cy="1776"/>
            </a:xfrm>
          </p:grpSpPr>
          <p:pic>
            <p:nvPicPr>
              <p:cNvPr id="36875" name="Picture 11" descr="zxdxjlv2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4" y="2352"/>
                <a:ext cx="1680" cy="1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76" name="Picture 12" descr="x4m_gh1n[1]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3" y="2016"/>
                <a:ext cx="1563" cy="1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2544" y="2112"/>
              <a:ext cx="2976" cy="1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0"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3429000" y="990600"/>
            <a:ext cx="5562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Text – Speaking of - Dwelling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4038600" y="3962400"/>
            <a:ext cx="51054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Use Same Question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Apply it to the Family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3048000" y="914400"/>
            <a:ext cx="5867400" cy="9144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we could see in someone’s house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 a lot about them &amp; who they are</a:t>
            </a:r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3810000" y="3886200"/>
            <a:ext cx="5029200" cy="1143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we could see into one’s family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may be surprised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9" grpId="0"/>
      <p:bldP spid="36880" grpId="0" animBg="1"/>
      <p:bldP spid="368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j02823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2819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19800" y="2114550"/>
            <a:ext cx="3276600" cy="2209800"/>
            <a:chOff x="2544" y="2112"/>
            <a:chExt cx="2976" cy="1920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2544" y="2256"/>
              <a:ext cx="2911" cy="1776"/>
              <a:chOff x="2513" y="2016"/>
              <a:chExt cx="2911" cy="1776"/>
            </a:xfrm>
          </p:grpSpPr>
          <p:pic>
            <p:nvPicPr>
              <p:cNvPr id="6" name="Picture 11" descr="zxdxjlv2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4" y="2352"/>
                <a:ext cx="1680" cy="1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12" descr="x4m_gh1n[1]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3" y="2016"/>
                <a:ext cx="1563" cy="1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2544" y="2112"/>
              <a:ext cx="2976" cy="1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0"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3400" y="115669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Would They See In Your…..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7145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House?</a:t>
            </a:r>
            <a:endParaRPr lang="en-US" sz="4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1559049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Family?</a:t>
            </a:r>
            <a:endParaRPr lang="en-US" sz="4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09600" y="4724400"/>
            <a:ext cx="3429000" cy="17526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u="sng" dirty="0" smtClean="0">
                <a:solidFill>
                  <a:schemeClr val="bg2"/>
                </a:solidFill>
              </a:rPr>
              <a:t>See:</a:t>
            </a:r>
            <a:endParaRPr lang="en-US" altLang="en-US" sz="3200" b="1" u="sng" dirty="0">
              <a:solidFill>
                <a:schemeClr val="bg2"/>
              </a:solidFill>
            </a:endParaRPr>
          </a:p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Things should</a:t>
            </a:r>
          </a:p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not 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see?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029200" y="4705380"/>
            <a:ext cx="3429000" cy="17526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u="sng" dirty="0" smtClean="0">
                <a:solidFill>
                  <a:schemeClr val="bg2"/>
                </a:solidFill>
              </a:rPr>
              <a:t>Not See:</a:t>
            </a:r>
            <a:endParaRPr lang="en-US" altLang="en-US" sz="3200" b="1" u="sng" dirty="0">
              <a:solidFill>
                <a:schemeClr val="bg2"/>
              </a:solidFill>
            </a:endParaRPr>
          </a:p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Things should</a:t>
            </a:r>
          </a:p>
          <a:p>
            <a:pPr algn="ctr"/>
            <a:r>
              <a:rPr lang="en-US" altLang="en-US" sz="3200" b="1" dirty="0" smtClean="0">
                <a:solidFill>
                  <a:schemeClr val="bg1"/>
                </a:solidFill>
              </a:rPr>
              <a:t>see?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8480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j03089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3124200" cy="20716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 descr="j03168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1997075" cy="3048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0" y="0"/>
            <a:ext cx="6019800" cy="13112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u="sng">
                <a:solidFill>
                  <a:schemeClr val="tx2"/>
                </a:solidFill>
              </a:rPr>
              <a:t>The Home / Family Is In Trouble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28600" y="1676400"/>
            <a:ext cx="8382000" cy="192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solidFill>
                  <a:srgbClr val="000066"/>
                </a:solidFill>
              </a:rPr>
              <a:t> Many families have problems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solidFill>
                  <a:srgbClr val="000066"/>
                </a:solidFill>
              </a:rPr>
              <a:t> Marriages come apart (50% +)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solidFill>
                  <a:srgbClr val="000066"/>
                </a:solidFill>
              </a:rPr>
              <a:t> Those that stay together – not always pleasant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solidFill>
                  <a:srgbClr val="000066"/>
                </a:solidFill>
              </a:rPr>
              <a:t> Children – turn to the world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2590800" y="3878263"/>
            <a:ext cx="6248400" cy="2295525"/>
          </a:xfrm>
          <a:prstGeom prst="rect">
            <a:avLst/>
          </a:prstGeom>
          <a:solidFill>
            <a:schemeClr val="hlink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“The highest happiness on earth is in marriage. Every man who is happily married is a successful man even if he has failed in everything else. And every man whose marriage is a failure is not a successful man even if he has succeeded in everything else.”       - </a:t>
            </a:r>
            <a:r>
              <a:rPr lang="en-US" altLang="en-US" sz="2400" i="1"/>
              <a:t>(William Lynn Phelps)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 build="p"/>
      <p:bldP spid="4608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8229600" cy="2971800"/>
          </a:xfrm>
          <a:effectLst>
            <a:outerShdw dist="81320" dir="3080412" algn="ctr" rotWithShape="0">
              <a:schemeClr val="hlink">
                <a:alpha val="50000"/>
              </a:schemeClr>
            </a:outerShdw>
          </a:effectLst>
        </p:spPr>
        <p:txBody>
          <a:bodyPr/>
          <a:lstStyle/>
          <a:p>
            <a:r>
              <a:rPr lang="en-US" altLang="en-US" sz="7200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648200"/>
            <a:ext cx="7010400" cy="609600"/>
          </a:xfrm>
          <a:effectLst>
            <a:outerShdw dist="63500" dir="3187806" algn="ctr" rotWithShape="0">
              <a:schemeClr val="hlink">
                <a:alpha val="50000"/>
              </a:schemeClr>
            </a:outerShdw>
          </a:effectLst>
        </p:spPr>
        <p:txBody>
          <a:bodyPr/>
          <a:lstStyle/>
          <a:p>
            <a:r>
              <a:rPr lang="en-US" altLang="en-US" sz="3200" b="1">
                <a:latin typeface="Comic Sans MS" panose="030F0702030302020204" pitchFamily="66" charset="0"/>
              </a:rPr>
              <a:t>2 Kings 20:15       Isaiah 39:4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0D320"/>
          </a:solidFill>
          <a:ln>
            <a:noFill/>
          </a:ln>
          <a:effectLst>
            <a:outerShdw dist="81320" dir="3080412" algn="ctr" rotWithShape="0">
              <a:schemeClr val="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533400" y="25908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685800" y="1752600"/>
            <a:ext cx="7162800" cy="352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God</a:t>
            </a:r>
            <a:endParaRPr lang="en-US" altLang="en-US" sz="28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God sees all</a:t>
            </a:r>
            <a:r>
              <a:rPr lang="en-US" altLang="en-US" sz="2800" b="1">
                <a:solidFill>
                  <a:srgbClr val="000000"/>
                </a:solidFill>
              </a:rPr>
              <a:t>  (Heb. 4:13)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2. </a:t>
            </a:r>
            <a:r>
              <a:rPr lang="en-US" altLang="en-US" sz="2800" b="1" i="1">
                <a:solidFill>
                  <a:srgbClr val="000000"/>
                </a:solidFill>
              </a:rPr>
              <a:t>He knows our secrets</a:t>
            </a:r>
            <a:r>
              <a:rPr lang="en-US" altLang="en-US" sz="2800" b="1">
                <a:solidFill>
                  <a:srgbClr val="000000"/>
                </a:solidFill>
              </a:rPr>
              <a:t> (Rom. 2:16)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3. </a:t>
            </a:r>
            <a:r>
              <a:rPr lang="en-US" altLang="en-US" sz="2800" b="1" i="1">
                <a:solidFill>
                  <a:srgbClr val="000000"/>
                </a:solidFill>
              </a:rPr>
              <a:t>God is involved in the marriage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- Prov. 2:17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- Rom. 7:2-3</a:t>
            </a:r>
            <a:endParaRPr lang="en-US" altLang="en-US" sz="3200" b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8534400" cy="4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A. </a:t>
            </a:r>
            <a:r>
              <a:rPr lang="en-US" altLang="en-US" sz="3200" b="1" u="sng" dirty="0">
                <a:solidFill>
                  <a:srgbClr val="000000"/>
                </a:solidFill>
              </a:rPr>
              <a:t>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B. </a:t>
            </a:r>
            <a:r>
              <a:rPr lang="en-US" altLang="en-US" sz="3200" b="1" u="sng" dirty="0">
                <a:solidFill>
                  <a:srgbClr val="000000"/>
                </a:solidFill>
              </a:rPr>
              <a:t>Your Children</a:t>
            </a:r>
            <a:endParaRPr lang="en-US" altLang="en-US" sz="32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1. </a:t>
            </a:r>
            <a:r>
              <a:rPr lang="en-US" altLang="en-US" sz="2800" b="1" i="1" dirty="0">
                <a:solidFill>
                  <a:srgbClr val="000000"/>
                </a:solidFill>
              </a:rPr>
              <a:t>Timothy saw what was his mother &amp; 						grandmother really were</a:t>
            </a:r>
            <a:r>
              <a:rPr lang="en-US" altLang="en-US" sz="2800" b="1" dirty="0">
                <a:solidFill>
                  <a:srgbClr val="000000"/>
                </a:solidFill>
              </a:rPr>
              <a:t> (2 Tim. 1:5; 3:15)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2. </a:t>
            </a:r>
            <a:r>
              <a:rPr lang="en-US" altLang="en-US" sz="2800" b="1" i="1" dirty="0">
                <a:solidFill>
                  <a:srgbClr val="000000"/>
                </a:solidFill>
              </a:rPr>
              <a:t>Four daughters saw what Philip’s family really 			was</a:t>
            </a:r>
            <a:r>
              <a:rPr lang="en-US" altLang="en-US" sz="2800" b="1" dirty="0">
                <a:solidFill>
                  <a:srgbClr val="000000"/>
                </a:solidFill>
              </a:rPr>
              <a:t> (cf. Acts 21:8-9; 6:3)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3. </a:t>
            </a:r>
            <a:r>
              <a:rPr lang="en-US" altLang="en-US" sz="2800" b="1" i="1" dirty="0">
                <a:solidFill>
                  <a:srgbClr val="000000"/>
                </a:solidFill>
              </a:rPr>
              <a:t>Jehoshaphat saw </a:t>
            </a:r>
            <a:r>
              <a:rPr lang="en-US" altLang="en-US" sz="2800" b="1" i="1" dirty="0" err="1">
                <a:solidFill>
                  <a:srgbClr val="000000"/>
                </a:solidFill>
              </a:rPr>
              <a:t>Asa’s</a:t>
            </a:r>
            <a:r>
              <a:rPr lang="en-US" altLang="en-US" sz="2800" b="1" i="1" dirty="0">
                <a:solidFill>
                  <a:srgbClr val="000000"/>
                </a:solidFill>
              </a:rPr>
              <a:t> family</a:t>
            </a:r>
            <a:r>
              <a:rPr lang="en-US" altLang="en-US" sz="2800" b="1" dirty="0">
                <a:solidFill>
                  <a:srgbClr val="000000"/>
                </a:solidFill>
              </a:rPr>
              <a:t> (1 Kings 22:42-43)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4. </a:t>
            </a:r>
            <a:r>
              <a:rPr lang="en-US" altLang="en-US" sz="2800" b="1" i="1" dirty="0" err="1">
                <a:solidFill>
                  <a:srgbClr val="000000"/>
                </a:solidFill>
              </a:rPr>
              <a:t>Ahaziah</a:t>
            </a:r>
            <a:r>
              <a:rPr lang="en-US" altLang="en-US" sz="2800" b="1" i="1" dirty="0">
                <a:solidFill>
                  <a:srgbClr val="000000"/>
                </a:solidFill>
              </a:rPr>
              <a:t> saw Ahab’s ways and learned them</a:t>
            </a:r>
            <a:r>
              <a:rPr lang="en-US" altLang="en-US" sz="2800" b="1" dirty="0">
                <a:solidFill>
                  <a:srgbClr val="000000"/>
                </a:solidFill>
              </a:rPr>
              <a:t>  (1 			Kings 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22:51-53)</a:t>
            </a:r>
            <a:endParaRPr lang="en-US" altLang="en-US" sz="3200" b="1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8534400" cy="467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Your Children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Brethren &amp; Neighbors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People see our example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a. Matt. 5:16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b. Phil. 2:15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c. 1 Tim. 4:12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2. </a:t>
            </a:r>
            <a:r>
              <a:rPr lang="en-US" altLang="en-US" sz="2800" b="1" i="1">
                <a:solidFill>
                  <a:srgbClr val="000000"/>
                </a:solidFill>
              </a:rPr>
              <a:t>Possible – others notice more than we think (often 		there are little indicators)</a:t>
            </a:r>
            <a:endParaRPr lang="en-US" altLang="en-US" sz="3200" b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0D320"/>
          </a:solidFill>
          <a:ln>
            <a:noFill/>
          </a:ln>
          <a:effectLst>
            <a:outerShdw dist="81320" dir="3080412" algn="ctr" rotWithShape="0">
              <a:schemeClr val="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533400" y="25908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533400" y="38481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85800" y="1752600"/>
            <a:ext cx="8001000" cy="493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A. </a:t>
            </a:r>
            <a:r>
              <a:rPr lang="en-US" altLang="en-US" sz="3200" b="1" u="sng" dirty="0">
                <a:solidFill>
                  <a:srgbClr val="000000"/>
                </a:solidFill>
              </a:rPr>
              <a:t>True dedication &amp; devotion?</a:t>
            </a:r>
            <a:endParaRPr lang="en-US" altLang="en-US" sz="2800" b="1" dirty="0">
              <a:solidFill>
                <a:srgbClr val="000000"/>
              </a:solidFill>
            </a:endParaRP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Put </a:t>
            </a:r>
            <a:r>
              <a:rPr lang="en-US" altLang="en-US" sz="2800" b="1" i="1" dirty="0">
                <a:solidFill>
                  <a:srgbClr val="000000"/>
                </a:solidFill>
              </a:rPr>
              <a:t>spiritual things first </a:t>
            </a:r>
            <a:r>
              <a:rPr lang="en-US" altLang="en-US" sz="2800" b="1" dirty="0">
                <a:solidFill>
                  <a:srgbClr val="000000"/>
                </a:solidFill>
              </a:rPr>
              <a:t>(Matt. 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6:33)</a:t>
            </a: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Fear </a:t>
            </a:r>
            <a:r>
              <a:rPr lang="en-US" altLang="en-US" sz="2800" b="1" i="1" dirty="0">
                <a:solidFill>
                  <a:srgbClr val="000000"/>
                </a:solidFill>
              </a:rPr>
              <a:t>of God</a:t>
            </a:r>
            <a:r>
              <a:rPr lang="en-US" altLang="en-US" sz="2800" b="1" dirty="0">
                <a:solidFill>
                  <a:srgbClr val="000000"/>
                </a:solidFill>
              </a:rPr>
              <a:t> (Deut. 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4:9-10)</a:t>
            </a: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Governed </a:t>
            </a:r>
            <a:r>
              <a:rPr lang="en-US" altLang="en-US" sz="2800" b="1" i="1" dirty="0">
                <a:solidFill>
                  <a:srgbClr val="000000"/>
                </a:solidFill>
              </a:rPr>
              <a:t>by / decisions based upon the </a:t>
            </a:r>
            <a:r>
              <a:rPr lang="en-US" altLang="en-US" sz="2800" b="1" i="1" dirty="0" smtClean="0">
                <a:solidFill>
                  <a:srgbClr val="000000"/>
                </a:solidFill>
              </a:rPr>
              <a:t>word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 (Phil</a:t>
            </a:r>
            <a:r>
              <a:rPr lang="en-US" altLang="en-US" sz="2800" b="1" dirty="0">
                <a:solidFill>
                  <a:srgbClr val="000000"/>
                </a:solidFill>
              </a:rPr>
              <a:t>. 1:27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)</a:t>
            </a:r>
            <a:endParaRPr lang="en-US" altLang="en-US" sz="2800" b="1" i="1" dirty="0" smtClean="0">
              <a:solidFill>
                <a:srgbClr val="000000"/>
              </a:solidFill>
            </a:endParaRP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Hear talk about spiritual matters?</a:t>
            </a: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See Bible study materials?</a:t>
            </a:r>
          </a:p>
          <a:p>
            <a:pPr marL="971550" lvl="1" indent="-51435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b="1" i="1" dirty="0" smtClean="0">
                <a:solidFill>
                  <a:srgbClr val="000000"/>
                </a:solidFill>
              </a:rPr>
              <a:t>See plans for worship that emphasize the importance?</a:t>
            </a:r>
            <a:endParaRPr lang="en-US" altLang="en-US" b="1" i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07720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Love &amp; care for one another?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Loves wife – give his life for her (Eph. 5:25ff)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2. Reverence / respect her husband (Eph. 5:33)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3. See keeping the romance alive /well or weak?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4. See genuine care, concern for others in family?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5. See each are trying to meet the other’s needs?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6. See trying to please your mate (1 Cor. 7)?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7. See people who try to know the needs of mates?</a:t>
            </a:r>
            <a:endParaRPr lang="en-US" altLang="en-US" sz="3200" b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458200" cy="377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A. </a:t>
            </a:r>
            <a:r>
              <a:rPr lang="en-US" altLang="en-US" sz="3200" b="1" u="sng" dirty="0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B. </a:t>
            </a:r>
            <a:r>
              <a:rPr lang="en-US" altLang="en-US" sz="3200" b="1" u="sng" dirty="0">
                <a:solidFill>
                  <a:srgbClr val="000000"/>
                </a:solidFill>
              </a:rPr>
              <a:t>Love &amp; care for one another?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C. </a:t>
            </a:r>
            <a:r>
              <a:rPr lang="en-US" altLang="en-US" sz="3200" b="1" u="sng" dirty="0">
                <a:solidFill>
                  <a:srgbClr val="000000"/>
                </a:solidFill>
              </a:rPr>
              <a:t>Family first (Time)?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1. </a:t>
            </a:r>
            <a:r>
              <a:rPr lang="en-US" altLang="en-US" sz="2800" b="1" i="1" dirty="0">
                <a:solidFill>
                  <a:srgbClr val="000000"/>
                </a:solidFill>
              </a:rPr>
              <a:t>Deut. 6:6-7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 dirty="0">
                <a:solidFill>
                  <a:srgbClr val="000000"/>
                </a:solidFill>
              </a:rPr>
              <a:t>	</a:t>
            </a:r>
            <a:r>
              <a:rPr lang="en-US" altLang="en-US" sz="2800" b="1" dirty="0">
                <a:solidFill>
                  <a:srgbClr val="000000"/>
                </a:solidFill>
              </a:rPr>
              <a:t>2. </a:t>
            </a:r>
            <a:r>
              <a:rPr lang="en-US" altLang="en-US" sz="2800" b="1" i="1" dirty="0">
                <a:solidFill>
                  <a:srgbClr val="000000"/>
                </a:solidFill>
              </a:rPr>
              <a:t>Eunice &amp; Lois spent time with Timothy 	(2 Tim 		1:15)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en-US" sz="2800" b="1" i="1" dirty="0">
                <a:solidFill>
                  <a:srgbClr val="000000"/>
                </a:solidFill>
              </a:rPr>
              <a:t>	</a:t>
            </a:r>
            <a:r>
              <a:rPr lang="en-US" altLang="en-US" sz="2800" b="1" dirty="0">
                <a:solidFill>
                  <a:srgbClr val="000000"/>
                </a:solidFill>
              </a:rPr>
              <a:t>3. </a:t>
            </a:r>
            <a:r>
              <a:rPr lang="en-US" altLang="en-US" sz="2800" b="1" i="1" dirty="0">
                <a:solidFill>
                  <a:srgbClr val="000000"/>
                </a:solidFill>
              </a:rPr>
              <a:t>One of ways to prevent provoking</a:t>
            </a:r>
            <a:r>
              <a:rPr lang="en-US" altLang="en-US" sz="2800" b="1" dirty="0">
                <a:solidFill>
                  <a:srgbClr val="000000"/>
                </a:solidFill>
              </a:rPr>
              <a:t> (</a:t>
            </a:r>
            <a:r>
              <a:rPr lang="en-US" altLang="en-US" sz="2800" b="1" dirty="0" err="1">
                <a:solidFill>
                  <a:srgbClr val="000000"/>
                </a:solidFill>
              </a:rPr>
              <a:t>Eph</a:t>
            </a:r>
            <a:r>
              <a:rPr lang="en-US" altLang="en-US" sz="2800" b="1" dirty="0">
                <a:solidFill>
                  <a:srgbClr val="000000"/>
                </a:solidFill>
              </a:rPr>
              <a:t> 6:1-4)</a:t>
            </a:r>
            <a:endParaRPr lang="en-US" altLang="en-US" sz="3200" b="1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33400" y="457200"/>
            <a:ext cx="8001000" cy="21336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2"/>
                </a:solidFill>
              </a:rPr>
              <a:t>1500 children surveyed were asked:</a:t>
            </a:r>
          </a:p>
          <a:p>
            <a:pPr algn="ctr"/>
            <a:r>
              <a:rPr lang="en-US" altLang="en-US" b="1" i="1">
                <a:solidFill>
                  <a:schemeClr val="bg2"/>
                </a:solidFill>
              </a:rPr>
              <a:t>“What do you think makes a happy family?”</a:t>
            </a:r>
          </a:p>
          <a:p>
            <a:pPr algn="ctr"/>
            <a:endParaRPr lang="en-US" altLang="en-US" b="1" i="1">
              <a:solidFill>
                <a:schemeClr val="bg2"/>
              </a:solidFill>
            </a:endParaRPr>
          </a:p>
          <a:p>
            <a:pPr algn="ctr"/>
            <a:r>
              <a:rPr lang="en-US" altLang="en-US">
                <a:solidFill>
                  <a:schemeClr val="bg2"/>
                </a:solidFill>
              </a:rPr>
              <a:t>Answer: “Doing things together.”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533400" y="3276600"/>
            <a:ext cx="8001000" cy="3200400"/>
          </a:xfrm>
          <a:prstGeom prst="rect">
            <a:avLst/>
          </a:prstGeom>
          <a:solidFill>
            <a:srgbClr val="FFFFFF"/>
          </a:solidFill>
          <a:ln w="57150" cap="sq" cmpd="thinThick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2"/>
                </a:solidFill>
              </a:rPr>
              <a:t>Graduate students at the University of Chicago,</a:t>
            </a:r>
          </a:p>
          <a:p>
            <a:pPr algn="ctr"/>
            <a:r>
              <a:rPr lang="en-US" altLang="en-US">
                <a:solidFill>
                  <a:schemeClr val="bg2"/>
                </a:solidFill>
              </a:rPr>
              <a:t>when asked where they got their major ideas in</a:t>
            </a:r>
          </a:p>
          <a:p>
            <a:pPr algn="ctr"/>
            <a:r>
              <a:rPr lang="en-US" altLang="en-US">
                <a:solidFill>
                  <a:schemeClr val="bg2"/>
                </a:solidFill>
              </a:rPr>
              <a:t>morals and religion, replied,</a:t>
            </a:r>
          </a:p>
          <a:p>
            <a:pPr algn="ctr"/>
            <a:endParaRPr lang="en-US" altLang="en-US">
              <a:solidFill>
                <a:schemeClr val="bg2"/>
              </a:solidFill>
            </a:endParaRPr>
          </a:p>
          <a:p>
            <a:pPr algn="ctr"/>
            <a:r>
              <a:rPr lang="en-US" altLang="en-US" b="1">
                <a:solidFill>
                  <a:schemeClr val="bg2"/>
                </a:solidFill>
              </a:rPr>
              <a:t>“Through conversation in our family at mealtime.”</a:t>
            </a:r>
          </a:p>
          <a:p>
            <a:pPr algn="ctr"/>
            <a:endParaRPr lang="en-US" altLang="en-US">
              <a:solidFill>
                <a:schemeClr val="bg2"/>
              </a:solidFill>
            </a:endParaRPr>
          </a:p>
          <a:p>
            <a:pPr algn="ctr"/>
            <a:r>
              <a:rPr lang="en-US" altLang="en-US">
                <a:solidFill>
                  <a:schemeClr val="bg2"/>
                </a:solidFill>
              </a:rPr>
              <a:t> </a:t>
            </a:r>
            <a:r>
              <a:rPr lang="en-US" altLang="en-US" sz="2400" i="1">
                <a:solidFill>
                  <a:schemeClr val="bg2"/>
                </a:solidFill>
              </a:rPr>
              <a:t>- Dr. W. T. Thompson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229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Love &amp; care for one another?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Family first (Time)?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D. </a:t>
            </a:r>
            <a:r>
              <a:rPr lang="en-US" altLang="en-US" sz="3200" b="1" u="sng">
                <a:solidFill>
                  <a:srgbClr val="000000"/>
                </a:solidFill>
              </a:rPr>
              <a:t>Who really leads?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See a man who is the leader </a:t>
            </a:r>
            <a:r>
              <a:rPr lang="en-US" altLang="en-US" sz="2800" b="1">
                <a:solidFill>
                  <a:srgbClr val="000000"/>
                </a:solidFill>
              </a:rPr>
              <a:t>(Eph. 5:23)?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2. </a:t>
            </a:r>
            <a:r>
              <a:rPr lang="en-US" altLang="en-US" sz="2800" b="1" i="1">
                <a:solidFill>
                  <a:srgbClr val="000000"/>
                </a:solidFill>
              </a:rPr>
              <a:t>See a wife who willing submits </a:t>
            </a:r>
            <a:r>
              <a:rPr lang="en-US" altLang="en-US" sz="2800" b="1">
                <a:solidFill>
                  <a:srgbClr val="000000"/>
                </a:solidFill>
              </a:rPr>
              <a:t> (1 Pet. 3:1-6)?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3. </a:t>
            </a:r>
            <a:r>
              <a:rPr lang="en-US" altLang="en-US" sz="2800" b="1" i="1">
                <a:solidFill>
                  <a:srgbClr val="000000"/>
                </a:solidFill>
              </a:rPr>
              <a:t>See a wife who is the real leader – in charge?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</a:t>
            </a:r>
            <a:r>
              <a:rPr lang="en-US" altLang="en-US" sz="2800" b="1">
                <a:solidFill>
                  <a:srgbClr val="000000"/>
                </a:solidFill>
              </a:rPr>
              <a:t>4. </a:t>
            </a:r>
            <a:r>
              <a:rPr lang="en-US" altLang="en-US" sz="2800" b="1" i="1">
                <a:solidFill>
                  <a:srgbClr val="000000"/>
                </a:solidFill>
              </a:rPr>
              <a:t>See a man who can’t lead very well? Weak?</a:t>
            </a:r>
            <a:endParaRPr lang="en-US" altLang="en-US" sz="3200" b="1" i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716280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Love &amp; care for one another?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Family first (Time)?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D. </a:t>
            </a:r>
            <a:r>
              <a:rPr lang="en-US" altLang="en-US" sz="3200" b="1" u="sng">
                <a:solidFill>
                  <a:srgbClr val="000000"/>
                </a:solidFill>
              </a:rPr>
              <a:t>Who really leads?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E. </a:t>
            </a:r>
            <a:r>
              <a:rPr lang="en-US" altLang="en-US" sz="3200" b="1" u="sng">
                <a:solidFill>
                  <a:srgbClr val="000000"/>
                </a:solidFill>
              </a:rPr>
              <a:t>Successful Communication?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295400" y="5181600"/>
            <a:ext cx="70104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2"/>
                </a:solidFill>
              </a:rPr>
              <a:t>1. </a:t>
            </a:r>
            <a:r>
              <a:rPr lang="en-US" altLang="en-US" b="1" i="1">
                <a:solidFill>
                  <a:schemeClr val="bg2"/>
                </a:solidFill>
              </a:rPr>
              <a:t>One flesh</a:t>
            </a:r>
            <a:r>
              <a:rPr lang="en-US" altLang="en-US" b="1">
                <a:solidFill>
                  <a:schemeClr val="bg2"/>
                </a:solidFill>
              </a:rPr>
              <a:t> (Matt. 19:6)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2"/>
                </a:solidFill>
              </a:rPr>
              <a:t>2. </a:t>
            </a:r>
            <a:r>
              <a:rPr lang="en-US" altLang="en-US" b="1" i="1">
                <a:solidFill>
                  <a:schemeClr val="bg2"/>
                </a:solidFill>
              </a:rPr>
              <a:t>Dwell with understanding</a:t>
            </a:r>
            <a:r>
              <a:rPr lang="en-US" altLang="en-US" b="1">
                <a:solidFill>
                  <a:schemeClr val="bg2"/>
                </a:solidFill>
              </a:rPr>
              <a:t> (1 Pet. 3:7)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4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4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Successful Communication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2000" cy="4648200"/>
          </a:xfrm>
          <a:solidFill>
            <a:schemeClr val="tx2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Talk &amp; share feelings and ideas?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Listen to each other with intent to understand?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Calm when they disagree (Prov. 29:22)?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Fair and reasonable in what they say (Matt. 7:12)?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Kind (Eph. 4:32)?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Give each other benefit of doubt (1 Cor. 13:7)?</a:t>
            </a:r>
          </a:p>
          <a:p>
            <a:pPr>
              <a:lnSpc>
                <a:spcPct val="120000"/>
              </a:lnSpc>
            </a:pPr>
            <a:r>
              <a:rPr lang="en-US" altLang="en-US" b="1">
                <a:latin typeface="Times New Roman" panose="02020603050405020304" pitchFamily="18" charset="0"/>
              </a:rPr>
              <a:t>Practice “reflection”?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71628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Love &amp; care for one another?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Family first (Time)?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D. </a:t>
            </a:r>
            <a:r>
              <a:rPr lang="en-US" altLang="en-US" sz="3200" b="1" u="sng">
                <a:solidFill>
                  <a:srgbClr val="000000"/>
                </a:solidFill>
              </a:rPr>
              <a:t>Who really leads?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E. </a:t>
            </a:r>
            <a:r>
              <a:rPr lang="en-US" altLang="en-US" sz="3200" b="1" u="sng">
                <a:solidFill>
                  <a:srgbClr val="000000"/>
                </a:solidFill>
              </a:rPr>
              <a:t>Successful Communication?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F. </a:t>
            </a:r>
            <a:r>
              <a:rPr lang="en-US" altLang="en-US" sz="3200" b="1" u="sng">
                <a:solidFill>
                  <a:srgbClr val="000000"/>
                </a:solidFill>
              </a:rPr>
              <a:t>Discipline &amp; restraint?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en-US" sz="4000" b="1">
                <a:solidFill>
                  <a:srgbClr val="99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Correct - Punishment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04800" y="2514600"/>
            <a:ext cx="8610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Change the behavior (Prov. 22:15)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Firm - put some teeth in the rules.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Balanced with love / encouragement / praise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Done with future in mind (Heb. 12:11; 		Prov. 23:13-14)</a:t>
            </a: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2286000" y="1600200"/>
            <a:ext cx="4548188" cy="5286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chemeClr val="bg2"/>
                </a:solidFill>
                <a:latin typeface="Tahoma" panose="020B0604030504040204" pitchFamily="34" charset="0"/>
              </a:rPr>
              <a:t>The Punishment Should: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  <p:bldP spid="65540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en-US" sz="4000" b="1">
                <a:solidFill>
                  <a:srgbClr val="99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Control / Restraint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457200" y="3048000"/>
            <a:ext cx="85661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Children do not have wisdom - comes later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Need guidance &amp; restrictions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Controlled by parents (cf. 1 Tim. 3:4-5)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Parents need to very watchful…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kumimoji="0" lang="en-US" altLang="en-US" sz="3200">
                <a:solidFill>
                  <a:schemeClr val="bg2"/>
                </a:solidFill>
                <a:latin typeface="Tahoma" panose="020B0604030504040204" pitchFamily="34" charset="0"/>
              </a:rPr>
              <a:t> Eli did not restrain his sons (1 Sam. 3:11-14)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62000" y="1447800"/>
            <a:ext cx="7543800" cy="13827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en-US" b="1" u="sng">
                <a:solidFill>
                  <a:schemeClr val="bg2"/>
                </a:solidFill>
                <a:latin typeface="Arial" panose="020B0604020202020204" pitchFamily="34" charset="0"/>
              </a:rPr>
              <a:t>Prov. 29:15</a:t>
            </a:r>
            <a:r>
              <a:rPr kumimoji="0" lang="en-US" altLang="en-US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</a:p>
          <a:p>
            <a:pPr algn="ctr"/>
            <a:r>
              <a:rPr kumimoji="0" lang="en-US" altLang="en-US">
                <a:solidFill>
                  <a:schemeClr val="bg2"/>
                </a:solidFill>
                <a:latin typeface="Arial" panose="020B0604020202020204" pitchFamily="34" charset="0"/>
              </a:rPr>
              <a:t>“The rod and rebuke give wisdom, But a child left to himself brings shame to his mother.”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  <p:bldP spid="66564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28600" y="76200"/>
            <a:ext cx="8686800" cy="76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D07D00"/>
            </a:outerShdw>
          </a:effectLst>
        </p:spPr>
        <p:txBody>
          <a:bodyPr anchor="ctr"/>
          <a:lstStyle>
            <a:lvl1pPr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3600" b="1" 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See Watchful &amp; Careful Parents?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762000" y="1752600"/>
            <a:ext cx="76200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chemeClr val="bg2"/>
                </a:solidFill>
              </a:rPr>
              <a:t> Concerned about who with?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chemeClr val="bg2"/>
                </a:solidFill>
              </a:rPr>
              <a:t> Restrict where they go?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chemeClr val="bg2"/>
                </a:solidFill>
              </a:rPr>
              <a:t> Careful about what movies they see?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solidFill>
                  <a:schemeClr val="bg2"/>
                </a:solidFill>
              </a:rPr>
              <a:t> Strict about the dress they wear?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71628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True dedication &amp; devotion?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Love &amp; care for one another?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Family first (Time)?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D. </a:t>
            </a:r>
            <a:r>
              <a:rPr lang="en-US" altLang="en-US" sz="3200" b="1" u="sng">
                <a:solidFill>
                  <a:srgbClr val="000000"/>
                </a:solidFill>
              </a:rPr>
              <a:t>Who really leads?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E. </a:t>
            </a:r>
            <a:r>
              <a:rPr lang="en-US" altLang="en-US" sz="3200" b="1" u="sng">
                <a:solidFill>
                  <a:srgbClr val="000000"/>
                </a:solidFill>
              </a:rPr>
              <a:t>Successful Communication?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F. </a:t>
            </a:r>
            <a:r>
              <a:rPr lang="en-US" altLang="en-US" sz="3200" b="1" u="sng">
                <a:solidFill>
                  <a:srgbClr val="000000"/>
                </a:solidFill>
              </a:rPr>
              <a:t>Discipline &amp; restraint?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G. </a:t>
            </a:r>
            <a:r>
              <a:rPr lang="en-US" altLang="en-US" sz="3200" b="1" u="sng">
                <a:solidFill>
                  <a:srgbClr val="000000"/>
                </a:solidFill>
              </a:rPr>
              <a:t>Keeper at home?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33400" y="381000"/>
            <a:ext cx="8001000" cy="341632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 u="sng" dirty="0">
                <a:solidFill>
                  <a:schemeClr val="bg2"/>
                </a:solidFill>
              </a:rPr>
              <a:t>Titus 2:3-5</a:t>
            </a:r>
          </a:p>
          <a:p>
            <a:r>
              <a:rPr lang="en-US" altLang="en-US" sz="2400" dirty="0">
                <a:solidFill>
                  <a:schemeClr val="bg2"/>
                </a:solidFill>
              </a:rPr>
              <a:t>3 the older women likewise, that they be reverent in behavior, not slanderers, not given to much wine, teachers of good </a:t>
            </a:r>
            <a:r>
              <a:rPr lang="en-US" altLang="en-US" sz="2400" dirty="0" smtClean="0">
                <a:solidFill>
                  <a:schemeClr val="bg2"/>
                </a:solidFill>
              </a:rPr>
              <a:t>things-</a:t>
            </a:r>
            <a:endParaRPr lang="en-US" altLang="en-US" sz="2400" dirty="0">
              <a:solidFill>
                <a:schemeClr val="bg2"/>
              </a:solidFill>
            </a:endParaRPr>
          </a:p>
          <a:p>
            <a:endParaRPr lang="en-US" altLang="en-US" sz="2400" dirty="0">
              <a:solidFill>
                <a:schemeClr val="bg2"/>
              </a:solidFill>
            </a:endParaRPr>
          </a:p>
          <a:p>
            <a:r>
              <a:rPr lang="en-US" altLang="en-US" sz="2400" dirty="0">
                <a:solidFill>
                  <a:schemeClr val="bg2"/>
                </a:solidFill>
              </a:rPr>
              <a:t>4 that they admonish the young women to love their husbands, to love their children, </a:t>
            </a:r>
          </a:p>
          <a:p>
            <a:endParaRPr lang="en-US" altLang="en-US" sz="2400" dirty="0">
              <a:solidFill>
                <a:schemeClr val="bg2"/>
              </a:solidFill>
            </a:endParaRPr>
          </a:p>
          <a:p>
            <a:r>
              <a:rPr lang="en-US" altLang="en-US" sz="2400" dirty="0">
                <a:solidFill>
                  <a:schemeClr val="bg2"/>
                </a:solidFill>
              </a:rPr>
              <a:t>5 to be discreet, chaste, </a:t>
            </a:r>
            <a:r>
              <a:rPr lang="en-US" altLang="en-US" sz="2400" dirty="0">
                <a:solidFill>
                  <a:srgbClr val="D07D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homemakers</a:t>
            </a:r>
            <a:r>
              <a:rPr lang="en-US" altLang="en-US" sz="2400" dirty="0">
                <a:solidFill>
                  <a:schemeClr val="bg2"/>
                </a:solidFill>
              </a:rPr>
              <a:t>, good, obedient to their own husbands, that the word of God may not be blasphemed. 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33400" y="4191000"/>
            <a:ext cx="8077200" cy="15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000000"/>
                </a:solidFill>
              </a:rPr>
              <a:t> See one who is a keeper of the home?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000000"/>
                </a:solidFill>
              </a:rPr>
              <a:t> See one whose job is anything but that?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000000"/>
                </a:solidFill>
              </a:rPr>
              <a:t> See one who is a “worker” at home (ASV)?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0D320"/>
          </a:solidFill>
          <a:ln>
            <a:noFill/>
          </a:ln>
          <a:effectLst>
            <a:outerShdw dist="81320" dir="3080412" algn="ctr" rotWithShape="0">
              <a:schemeClr val="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533400" y="25908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533400" y="38481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533400" y="51054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III. Why Be Concerned?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III. Why Be Concerned? 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85800" y="1752600"/>
            <a:ext cx="7162800" cy="23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 dirty="0">
                <a:solidFill>
                  <a:srgbClr val="000000"/>
                </a:solidFill>
              </a:rPr>
              <a:t>A. </a:t>
            </a:r>
            <a:r>
              <a:rPr lang="en-US" altLang="en-US" sz="3200" b="1" u="sng" dirty="0">
                <a:solidFill>
                  <a:srgbClr val="000000"/>
                </a:solidFill>
              </a:rPr>
              <a:t>Give an account to God</a:t>
            </a:r>
            <a:endParaRPr lang="en-US" altLang="en-US" sz="28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1. </a:t>
            </a:r>
            <a:r>
              <a:rPr lang="en-US" altLang="en-US" sz="2800" b="1" i="1" dirty="0">
                <a:solidFill>
                  <a:srgbClr val="000000"/>
                </a:solidFill>
              </a:rPr>
              <a:t>Sin – lose soul </a:t>
            </a:r>
            <a:r>
              <a:rPr lang="en-US" altLang="en-US" sz="2800" b="1" dirty="0">
                <a:solidFill>
                  <a:srgbClr val="000000"/>
                </a:solidFill>
              </a:rPr>
              <a:t> (John 8:21)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2. </a:t>
            </a:r>
            <a:r>
              <a:rPr lang="en-US" altLang="en-US" sz="2800" b="1" i="1" dirty="0">
                <a:solidFill>
                  <a:srgbClr val="000000"/>
                </a:solidFill>
              </a:rPr>
              <a:t>Hinders </a:t>
            </a:r>
            <a:r>
              <a:rPr lang="en-US" altLang="en-US" sz="2800" b="1" i="1" dirty="0" smtClean="0">
                <a:solidFill>
                  <a:srgbClr val="000000"/>
                </a:solidFill>
              </a:rPr>
              <a:t>service </a:t>
            </a:r>
            <a:r>
              <a:rPr lang="en-US" altLang="en-US" sz="2800" b="1" i="1" dirty="0">
                <a:solidFill>
                  <a:srgbClr val="000000"/>
                </a:solidFill>
              </a:rPr>
              <a:t>to God</a:t>
            </a:r>
            <a:r>
              <a:rPr lang="en-US" altLang="en-US" sz="2800" b="1" dirty="0">
                <a:solidFill>
                  <a:srgbClr val="000000"/>
                </a:solidFill>
              </a:rPr>
              <a:t> (1 Pet. 3:7)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 dirty="0">
                <a:solidFill>
                  <a:srgbClr val="000000"/>
                </a:solidFill>
              </a:rPr>
              <a:t>	3. </a:t>
            </a:r>
            <a:r>
              <a:rPr lang="en-US" altLang="en-US" sz="2800" b="1" i="1" dirty="0">
                <a:solidFill>
                  <a:srgbClr val="000000"/>
                </a:solidFill>
              </a:rPr>
              <a:t>God is not mocked </a:t>
            </a:r>
            <a:r>
              <a:rPr lang="en-US" altLang="en-US" sz="2800" b="1" dirty="0">
                <a:solidFill>
                  <a:srgbClr val="000000"/>
                </a:solidFill>
              </a:rPr>
              <a:t> (Gal. 6:7-9)</a:t>
            </a:r>
            <a:endParaRPr lang="en-US" altLang="en-US" sz="3200" b="1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0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III. Why Be Concerned? 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2296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Give an account to 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Teaching our children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Children will learn what they see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 i="1">
                <a:solidFill>
                  <a:srgbClr val="000000"/>
                </a:solidFill>
              </a:rPr>
              <a:t>	</a:t>
            </a:r>
            <a:r>
              <a:rPr lang="en-US" altLang="en-US" sz="2800" b="1">
                <a:solidFill>
                  <a:srgbClr val="000000"/>
                </a:solidFill>
              </a:rPr>
              <a:t>2. </a:t>
            </a:r>
            <a:r>
              <a:rPr lang="en-US" altLang="en-US" sz="2800" b="1" i="1">
                <a:solidFill>
                  <a:srgbClr val="000000"/>
                </a:solidFill>
              </a:rPr>
              <a:t>Often become just like we trained them</a:t>
            </a:r>
            <a:endParaRPr lang="en-US" altLang="en-US" sz="2800" b="1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a. Ezek. 16:44 –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	b. No need to wonder what happened if they 			are just like what they saw</a:t>
            </a:r>
            <a:endParaRPr lang="en-US" altLang="en-US" sz="3200" b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533400" y="2286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III. Why Be Concerned? 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229600" cy="445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75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75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A. </a:t>
            </a:r>
            <a:r>
              <a:rPr lang="en-US" altLang="en-US" sz="3200" b="1" u="sng">
                <a:solidFill>
                  <a:srgbClr val="000000"/>
                </a:solidFill>
              </a:rPr>
              <a:t>Give an account to God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B. </a:t>
            </a:r>
            <a:r>
              <a:rPr lang="en-US" altLang="en-US" sz="3200" b="1" u="sng">
                <a:solidFill>
                  <a:srgbClr val="000000"/>
                </a:solidFill>
              </a:rPr>
              <a:t>Teaching our children</a:t>
            </a:r>
            <a:endParaRPr lang="en-US" altLang="en-US" sz="32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000000"/>
                </a:solidFill>
              </a:rPr>
              <a:t>C. </a:t>
            </a:r>
            <a:r>
              <a:rPr lang="en-US" altLang="en-US" sz="3200" b="1" u="sng">
                <a:solidFill>
                  <a:srgbClr val="000000"/>
                </a:solidFill>
              </a:rPr>
              <a:t>Our example –teaches others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1. </a:t>
            </a:r>
            <a:r>
              <a:rPr lang="en-US" altLang="en-US" sz="2800" b="1" i="1">
                <a:solidFill>
                  <a:srgbClr val="000000"/>
                </a:solidFill>
              </a:rPr>
              <a:t>Your family life is a book – will be read</a:t>
            </a:r>
            <a:r>
              <a:rPr lang="en-US" altLang="en-US" sz="2800" b="1">
                <a:solidFill>
                  <a:srgbClr val="000000"/>
                </a:solidFill>
              </a:rPr>
              <a:t> (2 Cor. 		3:2-3)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2. </a:t>
            </a:r>
            <a:r>
              <a:rPr lang="en-US" altLang="en-US" sz="2800" b="1" i="1">
                <a:solidFill>
                  <a:srgbClr val="000000"/>
                </a:solidFill>
              </a:rPr>
              <a:t>Your example says that what you do is okay</a:t>
            </a:r>
            <a:r>
              <a:rPr lang="en-US" altLang="en-US" sz="2800" b="1">
                <a:solidFill>
                  <a:srgbClr val="000000"/>
                </a:solidFill>
              </a:rPr>
              <a:t>!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000000"/>
                </a:solidFill>
              </a:rPr>
              <a:t>	3. </a:t>
            </a:r>
            <a:r>
              <a:rPr lang="en-US" altLang="en-US" sz="2800" b="1" i="1">
                <a:solidFill>
                  <a:srgbClr val="000000"/>
                </a:solidFill>
              </a:rPr>
              <a:t>Thus,  they do the same and justify it by pointing 		to you</a:t>
            </a:r>
            <a:endParaRPr lang="en-US" altLang="en-US" sz="3200" b="1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F0D320"/>
          </a:solidFill>
          <a:ln>
            <a:noFill/>
          </a:ln>
          <a:effectLst>
            <a:outerShdw dist="81320" dir="3080412" algn="ctr" rotWithShape="0">
              <a:schemeClr val="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algn="ctr">
              <a:lnSpc>
                <a:spcPct val="80000"/>
              </a:lnSpc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6000" b="1" 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33400" y="25908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I. Who Sees? </a:t>
            </a: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533400" y="38481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II. What Do They See?</a:t>
            </a: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533400" y="5105400"/>
            <a:ext cx="8077200" cy="990600"/>
          </a:xfrm>
          <a:prstGeom prst="bevel">
            <a:avLst>
              <a:gd name="adj" fmla="val 12500"/>
            </a:avLst>
          </a:prstGeom>
          <a:solidFill>
            <a:srgbClr val="F0D32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2"/>
                </a:solidFill>
                <a:latin typeface="Comic Sans MS" panose="030F0702030302020204" pitchFamily="66" charset="0"/>
              </a:rPr>
              <a:t>III. Why Be Concerned?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2" name="Picture 6" descr="j030892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220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429000"/>
            <a:ext cx="8229600" cy="2971800"/>
          </a:xfrm>
          <a:effectLst>
            <a:outerShdw dist="45791" dir="3378596" algn="ctr" rotWithShape="0">
              <a:schemeClr val="hlink">
                <a:alpha val="50000"/>
              </a:schemeClr>
            </a:outerShdw>
          </a:effectLst>
        </p:spPr>
        <p:txBody>
          <a:bodyPr/>
          <a:lstStyle/>
          <a:p>
            <a:r>
              <a:rPr lang="en-US" altLang="en-US" sz="7200">
                <a:latin typeface="Comic Sans MS" panose="030F0702030302020204" pitchFamily="66" charset="0"/>
              </a:rPr>
              <a:t>What Have They Seen In Your House?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6400800"/>
            <a:ext cx="9144000" cy="5334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9220200" cy="5334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93"/>
  <p:tag name="HOTSPOTTYPE" val="DefinedInNavigator"/>
  <p:tag name="DEFINEDINNAVIGATOR" val="True"/>
</p:tagLst>
</file>

<file path=ppt/theme/theme1.xml><?xml version="1.0" encoding="utf-8"?>
<a:theme xmlns:a="http://schemas.openxmlformats.org/drawingml/2006/main" name="3-066">
  <a:themeElements>
    <a:clrScheme name="3-066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3-06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3-066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-066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-066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-066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-066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</TotalTime>
  <Words>1155</Words>
  <Application>Microsoft Office PowerPoint</Application>
  <PresentationFormat>On-screen Show (4:3)</PresentationFormat>
  <Paragraphs>210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Tahoma</vt:lpstr>
      <vt:lpstr>Arial</vt:lpstr>
      <vt:lpstr>Times New Roman</vt:lpstr>
      <vt:lpstr>Comic Sans MS</vt:lpstr>
      <vt:lpstr>3-066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Have They Seen In Your House?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Successful 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Have They Seen In Your House?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Lindgren</dc:creator>
  <cp:lastModifiedBy>Donnie V. Rader</cp:lastModifiedBy>
  <cp:revision>28</cp:revision>
  <cp:lastPrinted>1996-10-01T08:12:11Z</cp:lastPrinted>
  <dcterms:created xsi:type="dcterms:W3CDTF">2004-03-10T19:10:30Z</dcterms:created>
  <dcterms:modified xsi:type="dcterms:W3CDTF">2014-11-11T03:38:39Z</dcterms:modified>
</cp:coreProperties>
</file>