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Lst>
  <p:sldIdLst>
    <p:sldId id="257" r:id="rId2"/>
    <p:sldId id="275" r:id="rId3"/>
    <p:sldId id="276" r:id="rId4"/>
    <p:sldId id="277" r:id="rId5"/>
    <p:sldId id="278" r:id="rId6"/>
    <p:sldId id="274" r:id="rId7"/>
    <p:sldId id="258" r:id="rId8"/>
    <p:sldId id="267" r:id="rId9"/>
    <p:sldId id="259" r:id="rId10"/>
    <p:sldId id="268" r:id="rId11"/>
    <p:sldId id="260" r:id="rId12"/>
    <p:sldId id="269" r:id="rId13"/>
    <p:sldId id="261" r:id="rId14"/>
    <p:sldId id="270" r:id="rId15"/>
    <p:sldId id="262" r:id="rId16"/>
    <p:sldId id="271" r:id="rId17"/>
    <p:sldId id="263" r:id="rId18"/>
    <p:sldId id="272" r:id="rId19"/>
    <p:sldId id="264" r:id="rId20"/>
    <p:sldId id="273" r:id="rId21"/>
    <p:sldId id="265" r:id="rId22"/>
    <p:sldId id="266"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
      <p:font typeface="Arial Narrow" panose="020B0606020202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Arial Rounded MT Bold" panose="020F0704030504030204" pitchFamily="34" charset="0"/>
      <p:regular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7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a:xfrm>
            <a:off x="2743973" y="5870576"/>
            <a:ext cx="3932137" cy="377825"/>
          </a:xfrm>
        </p:spPr>
        <p:txBody>
          <a:bodyPr/>
          <a:lstStyle/>
          <a:p>
            <a:endParaRPr lang="en-US"/>
          </a:p>
        </p:txBody>
      </p:sp>
      <p:sp>
        <p:nvSpPr>
          <p:cNvPr id="6" name="Slide Number Placeholder 5"/>
          <p:cNvSpPr>
            <a:spLocks noGrp="1"/>
          </p:cNvSpPr>
          <p:nvPr>
            <p:ph type="sldNum" sz="quarter" idx="12"/>
          </p:nvPr>
        </p:nvSpPr>
        <p:spPr>
          <a:xfrm>
            <a:off x="8040685" y="5870576"/>
            <a:ext cx="417516" cy="377825"/>
          </a:xfrm>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38840523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3309138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6791148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D6A05B-E496-4129-95A8-42A97C2F086B}" type="datetimeFigureOut">
              <a:rPr lang="en-US" smtClean="0"/>
              <a:t>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4278107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D6A05B-E496-4129-95A8-42A97C2F086B}" type="datetimeFigureOut">
              <a:rPr lang="en-US" smtClean="0"/>
              <a:t>10/1/2016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6037148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D6A05B-E496-4129-95A8-42A97C2F086B}" type="datetimeFigureOut">
              <a:rPr lang="en-US" smtClean="0"/>
              <a:t>10/1/2016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8467061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E3D6A05B-E496-4129-95A8-42A97C2F086B}" type="datetimeFigureOut">
              <a:rPr lang="en-US" smtClean="0"/>
              <a:t>10/1/2016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1565484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2874549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9468137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0812256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6883625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8850810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9891152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4811568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4305582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620797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764197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D6A05B-E496-4129-95A8-42A97C2F086B}" type="datetimeFigureOut">
              <a:rPr lang="en-US" smtClean="0"/>
              <a:t>10/1/2016</a:t>
            </a:fld>
            <a:endParaRPr lang="en-US"/>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96F67A2-9081-43F0-800C-447228872D4C}" type="slidenum">
              <a:rPr lang="en-US" smtClean="0"/>
              <a:t>‹#›</a:t>
            </a:fld>
            <a:endParaRPr lang="en-US"/>
          </a:p>
        </p:txBody>
      </p:sp>
    </p:spTree>
    <p:extLst>
      <p:ext uri="{BB962C8B-B14F-4D97-AF65-F5344CB8AC3E}">
        <p14:creationId xmlns:p14="http://schemas.microsoft.com/office/powerpoint/2010/main" val="35778490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2617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2208362" y="981272"/>
            <a:ext cx="5342255" cy="1596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258792" y="379562"/>
            <a:ext cx="4856672" cy="461665"/>
          </a:xfrm>
          <a:prstGeom prst="rect">
            <a:avLst/>
          </a:prstGeom>
          <a:noFill/>
        </p:spPr>
        <p:txBody>
          <a:bodyPr wrap="square" rtlCol="0">
            <a:spAutoFit/>
          </a:bodyPr>
          <a:lstStyle/>
          <a:p>
            <a:r>
              <a:rPr lang="en-US" sz="2400" dirty="0"/>
              <a:t>If you were asked:</a:t>
            </a:r>
          </a:p>
        </p:txBody>
      </p:sp>
      <p:sp>
        <p:nvSpPr>
          <p:cNvPr id="4" name="TextBox 3"/>
          <p:cNvSpPr txBox="1"/>
          <p:nvPr/>
        </p:nvSpPr>
        <p:spPr>
          <a:xfrm>
            <a:off x="1311214" y="3433313"/>
            <a:ext cx="6711351" cy="1815882"/>
          </a:xfrm>
          <a:prstGeom prst="rect">
            <a:avLst/>
          </a:prstGeom>
          <a:noFill/>
        </p:spPr>
        <p:txBody>
          <a:bodyPr wrap="square" rtlCol="0">
            <a:spAutoFit/>
          </a:bodyPr>
          <a:lstStyle/>
          <a:p>
            <a:pPr marL="457200" indent="-457200">
              <a:buFont typeface="Wingdings" panose="05000000000000000000" pitchFamily="2" charset="2"/>
              <a:buChar char="ü"/>
            </a:pPr>
            <a:r>
              <a:rPr lang="en-US" sz="2800" dirty="0"/>
              <a:t>What would you list?</a:t>
            </a:r>
          </a:p>
          <a:p>
            <a:pPr marL="457200" indent="-457200">
              <a:buFont typeface="Wingdings" panose="05000000000000000000" pitchFamily="2" charset="2"/>
              <a:buChar char="ü"/>
            </a:pPr>
            <a:r>
              <a:rPr lang="en-US" sz="2800" dirty="0"/>
              <a:t>How do you know that you know that?</a:t>
            </a:r>
          </a:p>
          <a:p>
            <a:pPr marL="457200" indent="-457200">
              <a:buFont typeface="Wingdings" panose="05000000000000000000" pitchFamily="2" charset="2"/>
              <a:buChar char="ü"/>
            </a:pPr>
            <a:r>
              <a:rPr lang="en-US" sz="2800" dirty="0"/>
              <a:t>Do you really know it, or just think you know it?</a:t>
            </a:r>
          </a:p>
        </p:txBody>
      </p:sp>
    </p:spTree>
    <p:extLst>
      <p:ext uri="{BB962C8B-B14F-4D97-AF65-F5344CB8AC3E}">
        <p14:creationId xmlns:p14="http://schemas.microsoft.com/office/powerpoint/2010/main" val="41485872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754326"/>
          </a:xfrm>
          <a:prstGeom prst="rect">
            <a:avLst/>
          </a:prstGeom>
          <a:noFill/>
        </p:spPr>
        <p:txBody>
          <a:bodyPr wrap="square" rtlCol="0">
            <a:spAutoFit/>
          </a:bodyPr>
          <a:lstStyle/>
          <a:p>
            <a:pPr algn="ctr"/>
            <a:r>
              <a:rPr lang="en-US" sz="3600" dirty="0">
                <a:solidFill>
                  <a:srgbClr val="FFFF00"/>
                </a:solidFill>
              </a:rPr>
              <a:t>John in 1 John</a:t>
            </a:r>
          </a:p>
          <a:p>
            <a:pPr algn="ctr"/>
            <a:r>
              <a:rPr lang="en-US" sz="3600" dirty="0">
                <a:solidFill>
                  <a:srgbClr val="FFFF00"/>
                </a:solidFill>
              </a:rPr>
              <a:t>Addresses</a:t>
            </a:r>
          </a:p>
          <a:p>
            <a:pPr algn="ctr"/>
            <a:r>
              <a:rPr lang="en-US" sz="3600" dirty="0">
                <a:solidFill>
                  <a:srgbClr val="FFFF00"/>
                </a:solidFill>
              </a:rPr>
              <a:t>What We Can Really Know</a:t>
            </a:r>
          </a:p>
        </p:txBody>
      </p:sp>
      <p:sp>
        <p:nvSpPr>
          <p:cNvPr id="3" name="TextBox 2"/>
          <p:cNvSpPr txBox="1"/>
          <p:nvPr/>
        </p:nvSpPr>
        <p:spPr>
          <a:xfrm>
            <a:off x="1233578" y="2225614"/>
            <a:ext cx="7142672"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t>Uses “We know” 13 times</a:t>
            </a:r>
          </a:p>
          <a:p>
            <a:pPr marL="285750" indent="-285750">
              <a:buFont typeface="Arial" panose="020B0604020202020204" pitchFamily="34" charset="0"/>
              <a:buChar char="•"/>
            </a:pPr>
            <a:r>
              <a:rPr lang="en-US" sz="2800" dirty="0"/>
              <a:t>Uses “know” at least 40 times</a:t>
            </a:r>
          </a:p>
          <a:p>
            <a:pPr marL="285750" indent="-285750">
              <a:buFont typeface="Arial" panose="020B0604020202020204" pitchFamily="34" charset="0"/>
              <a:buChar char="•"/>
            </a:pPr>
            <a:r>
              <a:rPr lang="en-US" sz="2800" dirty="0"/>
              <a:t>From two different words</a:t>
            </a:r>
          </a:p>
        </p:txBody>
      </p:sp>
      <p:graphicFrame>
        <p:nvGraphicFramePr>
          <p:cNvPr id="6" name="Table 5"/>
          <p:cNvGraphicFramePr>
            <a:graphicFrameLocks noGrp="1"/>
          </p:cNvGraphicFramePr>
          <p:nvPr>
            <p:extLst>
              <p:ext uri="{D42A27DB-BD31-4B8C-83A1-F6EECF244321}">
                <p14:modId xmlns:p14="http://schemas.microsoft.com/office/powerpoint/2010/main" val="379926628"/>
              </p:ext>
            </p:extLst>
          </p:nvPr>
        </p:nvGraphicFramePr>
        <p:xfrm>
          <a:off x="819510" y="3758905"/>
          <a:ext cx="7401465" cy="2984901"/>
        </p:xfrm>
        <a:graphic>
          <a:graphicData uri="http://schemas.openxmlformats.org/drawingml/2006/table">
            <a:tbl>
              <a:tblPr firstRow="1" bandRow="1">
                <a:tableStyleId>{5C22544A-7EE6-4342-B048-85BDC9FD1C3A}</a:tableStyleId>
              </a:tblPr>
              <a:tblGrid>
                <a:gridCol w="3705046">
                  <a:extLst>
                    <a:ext uri="{9D8B030D-6E8A-4147-A177-3AD203B41FA5}">
                      <a16:colId xmlns:a16="http://schemas.microsoft.com/office/drawing/2014/main" val="350874987"/>
                    </a:ext>
                  </a:extLst>
                </a:gridCol>
                <a:gridCol w="3696419">
                  <a:extLst>
                    <a:ext uri="{9D8B030D-6E8A-4147-A177-3AD203B41FA5}">
                      <a16:colId xmlns:a16="http://schemas.microsoft.com/office/drawing/2014/main" val="2027744826"/>
                    </a:ext>
                  </a:extLst>
                </a:gridCol>
              </a:tblGrid>
              <a:tr h="607461">
                <a:tc>
                  <a:txBody>
                    <a:bodyPr/>
                    <a:lstStyle/>
                    <a:p>
                      <a:pPr algn="ctr"/>
                      <a:r>
                        <a:rPr lang="en-US" sz="2400" i="1" dirty="0" err="1">
                          <a:effectLst>
                            <a:outerShdw blurRad="38100" dist="38100" dir="2700000" algn="tl">
                              <a:srgbClr val="000000">
                                <a:alpha val="43137"/>
                              </a:srgbClr>
                            </a:outerShdw>
                          </a:effectLst>
                        </a:rPr>
                        <a:t>Ginosko</a:t>
                      </a:r>
                      <a:endParaRPr lang="en-US" sz="2400" i="1" dirty="0">
                        <a:effectLst>
                          <a:outerShdw blurRad="38100" dist="38100" dir="2700000" algn="tl">
                            <a:srgbClr val="000000">
                              <a:alpha val="43137"/>
                            </a:srgbClr>
                          </a:outerShdw>
                        </a:effectLst>
                      </a:endParaRPr>
                    </a:p>
                  </a:txBody>
                  <a:tcPr/>
                </a:tc>
                <a:tc>
                  <a:txBody>
                    <a:bodyPr/>
                    <a:lstStyle/>
                    <a:p>
                      <a:pPr algn="ctr"/>
                      <a:r>
                        <a:rPr lang="en-US" sz="2400" i="1" dirty="0" err="1">
                          <a:effectLst>
                            <a:outerShdw blurRad="38100" dist="38100" dir="2700000" algn="tl">
                              <a:srgbClr val="000000">
                                <a:alpha val="43137"/>
                              </a:srgbClr>
                            </a:outerShdw>
                          </a:effectLst>
                        </a:rPr>
                        <a:t>Oida</a:t>
                      </a:r>
                      <a:endParaRPr lang="en-US" sz="2400" i="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2579716621"/>
                  </a:ext>
                </a:extLst>
              </a:tr>
              <a:tr h="607461">
                <a:tc>
                  <a:txBody>
                    <a:bodyPr/>
                    <a:lstStyle/>
                    <a:p>
                      <a:pPr marL="342900" indent="-342900">
                        <a:buFont typeface="Arial" panose="020B0604020202020204" pitchFamily="34" charset="0"/>
                        <a:buChar char="•"/>
                      </a:pPr>
                      <a:r>
                        <a:rPr lang="en-US" sz="2400" dirty="0"/>
                        <a:t>Inception or progress in knowledge</a:t>
                      </a:r>
                    </a:p>
                  </a:txBody>
                  <a:tcPr/>
                </a:tc>
                <a:tc>
                  <a:txBody>
                    <a:bodyPr/>
                    <a:lstStyle/>
                    <a:p>
                      <a:pPr marL="342900" indent="-342900">
                        <a:buFont typeface="Arial" panose="020B0604020202020204" pitchFamily="34" charset="0"/>
                        <a:buChar char="•"/>
                      </a:pPr>
                      <a:r>
                        <a:rPr lang="en-US" sz="2400" dirty="0"/>
                        <a:t>Fullness of knowledge</a:t>
                      </a:r>
                    </a:p>
                  </a:txBody>
                  <a:tcPr/>
                </a:tc>
                <a:extLst>
                  <a:ext uri="{0D108BD9-81ED-4DB2-BD59-A6C34878D82A}">
                    <a16:rowId xmlns:a16="http://schemas.microsoft.com/office/drawing/2014/main" val="2817364150"/>
                  </a:ext>
                </a:extLst>
              </a:tr>
              <a:tr h="607461">
                <a:tc>
                  <a:txBody>
                    <a:bodyPr/>
                    <a:lstStyle/>
                    <a:p>
                      <a:pPr marL="342900" indent="-342900">
                        <a:buFont typeface="Arial" panose="020B0604020202020204" pitchFamily="34" charset="0"/>
                        <a:buChar char="•"/>
                      </a:pPr>
                      <a:r>
                        <a:rPr lang="en-US" sz="2400" dirty="0"/>
                        <a:t>Implies an active relation between</a:t>
                      </a:r>
                      <a:r>
                        <a:rPr lang="en-US" sz="2400" baseline="0" dirty="0"/>
                        <a:t> one who knows &amp; the person or thing known</a:t>
                      </a:r>
                      <a:endParaRPr lang="en-US" sz="2400" dirty="0"/>
                    </a:p>
                  </a:txBody>
                  <a:tcPr/>
                </a:tc>
                <a:tc>
                  <a:txBody>
                    <a:bodyPr/>
                    <a:lstStyle/>
                    <a:p>
                      <a:pPr marL="342900" indent="-342900">
                        <a:buFont typeface="Arial" panose="020B0604020202020204" pitchFamily="34" charset="0"/>
                        <a:buChar char="•"/>
                      </a:pPr>
                      <a:r>
                        <a:rPr lang="en-US" sz="2400" dirty="0"/>
                        <a:t>Expresses fact that the</a:t>
                      </a:r>
                      <a:r>
                        <a:rPr lang="en-US" sz="2400" baseline="0" dirty="0"/>
                        <a:t> object has come into the scope of the perception</a:t>
                      </a:r>
                      <a:endParaRPr lang="en-US" sz="2400" dirty="0"/>
                    </a:p>
                  </a:txBody>
                  <a:tcPr/>
                </a:tc>
                <a:extLst>
                  <a:ext uri="{0D108BD9-81ED-4DB2-BD59-A6C34878D82A}">
                    <a16:rowId xmlns:a16="http://schemas.microsoft.com/office/drawing/2014/main" val="3521931368"/>
                  </a:ext>
                </a:extLst>
              </a:tr>
            </a:tbl>
          </a:graphicData>
        </a:graphic>
      </p:graphicFrame>
      <p:sp>
        <p:nvSpPr>
          <p:cNvPr id="7" name="Oval 6"/>
          <p:cNvSpPr/>
          <p:nvPr/>
        </p:nvSpPr>
        <p:spPr>
          <a:xfrm>
            <a:off x="3726614" y="3758905"/>
            <a:ext cx="1656272" cy="597435"/>
          </a:xfrm>
          <a:prstGeom prst="ellipse">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W. E. Vine</a:t>
            </a:r>
          </a:p>
        </p:txBody>
      </p:sp>
    </p:spTree>
    <p:extLst>
      <p:ext uri="{BB962C8B-B14F-4D97-AF65-F5344CB8AC3E}">
        <p14:creationId xmlns:p14="http://schemas.microsoft.com/office/powerpoint/2010/main" val="3562366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200329"/>
          </a:xfrm>
          <a:prstGeom prst="rect">
            <a:avLst/>
          </a:prstGeom>
          <a:noFill/>
        </p:spPr>
        <p:txBody>
          <a:bodyPr wrap="square" rtlCol="0">
            <a:spAutoFit/>
          </a:bodyPr>
          <a:lstStyle/>
          <a:p>
            <a:pPr algn="ctr"/>
            <a:r>
              <a:rPr lang="en-US" sz="3600" dirty="0">
                <a:solidFill>
                  <a:srgbClr val="FFFF00"/>
                </a:solidFill>
              </a:rPr>
              <a:t>Emphasis on Knowledge</a:t>
            </a:r>
          </a:p>
          <a:p>
            <a:pPr algn="ctr"/>
            <a:r>
              <a:rPr lang="en-US" sz="3600" dirty="0">
                <a:solidFill>
                  <a:srgbClr val="FFFF00"/>
                </a:solidFill>
              </a:rPr>
              <a:t>To Combat Gnostic Error</a:t>
            </a:r>
          </a:p>
        </p:txBody>
      </p:sp>
      <p:sp>
        <p:nvSpPr>
          <p:cNvPr id="3" name="TextBox 2"/>
          <p:cNvSpPr txBox="1"/>
          <p:nvPr/>
        </p:nvSpPr>
        <p:spPr>
          <a:xfrm>
            <a:off x="577969" y="1892650"/>
            <a:ext cx="8039819" cy="3200876"/>
          </a:xfrm>
          <a:prstGeom prst="rect">
            <a:avLst/>
          </a:prstGeom>
          <a:noFill/>
        </p:spPr>
        <p:txBody>
          <a:bodyPr wrap="square" rtlCol="0">
            <a:spAutoFit/>
          </a:bodyPr>
          <a:lstStyle/>
          <a:p>
            <a:pPr marL="285750" indent="-285750">
              <a:buFont typeface="Arial" panose="020B0604020202020204" pitchFamily="34" charset="0"/>
              <a:buChar char="•"/>
            </a:pPr>
            <a:r>
              <a:rPr lang="en-US" sz="2800" dirty="0"/>
              <a:t>Called “Gnostics” because claimed superior knowledge</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“This knowledge (</a:t>
            </a:r>
            <a:r>
              <a:rPr lang="en-US" sz="2800" i="1" dirty="0"/>
              <a:t>gnosis</a:t>
            </a:r>
            <a:r>
              <a:rPr lang="en-US" sz="2800" dirty="0"/>
              <a:t>) became the center of their distinctive beliefs and lifestyle.” (King, </a:t>
            </a:r>
            <a:r>
              <a:rPr lang="en-US" sz="2400" i="1" dirty="0"/>
              <a:t>xx</a:t>
            </a:r>
            <a:r>
              <a:rPr lang="en-US" sz="2800" dirty="0"/>
              <a:t>)</a:t>
            </a:r>
          </a:p>
          <a:p>
            <a:pPr marL="285750" indent="-285750">
              <a:buFont typeface="Arial" panose="020B0604020202020204" pitchFamily="34" charset="0"/>
              <a:buChar char="•"/>
            </a:pPr>
            <a:endParaRPr lang="en-US" sz="800" dirty="0"/>
          </a:p>
          <a:p>
            <a:pPr marL="800100" lvl="1" indent="-342900">
              <a:buFont typeface="Wingdings" panose="05000000000000000000" pitchFamily="2" charset="2"/>
              <a:buChar char="ü"/>
            </a:pPr>
            <a:r>
              <a:rPr lang="en-US" sz="2400" i="1" dirty="0"/>
              <a:t>Salvation comes by this spiritual enlightenment</a:t>
            </a:r>
          </a:p>
          <a:p>
            <a:pPr marL="800100" lvl="1" indent="-342900">
              <a:buFont typeface="Wingdings" panose="05000000000000000000" pitchFamily="2" charset="2"/>
              <a:buChar char="ü"/>
            </a:pPr>
            <a:r>
              <a:rPr lang="en-US" sz="2400" i="1" dirty="0"/>
              <a:t>Released from normal rules of society </a:t>
            </a:r>
          </a:p>
          <a:p>
            <a:pPr marL="800100" lvl="1" indent="-342900">
              <a:buFont typeface="Wingdings" panose="05000000000000000000" pitchFamily="2" charset="2"/>
              <a:buChar char="ü"/>
            </a:pPr>
            <a:r>
              <a:rPr lang="en-US" sz="2400" i="1" dirty="0"/>
              <a:t>Can be righteous without doing righteousness</a:t>
            </a:r>
          </a:p>
        </p:txBody>
      </p:sp>
    </p:spTree>
    <p:extLst>
      <p:ext uri="{BB962C8B-B14F-4D97-AF65-F5344CB8AC3E}">
        <p14:creationId xmlns:p14="http://schemas.microsoft.com/office/powerpoint/2010/main" val="7421374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754326"/>
          </a:xfrm>
          <a:prstGeom prst="rect">
            <a:avLst/>
          </a:prstGeom>
          <a:noFill/>
        </p:spPr>
        <p:txBody>
          <a:bodyPr wrap="square" rtlCol="0">
            <a:spAutoFit/>
          </a:bodyPr>
          <a:lstStyle/>
          <a:p>
            <a:pPr algn="ctr"/>
            <a:r>
              <a:rPr lang="en-US" sz="3600" dirty="0">
                <a:solidFill>
                  <a:srgbClr val="FFFF00"/>
                </a:solidFill>
              </a:rPr>
              <a:t>Point John is Making:</a:t>
            </a:r>
          </a:p>
          <a:p>
            <a:pPr algn="ctr"/>
            <a:r>
              <a:rPr lang="en-US" sz="3600" dirty="0">
                <a:solidFill>
                  <a:srgbClr val="FFFF00"/>
                </a:solidFill>
              </a:rPr>
              <a:t>Certainty of Faith &amp; Hope</a:t>
            </a:r>
          </a:p>
          <a:p>
            <a:pPr algn="ctr"/>
            <a:r>
              <a:rPr lang="en-US" sz="3600" dirty="0">
                <a:solidFill>
                  <a:srgbClr val="FFFF00"/>
                </a:solidFill>
              </a:rPr>
              <a:t>To Assure</a:t>
            </a:r>
          </a:p>
        </p:txBody>
      </p:sp>
      <p:sp>
        <p:nvSpPr>
          <p:cNvPr id="5" name="TextBox 4"/>
          <p:cNvSpPr txBox="1"/>
          <p:nvPr/>
        </p:nvSpPr>
        <p:spPr>
          <a:xfrm>
            <a:off x="1130061" y="4217347"/>
            <a:ext cx="7151298" cy="2308324"/>
          </a:xfrm>
          <a:prstGeom prst="rect">
            <a:avLst/>
          </a:prstGeom>
          <a:noFill/>
          <a:ln>
            <a:solidFill>
              <a:schemeClr val="tx1"/>
            </a:solidFill>
          </a:ln>
        </p:spPr>
        <p:txBody>
          <a:bodyPr wrap="square" rtlCol="0">
            <a:spAutoFit/>
          </a:bodyPr>
          <a:lstStyle/>
          <a:p>
            <a:r>
              <a:rPr lang="en-US" sz="2400" dirty="0">
                <a:latin typeface="Arial Narrow" panose="020B0606020202030204" pitchFamily="34" charset="0"/>
              </a:rPr>
              <a:t>“Whereas the Gospel of John was written to create faith and so confer life (cf. John 20:31), the First Epistle was penned to give certainty of faith and possession of eternal life…It is apparent that he is writing to assure disciples who have been caused to question their salvation by opponents who seem very sure of themselves in their heterodoxy” (King, xxi).</a:t>
            </a:r>
          </a:p>
        </p:txBody>
      </p:sp>
      <p:sp>
        <p:nvSpPr>
          <p:cNvPr id="6" name="TextBox 5"/>
          <p:cNvSpPr txBox="1"/>
          <p:nvPr/>
        </p:nvSpPr>
        <p:spPr>
          <a:xfrm>
            <a:off x="1130061" y="2077318"/>
            <a:ext cx="7125419" cy="1938992"/>
          </a:xfrm>
          <a:prstGeom prst="rect">
            <a:avLst/>
          </a:prstGeom>
          <a:noFill/>
          <a:ln>
            <a:solidFill>
              <a:schemeClr val="tx1"/>
            </a:solidFill>
          </a:ln>
        </p:spPr>
        <p:txBody>
          <a:bodyPr wrap="square" rtlCol="0">
            <a:spAutoFit/>
          </a:bodyPr>
          <a:lstStyle/>
          <a:p>
            <a:pPr algn="ctr"/>
            <a:r>
              <a:rPr lang="en-US" sz="2400" dirty="0">
                <a:solidFill>
                  <a:srgbClr val="FFFF00"/>
                </a:solidFill>
                <a:latin typeface="Arial Narrow" panose="020B0606020202030204" pitchFamily="34" charset="0"/>
              </a:rPr>
              <a:t>1 John 5:13</a:t>
            </a:r>
          </a:p>
          <a:p>
            <a:r>
              <a:rPr lang="en-US" sz="2400" dirty="0">
                <a:latin typeface="Arial Narrow" panose="020B0606020202030204" pitchFamily="34" charset="0"/>
              </a:rPr>
              <a:t>“These things I have written to you who believe in the name of the Son of God, that you may know that you have eternal life, and that you may </a:t>
            </a:r>
            <a:r>
              <a:rPr lang="en-US" sz="2400" i="1" dirty="0">
                <a:latin typeface="Arial Narrow" panose="020B0606020202030204" pitchFamily="34" charset="0"/>
              </a:rPr>
              <a:t>continue to</a:t>
            </a:r>
            <a:r>
              <a:rPr lang="en-US" sz="2400" dirty="0">
                <a:latin typeface="Arial Narrow" panose="020B0606020202030204" pitchFamily="34" charset="0"/>
              </a:rPr>
              <a:t> believe in the name of the Son of God.”</a:t>
            </a:r>
          </a:p>
        </p:txBody>
      </p:sp>
    </p:spTree>
    <p:extLst>
      <p:ext uri="{BB962C8B-B14F-4D97-AF65-F5344CB8AC3E}">
        <p14:creationId xmlns:p14="http://schemas.microsoft.com/office/powerpoint/2010/main" val="41236390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088169" y="1820173"/>
            <a:ext cx="6980033" cy="2086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165807" y="4511614"/>
            <a:ext cx="6575832" cy="523220"/>
          </a:xfrm>
          <a:prstGeom prst="rect">
            <a:avLst/>
          </a:prstGeom>
          <a:noFill/>
        </p:spPr>
        <p:txBody>
          <a:bodyPr wrap="square" rtlCol="0">
            <a:spAutoFit/>
          </a:bodyPr>
          <a:lstStyle/>
          <a:p>
            <a:pPr algn="ctr"/>
            <a:r>
              <a:rPr lang="en-US" sz="2800" i="1" dirty="0">
                <a:effectLst>
                  <a:outerShdw blurRad="38100" dist="38100" dir="2700000" algn="tl">
                    <a:srgbClr val="000000">
                      <a:alpha val="43137"/>
                    </a:srgbClr>
                  </a:outerShdw>
                </a:effectLst>
                <a:latin typeface="Arial Rounded MT Bold" panose="020F0704030504030204" pitchFamily="34" charset="0"/>
              </a:rPr>
              <a:t>Things We Can Know From 1 John</a:t>
            </a:r>
          </a:p>
        </p:txBody>
      </p:sp>
    </p:spTree>
    <p:extLst>
      <p:ext uri="{BB962C8B-B14F-4D97-AF65-F5344CB8AC3E}">
        <p14:creationId xmlns:p14="http://schemas.microsoft.com/office/powerpoint/2010/main" val="27907202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584775"/>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
        <p:nvSpPr>
          <p:cNvPr id="5" name="TextBox 4"/>
          <p:cNvSpPr txBox="1"/>
          <p:nvPr/>
        </p:nvSpPr>
        <p:spPr>
          <a:xfrm>
            <a:off x="-4917" y="3525002"/>
            <a:ext cx="9144000" cy="984885"/>
          </a:xfrm>
          <a:prstGeom prst="rect">
            <a:avLst/>
          </a:prstGeom>
          <a:noFill/>
        </p:spPr>
        <p:txBody>
          <a:bodyPr wrap="square" rtlCol="0">
            <a:spAutoFit/>
          </a:bodyPr>
          <a:lstStyle/>
          <a:p>
            <a:pPr algn="ctr"/>
            <a:r>
              <a:rPr lang="en-US" sz="2400" dirty="0">
                <a:latin typeface="Arial Narrow" panose="020B0606020202030204" pitchFamily="34" charset="0"/>
              </a:rPr>
              <a:t>God has always given a standard by which to determine God’s will</a:t>
            </a:r>
          </a:p>
          <a:p>
            <a:pPr algn="ctr"/>
            <a:endParaRPr lang="en-US" sz="1000" dirty="0">
              <a:latin typeface="Arial Narrow" panose="020B0606020202030204" pitchFamily="34" charset="0"/>
            </a:endParaRPr>
          </a:p>
          <a:p>
            <a:pPr algn="ctr"/>
            <a:r>
              <a:rPr lang="en-US" sz="2400" dirty="0">
                <a:latin typeface="Arial Narrow" panose="020B0606020202030204" pitchFamily="34" charset="0"/>
              </a:rPr>
              <a:t>Example: </a:t>
            </a:r>
            <a:r>
              <a:rPr lang="en-US" sz="2400" dirty="0" err="1">
                <a:latin typeface="Arial Narrow" panose="020B0606020202030204" pitchFamily="34" charset="0"/>
              </a:rPr>
              <a:t>Urim</a:t>
            </a:r>
            <a:r>
              <a:rPr lang="en-US" sz="2400" dirty="0">
                <a:latin typeface="Arial Narrow" panose="020B0606020202030204" pitchFamily="34" charset="0"/>
              </a:rPr>
              <a:t> and </a:t>
            </a:r>
            <a:r>
              <a:rPr lang="en-US" sz="2400" dirty="0" err="1">
                <a:latin typeface="Arial Narrow" panose="020B0606020202030204" pitchFamily="34" charset="0"/>
              </a:rPr>
              <a:t>Thummin</a:t>
            </a:r>
            <a:r>
              <a:rPr lang="en-US" sz="2400" dirty="0">
                <a:latin typeface="Arial Narrow" panose="020B0606020202030204" pitchFamily="34" charset="0"/>
              </a:rPr>
              <a:t> (Exo. 28:30; Num. 27:21; 1 Sam. 28:6)</a:t>
            </a:r>
          </a:p>
        </p:txBody>
      </p:sp>
    </p:spTree>
    <p:extLst>
      <p:ext uri="{BB962C8B-B14F-4D97-AF65-F5344CB8AC3E}">
        <p14:creationId xmlns:p14="http://schemas.microsoft.com/office/powerpoint/2010/main" val="34214936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37" y="362682"/>
            <a:ext cx="7016055"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the Truth</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2:20, 21; 4:6</a:t>
            </a:r>
          </a:p>
        </p:txBody>
      </p:sp>
      <p:sp>
        <p:nvSpPr>
          <p:cNvPr id="6" name="TextBox 5"/>
          <p:cNvSpPr txBox="1"/>
          <p:nvPr/>
        </p:nvSpPr>
        <p:spPr>
          <a:xfrm>
            <a:off x="448574" y="1794294"/>
            <a:ext cx="8546537" cy="3908762"/>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By those with miraculous gifts </a:t>
            </a:r>
            <a:r>
              <a:rPr lang="en-US" sz="2800" dirty="0">
                <a:latin typeface="Arial Narrow" panose="020B0606020202030204" pitchFamily="34" charset="0"/>
              </a:rPr>
              <a:t>(2:20-21)</a:t>
            </a:r>
          </a:p>
          <a:p>
            <a:pPr marL="971550" lvl="1" indent="-514350">
              <a:buFont typeface="+mj-lt"/>
              <a:buAutoNum type="arabicPeriod"/>
            </a:pPr>
            <a:r>
              <a:rPr lang="en-US" sz="2400" i="1" dirty="0">
                <a:latin typeface="Arial Narrow" panose="020B0606020202030204" pitchFamily="34" charset="0"/>
              </a:rPr>
              <a:t>Probably refers to the discerning of spirits (1 Cor. 12:10)</a:t>
            </a:r>
          </a:p>
          <a:p>
            <a:pPr marL="971550" lvl="1" indent="-514350">
              <a:buFont typeface="+mj-lt"/>
              <a:buAutoNum type="arabicPeriod"/>
            </a:pPr>
            <a:r>
              <a:rPr lang="en-US" sz="2400" i="1" dirty="0">
                <a:latin typeface="Arial Narrow" panose="020B0606020202030204" pitchFamily="34" charset="0"/>
              </a:rPr>
              <a:t>Compare v. 27</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By revelation of the apostles </a:t>
            </a:r>
            <a:r>
              <a:rPr lang="en-US" sz="2800" dirty="0">
                <a:latin typeface="Arial Narrow" panose="020B0606020202030204" pitchFamily="34" charset="0"/>
              </a:rPr>
              <a:t>(4:6)</a:t>
            </a:r>
          </a:p>
          <a:p>
            <a:pPr marL="971550" lvl="1" indent="-514350">
              <a:buFont typeface="+mj-lt"/>
              <a:buAutoNum type="arabicPeriod"/>
            </a:pPr>
            <a:r>
              <a:rPr lang="en-US" sz="2400" i="1" dirty="0">
                <a:latin typeface="Arial Narrow" panose="020B0606020202030204" pitchFamily="34" charset="0"/>
              </a:rPr>
              <a:t>This is how we test the teacher (v. 1)</a:t>
            </a:r>
          </a:p>
          <a:p>
            <a:pPr marL="971550" lvl="1" indent="-514350">
              <a:buFont typeface="+mj-lt"/>
              <a:buAutoNum type="arabicPeriod"/>
            </a:pPr>
            <a:r>
              <a:rPr lang="en-US" sz="2400" i="1" dirty="0">
                <a:latin typeface="Arial Narrow" panose="020B0606020202030204" pitchFamily="34" charset="0"/>
              </a:rPr>
              <a:t>If agrees with apostles is true – if not, error!</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can know the truth on any Bible matter</a:t>
            </a:r>
          </a:p>
          <a:p>
            <a:pPr marL="971550" lvl="1" indent="-514350">
              <a:buFont typeface="+mj-lt"/>
              <a:buAutoNum type="arabicPeriod"/>
            </a:pPr>
            <a:r>
              <a:rPr lang="en-US" sz="2400" i="1" dirty="0">
                <a:latin typeface="Arial Narrow" panose="020B0606020202030204" pitchFamily="34" charset="0"/>
              </a:rPr>
              <a:t>No wondering “who is right?”</a:t>
            </a:r>
          </a:p>
          <a:p>
            <a:pPr marL="971550" lvl="1" indent="-514350">
              <a:buFont typeface="+mj-lt"/>
              <a:buAutoNum type="arabicPeriod"/>
            </a:pPr>
            <a:r>
              <a:rPr lang="en-US" sz="2400" i="1" dirty="0">
                <a:latin typeface="Arial Narrow" panose="020B0606020202030204" pitchFamily="34" charset="0"/>
              </a:rPr>
              <a:t>Not require some special gift or talent</a:t>
            </a:r>
            <a:endParaRPr lang="en-US" sz="2800" i="1" dirty="0">
              <a:latin typeface="Arial Narrow" panose="020B0606020202030204" pitchFamily="34" charset="0"/>
            </a:endParaRPr>
          </a:p>
        </p:txBody>
      </p:sp>
    </p:spTree>
    <p:extLst>
      <p:ext uri="{BB962C8B-B14F-4D97-AF65-F5344CB8AC3E}">
        <p14:creationId xmlns:p14="http://schemas.microsoft.com/office/powerpoint/2010/main" val="14766852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10" end="10"/>
                                            </p:txEl>
                                          </p:spTgt>
                                        </p:tgtEl>
                                        <p:attrNameLst>
                                          <p:attrName>style.visibility</p:attrName>
                                        </p:attrNameLst>
                                      </p:cBhvr>
                                      <p:to>
                                        <p:strVal val="visible"/>
                                      </p:to>
                                    </p:set>
                                    <p:animEffect transition="in" filter="fade">
                                      <p:cBhvr>
                                        <p:cTn id="56" dur="1000"/>
                                        <p:tgtEl>
                                          <p:spTgt spid="6">
                                            <p:txEl>
                                              <p:pRg st="10" end="10"/>
                                            </p:txEl>
                                          </p:spTgt>
                                        </p:tgtEl>
                                      </p:cBhvr>
                                    </p:animEffect>
                                    <p:anim calcmode="lin" valueType="num">
                                      <p:cBhvr>
                                        <p:cTn id="57"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1077218"/>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34940442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13" y="371303"/>
            <a:ext cx="7024679"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2"/>
            </a:pPr>
            <a:r>
              <a:rPr lang="en-US" sz="3200" dirty="0">
                <a:effectLst>
                  <a:outerShdw blurRad="38100" dist="38100" dir="2700000" algn="tl">
                    <a:srgbClr val="000000">
                      <a:alpha val="43137"/>
                    </a:srgbClr>
                  </a:outerShdw>
                </a:effectLst>
                <a:latin typeface="Arial Rounded MT Bold" panose="020F0704030504030204" pitchFamily="34" charset="0"/>
              </a:rPr>
              <a:t>Know We Have a Savior</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3:5; 5:20</a:t>
            </a:r>
          </a:p>
        </p:txBody>
      </p:sp>
      <p:sp>
        <p:nvSpPr>
          <p:cNvPr id="5" name="TextBox 4"/>
          <p:cNvSpPr txBox="1"/>
          <p:nvPr/>
        </p:nvSpPr>
        <p:spPr>
          <a:xfrm>
            <a:off x="448574" y="1794294"/>
            <a:ext cx="8546537" cy="360098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the Son of God has come </a:t>
            </a:r>
            <a:r>
              <a:rPr lang="en-US" sz="2800" dirty="0">
                <a:latin typeface="Arial Narrow" panose="020B0606020202030204" pitchFamily="34" charset="0"/>
              </a:rPr>
              <a:t>(5:20)</a:t>
            </a:r>
          </a:p>
          <a:p>
            <a:pPr marL="971550" lvl="1" indent="-514350">
              <a:buFont typeface="+mj-lt"/>
              <a:buAutoNum type="arabicPeriod"/>
            </a:pPr>
            <a:r>
              <a:rPr lang="en-US" sz="2400" i="1" dirty="0">
                <a:latin typeface="Arial Narrow" panose="020B0606020202030204" pitchFamily="34" charset="0"/>
              </a:rPr>
              <a:t>Know that deity was manifest in flesh (John 1:1, 14)</a:t>
            </a:r>
          </a:p>
          <a:p>
            <a:pPr marL="971550" lvl="1" indent="-514350">
              <a:buFont typeface="+mj-lt"/>
              <a:buAutoNum type="arabicPeriod"/>
            </a:pPr>
            <a:r>
              <a:rPr lang="en-US" sz="2400" i="1" dirty="0">
                <a:latin typeface="Arial Narrow" panose="020B0606020202030204" pitchFamily="34" charset="0"/>
              </a:rPr>
              <a:t>Know that Jesus is the Son of God by res. (Rom. 1:4)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he was manifest to take away our sins </a:t>
            </a:r>
            <a:r>
              <a:rPr lang="en-US" sz="2800" dirty="0">
                <a:latin typeface="Arial Narrow" panose="020B0606020202030204" pitchFamily="34" charset="0"/>
              </a:rPr>
              <a:t>(3:5)</a:t>
            </a:r>
          </a:p>
          <a:p>
            <a:pPr marL="971550" lvl="1" indent="-514350">
              <a:buFont typeface="+mj-lt"/>
              <a:buAutoNum type="arabicPeriod"/>
            </a:pPr>
            <a:r>
              <a:rPr lang="en-US" sz="2400" i="1" dirty="0">
                <a:latin typeface="Arial Narrow" panose="020B0606020202030204" pitchFamily="34" charset="0"/>
              </a:rPr>
              <a:t>Came into the world to save sinners (1 Tim. 1:15)</a:t>
            </a:r>
          </a:p>
          <a:p>
            <a:pPr marL="971550" lvl="1" indent="-514350">
              <a:buFont typeface="+mj-lt"/>
              <a:buAutoNum type="arabicPeriod"/>
            </a:pPr>
            <a:r>
              <a:rPr lang="en-US" sz="2400" i="1" dirty="0">
                <a:latin typeface="Arial Narrow" panose="020B0606020202030204" pitchFamily="34" charset="0"/>
              </a:rPr>
              <a:t>Become flesh that he might die as a sacrifice (Heb. 2:14-15)</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That we have a savior that takes away our sin – we have hope</a:t>
            </a:r>
            <a:endParaRPr lang="en-US" sz="2800" i="1" dirty="0">
              <a:latin typeface="Arial Narrow" panose="020B0606020202030204" pitchFamily="34" charset="0"/>
            </a:endParaRPr>
          </a:p>
        </p:txBody>
      </p:sp>
    </p:spTree>
    <p:extLst>
      <p:ext uri="{BB962C8B-B14F-4D97-AF65-F5344CB8AC3E}">
        <p14:creationId xmlns:p14="http://schemas.microsoft.com/office/powerpoint/2010/main" val="35624999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1569660"/>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9049839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3512" y="371307"/>
            <a:ext cx="7013280"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3"/>
            </a:pPr>
            <a:r>
              <a:rPr lang="en-US" sz="3200" dirty="0">
                <a:effectLst>
                  <a:outerShdw blurRad="38100" dist="38100" dir="2700000" algn="tl">
                    <a:srgbClr val="000000">
                      <a:alpha val="43137"/>
                    </a:srgbClr>
                  </a:outerShdw>
                </a:effectLst>
                <a:latin typeface="Arial Rounded MT Bold" panose="020F0704030504030204" pitchFamily="34" charset="0"/>
              </a:rPr>
              <a:t>Know Are Living Right</a:t>
            </a:r>
          </a:p>
        </p:txBody>
      </p:sp>
      <p:pic>
        <p:nvPicPr>
          <p:cNvPr id="4" name="Picture 3"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TextBox 4"/>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2:5, 22; 3:14, 24; 4:13; 5:18</a:t>
            </a:r>
          </a:p>
        </p:txBody>
      </p:sp>
      <p:sp>
        <p:nvSpPr>
          <p:cNvPr id="6" name="TextBox 5"/>
          <p:cNvSpPr txBox="1"/>
          <p:nvPr/>
        </p:nvSpPr>
        <p:spPr>
          <a:xfrm>
            <a:off x="448574" y="1794294"/>
            <a:ext cx="8546537" cy="4031873"/>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are in him – when keep commands </a:t>
            </a:r>
            <a:r>
              <a:rPr lang="en-US" sz="2800" dirty="0">
                <a:latin typeface="Arial Narrow" panose="020B0606020202030204" pitchFamily="34" charset="0"/>
              </a:rPr>
              <a:t>(2:5)</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practice righteousness </a:t>
            </a:r>
            <a:r>
              <a:rPr lang="en-US" sz="2800" dirty="0">
                <a:latin typeface="Arial Narrow" panose="020B0606020202030204" pitchFamily="34" charset="0"/>
              </a:rPr>
              <a:t>(2:29)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passed from death to life </a:t>
            </a:r>
            <a:r>
              <a:rPr lang="en-US" sz="2800" dirty="0">
                <a:latin typeface="Arial Narrow" panose="020B0606020202030204" pitchFamily="34" charset="0"/>
              </a:rPr>
              <a:t>(3:14)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he abides in us </a:t>
            </a:r>
            <a:r>
              <a:rPr lang="en-US" sz="2800" dirty="0">
                <a:latin typeface="Arial Narrow" panose="020B0606020202030204" pitchFamily="34" charset="0"/>
              </a:rPr>
              <a:t>(3:24)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abide in him &amp; he in us </a:t>
            </a:r>
            <a:r>
              <a:rPr lang="en-US" sz="2800" dirty="0">
                <a:latin typeface="Arial Narrow" panose="020B0606020202030204" pitchFamily="34" charset="0"/>
              </a:rPr>
              <a:t>(4:13)</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born of God &amp; don’t practice sin </a:t>
            </a:r>
            <a:r>
              <a:rPr lang="en-US" sz="2800" dirty="0">
                <a:latin typeface="Arial Narrow" panose="020B0606020202030204" pitchFamily="34" charset="0"/>
              </a:rPr>
              <a:t>(5:18)</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that we are living a life pleasing to God!</a:t>
            </a:r>
          </a:p>
        </p:txBody>
      </p:sp>
    </p:spTree>
    <p:extLst>
      <p:ext uri="{BB962C8B-B14F-4D97-AF65-F5344CB8AC3E}">
        <p14:creationId xmlns:p14="http://schemas.microsoft.com/office/powerpoint/2010/main" val="38191873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1000"/>
                                        <p:tgtEl>
                                          <p:spTgt spid="6">
                                            <p:txEl>
                                              <p:pRg st="10" end="10"/>
                                            </p:txEl>
                                          </p:spTgt>
                                        </p:tgtEl>
                                      </p:cBhvr>
                                    </p:animEffect>
                                    <p:anim calcmode="lin" valueType="num">
                                      <p:cBhvr>
                                        <p:cTn id="43"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2" end="12"/>
                                            </p:txEl>
                                          </p:spTgt>
                                        </p:tgtEl>
                                        <p:attrNameLst>
                                          <p:attrName>style.visibility</p:attrName>
                                        </p:attrNameLst>
                                      </p:cBhvr>
                                      <p:to>
                                        <p:strVal val="visible"/>
                                      </p:to>
                                    </p:set>
                                    <p:animEffect transition="in" filter="fade">
                                      <p:cBhvr>
                                        <p:cTn id="49" dur="1000"/>
                                        <p:tgtEl>
                                          <p:spTgt spid="6">
                                            <p:txEl>
                                              <p:pRg st="12" end="12"/>
                                            </p:txEl>
                                          </p:spTgt>
                                        </p:tgtEl>
                                      </p:cBhvr>
                                    </p:animEffect>
                                    <p:anim calcmode="lin" valueType="num">
                                      <p:cBhvr>
                                        <p:cTn id="50"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2062103"/>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23775605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12" y="379931"/>
            <a:ext cx="7016054"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4"/>
            </a:pPr>
            <a:r>
              <a:rPr lang="en-US" sz="3200" dirty="0">
                <a:effectLst>
                  <a:outerShdw blurRad="38100" dist="38100" dir="2700000" algn="tl">
                    <a:srgbClr val="000000">
                      <a:alpha val="43137"/>
                    </a:srgbClr>
                  </a:outerShdw>
                </a:effectLst>
                <a:latin typeface="Arial Rounded MT Bold" panose="020F0704030504030204" pitchFamily="34" charset="0"/>
              </a:rPr>
              <a:t>Know God</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2:3-4; 4:7-8</a:t>
            </a:r>
          </a:p>
        </p:txBody>
      </p:sp>
      <p:sp>
        <p:nvSpPr>
          <p:cNvPr id="5" name="TextBox 4"/>
          <p:cNvSpPr txBox="1"/>
          <p:nvPr/>
        </p:nvSpPr>
        <p:spPr>
          <a:xfrm>
            <a:off x="448574" y="1794294"/>
            <a:ext cx="8546537" cy="433965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God if keep commandments </a:t>
            </a:r>
            <a:r>
              <a:rPr lang="en-US" sz="2800" dirty="0">
                <a:latin typeface="Arial Narrow" panose="020B0606020202030204" pitchFamily="34" charset="0"/>
              </a:rPr>
              <a:t>(2:3-4)</a:t>
            </a:r>
          </a:p>
          <a:p>
            <a:pPr marL="971550" lvl="1" indent="-514350">
              <a:buFont typeface="+mj-lt"/>
              <a:buAutoNum type="arabicPeriod"/>
            </a:pPr>
            <a:r>
              <a:rPr lang="en-US" sz="2400" i="1" dirty="0">
                <a:latin typeface="Arial Narrow" panose="020B0606020202030204" pitchFamily="34" charset="0"/>
              </a:rPr>
              <a:t>Know God = known by God (Gal. 4:8-9)</a:t>
            </a:r>
          </a:p>
          <a:p>
            <a:pPr marL="971550" lvl="1" indent="-514350">
              <a:buFont typeface="+mj-lt"/>
              <a:buAutoNum type="arabicPeriod"/>
            </a:pPr>
            <a:r>
              <a:rPr lang="en-US" sz="2400" i="1" dirty="0">
                <a:latin typeface="Arial Narrow" panose="020B0606020202030204" pitchFamily="34" charset="0"/>
              </a:rPr>
              <a:t>Thus, a close relationship – know him very well!</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God if we love </a:t>
            </a:r>
            <a:r>
              <a:rPr lang="en-US" sz="2800" dirty="0">
                <a:latin typeface="Arial Narrow" panose="020B0606020202030204" pitchFamily="34" charset="0"/>
              </a:rPr>
              <a:t>(4:7-8)</a:t>
            </a:r>
          </a:p>
          <a:p>
            <a:pPr marL="971550" lvl="1" indent="-514350">
              <a:buFont typeface="+mj-lt"/>
              <a:buAutoNum type="arabicPeriod"/>
            </a:pPr>
            <a:r>
              <a:rPr lang="en-US" sz="2400" i="1" dirty="0">
                <a:latin typeface="Arial Narrow" panose="020B0606020202030204" pitchFamily="34" charset="0"/>
              </a:rPr>
              <a:t>Means to take on characteristics of God</a:t>
            </a:r>
          </a:p>
          <a:p>
            <a:pPr marL="971550" lvl="1" indent="-514350">
              <a:buFont typeface="+mj-lt"/>
              <a:buAutoNum type="arabicPeriod"/>
            </a:pPr>
            <a:r>
              <a:rPr lang="en-US" sz="2400" i="1" dirty="0">
                <a:latin typeface="Arial Narrow" panose="020B0606020202030204" pitchFamily="34" charset="0"/>
              </a:rPr>
              <a:t>Far more than knowing he exist</a:t>
            </a:r>
          </a:p>
          <a:p>
            <a:pPr marL="971550" lvl="1" indent="-514350">
              <a:buFont typeface="+mj-lt"/>
              <a:buAutoNum type="arabicPeriod"/>
            </a:pPr>
            <a:r>
              <a:rPr lang="en-US" sz="2400" i="1" dirty="0">
                <a:latin typeface="Arial Narrow" panose="020B0606020202030204" pitchFamily="34" charset="0"/>
              </a:rPr>
              <a:t>Far more than knowing something about God</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know God &amp; God knows me</a:t>
            </a:r>
          </a:p>
          <a:p>
            <a:pPr marL="971550" lvl="1" indent="-514350">
              <a:buFont typeface="+mj-lt"/>
              <a:buAutoNum type="arabicPeriod"/>
            </a:pPr>
            <a:r>
              <a:rPr lang="en-US" sz="2400" i="1" dirty="0">
                <a:latin typeface="Arial Narrow" panose="020B0606020202030204" pitchFamily="34" charset="0"/>
              </a:rPr>
              <a:t>Ever feel that no one takes notice or even knows about you?</a:t>
            </a:r>
          </a:p>
          <a:p>
            <a:pPr marL="971550" lvl="1" indent="-514350">
              <a:buFont typeface="+mj-lt"/>
              <a:buAutoNum type="arabicPeriod"/>
            </a:pPr>
            <a:r>
              <a:rPr lang="en-US" sz="2400" i="1" dirty="0">
                <a:latin typeface="Arial Narrow" panose="020B0606020202030204" pitchFamily="34" charset="0"/>
              </a:rPr>
              <a:t>God knows &amp; takes notice!</a:t>
            </a:r>
            <a:endParaRPr lang="en-US" sz="2800" i="1" dirty="0">
              <a:latin typeface="Arial Narrow" panose="020B0606020202030204" pitchFamily="34" charset="0"/>
            </a:endParaRPr>
          </a:p>
        </p:txBody>
      </p:sp>
    </p:spTree>
    <p:extLst>
      <p:ext uri="{BB962C8B-B14F-4D97-AF65-F5344CB8AC3E}">
        <p14:creationId xmlns:p14="http://schemas.microsoft.com/office/powerpoint/2010/main" val="3912178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1000"/>
                                        <p:tgtEl>
                                          <p:spTgt spid="5">
                                            <p:txEl>
                                              <p:pRg st="9" end="9"/>
                                            </p:txEl>
                                          </p:spTgt>
                                        </p:tgtEl>
                                      </p:cBhvr>
                                    </p:animEffect>
                                    <p:anim calcmode="lin" valueType="num">
                                      <p:cBhvr>
                                        <p:cTn id="5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0" end="10"/>
                                            </p:txEl>
                                          </p:spTgt>
                                        </p:tgtEl>
                                        <p:attrNameLst>
                                          <p:attrName>style.visibility</p:attrName>
                                        </p:attrNameLst>
                                      </p:cBhvr>
                                      <p:to>
                                        <p:strVal val="visible"/>
                                      </p:to>
                                    </p:set>
                                    <p:animEffect transition="in" filter="fade">
                                      <p:cBhvr>
                                        <p:cTn id="56" dur="1000"/>
                                        <p:tgtEl>
                                          <p:spTgt spid="5">
                                            <p:txEl>
                                              <p:pRg st="10" end="10"/>
                                            </p:txEl>
                                          </p:spTgt>
                                        </p:tgtEl>
                                      </p:cBhvr>
                                    </p:animEffect>
                                    <p:anim calcmode="lin" valueType="num">
                                      <p:cBhvr>
                                        <p:cTn id="5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11" end="11"/>
                                            </p:txEl>
                                          </p:spTgt>
                                        </p:tgtEl>
                                        <p:attrNameLst>
                                          <p:attrName>style.visibility</p:attrName>
                                        </p:attrNameLst>
                                      </p:cBhvr>
                                      <p:to>
                                        <p:strVal val="visible"/>
                                      </p:to>
                                    </p:set>
                                    <p:animEffect transition="in" filter="fade">
                                      <p:cBhvr>
                                        <p:cTn id="63" dur="1000"/>
                                        <p:tgtEl>
                                          <p:spTgt spid="5">
                                            <p:txEl>
                                              <p:pRg st="11" end="11"/>
                                            </p:txEl>
                                          </p:spTgt>
                                        </p:tgtEl>
                                      </p:cBhvr>
                                    </p:animEffect>
                                    <p:anim calcmode="lin" valueType="num">
                                      <p:cBhvr>
                                        <p:cTn id="64"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2554545"/>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10649593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886" y="379934"/>
            <a:ext cx="7013280"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5"/>
            </a:pPr>
            <a:r>
              <a:rPr lang="en-US" sz="3200" dirty="0">
                <a:effectLst>
                  <a:outerShdw blurRad="38100" dist="38100" dir="2700000" algn="tl">
                    <a:srgbClr val="000000">
                      <a:alpha val="43137"/>
                    </a:srgbClr>
                  </a:outerShdw>
                </a:effectLst>
                <a:latin typeface="Arial Rounded MT Bold" panose="020F0704030504030204" pitchFamily="34" charset="0"/>
              </a:rPr>
              <a:t>Know God Hears Our Prayers</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5:14-15</a:t>
            </a:r>
          </a:p>
        </p:txBody>
      </p:sp>
      <p:sp>
        <p:nvSpPr>
          <p:cNvPr id="5" name="TextBox 4"/>
          <p:cNvSpPr txBox="1"/>
          <p:nvPr/>
        </p:nvSpPr>
        <p:spPr>
          <a:xfrm>
            <a:off x="448574" y="1794294"/>
            <a:ext cx="8546537" cy="301621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God hears </a:t>
            </a:r>
            <a:r>
              <a:rPr lang="en-US" sz="2800" dirty="0">
                <a:latin typeface="Arial Narrow" panose="020B0606020202030204" pitchFamily="34" charset="0"/>
              </a:rPr>
              <a:t>(5:14-15)</a:t>
            </a:r>
          </a:p>
          <a:p>
            <a:pPr marL="971550" lvl="1" indent="-514350">
              <a:buFont typeface="+mj-lt"/>
              <a:buAutoNum type="arabicPeriod"/>
            </a:pPr>
            <a:r>
              <a:rPr lang="en-US" sz="2400" i="1" dirty="0">
                <a:latin typeface="Arial Narrow" panose="020B0606020202030204" pitchFamily="34" charset="0"/>
              </a:rPr>
              <a:t>Confidence – ask according to his will (v. 14)</a:t>
            </a:r>
          </a:p>
          <a:p>
            <a:pPr marL="971550" lvl="1" indent="-514350">
              <a:buFont typeface="+mj-lt"/>
              <a:buAutoNum type="arabicPeriod"/>
            </a:pPr>
            <a:r>
              <a:rPr lang="en-US" sz="2400" i="1" dirty="0">
                <a:latin typeface="Arial Narrow" panose="020B0606020202030204" pitchFamily="34" charset="0"/>
              </a:rPr>
              <a:t>Whatever we ask (v. 15)</a:t>
            </a:r>
          </a:p>
          <a:p>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God listens &amp; cares &amp; responds</a:t>
            </a:r>
          </a:p>
          <a:p>
            <a:pPr marL="971550" lvl="1" indent="-514350">
              <a:buFont typeface="+mj-lt"/>
              <a:buAutoNum type="arabicPeriod"/>
            </a:pPr>
            <a:r>
              <a:rPr lang="en-US" sz="2400" i="1" dirty="0">
                <a:latin typeface="Arial Narrow" panose="020B0606020202030204" pitchFamily="34" charset="0"/>
              </a:rPr>
              <a:t>Ever feel that no one is listening?</a:t>
            </a:r>
          </a:p>
          <a:p>
            <a:pPr marL="971550" lvl="1" indent="-514350">
              <a:buFont typeface="+mj-lt"/>
              <a:buAutoNum type="arabicPeriod"/>
            </a:pPr>
            <a:r>
              <a:rPr lang="en-US" sz="2400" i="1" dirty="0">
                <a:latin typeface="Arial Narrow" panose="020B0606020202030204" pitchFamily="34" charset="0"/>
              </a:rPr>
              <a:t>God hears your every request!</a:t>
            </a:r>
          </a:p>
          <a:p>
            <a:pPr marL="971550" lvl="1" indent="-514350">
              <a:buFont typeface="+mj-lt"/>
              <a:buAutoNum type="arabicPeriod"/>
            </a:pPr>
            <a:r>
              <a:rPr lang="en-US" sz="2400" i="1" dirty="0">
                <a:latin typeface="Arial Narrow" panose="020B0606020202030204" pitchFamily="34" charset="0"/>
              </a:rPr>
              <a:t>My prayers do good (Jas. 5:16)</a:t>
            </a:r>
            <a:endParaRPr lang="en-US" sz="2800" i="1" dirty="0">
              <a:latin typeface="Arial Narrow" panose="020B0606020202030204" pitchFamily="34" charset="0"/>
            </a:endParaRPr>
          </a:p>
        </p:txBody>
      </p:sp>
    </p:spTree>
    <p:extLst>
      <p:ext uri="{BB962C8B-B14F-4D97-AF65-F5344CB8AC3E}">
        <p14:creationId xmlns:p14="http://schemas.microsoft.com/office/powerpoint/2010/main" val="11493768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3046988"/>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a:p>
            <a:pPr marL="571500" indent="-571500">
              <a:buFont typeface="+mj-lt"/>
              <a:buAutoNum type="romanUcPeriod"/>
            </a:pPr>
            <a:r>
              <a:rPr lang="en-US" sz="3200" dirty="0">
                <a:latin typeface="Arial Rounded MT Bold" panose="020F0704030504030204" pitchFamily="34" charset="0"/>
              </a:rPr>
              <a:t>Know What Love Means</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40685184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38" y="379936"/>
            <a:ext cx="6998801"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6"/>
            </a:pPr>
            <a:r>
              <a:rPr lang="en-US" sz="3200" dirty="0">
                <a:effectLst>
                  <a:outerShdw blurRad="38100" dist="38100" dir="2700000" algn="tl">
                    <a:srgbClr val="000000">
                      <a:alpha val="43137"/>
                    </a:srgbClr>
                  </a:outerShdw>
                </a:effectLst>
                <a:latin typeface="Arial Rounded MT Bold" panose="020F0704030504030204" pitchFamily="34" charset="0"/>
              </a:rPr>
              <a:t>Know What Love Means</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3:16; 5:2</a:t>
            </a:r>
          </a:p>
        </p:txBody>
      </p:sp>
      <p:sp>
        <p:nvSpPr>
          <p:cNvPr id="5" name="TextBox 4"/>
          <p:cNvSpPr txBox="1"/>
          <p:nvPr/>
        </p:nvSpPr>
        <p:spPr>
          <a:xfrm>
            <a:off x="448574" y="1794294"/>
            <a:ext cx="8546537" cy="433965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love </a:t>
            </a:r>
            <a:r>
              <a:rPr lang="en-US" sz="2800" dirty="0">
                <a:latin typeface="Arial Narrow" panose="020B0606020202030204" pitchFamily="34" charset="0"/>
              </a:rPr>
              <a:t>(3:16)</a:t>
            </a:r>
          </a:p>
          <a:p>
            <a:pPr marL="971550" lvl="1" indent="-514350">
              <a:buFont typeface="+mj-lt"/>
              <a:buAutoNum type="arabicPeriod"/>
            </a:pPr>
            <a:r>
              <a:rPr lang="en-US" sz="2400" i="1" dirty="0">
                <a:latin typeface="Arial Narrow" panose="020B0606020202030204" pitchFamily="34" charset="0"/>
              </a:rPr>
              <a:t>By looking at the supreme example (v. 16a)</a:t>
            </a:r>
          </a:p>
          <a:p>
            <a:pPr marL="971550" lvl="1" indent="-514350">
              <a:buFont typeface="+mj-lt"/>
              <a:buAutoNum type="arabicPeriod"/>
            </a:pPr>
            <a:r>
              <a:rPr lang="en-US" sz="2400" i="1" dirty="0">
                <a:latin typeface="Arial Narrow" panose="020B0606020202030204" pitchFamily="34" charset="0"/>
              </a:rPr>
              <a:t>Apply principle to love for brethren (v. 16b)</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love brethren </a:t>
            </a:r>
            <a:r>
              <a:rPr lang="en-US" sz="2800" dirty="0">
                <a:latin typeface="Arial Narrow" panose="020B0606020202030204" pitchFamily="34" charset="0"/>
              </a:rPr>
              <a:t>(5:2)</a:t>
            </a:r>
          </a:p>
          <a:p>
            <a:pPr marL="971550" lvl="1" indent="-514350">
              <a:buFont typeface="+mj-lt"/>
              <a:buAutoNum type="arabicPeriod"/>
            </a:pPr>
            <a:r>
              <a:rPr lang="en-US" sz="2400" i="1" dirty="0">
                <a:latin typeface="Arial Narrow" panose="020B0606020202030204" pitchFamily="34" charset="0"/>
              </a:rPr>
              <a:t>When we love God &amp; keep commandments</a:t>
            </a:r>
          </a:p>
          <a:p>
            <a:pPr marL="971550" lvl="1" indent="-514350">
              <a:buFont typeface="+mj-lt"/>
              <a:buAutoNum type="arabicPeriod"/>
            </a:pPr>
            <a:r>
              <a:rPr lang="en-US" sz="2400" i="1" dirty="0">
                <a:latin typeface="Arial Narrow" panose="020B0606020202030204" pitchFamily="34" charset="0"/>
              </a:rPr>
              <a:t>Love for God and love for brethren are so interwoven that one implies the other</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know what love means!</a:t>
            </a:r>
          </a:p>
          <a:p>
            <a:pPr marL="971550" lvl="1" indent="-514350">
              <a:buFont typeface="+mj-lt"/>
              <a:buAutoNum type="arabicPeriod"/>
            </a:pPr>
            <a:r>
              <a:rPr lang="en-US" sz="2400" i="1" dirty="0">
                <a:latin typeface="Arial Narrow" panose="020B0606020202030204" pitchFamily="34" charset="0"/>
              </a:rPr>
              <a:t>More than talk – more than a feeling</a:t>
            </a:r>
          </a:p>
          <a:p>
            <a:pPr marL="971550" lvl="1" indent="-514350">
              <a:buFont typeface="+mj-lt"/>
              <a:buAutoNum type="arabicPeriod"/>
            </a:pPr>
            <a:r>
              <a:rPr lang="en-US" sz="2400" i="1" dirty="0">
                <a:latin typeface="Arial Narrow" panose="020B0606020202030204" pitchFamily="34" charset="0"/>
              </a:rPr>
              <a:t>It is demonstrated in action</a:t>
            </a:r>
            <a:endParaRPr lang="en-US" sz="2800" i="1" dirty="0">
              <a:latin typeface="Arial Narrow" panose="020B0606020202030204" pitchFamily="34" charset="0"/>
            </a:endParaRPr>
          </a:p>
        </p:txBody>
      </p:sp>
    </p:spTree>
    <p:extLst>
      <p:ext uri="{BB962C8B-B14F-4D97-AF65-F5344CB8AC3E}">
        <p14:creationId xmlns:p14="http://schemas.microsoft.com/office/powerpoint/2010/main" val="22099491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1000"/>
                                        <p:tgtEl>
                                          <p:spTgt spid="5">
                                            <p:txEl>
                                              <p:pRg st="9" end="9"/>
                                            </p:txEl>
                                          </p:spTgt>
                                        </p:tgtEl>
                                      </p:cBhvr>
                                    </p:animEffect>
                                    <p:anim calcmode="lin" valueType="num">
                                      <p:cBhvr>
                                        <p:cTn id="5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0" end="10"/>
                                            </p:txEl>
                                          </p:spTgt>
                                        </p:tgtEl>
                                        <p:attrNameLst>
                                          <p:attrName>style.visibility</p:attrName>
                                        </p:attrNameLst>
                                      </p:cBhvr>
                                      <p:to>
                                        <p:strVal val="visible"/>
                                      </p:to>
                                    </p:set>
                                    <p:animEffect transition="in" filter="fade">
                                      <p:cBhvr>
                                        <p:cTn id="56" dur="1000"/>
                                        <p:tgtEl>
                                          <p:spTgt spid="5">
                                            <p:txEl>
                                              <p:pRg st="10" end="10"/>
                                            </p:txEl>
                                          </p:spTgt>
                                        </p:tgtEl>
                                      </p:cBhvr>
                                    </p:animEffect>
                                    <p:anim calcmode="lin" valueType="num">
                                      <p:cBhvr>
                                        <p:cTn id="5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3539430"/>
          </a:xfrm>
          <a:prstGeom prst="rect">
            <a:avLst/>
          </a:prstGeom>
          <a:noFill/>
        </p:spPr>
        <p:txBody>
          <a:bodyPr wrap="square" rtlCol="0">
            <a:spAutoFit/>
          </a:bodyPr>
          <a:lstStyle/>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the Truth</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We Have a Savior</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Are Living Right</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God</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God Hears Our Prayers</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What Love Means</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Going to Heaven</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38240509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482" y="379929"/>
            <a:ext cx="7024684"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7"/>
            </a:pPr>
            <a:r>
              <a:rPr lang="en-US" sz="3200" dirty="0">
                <a:effectLst>
                  <a:outerShdw blurRad="38100" dist="38100" dir="2700000" algn="tl">
                    <a:srgbClr val="000000">
                      <a:alpha val="43137"/>
                    </a:srgbClr>
                  </a:outerShdw>
                </a:effectLst>
                <a:latin typeface="Arial Rounded MT Bold" panose="020F0704030504030204" pitchFamily="34" charset="0"/>
              </a:rPr>
              <a:t>Know Going to Heaven</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3:2; 5:13</a:t>
            </a:r>
          </a:p>
        </p:txBody>
      </p:sp>
      <p:sp>
        <p:nvSpPr>
          <p:cNvPr id="5" name="TextBox 4"/>
          <p:cNvSpPr txBox="1"/>
          <p:nvPr/>
        </p:nvSpPr>
        <p:spPr>
          <a:xfrm>
            <a:off x="448574" y="1794294"/>
            <a:ext cx="8546537" cy="353943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have eternal life </a:t>
            </a:r>
            <a:r>
              <a:rPr lang="en-US" sz="2800" dirty="0">
                <a:latin typeface="Arial Narrow" panose="020B0606020202030204" pitchFamily="34" charset="0"/>
              </a:rPr>
              <a:t>(5:13)</a:t>
            </a:r>
          </a:p>
          <a:p>
            <a:pPr marL="971550" lvl="1" indent="-514350">
              <a:buFont typeface="+mj-lt"/>
              <a:buAutoNum type="arabicPeriod"/>
            </a:pPr>
            <a:r>
              <a:rPr lang="en-US" sz="2400" i="1" dirty="0">
                <a:latin typeface="Arial Narrow" panose="020B0606020202030204" pitchFamily="34" charset="0"/>
              </a:rPr>
              <a:t>Only have it in promise (1 Tim. 4:8; Titus 1:2)</a:t>
            </a:r>
          </a:p>
          <a:p>
            <a:pPr marL="971550" lvl="1" indent="-514350">
              <a:buFont typeface="+mj-lt"/>
              <a:buAutoNum type="arabicPeriod"/>
            </a:pPr>
            <a:r>
              <a:rPr lang="en-US" sz="2400" i="1" dirty="0">
                <a:latin typeface="Arial Narrow" panose="020B0606020202030204" pitchFamily="34" charset="0"/>
              </a:rPr>
              <a:t>Can be assured – know – not guessing or wondering</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will be like him </a:t>
            </a:r>
            <a:r>
              <a:rPr lang="en-US" sz="2800" dirty="0">
                <a:latin typeface="Arial Narrow" panose="020B0606020202030204" pitchFamily="34" charset="0"/>
              </a:rPr>
              <a:t>(3:2)</a:t>
            </a:r>
          </a:p>
          <a:p>
            <a:pPr marL="971550" lvl="1" indent="-514350">
              <a:buFont typeface="+mj-lt"/>
              <a:buAutoNum type="arabicPeriod"/>
            </a:pPr>
            <a:r>
              <a:rPr lang="en-US" sz="2400" i="1" dirty="0">
                <a:latin typeface="Arial Narrow" panose="020B0606020202030204" pitchFamily="34" charset="0"/>
              </a:rPr>
              <a:t>Don’t know what we will be like when we are changed (1 Cor. 15:51)</a:t>
            </a:r>
          </a:p>
          <a:p>
            <a:pPr marL="971550" lvl="1" indent="-514350">
              <a:buFont typeface="+mj-lt"/>
              <a:buAutoNum type="arabicPeriod"/>
            </a:pPr>
            <a:r>
              <a:rPr lang="en-US" sz="2400" i="1" dirty="0">
                <a:latin typeface="Arial Narrow" panose="020B0606020202030204" pitchFamily="34" charset="0"/>
              </a:rPr>
              <a:t>Comforting to know that we will be like him</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when all is done – I am going to heaven!</a:t>
            </a:r>
          </a:p>
        </p:txBody>
      </p:sp>
    </p:spTree>
    <p:extLst>
      <p:ext uri="{BB962C8B-B14F-4D97-AF65-F5344CB8AC3E}">
        <p14:creationId xmlns:p14="http://schemas.microsoft.com/office/powerpoint/2010/main" val="26024260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1032387" y="2605548"/>
            <a:ext cx="7384026" cy="3539430"/>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a:p>
            <a:pPr marL="571500" indent="-571500">
              <a:buFont typeface="+mj-lt"/>
              <a:buAutoNum type="romanUcPeriod"/>
            </a:pPr>
            <a:r>
              <a:rPr lang="en-US" sz="3200" dirty="0">
                <a:latin typeface="Arial Rounded MT Bold" panose="020F0704030504030204" pitchFamily="34" charset="0"/>
              </a:rPr>
              <a:t>Know What Love Means</a:t>
            </a:r>
          </a:p>
          <a:p>
            <a:pPr marL="571500" indent="-571500">
              <a:buFont typeface="+mj-lt"/>
              <a:buAutoNum type="romanUcPeriod"/>
            </a:pPr>
            <a:r>
              <a:rPr lang="en-US" sz="3200" dirty="0">
                <a:latin typeface="Arial Rounded MT Bold" panose="020F0704030504030204" pitchFamily="34" charset="0"/>
              </a:rPr>
              <a:t>Know Going to Heaven</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23119550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2499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2888</TotalTime>
  <Words>1128</Words>
  <Application>Microsoft Office PowerPoint</Application>
  <PresentationFormat>On-screen Show (4:3)</PresentationFormat>
  <Paragraphs>166</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vt:lpstr>
      <vt:lpstr>Arial Narrow</vt:lpstr>
      <vt:lpstr>Wingdings</vt:lpstr>
      <vt:lpstr>Arial</vt:lpstr>
      <vt:lpstr>Calibri Light</vt:lpstr>
      <vt:lpstr>Arial Rounded MT Bold</vt: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23</cp:revision>
  <dcterms:created xsi:type="dcterms:W3CDTF">2016-09-30T03:15:23Z</dcterms:created>
  <dcterms:modified xsi:type="dcterms:W3CDTF">2016-10-02T03:39:39Z</dcterms:modified>
</cp:coreProperties>
</file>