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0"/>
  </p:notesMasterIdLst>
  <p:sldIdLst>
    <p:sldId id="259" r:id="rId2"/>
    <p:sldId id="267" r:id="rId3"/>
    <p:sldId id="258" r:id="rId4"/>
    <p:sldId id="256" r:id="rId5"/>
    <p:sldId id="257" r:id="rId6"/>
    <p:sldId id="264" r:id="rId7"/>
    <p:sldId id="268" r:id="rId8"/>
    <p:sldId id="295" r:id="rId9"/>
    <p:sldId id="285" r:id="rId10"/>
    <p:sldId id="265" r:id="rId11"/>
    <p:sldId id="270" r:id="rId12"/>
    <p:sldId id="271" r:id="rId13"/>
    <p:sldId id="272" r:id="rId14"/>
    <p:sldId id="273" r:id="rId15"/>
    <p:sldId id="286" r:id="rId16"/>
    <p:sldId id="266" r:id="rId17"/>
    <p:sldId id="274" r:id="rId18"/>
    <p:sldId id="279" r:id="rId19"/>
    <p:sldId id="284" r:id="rId20"/>
    <p:sldId id="283" r:id="rId21"/>
    <p:sldId id="280" r:id="rId22"/>
    <p:sldId id="275" r:id="rId23"/>
    <p:sldId id="281" r:id="rId24"/>
    <p:sldId id="276" r:id="rId25"/>
    <p:sldId id="282" r:id="rId26"/>
    <p:sldId id="277" r:id="rId27"/>
    <p:sldId id="291" r:id="rId28"/>
    <p:sldId id="260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omic Sans MS" panose="030F0702030302020204" pitchFamily="66" charset="0"/>
      <p:regular r:id="rId35"/>
      <p:bold r:id="rId36"/>
      <p:italic r:id="rId37"/>
      <p:boldItalic r:id="rId38"/>
    </p:embeddedFont>
    <p:embeddedFont>
      <p:font typeface="MS Outlook" panose="05010100010000000000" pitchFamily="2" charset="2"/>
      <p:regular r:id="rId3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8F8F8"/>
    <a:srgbClr val="DDDDDD"/>
    <a:srgbClr val="FFFF00"/>
    <a:srgbClr val="339933"/>
    <a:srgbClr val="CC33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9D0C2-58F6-4B06-A43F-915FD686CA17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0DEC-A141-4BB1-94A8-FE03620B5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16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622E3A-9E4C-4539-B23B-AF75A000F8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015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1B32C7-0FAE-4CB6-9160-E5CD6C7F8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929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F3F8A0-66F3-4ABC-B201-742DAF628E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728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49789-D593-4AEA-A963-D2E50F2C62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952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697C0-EBF8-497A-8010-F26BC5D45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147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362A8-B1F1-4EE8-AAE6-8B1A6771E4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984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48AEA-1017-443D-996D-19AEF7A5C0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3296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2DC160-C648-4033-BFA4-69AD4AC3F4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946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0D0C8-0695-430D-B2A9-74F9572FDC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828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99F7CB-99AD-4F94-8EF4-5532F42B88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504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14AE7-6C11-499D-8BDA-F17C62B3C9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139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66DD778-71B7-4096-9C7C-0B116C82EE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9"/>
          <p:cNvSpPr>
            <a:spLocks noChangeArrowheads="1"/>
          </p:cNvSpPr>
          <p:nvPr/>
        </p:nvSpPr>
        <p:spPr bwMode="auto">
          <a:xfrm rot="-5400000">
            <a:off x="-2857500" y="2857500"/>
            <a:ext cx="6858000" cy="1143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Humility</a:t>
            </a:r>
          </a:p>
        </p:txBody>
      </p:sp>
      <p:sp>
        <p:nvSpPr>
          <p:cNvPr id="3075" name="Rectangle 1030"/>
          <p:cNvSpPr>
            <a:spLocks noChangeArrowheads="1"/>
          </p:cNvSpPr>
          <p:nvPr/>
        </p:nvSpPr>
        <p:spPr bwMode="auto">
          <a:xfrm rot="5400000">
            <a:off x="5143500" y="2857500"/>
            <a:ext cx="6858000" cy="1143000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 Righteousness</a:t>
            </a:r>
          </a:p>
        </p:txBody>
      </p:sp>
      <p:sp>
        <p:nvSpPr>
          <p:cNvPr id="10244" name="AutoShape 1031"/>
          <p:cNvSpPr>
            <a:spLocks noChangeArrowheads="1"/>
          </p:cNvSpPr>
          <p:nvPr/>
        </p:nvSpPr>
        <p:spPr bwMode="auto">
          <a:xfrm>
            <a:off x="1219200" y="228600"/>
            <a:ext cx="6629400" cy="762000"/>
          </a:xfrm>
          <a:prstGeom prst="leftRightArrow">
            <a:avLst>
              <a:gd name="adj1" fmla="val 70000"/>
              <a:gd name="adj2" fmla="val 17645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Opposites</a:t>
            </a:r>
          </a:p>
        </p:txBody>
      </p:sp>
      <p:sp>
        <p:nvSpPr>
          <p:cNvPr id="13320" name="Text Box 1032"/>
          <p:cNvSpPr txBox="1">
            <a:spLocks noChangeArrowheads="1"/>
          </p:cNvSpPr>
          <p:nvPr/>
        </p:nvSpPr>
        <p:spPr bwMode="auto">
          <a:xfrm>
            <a:off x="1219200" y="1295400"/>
            <a:ext cx="6629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i="1">
                <a:latin typeface="Comic Sans MS" panose="030F0702030302020204" pitchFamily="66" charset="0"/>
              </a:rPr>
              <a:t>Possible to have both among people alike in many ways</a:t>
            </a:r>
          </a:p>
        </p:txBody>
      </p:sp>
      <p:sp>
        <p:nvSpPr>
          <p:cNvPr id="13322" name="AutoShape 1034"/>
          <p:cNvSpPr>
            <a:spLocks noChangeArrowheads="1"/>
          </p:cNvSpPr>
          <p:nvPr/>
        </p:nvSpPr>
        <p:spPr bwMode="auto">
          <a:xfrm flipH="1">
            <a:off x="914400" y="2667000"/>
            <a:ext cx="5715000" cy="990600"/>
          </a:xfrm>
          <a:custGeom>
            <a:avLst/>
            <a:gdLst>
              <a:gd name="T0" fmla="*/ 4263495 w 21600"/>
              <a:gd name="T1" fmla="*/ 0 h 21600"/>
              <a:gd name="T2" fmla="*/ 0 w 21600"/>
              <a:gd name="T3" fmla="*/ 495300 h 21600"/>
              <a:gd name="T4" fmla="*/ 4263495 w 21600"/>
              <a:gd name="T5" fmla="*/ 990600 h 21600"/>
              <a:gd name="T6" fmla="*/ 5715000 w 21600"/>
              <a:gd name="T7" fmla="*/ 4953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3126 h 21600"/>
              <a:gd name="T14" fmla="*/ 17702 w 21600"/>
              <a:gd name="T15" fmla="*/ 1847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114" y="0"/>
                </a:moveTo>
                <a:lnTo>
                  <a:pt x="16114" y="3126"/>
                </a:lnTo>
                <a:lnTo>
                  <a:pt x="3375" y="3126"/>
                </a:lnTo>
                <a:lnTo>
                  <a:pt x="3375" y="18474"/>
                </a:lnTo>
                <a:lnTo>
                  <a:pt x="16114" y="18474"/>
                </a:lnTo>
                <a:lnTo>
                  <a:pt x="1611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3126"/>
                </a:moveTo>
                <a:lnTo>
                  <a:pt x="1350" y="18474"/>
                </a:lnTo>
                <a:lnTo>
                  <a:pt x="2700" y="18474"/>
                </a:lnTo>
                <a:lnTo>
                  <a:pt x="2700" y="3126"/>
                </a:lnTo>
                <a:close/>
              </a:path>
              <a:path w="21600" h="21600">
                <a:moveTo>
                  <a:pt x="0" y="3126"/>
                </a:moveTo>
                <a:lnTo>
                  <a:pt x="0" y="18474"/>
                </a:lnTo>
                <a:lnTo>
                  <a:pt x="675" y="18474"/>
                </a:lnTo>
                <a:lnTo>
                  <a:pt x="675" y="3126"/>
                </a:lnTo>
                <a:close/>
              </a:path>
            </a:pathLst>
          </a:cu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Like to think of self as:  </a:t>
            </a:r>
          </a:p>
        </p:txBody>
      </p:sp>
      <p:sp>
        <p:nvSpPr>
          <p:cNvPr id="13325" name="AutoShape 1037"/>
          <p:cNvSpPr>
            <a:spLocks noChangeArrowheads="1"/>
          </p:cNvSpPr>
          <p:nvPr/>
        </p:nvSpPr>
        <p:spPr bwMode="auto">
          <a:xfrm>
            <a:off x="2438400" y="3733800"/>
            <a:ext cx="5715000" cy="990600"/>
          </a:xfrm>
          <a:custGeom>
            <a:avLst/>
            <a:gdLst>
              <a:gd name="T0" fmla="*/ 4263495 w 21600"/>
              <a:gd name="T1" fmla="*/ 0 h 21600"/>
              <a:gd name="T2" fmla="*/ 0 w 21600"/>
              <a:gd name="T3" fmla="*/ 495300 h 21600"/>
              <a:gd name="T4" fmla="*/ 4263495 w 21600"/>
              <a:gd name="T5" fmla="*/ 990600 h 21600"/>
              <a:gd name="T6" fmla="*/ 5715000 w 21600"/>
              <a:gd name="T7" fmla="*/ 4953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3126 h 21600"/>
              <a:gd name="T14" fmla="*/ 17702 w 21600"/>
              <a:gd name="T15" fmla="*/ 1847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114" y="0"/>
                </a:moveTo>
                <a:lnTo>
                  <a:pt x="16114" y="3126"/>
                </a:lnTo>
                <a:lnTo>
                  <a:pt x="3375" y="3126"/>
                </a:lnTo>
                <a:lnTo>
                  <a:pt x="3375" y="18474"/>
                </a:lnTo>
                <a:lnTo>
                  <a:pt x="16114" y="18474"/>
                </a:lnTo>
                <a:lnTo>
                  <a:pt x="1611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3126"/>
                </a:moveTo>
                <a:lnTo>
                  <a:pt x="1350" y="18474"/>
                </a:lnTo>
                <a:lnTo>
                  <a:pt x="2700" y="18474"/>
                </a:lnTo>
                <a:lnTo>
                  <a:pt x="2700" y="3126"/>
                </a:lnTo>
                <a:close/>
              </a:path>
              <a:path w="21600" h="21600">
                <a:moveTo>
                  <a:pt x="0" y="3126"/>
                </a:moveTo>
                <a:lnTo>
                  <a:pt x="0" y="18474"/>
                </a:lnTo>
                <a:lnTo>
                  <a:pt x="675" y="18474"/>
                </a:lnTo>
                <a:lnTo>
                  <a:pt x="675" y="3126"/>
                </a:lnTo>
                <a:close/>
              </a:path>
            </a:pathLst>
          </a:cu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Yet, may be - we are: </a:t>
            </a:r>
          </a:p>
        </p:txBody>
      </p:sp>
      <p:sp>
        <p:nvSpPr>
          <p:cNvPr id="13326" name="Text Box 1038"/>
          <p:cNvSpPr txBox="1">
            <a:spLocks noChangeArrowheads="1"/>
          </p:cNvSpPr>
          <p:nvPr/>
        </p:nvSpPr>
        <p:spPr bwMode="auto">
          <a:xfrm>
            <a:off x="1295400" y="4953000"/>
            <a:ext cx="6629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i="1">
                <a:solidFill>
                  <a:schemeClr val="accent2"/>
                </a:solidFill>
                <a:latin typeface="Comic Sans MS" panose="030F0702030302020204" pitchFamily="66" charset="0"/>
              </a:rPr>
              <a:t>Do you view self as more righteous?</a:t>
            </a:r>
          </a:p>
          <a:p>
            <a:pPr algn="ctr"/>
            <a:r>
              <a:rPr lang="en-US" altLang="en-US" sz="2800" i="1">
                <a:solidFill>
                  <a:schemeClr val="accent2"/>
                </a:solidFill>
                <a:latin typeface="Comic Sans MS" panose="030F0702030302020204" pitchFamily="66" charset="0"/>
              </a:rPr>
              <a:t>Do you view others with disdain?</a:t>
            </a:r>
          </a:p>
          <a:p>
            <a:pPr algn="ctr"/>
            <a:r>
              <a:rPr lang="en-US" altLang="en-US" sz="2800" i="1">
                <a:solidFill>
                  <a:schemeClr val="accent2"/>
                </a:solidFill>
                <a:latin typeface="Comic Sans MS" panose="030F0702030302020204" pitchFamily="66" charset="0"/>
              </a:rPr>
              <a:t>Do view self in class by yourself?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utoUpdateAnimBg="0"/>
      <p:bldP spid="1332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24000" y="0"/>
            <a:ext cx="5943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6000" b="1"/>
              <a:t>Luke 18:9-14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04800" y="914400"/>
            <a:ext cx="853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9 Also He spoke this parable to some who trusted in themselves that they were righteous, and despised others: 10 Two men went up to the temple to pray, one a Pharisee and the other a tax collector. 11 The Pharisee stood and prayed thus with himself, 'God, I thank You that I am not like other men--extortioners, unjust, adulterers, or even as this tax collector. 12 I fast twice a week; I give tithes of all that I possess.' 13 And the tax collector, standing afar off, would not so much as raise his eyes to heaven, but beat his breast, saying, 'God, be merciful to me a sinner!' 14 I tell you, this man went down to his house justified rather than the other; for everyone who exalts himself will be humbled, and he who humbles himself will be exalted."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4953000" y="2057400"/>
            <a:ext cx="35671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latin typeface="Comic Sans MS" panose="030F0702030302020204" pitchFamily="66" charset="0"/>
              </a:rPr>
              <a:t>A Pharisee &amp;</a:t>
            </a:r>
          </a:p>
          <a:p>
            <a:pPr algn="ctr"/>
            <a:r>
              <a:rPr lang="en-US" altLang="en-US" sz="3600">
                <a:latin typeface="Comic Sans MS" panose="030F0702030302020204" pitchFamily="66" charset="0"/>
              </a:rPr>
              <a:t>A Tax Collector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886200" y="3962400"/>
            <a:ext cx="5486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000">
                <a:latin typeface="Comic Sans MS" pitchFamily="66" charset="0"/>
              </a:rPr>
              <a:t>Luke 18:9-14</a:t>
            </a:r>
          </a:p>
        </p:txBody>
      </p:sp>
      <p:pic>
        <p:nvPicPr>
          <p:cNvPr id="12292" name="Picture 2" descr="http://bp2.blogger.com/_y85tWBkS7KI/RyP-Eyfa-WI/AAAAAAAAAGw/XRal6krG45o/s400/thephariseeandthepublic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7988"/>
            <a:ext cx="4191000" cy="512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" y="381000"/>
            <a:ext cx="832471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Two Men Who Prayed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81000"/>
            <a:ext cx="832471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Two Men Who Prayed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914400" y="20574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I. The Setting (v. 9)</a:t>
            </a:r>
          </a:p>
        </p:txBody>
      </p:sp>
      <p:pic>
        <p:nvPicPr>
          <p:cNvPr id="8" name="Picture 2" descr="http://bp2.blogger.com/_y85tWBkS7KI/RyP-Eyfa-WI/AAAAAAAAAGw/XRal6krG45o/s400/thephariseeandthepublican.jpg"/>
          <p:cNvPicPr>
            <a:picLocks noChangeAspect="1" noChangeArrowheads="1"/>
          </p:cNvPicPr>
          <p:nvPr/>
        </p:nvPicPr>
        <p:blipFill>
          <a:blip r:embed="rId2"/>
          <a:srcRect t="4976" b="30408"/>
          <a:stretch>
            <a:fillRect/>
          </a:stretch>
        </p:blipFill>
        <p:spPr bwMode="auto">
          <a:xfrm>
            <a:off x="2819400" y="3886200"/>
            <a:ext cx="32766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ChangeArrowheads="1"/>
          </p:cNvSpPr>
          <p:nvPr/>
        </p:nvSpPr>
        <p:spPr bwMode="auto">
          <a:xfrm>
            <a:off x="1524000" y="0"/>
            <a:ext cx="5943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6000" b="1"/>
              <a:t>Luke 18:9-14</a:t>
            </a:r>
          </a:p>
        </p:txBody>
      </p:sp>
      <p:sp>
        <p:nvSpPr>
          <p:cNvPr id="14339" name="Text Box 1027"/>
          <p:cNvSpPr txBox="1">
            <a:spLocks noChangeArrowheads="1"/>
          </p:cNvSpPr>
          <p:nvPr/>
        </p:nvSpPr>
        <p:spPr bwMode="auto">
          <a:xfrm>
            <a:off x="304800" y="914400"/>
            <a:ext cx="853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9 Also He spoke this parable to some who trusted in themselves that they were righteous, and despised others: </a:t>
            </a:r>
            <a:r>
              <a:rPr lang="en-US" altLang="en-US" sz="2800">
                <a:solidFill>
                  <a:schemeClr val="accent1"/>
                </a:solidFill>
              </a:rPr>
              <a:t>10 Two men went up to the temple to pray, one a Pharisee and the other a tax collector. 11 The Pharisee stood and prayed thus with himself, 'God, I thank You that I am not like other men--extortioners, unjust, adulterers, or even as this tax collector. 12 I fast twice a week; I give tithes of all that I possess.' 13 And the tax collector, standing afar off, would not so much as raise his eyes to heaven, but beat his breast, saying, 'God, be merciful to me a sinner!' 14 I tell you, this man went down to his house justified rather than the other; for everyone who exalts himself will be humbled, and he who humbles himself will be exalted."</a:t>
            </a:r>
            <a:r>
              <a:rPr lang="en-US" altLang="en-US" sz="28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1027"/>
          <p:cNvSpPr txBox="1">
            <a:spLocks noChangeArrowheads="1"/>
          </p:cNvSpPr>
          <p:nvPr/>
        </p:nvSpPr>
        <p:spPr bwMode="auto">
          <a:xfrm>
            <a:off x="898525" y="1673225"/>
            <a:ext cx="824547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800">
                <a:latin typeface="Comic Sans MS" panose="030F0702030302020204" pitchFamily="66" charset="0"/>
              </a:rPr>
              <a:t> </a:t>
            </a:r>
            <a:r>
              <a:rPr lang="en-US" altLang="en-US" sz="2800" u="sng">
                <a:latin typeface="Comic Sans MS" panose="030F0702030302020204" pitchFamily="66" charset="0"/>
              </a:rPr>
              <a:t>Spoke to those</a:t>
            </a:r>
            <a:r>
              <a:rPr lang="en-US" altLang="en-US" sz="2800">
                <a:latin typeface="Comic Sans MS" panose="030F0702030302020204" pitchFamily="66" charset="0"/>
              </a:rPr>
              <a:t>:</a:t>
            </a:r>
          </a:p>
          <a:p>
            <a:pPr lvl="1">
              <a:buFont typeface="MS Outlook" panose="05010100010000000000" pitchFamily="2" charset="2"/>
              <a:buChar char="E"/>
            </a:pPr>
            <a:r>
              <a:rPr lang="en-US" altLang="en-US" sz="2800">
                <a:latin typeface="Comic Sans MS" panose="030F0702030302020204" pitchFamily="66" charset="0"/>
              </a:rPr>
              <a:t> Trusted in self - are righteous</a:t>
            </a:r>
          </a:p>
          <a:p>
            <a:pPr lvl="1">
              <a:buFont typeface="MS Outlook" panose="05010100010000000000" pitchFamily="2" charset="2"/>
              <a:buChar char="E"/>
            </a:pPr>
            <a:r>
              <a:rPr lang="en-US" altLang="en-US" sz="2800">
                <a:latin typeface="Comic Sans MS" panose="030F0702030302020204" pitchFamily="66" charset="0"/>
              </a:rPr>
              <a:t> Despised others (as nothing)</a:t>
            </a:r>
          </a:p>
          <a:p>
            <a:pPr>
              <a:buFont typeface="MS Outlook" panose="05010100010000000000" pitchFamily="2" charset="2"/>
              <a:buChar char="E"/>
            </a:pPr>
            <a:endParaRPr lang="en-US" altLang="en-US" sz="2800">
              <a:latin typeface="Comic Sans MS" panose="030F0702030302020204" pitchFamily="66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latin typeface="Comic Sans MS" panose="030F0702030302020204" pitchFamily="66" charset="0"/>
              </a:rPr>
              <a:t> </a:t>
            </a:r>
            <a:r>
              <a:rPr lang="en-US" altLang="en-US" sz="2800" u="sng">
                <a:latin typeface="Comic Sans MS" panose="030F0702030302020204" pitchFamily="66" charset="0"/>
              </a:rPr>
              <a:t>Who was in audience?</a:t>
            </a:r>
          </a:p>
          <a:p>
            <a:pPr>
              <a:buFontTx/>
              <a:buChar char="•"/>
            </a:pPr>
            <a:endParaRPr lang="en-US" altLang="en-US" sz="2800" u="sng">
              <a:latin typeface="Comic Sans MS" panose="030F0702030302020204" pitchFamily="66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latin typeface="Comic Sans MS" panose="030F0702030302020204" pitchFamily="66" charset="0"/>
              </a:rPr>
              <a:t> </a:t>
            </a:r>
            <a:r>
              <a:rPr lang="en-US" altLang="en-US" sz="2800" u="sng">
                <a:latin typeface="Comic Sans MS" panose="030F0702030302020204" pitchFamily="66" charset="0"/>
              </a:rPr>
              <a:t>Two groups represented</a:t>
            </a:r>
            <a:endParaRPr lang="en-US" altLang="en-US" sz="2800">
              <a:latin typeface="Comic Sans MS" panose="030F0702030302020204" pitchFamily="66" charset="0"/>
            </a:endParaRPr>
          </a:p>
          <a:p>
            <a:pPr lvl="1">
              <a:buFont typeface="MS Outlook" panose="05010100010000000000" pitchFamily="2" charset="2"/>
              <a:buChar char="E"/>
            </a:pPr>
            <a:r>
              <a:rPr lang="en-US" altLang="en-US" sz="2800">
                <a:latin typeface="Comic Sans MS" panose="030F0702030302020204" pitchFamily="66" charset="0"/>
              </a:rPr>
              <a:t> Pharisees: formality - outward - self righteous - hypocrisy</a:t>
            </a:r>
          </a:p>
          <a:p>
            <a:pPr lvl="1">
              <a:buFont typeface="MS Outlook" panose="05010100010000000000" pitchFamily="2" charset="2"/>
              <a:buChar char="E"/>
            </a:pPr>
            <a:r>
              <a:rPr lang="en-US" altLang="en-US" sz="2800">
                <a:latin typeface="Comic Sans MS" panose="030F0702030302020204" pitchFamily="66" charset="0"/>
              </a:rPr>
              <a:t> Publicans:  Outcast - unworthy</a:t>
            </a: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9144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I. The Setting (v. 9)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 noChangeArrowheads="1"/>
          </p:cNvSpPr>
          <p:nvPr/>
        </p:nvSpPr>
        <p:spPr bwMode="auto">
          <a:xfrm>
            <a:off x="533400" y="457200"/>
            <a:ext cx="3810000" cy="6019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130000"/>
              </a:lnSpc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Pharisee:</a:t>
            </a:r>
            <a:endParaRPr lang="en-US" sz="28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lnSpc>
                <a:spcPct val="130000"/>
              </a:lnSpc>
              <a:defRPr/>
            </a:pP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“Belonged” to temple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Face show fasting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Righteous “air”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Scriptures - wore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Religious!</a:t>
            </a: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" name="Rectangle 1027"/>
          <p:cNvSpPr>
            <a:spLocks noChangeArrowheads="1"/>
          </p:cNvSpPr>
          <p:nvPr/>
        </p:nvSpPr>
        <p:spPr bwMode="auto">
          <a:xfrm>
            <a:off x="4876800" y="457200"/>
            <a:ext cx="3810000" cy="6019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130000"/>
              </a:lnSpc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Publican:</a:t>
            </a:r>
            <a:endParaRPr lang="en-US" sz="28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lnSpc>
                <a:spcPct val="130000"/>
              </a:lnSpc>
              <a:defRPr/>
            </a:pP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Didn’t “Belong” there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No show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Reputation bad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No display</a:t>
            </a:r>
          </a:p>
          <a:p>
            <a:pPr algn="ctr">
              <a:lnSpc>
                <a:spcPct val="130000"/>
              </a:lnSpc>
              <a:buFontTx/>
              <a:buChar char="•"/>
              <a:defRPr/>
            </a:pP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Unworthy!</a:t>
            </a: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756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914400" y="20574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I. The Setting (v. 9)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914400" y="33147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II. The Parable (vv. 10-13)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381000"/>
            <a:ext cx="832471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Two Men Who Prayed</a:t>
            </a:r>
          </a:p>
        </p:txBody>
      </p:sp>
      <p:pic>
        <p:nvPicPr>
          <p:cNvPr id="7" name="Picture 2" descr="http://bp2.blogger.com/_y85tWBkS7KI/RyP-Eyfa-WI/AAAAAAAAAGw/XRal6krG45o/s400/thephariseeandthepublican.jpg"/>
          <p:cNvPicPr>
            <a:picLocks noChangeAspect="1" noChangeArrowheads="1"/>
          </p:cNvPicPr>
          <p:nvPr/>
        </p:nvPicPr>
        <p:blipFill>
          <a:blip r:embed="rId2"/>
          <a:srcRect t="4976" b="38010"/>
          <a:stretch>
            <a:fillRect/>
          </a:stretch>
        </p:blipFill>
        <p:spPr bwMode="auto">
          <a:xfrm>
            <a:off x="2819400" y="4495800"/>
            <a:ext cx="32766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524000" y="0"/>
            <a:ext cx="5943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6000" b="1"/>
              <a:t>Luke 18:9-14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04800" y="914400"/>
            <a:ext cx="853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>
                <a:solidFill>
                  <a:schemeClr val="accent1"/>
                </a:solidFill>
              </a:rPr>
              <a:t>9 Also He spoke this parable to some who trusted in themselves that they were righteous, and despised others:</a:t>
            </a:r>
            <a:r>
              <a:rPr lang="en-US" altLang="en-US" sz="2800"/>
              <a:t> 10 Two men went up to the temple to pray, one a Pharisee and the other a tax collector. 11 The Pharisee stood and prayed thus with himself, 'God, I thank You that I am not like other men--extortioners, unjust, adulterers, or even as this tax collector. 12 I fast twice a week; I give tithes of all that I possess.' 13 And the tax collector, standing afar off, would not so much as raise his eyes to heaven, but beat his breast, saying, 'God, be merciful to me a sinner!' </a:t>
            </a:r>
            <a:r>
              <a:rPr lang="en-US" altLang="en-US" sz="2800">
                <a:solidFill>
                  <a:schemeClr val="accent1"/>
                </a:solidFill>
              </a:rPr>
              <a:t>14 I tell you, this man went down to his house justified rather than the other; for everyone who exalts himself will be humbled, and he who humbles himself will be exalted."</a:t>
            </a:r>
            <a:r>
              <a:rPr lang="en-US" altLang="en-US" sz="28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143000" y="1676400"/>
            <a:ext cx="49704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/>
              <a:t>A. Two Men Similar / Alike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676400" y="2286000"/>
            <a:ext cx="6248400" cy="3962400"/>
            <a:chOff x="768" y="1584"/>
            <a:chExt cx="3936" cy="2496"/>
          </a:xfrm>
        </p:grpSpPr>
        <p:sp>
          <p:nvSpPr>
            <p:cNvPr id="19463" name="Rectangle 5" descr="Purple mesh"/>
            <p:cNvSpPr>
              <a:spLocks noChangeArrowheads="1"/>
            </p:cNvSpPr>
            <p:nvPr/>
          </p:nvSpPr>
          <p:spPr bwMode="auto">
            <a:xfrm>
              <a:off x="768" y="1584"/>
              <a:ext cx="1680" cy="249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sz="2800" b="1" u="sng">
                  <a:solidFill>
                    <a:srgbClr val="CCCC00"/>
                  </a:solidFill>
                  <a:latin typeface="Arial" panose="020B0604020202020204" pitchFamily="34" charset="0"/>
                </a:rPr>
                <a:t>Pharisee</a:t>
              </a:r>
            </a:p>
            <a:p>
              <a:pPr algn="ctr">
                <a:lnSpc>
                  <a:spcPct val="120000"/>
                </a:lnSpc>
              </a:pPr>
              <a:endParaRPr lang="en-US" altLang="en-US" sz="2800" b="1" u="sng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Jew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Religious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Covenant Rel.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Temple Priv.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Prayed</a:t>
              </a:r>
              <a:endParaRPr lang="en-US" altLang="en-US" sz="2800" b="1" u="sng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64" name="Rectangle 6" descr="Purple mesh"/>
            <p:cNvSpPr>
              <a:spLocks noChangeArrowheads="1"/>
            </p:cNvSpPr>
            <p:nvPr/>
          </p:nvSpPr>
          <p:spPr bwMode="auto">
            <a:xfrm>
              <a:off x="3024" y="1584"/>
              <a:ext cx="1680" cy="249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sz="2800" b="1" u="sng">
                  <a:solidFill>
                    <a:srgbClr val="CCCC00"/>
                  </a:solidFill>
                  <a:latin typeface="Arial" panose="020B0604020202020204" pitchFamily="34" charset="0"/>
                </a:rPr>
                <a:t>Publican</a:t>
              </a:r>
            </a:p>
            <a:p>
              <a:pPr algn="ctr">
                <a:lnSpc>
                  <a:spcPct val="120000"/>
                </a:lnSpc>
              </a:pPr>
              <a:endParaRPr lang="en-US" altLang="en-US" sz="2800" b="1" u="sng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Jew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Religious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Covenant Rel.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Temple Priv.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Prayed</a:t>
              </a:r>
              <a:endParaRPr lang="en-US" altLang="en-US" sz="2800" b="1" u="sng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382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II. The Parable (vv. 10-13)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1219200" y="1598613"/>
            <a:ext cx="49704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200" b="1"/>
              <a:t>A. Two Men Similar / Alike</a:t>
            </a: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1219200" y="2286000"/>
            <a:ext cx="6096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200" b="1"/>
              <a:t>B. Two Men Different</a:t>
            </a:r>
            <a:endParaRPr lang="en-US" altLang="en-US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382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II. The Parable (vv. 10-13)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838200" y="609600"/>
            <a:ext cx="33528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 u="sng">
                <a:latin typeface="Comic Sans MS" panose="030F0702030302020204" pitchFamily="66" charset="0"/>
              </a:rPr>
              <a:t>Pharisee:</a:t>
            </a:r>
            <a:endParaRPr lang="en-US" altLang="en-US"/>
          </a:p>
          <a:p>
            <a:pPr algn="ctr"/>
            <a:endParaRPr lang="en-US" altLang="en-US"/>
          </a:p>
          <a:p>
            <a:pPr algn="ctr"/>
            <a:r>
              <a:rPr lang="en-US" altLang="en-US" sz="2800"/>
              <a:t>'God, I thank You</a:t>
            </a:r>
          </a:p>
          <a:p>
            <a:pPr algn="ctr"/>
            <a:r>
              <a:rPr lang="en-US" altLang="en-US" sz="2800"/>
              <a:t> that I am not</a:t>
            </a:r>
          </a:p>
          <a:p>
            <a:pPr algn="ctr"/>
            <a:r>
              <a:rPr lang="en-US" altLang="en-US" sz="2800"/>
              <a:t> like other men-</a:t>
            </a:r>
          </a:p>
          <a:p>
            <a:pPr algn="ctr"/>
            <a:r>
              <a:rPr lang="en-US" altLang="en-US" sz="2800"/>
              <a:t>-extortioners, unjust,</a:t>
            </a:r>
          </a:p>
          <a:p>
            <a:pPr algn="ctr"/>
            <a:r>
              <a:rPr lang="en-US" altLang="en-US" sz="2800"/>
              <a:t>adulterers, or even </a:t>
            </a:r>
          </a:p>
          <a:p>
            <a:pPr algn="ctr"/>
            <a:r>
              <a:rPr lang="en-US" altLang="en-US" sz="2800"/>
              <a:t>as this tax collector. </a:t>
            </a:r>
          </a:p>
          <a:p>
            <a:pPr algn="ctr"/>
            <a:r>
              <a:rPr lang="en-US" altLang="en-US" sz="2800"/>
              <a:t>I fast twice a week; </a:t>
            </a:r>
          </a:p>
          <a:p>
            <a:pPr algn="ctr"/>
            <a:r>
              <a:rPr lang="en-US" altLang="en-US" sz="2800"/>
              <a:t>I give tithes of </a:t>
            </a:r>
          </a:p>
          <a:p>
            <a:pPr algn="ctr"/>
            <a:r>
              <a:rPr lang="en-US" altLang="en-US" sz="2800"/>
              <a:t>all that I possess.'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4953000" y="609600"/>
            <a:ext cx="33528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 u="sng">
                <a:latin typeface="Comic Sans MS" panose="030F0702030302020204" pitchFamily="66" charset="0"/>
              </a:rPr>
              <a:t>Publican:</a:t>
            </a:r>
            <a:endParaRPr lang="en-US" altLang="en-US"/>
          </a:p>
          <a:p>
            <a:pPr algn="ctr"/>
            <a:endParaRPr lang="en-US" altLang="en-US"/>
          </a:p>
          <a:p>
            <a:pPr algn="ctr"/>
            <a:r>
              <a:rPr lang="en-US" altLang="en-US" sz="2800"/>
              <a:t>'God, be merciful </a:t>
            </a:r>
          </a:p>
          <a:p>
            <a:pPr algn="ctr"/>
            <a:r>
              <a:rPr lang="en-US" altLang="en-US" sz="2800"/>
              <a:t>to me a sinner.’</a:t>
            </a:r>
          </a:p>
          <a:p>
            <a:pPr algn="ctr"/>
            <a:endParaRPr lang="en-US" altLang="en-US" sz="2800"/>
          </a:p>
          <a:p>
            <a:pPr algn="ctr"/>
            <a:endParaRPr lang="en-US" altLang="en-US" sz="2800"/>
          </a:p>
          <a:p>
            <a:pPr algn="ctr"/>
            <a:endParaRPr lang="en-US" altLang="en-US" sz="2800"/>
          </a:p>
          <a:p>
            <a:pPr algn="ctr"/>
            <a:endParaRPr lang="en-US" altLang="en-US" sz="2800"/>
          </a:p>
          <a:p>
            <a:pPr algn="ctr"/>
            <a:endParaRPr lang="en-US" altLang="en-US" sz="2800"/>
          </a:p>
          <a:p>
            <a:pPr algn="ctr"/>
            <a:endParaRPr lang="en-US" altLang="en-US" sz="2800"/>
          </a:p>
          <a:p>
            <a:pPr algn="ctr"/>
            <a:endParaRPr lang="en-US" altLang="en-US" sz="28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3400" y="1219200"/>
            <a:ext cx="78486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4495800" y="1295400"/>
            <a:ext cx="0" cy="502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295400" y="533400"/>
            <a:ext cx="202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600" b="1">
                <a:solidFill>
                  <a:schemeClr val="accent2"/>
                </a:solidFill>
                <a:latin typeface="Comic Sans MS" panose="030F0702030302020204" pitchFamily="66" charset="0"/>
              </a:rPr>
              <a:t>Pharisee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18150" y="533400"/>
            <a:ext cx="19192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600" b="1">
                <a:solidFill>
                  <a:schemeClr val="accent2"/>
                </a:solidFill>
                <a:latin typeface="Comic Sans MS" panose="030F0702030302020204" pitchFamily="66" charset="0"/>
              </a:rPr>
              <a:t>Publican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0" y="2057400"/>
            <a:ext cx="44196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Arrogant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View self as righteous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Too good to associate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No need for mercy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Singles self out as R.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4572000" y="2057400"/>
            <a:ext cx="44196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Humble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View self as a sinner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Too bad to associate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Great need for mercy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Singles self out as 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914400" y="20574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I. The Setting (v. 9)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914400" y="33147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II. The Parable (vv. 10-13)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914400" y="45720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III. The Lessons Learned (v. 14)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381000"/>
            <a:ext cx="832471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Two Men Who Prayed</a:t>
            </a:r>
          </a:p>
        </p:txBody>
      </p:sp>
      <p:pic>
        <p:nvPicPr>
          <p:cNvPr id="7" name="Picture 2" descr="http://bp2.blogger.com/_y85tWBkS7KI/RyP-Eyfa-WI/AAAAAAAAAGw/XRal6krG45o/s400/thephariseeandthepublican.jpg"/>
          <p:cNvPicPr>
            <a:picLocks noChangeAspect="1" noChangeArrowheads="1"/>
          </p:cNvPicPr>
          <p:nvPr/>
        </p:nvPicPr>
        <p:blipFill>
          <a:blip r:embed="rId2"/>
          <a:srcRect t="4976" b="66517"/>
          <a:stretch>
            <a:fillRect/>
          </a:stretch>
        </p:blipFill>
        <p:spPr bwMode="auto">
          <a:xfrm>
            <a:off x="2895600" y="5638800"/>
            <a:ext cx="3276600" cy="11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524000" y="0"/>
            <a:ext cx="5943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6000" b="1"/>
              <a:t>Luke 18:9-14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04800" y="914400"/>
            <a:ext cx="853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>
                <a:solidFill>
                  <a:schemeClr val="accent1"/>
                </a:solidFill>
              </a:rPr>
              <a:t>9 Also He spoke this parable to some who trusted in themselves that they were righteous, and despised others: 10 Two men went up to the temple to pray, one a Pharisee and the other a tax collector. 11 The Pharisee stood and prayed thus with himself, 'God, I thank You that I am not like other men--extortioners, unjust, adulterers, or even as this tax collector. 12 I fast twice a week; I give tithes of all that I possess.' 13 And the tax collector, standing afar off, would not so much as raise his eyes to heaven, but beat his breast, saying, 'God, be merciful to me a sinner!'</a:t>
            </a:r>
            <a:r>
              <a:rPr lang="en-US" altLang="en-US" sz="2800"/>
              <a:t> 14 I tell you, this man went down to his house justified rather than the other; for everyone who exalts himself will be humbled, and he who humbles himself will be exalted."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38200" y="1876425"/>
            <a:ext cx="769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/>
              <a:t>A. The Sin of Self-Righteousness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57200" y="2667000"/>
            <a:ext cx="84709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Ignore their weakness - gloat in own righteousness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Seek praises of men (Mt. 23:23-30; Jn 12:42-43)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Focus on weaknesses of others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Places self in one class - all others in another class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Thanks God (not for what God has done) but what he 			has done for God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Focus on the outward - not on attitudes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 No wants, needs, or acknowledgements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8382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III. The Lessons Learned (v. 14)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/>
      <p:bldP spid="2048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36713" y="1447800"/>
          <a:ext cx="3544887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lip" r:id="rId3" imgW="2309760" imgH="3176280" progId="MS_ClipArt_Gallery.2">
                  <p:embed/>
                </p:oleObj>
              </mc:Choice>
              <mc:Fallback>
                <p:oleObj name="Clip" r:id="rId3" imgW="2309760" imgH="317628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6713" y="1447800"/>
                        <a:ext cx="3544887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889125" y="2246313"/>
            <a:ext cx="2459038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8800" b="1">
                <a:latin typeface="Comic Sans MS" panose="030F0702030302020204" pitchFamily="66" charset="0"/>
              </a:rPr>
              <a:t>Self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5578475" y="2590800"/>
            <a:ext cx="168751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6600" b="1">
                <a:latin typeface="Comic Sans MS" panose="030F0702030302020204" pitchFamily="66" charset="0"/>
              </a:rPr>
              <a:t>God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524000" y="0"/>
            <a:ext cx="5943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6000" b="1"/>
              <a:t>Luke 18:9-14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04800" y="914400"/>
            <a:ext cx="853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9 Also He spoke this parable to some who trusted in themselves that they were righteous, and despised others: 10 Two men went up to the temple to pray, one a Pharisee and the other a tax collector. 11 The Pharisee stood and prayed thus with himself, 'God, I thank You that I am not like other men--extortioners, unjust, adulterers, or even as this tax collector. 12 I fast twice a week; I give tithes of all that I possess.' 13 And the tax collector, standing afar off, would not so much as raise his eyes to heaven, but beat his breast, saying, 'God, be merciful to me a sinner!' 14 I tell you, this man went down to his house justified rather than the other; for everyone who exalts himself will be humbled, and he who humbles himself will be exalted."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0" y="0"/>
            <a:ext cx="5943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6000" b="1"/>
              <a:t>Luke 18:9-14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04800" y="914400"/>
            <a:ext cx="853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>
                <a:solidFill>
                  <a:schemeClr val="bg2"/>
                </a:solidFill>
              </a:rPr>
              <a:t>9 Also He spoke this parable to some who trusted in themselves that they were righteous, and despised others: 10 Two men went up to the temple to pray, one a Pharisee and the other a tax collector. 11 The Pharisee stood and prayed thus with himself, 'God, </a:t>
            </a:r>
            <a:r>
              <a:rPr lang="en-US" altLang="en-US" sz="2800"/>
              <a:t>I</a:t>
            </a:r>
            <a:r>
              <a:rPr lang="en-US" altLang="en-US" sz="2800">
                <a:solidFill>
                  <a:schemeClr val="bg2"/>
                </a:solidFill>
              </a:rPr>
              <a:t> thank You that </a:t>
            </a:r>
            <a:r>
              <a:rPr lang="en-US" altLang="en-US" sz="2800"/>
              <a:t>I</a:t>
            </a:r>
            <a:r>
              <a:rPr lang="en-US" altLang="en-US" sz="2800">
                <a:solidFill>
                  <a:schemeClr val="bg2"/>
                </a:solidFill>
              </a:rPr>
              <a:t> am not like other men--extortioners, unjust, adulterers, or even as this tax collector. 12 </a:t>
            </a:r>
            <a:r>
              <a:rPr lang="en-US" altLang="en-US" sz="2800"/>
              <a:t>I </a:t>
            </a:r>
            <a:r>
              <a:rPr lang="en-US" altLang="en-US" sz="2800">
                <a:solidFill>
                  <a:schemeClr val="bg2"/>
                </a:solidFill>
              </a:rPr>
              <a:t>fast twice a week; </a:t>
            </a:r>
            <a:r>
              <a:rPr lang="en-US" altLang="en-US" sz="2800"/>
              <a:t>I</a:t>
            </a:r>
            <a:r>
              <a:rPr lang="en-US" altLang="en-US" sz="2800">
                <a:solidFill>
                  <a:schemeClr val="bg2"/>
                </a:solidFill>
              </a:rPr>
              <a:t> give tithes of all that </a:t>
            </a:r>
            <a:r>
              <a:rPr lang="en-US" altLang="en-US" sz="2800"/>
              <a:t>I</a:t>
            </a:r>
            <a:r>
              <a:rPr lang="en-US" altLang="en-US" sz="2800">
                <a:solidFill>
                  <a:schemeClr val="bg2"/>
                </a:solidFill>
              </a:rPr>
              <a:t> possess.' 13 And the tax collector, standing afar off, would not so much as raise his eyes to heaven, but beat his breast, saying, 'God, be merciful to me a sinner!' 14 I tell you, this man went down to his house justified rather than the other; for everyone who exalts himself will be humbled, and he who humbles himself will be exalted."</a:t>
            </a:r>
            <a:r>
              <a:rPr lang="en-US" altLang="en-US" sz="2800"/>
              <a:t> 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4800600" y="3124200"/>
            <a:ext cx="45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Line 6"/>
          <p:cNvSpPr>
            <a:spLocks noChangeShapeType="1"/>
          </p:cNvSpPr>
          <p:nvPr/>
        </p:nvSpPr>
        <p:spPr bwMode="auto">
          <a:xfrm>
            <a:off x="7162800" y="3124200"/>
            <a:ext cx="45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Line 7"/>
          <p:cNvSpPr>
            <a:spLocks noChangeShapeType="1"/>
          </p:cNvSpPr>
          <p:nvPr/>
        </p:nvSpPr>
        <p:spPr bwMode="auto">
          <a:xfrm>
            <a:off x="838200" y="4419600"/>
            <a:ext cx="45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Line 8"/>
          <p:cNvSpPr>
            <a:spLocks noChangeShapeType="1"/>
          </p:cNvSpPr>
          <p:nvPr/>
        </p:nvSpPr>
        <p:spPr bwMode="auto">
          <a:xfrm>
            <a:off x="6096000" y="3962400"/>
            <a:ext cx="45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9"/>
          <p:cNvSpPr>
            <a:spLocks noChangeShapeType="1"/>
          </p:cNvSpPr>
          <p:nvPr/>
        </p:nvSpPr>
        <p:spPr bwMode="auto">
          <a:xfrm>
            <a:off x="3276600" y="3962400"/>
            <a:ext cx="45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1981200" y="1249363"/>
            <a:ext cx="5073650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7700" b="1">
                <a:solidFill>
                  <a:srgbClr val="FFFFCC"/>
                </a:solidFill>
              </a:rPr>
              <a:t>Sin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57200" y="1066800"/>
            <a:ext cx="8408988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Doesn’t love his neighbor as self (Matt. 22:39)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Doesn’t treat others way want to be treated (Matt. 7:12)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Doesn’t look upon things of others (Phil. 4:2)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Makes others the standard - always better (2 Cor. 10:12)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Trust is in SELF - not God (Lk. 18:9-14)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Proud - Arrogant (Prov. 6:17; 16:5; 21:4)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Doesn’t see that he could fall (1 Cor. 10:12: Gal. 6:1)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/>
              <a:t> Binds more than God has (fasting twice a week, etc.)</a:t>
            </a: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>
                <a:solidFill>
                  <a:srgbClr val="FFFF99"/>
                </a:solidFill>
              </a:rPr>
              <a:t>Self-Righteousness Is Sin Because: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838200" y="1876425"/>
            <a:ext cx="76962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/>
              <a:t>A. The Sin of Self-Righteousness</a:t>
            </a:r>
          </a:p>
          <a:p>
            <a:endParaRPr lang="en-US" altLang="en-US" sz="3200" b="1"/>
          </a:p>
          <a:p>
            <a:r>
              <a:rPr lang="en-US" altLang="en-US" sz="3200" b="1"/>
              <a:t>B. The Blessing of Humility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8382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III. The Lessons Learned (v. 14)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28600" y="1371600"/>
            <a:ext cx="8656638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 dirty="0"/>
              <a:t> See need / dependence upon God (cry for mercy)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 dirty="0"/>
              <a:t> Reverence (“stood afar off” - not presuming to draw near)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 dirty="0"/>
              <a:t> No effort to justify, excuse or ignore his wrong.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 dirty="0"/>
              <a:t> Have wisdom (Prov. 11:2)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 dirty="0"/>
              <a:t> Has honor (Prov. 29:23)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en-US" sz="2800" dirty="0"/>
              <a:t> Grace &amp; exaltation from God (Jas. 4:6, 10; 1 Pet. 5:5)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>
                <a:solidFill>
                  <a:schemeClr val="accent2"/>
                </a:solidFill>
              </a:rPr>
              <a:t>Blessing of Humility: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838200" y="1876425"/>
            <a:ext cx="76962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/>
              <a:t>A. The Sin of Self-Righteousness</a:t>
            </a:r>
          </a:p>
          <a:p>
            <a:endParaRPr lang="en-US" altLang="en-US" sz="3200" b="1"/>
          </a:p>
          <a:p>
            <a:r>
              <a:rPr lang="en-US" altLang="en-US" sz="3200" b="1"/>
              <a:t>B. The Blessing of Humility</a:t>
            </a:r>
          </a:p>
          <a:p>
            <a:endParaRPr lang="en-US" altLang="en-US" sz="3200" b="1"/>
          </a:p>
          <a:p>
            <a:r>
              <a:rPr lang="en-US" altLang="en-US" sz="3200" b="1"/>
              <a:t>C. Strong, Religious, &amp; Devoted People 		Can Be Lost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8382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III. The Lessons Learned (v. 14)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84150" y="152400"/>
            <a:ext cx="8731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Strong, Religious, &amp; Devoted People 	Can Be Lost</a:t>
            </a:r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04800" y="990600"/>
            <a:ext cx="8299450" cy="576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800"/>
              <a:t> </a:t>
            </a:r>
            <a:r>
              <a:rPr lang="en-US" altLang="en-US" sz="3200" b="1"/>
              <a:t>The Pharisee - had many good characteristics</a:t>
            </a:r>
            <a:endParaRPr lang="en-US" altLang="en-US" sz="2800"/>
          </a:p>
          <a:p>
            <a:pPr lvl="1">
              <a:buFontTx/>
              <a:buChar char="–"/>
            </a:pPr>
            <a:r>
              <a:rPr lang="en-US" altLang="en-US" sz="2800"/>
              <a:t> Devoutly religious (at temple praying)</a:t>
            </a:r>
          </a:p>
          <a:p>
            <a:pPr lvl="1">
              <a:buFontTx/>
              <a:buChar char="–"/>
            </a:pPr>
            <a:r>
              <a:rPr lang="en-US" altLang="en-US" sz="2800"/>
              <a:t> May have been sincere</a:t>
            </a:r>
          </a:p>
          <a:p>
            <a:pPr lvl="1">
              <a:buFontTx/>
              <a:buChar char="–"/>
            </a:pPr>
            <a:r>
              <a:rPr lang="en-US" altLang="en-US" sz="2800"/>
              <a:t> Nothing is said against his morality</a:t>
            </a:r>
          </a:p>
          <a:p>
            <a:pPr lvl="1">
              <a:buFontTx/>
              <a:buChar char="–"/>
            </a:pPr>
            <a:r>
              <a:rPr lang="en-US" altLang="en-US" sz="2800"/>
              <a:t> Faithful to his marriage vows</a:t>
            </a:r>
          </a:p>
          <a:p>
            <a:pPr lvl="1">
              <a:buFontTx/>
              <a:buChar char="–"/>
            </a:pPr>
            <a:r>
              <a:rPr lang="en-US" altLang="en-US" sz="2800"/>
              <a:t> Not an extortioner</a:t>
            </a:r>
          </a:p>
          <a:p>
            <a:pPr lvl="1">
              <a:buFontTx/>
              <a:buChar char="–"/>
            </a:pPr>
            <a:r>
              <a:rPr lang="en-US" altLang="en-US" sz="2800"/>
              <a:t> Not unjust (not unfair)</a:t>
            </a:r>
          </a:p>
          <a:p>
            <a:pPr lvl="1">
              <a:buFontTx/>
              <a:buChar char="–"/>
            </a:pPr>
            <a:r>
              <a:rPr lang="en-US" altLang="en-US" sz="2800"/>
              <a:t> Liberal with his money</a:t>
            </a:r>
          </a:p>
          <a:p>
            <a:pPr lvl="1">
              <a:buFontTx/>
              <a:buChar char="–"/>
            </a:pPr>
            <a:endParaRPr lang="en-US" altLang="en-US" sz="2800"/>
          </a:p>
          <a:p>
            <a:pPr>
              <a:buFontTx/>
              <a:buChar char="•"/>
            </a:pPr>
            <a:r>
              <a:rPr lang="en-US" altLang="en-US" sz="2800"/>
              <a:t> </a:t>
            </a:r>
            <a:r>
              <a:rPr lang="en-US" altLang="en-US" sz="3200" b="1"/>
              <a:t>Yet - not justified</a:t>
            </a:r>
            <a:endParaRPr lang="en-US" altLang="en-US" sz="2800" b="1"/>
          </a:p>
          <a:p>
            <a:pPr lvl="1">
              <a:buFontTx/>
              <a:buChar char="–"/>
            </a:pPr>
            <a:r>
              <a:rPr lang="en-US" altLang="en-US" sz="2800"/>
              <a:t> Attitude problems</a:t>
            </a:r>
          </a:p>
          <a:p>
            <a:pPr lvl="1">
              <a:buFontTx/>
              <a:buChar char="–"/>
            </a:pPr>
            <a:r>
              <a:rPr lang="en-US" altLang="en-US" sz="2800"/>
              <a:t> Lacking in other areas</a:t>
            </a:r>
          </a:p>
          <a:p>
            <a:pPr lvl="1">
              <a:buFontTx/>
              <a:buChar char="–"/>
            </a:pPr>
            <a:r>
              <a:rPr lang="en-US" altLang="en-US" sz="2800"/>
              <a:t> Being religious, devoted, etc. not enough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286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286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286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838200" y="1876425"/>
            <a:ext cx="76962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/>
              <a:t>A. The Sin of Self-Righteousness</a:t>
            </a:r>
          </a:p>
          <a:p>
            <a:endParaRPr lang="en-US" altLang="en-US" sz="3200" b="1"/>
          </a:p>
          <a:p>
            <a:r>
              <a:rPr lang="en-US" altLang="en-US" sz="3200" b="1"/>
              <a:t>B. The Blessing of Humility</a:t>
            </a:r>
          </a:p>
          <a:p>
            <a:endParaRPr lang="en-US" altLang="en-US" sz="3200" b="1"/>
          </a:p>
          <a:p>
            <a:r>
              <a:rPr lang="en-US" altLang="en-US" sz="3200" b="1"/>
              <a:t>C. Strong, Religious, &amp; Devoted People 		Can Be Lost</a:t>
            </a:r>
          </a:p>
          <a:p>
            <a:endParaRPr lang="en-US" altLang="en-US" sz="3200" b="1"/>
          </a:p>
          <a:p>
            <a:r>
              <a:rPr lang="en-US" altLang="en-US" sz="3200" b="1"/>
              <a:t>D. If Mercy Shown to Publican - Me Too!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838200" y="304800"/>
            <a:ext cx="7467600" cy="1066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600">
                <a:solidFill>
                  <a:srgbClr val="002060"/>
                </a:solidFill>
                <a:latin typeface="Comic Sans MS" pitchFamily="66" charset="0"/>
              </a:rPr>
              <a:t>III. The Lessons Learned (v. 14)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t="22917" b="10417"/>
          <a:stretch>
            <a:fillRect/>
          </a:stretch>
        </p:blipFill>
        <p:spPr bwMode="auto">
          <a:xfrm>
            <a:off x="3886200" y="3352800"/>
            <a:ext cx="54864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886200" y="1828800"/>
            <a:ext cx="5486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000">
                <a:latin typeface="Comic Sans MS" pitchFamily="66" charset="0"/>
              </a:rPr>
              <a:t>Luke 18:9-14</a:t>
            </a:r>
          </a:p>
        </p:txBody>
      </p:sp>
      <p:pic>
        <p:nvPicPr>
          <p:cNvPr id="34820" name="Picture 2" descr="http://bp2.blogger.com/_y85tWBkS7KI/RyP-Eyfa-WI/AAAAAAAAAGw/XRal6krG45o/s400/thephariseeandthepubli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7988"/>
            <a:ext cx="4191000" cy="512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" y="381000"/>
            <a:ext cx="832471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Two Men Who Prayed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623</TotalTime>
  <Words>1829</Words>
  <Application>Microsoft Office PowerPoint</Application>
  <PresentationFormat>On-screen Show (4:3)</PresentationFormat>
  <Paragraphs>173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Times New Roman</vt:lpstr>
      <vt:lpstr>Calibri</vt:lpstr>
      <vt:lpstr>Arial</vt:lpstr>
      <vt:lpstr>Comic Sans MS</vt:lpstr>
      <vt:lpstr>MS Outlook</vt:lpstr>
      <vt:lpstr>Default Design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66</cp:revision>
  <dcterms:created xsi:type="dcterms:W3CDTF">2003-11-10T21:11:02Z</dcterms:created>
  <dcterms:modified xsi:type="dcterms:W3CDTF">2016-08-01T15:48:27Z</dcterms:modified>
</cp:coreProperties>
</file>