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thumbnail" Target="docProps/thumbnail0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2"/>
  </p:notesMasterIdLst>
  <p:handoutMasterIdLst>
    <p:handoutMasterId r:id="rId43"/>
  </p:handoutMasterIdLst>
  <p:sldIdLst>
    <p:sldId id="470" r:id="rId5"/>
    <p:sldId id="483" r:id="rId6"/>
    <p:sldId id="469" r:id="rId7"/>
    <p:sldId id="466" r:id="rId8"/>
    <p:sldId id="484" r:id="rId9"/>
    <p:sldId id="468" r:id="rId10"/>
    <p:sldId id="467" r:id="rId11"/>
    <p:sldId id="485" r:id="rId12"/>
    <p:sldId id="486" r:id="rId13"/>
    <p:sldId id="487" r:id="rId14"/>
    <p:sldId id="488" r:id="rId15"/>
    <p:sldId id="471" r:id="rId16"/>
    <p:sldId id="482" r:id="rId17"/>
    <p:sldId id="489" r:id="rId18"/>
    <p:sldId id="491" r:id="rId19"/>
    <p:sldId id="492" r:id="rId20"/>
    <p:sldId id="493" r:id="rId21"/>
    <p:sldId id="472" r:id="rId22"/>
    <p:sldId id="481" r:id="rId23"/>
    <p:sldId id="494" r:id="rId24"/>
    <p:sldId id="495" r:id="rId25"/>
    <p:sldId id="496" r:id="rId26"/>
    <p:sldId id="473" r:id="rId27"/>
    <p:sldId id="480" r:id="rId28"/>
    <p:sldId id="497" r:id="rId29"/>
    <p:sldId id="498" r:id="rId30"/>
    <p:sldId id="499" r:id="rId31"/>
    <p:sldId id="474" r:id="rId32"/>
    <p:sldId id="479" r:id="rId33"/>
    <p:sldId id="500" r:id="rId34"/>
    <p:sldId id="501" r:id="rId35"/>
    <p:sldId id="475" r:id="rId36"/>
    <p:sldId id="478" r:id="rId37"/>
    <p:sldId id="502" r:id="rId38"/>
    <p:sldId id="503" r:id="rId39"/>
    <p:sldId id="504" r:id="rId40"/>
    <p:sldId id="476" r:id="rId41"/>
  </p:sldIdLst>
  <p:sldSz cx="9144000" cy="6858000" type="screen4x3"/>
  <p:notesSz cx="7019925" cy="9305925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FFFFFF"/>
    <a:srgbClr val="FFFFCC"/>
    <a:srgbClr val="FF99FF"/>
    <a:srgbClr val="A8A9B4"/>
    <a:srgbClr val="EBEBEB"/>
    <a:srgbClr val="376092"/>
    <a:srgbClr val="7F7F7F"/>
    <a:srgbClr val="825809"/>
    <a:srgbClr val="4D8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958" autoAdjust="0"/>
  </p:normalViewPr>
  <p:slideViewPr>
    <p:cSldViewPr snapToGrid="0">
      <p:cViewPr varScale="1">
        <p:scale>
          <a:sx n="67" d="100"/>
          <a:sy n="67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216" y="-96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r>
              <a:rPr lang="en-US" sz="1000" dirty="0">
                <a:latin typeface="Arial" pitchFamily="34" charset="0"/>
                <a:cs typeface="Arial" pitchFamily="34" charset="0"/>
              </a:rPr>
              <a:t>© Duarte Design, Inc. 2009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FF37EAF2-1DE3-4AC2-BC82-3EF63BED9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7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CB1A8ED9-A90F-43A0-A471-4F79F54F87D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Duarte Design, Inc.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93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BDEBB-13C4-4594-A67B-B3581785F35A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19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9737"/>
            <a:ext cx="4619625" cy="44862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8144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6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3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78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3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74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34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921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01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71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14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2473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615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708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32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68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609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715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90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62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5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3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9967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84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77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82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23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53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318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51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30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60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>
                <a:solidFill>
                  <a:prstClr val="black"/>
                </a:solidFill>
              </a:rPr>
              <a:pPr/>
              <a:t>3/12/2014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73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3405688"/>
            <a:ext cx="7800975" cy="3495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175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03412" y="295835"/>
            <a:ext cx="8377517" cy="6306671"/>
          </a:xfrm>
          <a:prstGeom prst="roundRect">
            <a:avLst>
              <a:gd name="adj" fmla="val 2595"/>
            </a:avLst>
          </a:prstGeom>
          <a:solidFill>
            <a:schemeClr val="bg1"/>
          </a:solidFill>
          <a:ln w="762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34789" y="300318"/>
            <a:ext cx="8377517" cy="6306671"/>
          </a:xfrm>
          <a:prstGeom prst="roundRect">
            <a:avLst>
              <a:gd name="adj" fmla="val 2595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34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3405688"/>
            <a:ext cx="7800975" cy="3495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062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" y="1371600"/>
            <a:ext cx="89725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FFFFCC"/>
                </a:solidFill>
              </a:rPr>
              <a:t>The </a:t>
            </a:r>
            <a:r>
              <a:rPr lang="en-US" sz="2800" b="1" i="1" dirty="0" smtClean="0">
                <a:solidFill>
                  <a:srgbClr val="FFFFCC"/>
                </a:solidFill>
              </a:rPr>
              <a:t>Beginning</a:t>
            </a:r>
          </a:p>
          <a:p>
            <a:pPr algn="ctr"/>
            <a:endParaRPr lang="en-US" sz="1000" i="1" dirty="0">
              <a:solidFill>
                <a:schemeClr val="bg1"/>
              </a:solidFill>
            </a:endParaRPr>
          </a:p>
          <a:p>
            <a:pPr marL="400050" lvl="0" indent="-400050">
              <a:buFont typeface="+mj-lt"/>
              <a:buAutoNum type="romanUcPeriod"/>
            </a:pPr>
            <a:r>
              <a:rPr lang="en-US" sz="2400" b="1" u="sng" dirty="0">
                <a:solidFill>
                  <a:srgbClr val="FFFFCC"/>
                </a:solidFill>
              </a:rPr>
              <a:t>The Reception of the Holy Spirit</a:t>
            </a:r>
            <a:r>
              <a:rPr lang="en-US" sz="2400" b="1" dirty="0">
                <a:solidFill>
                  <a:srgbClr val="FFFFCC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(vv. </a:t>
            </a:r>
            <a:r>
              <a:rPr lang="en-US" sz="2400" b="1" dirty="0" smtClean="0">
                <a:solidFill>
                  <a:schemeClr val="bg1"/>
                </a:solidFill>
              </a:rPr>
              <a:t>1-13)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The </a:t>
            </a:r>
            <a:r>
              <a:rPr lang="en-US" sz="2400" b="1" i="1" dirty="0">
                <a:solidFill>
                  <a:schemeClr val="bg1"/>
                </a:solidFill>
              </a:rPr>
              <a:t>apostles receive the Spirit and speak in tongues </a:t>
            </a:r>
            <a:r>
              <a:rPr lang="en-US" sz="2400" b="1" dirty="0">
                <a:solidFill>
                  <a:schemeClr val="bg1"/>
                </a:solidFill>
              </a:rPr>
              <a:t>(vv. </a:t>
            </a:r>
            <a:r>
              <a:rPr lang="en-US" sz="2400" b="1" dirty="0" smtClean="0">
                <a:solidFill>
                  <a:schemeClr val="bg1"/>
                </a:solidFill>
              </a:rPr>
              <a:t>1-4)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The </a:t>
            </a:r>
            <a:r>
              <a:rPr lang="en-US" sz="2400" b="1" i="1" dirty="0">
                <a:solidFill>
                  <a:schemeClr val="bg1"/>
                </a:solidFill>
              </a:rPr>
              <a:t>multitude is amazed</a:t>
            </a:r>
            <a:r>
              <a:rPr lang="en-US" sz="2400" b="1" dirty="0">
                <a:solidFill>
                  <a:schemeClr val="bg1"/>
                </a:solidFill>
              </a:rPr>
              <a:t> (vv. 5-13</a:t>
            </a:r>
            <a:r>
              <a:rPr lang="en-US" sz="2400" b="1" dirty="0" smtClean="0">
                <a:solidFill>
                  <a:schemeClr val="bg1"/>
                </a:solidFill>
              </a:rPr>
              <a:t>)</a:t>
            </a:r>
          </a:p>
          <a:p>
            <a:pPr marL="857250" lvl="1" indent="-400050">
              <a:buFont typeface="+mj-lt"/>
              <a:buAutoNum type="alphaUcPeriod"/>
            </a:pPr>
            <a:endParaRPr lang="en-US" sz="1000" b="1" dirty="0">
              <a:solidFill>
                <a:schemeClr val="bg1"/>
              </a:solidFill>
            </a:endParaRPr>
          </a:p>
          <a:p>
            <a:pPr marL="400050" lvl="0" indent="-400050">
              <a:buFont typeface="+mj-lt"/>
              <a:buAutoNum type="romanUcPeriod"/>
            </a:pPr>
            <a:r>
              <a:rPr lang="en-US" sz="2400" b="1" u="sng" dirty="0">
                <a:solidFill>
                  <a:srgbClr val="FFFFCC"/>
                </a:solidFill>
              </a:rPr>
              <a:t>Peter’s Sermon</a:t>
            </a:r>
            <a:r>
              <a:rPr lang="en-US" sz="2400" b="1" dirty="0">
                <a:solidFill>
                  <a:srgbClr val="FFFFCC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(vv. </a:t>
            </a:r>
            <a:r>
              <a:rPr lang="en-US" sz="2400" b="1" dirty="0" smtClean="0">
                <a:solidFill>
                  <a:schemeClr val="bg1"/>
                </a:solidFill>
              </a:rPr>
              <a:t>14-36)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Explanation </a:t>
            </a:r>
            <a:r>
              <a:rPr lang="en-US" sz="2400" b="1" i="1" dirty="0">
                <a:solidFill>
                  <a:schemeClr val="bg1"/>
                </a:solidFill>
              </a:rPr>
              <a:t>of the events</a:t>
            </a:r>
            <a:r>
              <a:rPr lang="en-US" sz="2400" b="1" dirty="0">
                <a:solidFill>
                  <a:schemeClr val="bg1"/>
                </a:solidFill>
              </a:rPr>
              <a:t> (vv. </a:t>
            </a:r>
            <a:r>
              <a:rPr lang="en-US" sz="2400" b="1" dirty="0" smtClean="0">
                <a:solidFill>
                  <a:schemeClr val="bg1"/>
                </a:solidFill>
              </a:rPr>
              <a:t>14-21)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Jesus </a:t>
            </a:r>
            <a:r>
              <a:rPr lang="en-US" sz="2400" b="1" i="1" dirty="0">
                <a:solidFill>
                  <a:schemeClr val="bg1"/>
                </a:solidFill>
              </a:rPr>
              <a:t>is raised from the dead</a:t>
            </a:r>
            <a:r>
              <a:rPr lang="en-US" sz="2400" b="1" dirty="0">
                <a:solidFill>
                  <a:schemeClr val="bg1"/>
                </a:solidFill>
              </a:rPr>
              <a:t> (vv. </a:t>
            </a:r>
            <a:r>
              <a:rPr lang="en-US" sz="2400" b="1" dirty="0" smtClean="0">
                <a:solidFill>
                  <a:schemeClr val="bg1"/>
                </a:solidFill>
              </a:rPr>
              <a:t>22-36)</a:t>
            </a:r>
            <a:endParaRPr lang="en-US" sz="2400" b="1" dirty="0">
              <a:solidFill>
                <a:schemeClr val="bg1"/>
              </a:solidFill>
            </a:endParaRPr>
          </a:p>
          <a:p>
            <a:pPr marL="1314450" lvl="2" indent="-40005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one you crucified is raised (vv. </a:t>
            </a:r>
            <a:r>
              <a:rPr lang="en-US" sz="2400" dirty="0" smtClean="0">
                <a:solidFill>
                  <a:schemeClr val="bg1"/>
                </a:solidFill>
              </a:rPr>
              <a:t>22-24)</a:t>
            </a:r>
            <a:endParaRPr lang="en-US" sz="2400" dirty="0">
              <a:solidFill>
                <a:schemeClr val="bg1"/>
              </a:solidFill>
            </a:endParaRPr>
          </a:p>
          <a:p>
            <a:pPr marL="1314450" lvl="2" indent="-40005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David </a:t>
            </a:r>
            <a:r>
              <a:rPr lang="en-US" sz="2400" dirty="0">
                <a:solidFill>
                  <a:schemeClr val="bg1"/>
                </a:solidFill>
              </a:rPr>
              <a:t>prophesied of this (vv. </a:t>
            </a:r>
            <a:r>
              <a:rPr lang="en-US" sz="2400" dirty="0" smtClean="0">
                <a:solidFill>
                  <a:schemeClr val="bg1"/>
                </a:solidFill>
              </a:rPr>
              <a:t>25-31)</a:t>
            </a:r>
            <a:endParaRPr lang="en-US" sz="2400" dirty="0">
              <a:solidFill>
                <a:schemeClr val="bg1"/>
              </a:solidFill>
            </a:endParaRPr>
          </a:p>
          <a:p>
            <a:pPr marL="1314450" lvl="2" indent="-40005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He </a:t>
            </a:r>
            <a:r>
              <a:rPr lang="en-US" sz="2400" dirty="0">
                <a:solidFill>
                  <a:schemeClr val="bg1"/>
                </a:solidFill>
              </a:rPr>
              <a:t>is now exalted as both Lord and Christ (vv. 32-36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507581" y="257176"/>
            <a:ext cx="2128838" cy="94297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Acts 2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94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71475"/>
            <a:ext cx="8458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romanUcPeriod" startAt="3"/>
            </a:pPr>
            <a:r>
              <a:rPr lang="en-US" sz="2400" b="1" u="sng" dirty="0" smtClean="0">
                <a:solidFill>
                  <a:srgbClr val="FFFFCC"/>
                </a:solidFill>
              </a:rPr>
              <a:t>Response </a:t>
            </a:r>
            <a:r>
              <a:rPr lang="en-US" sz="2400" b="1" u="sng" dirty="0">
                <a:solidFill>
                  <a:srgbClr val="FFFFCC"/>
                </a:solidFill>
              </a:rPr>
              <a:t>of the Multitude</a:t>
            </a:r>
            <a:r>
              <a:rPr lang="en-US" sz="2400" b="1" dirty="0">
                <a:solidFill>
                  <a:srgbClr val="FFFFCC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(vv. </a:t>
            </a:r>
            <a:r>
              <a:rPr lang="en-US" sz="2400" b="1" dirty="0" smtClean="0">
                <a:solidFill>
                  <a:schemeClr val="bg1"/>
                </a:solidFill>
              </a:rPr>
              <a:t>37-41)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They </a:t>
            </a:r>
            <a:r>
              <a:rPr lang="en-US" sz="2400" b="1" i="1" dirty="0">
                <a:solidFill>
                  <a:schemeClr val="bg1"/>
                </a:solidFill>
              </a:rPr>
              <a:t>asked what to do</a:t>
            </a:r>
            <a:r>
              <a:rPr lang="en-US" sz="2400" b="1" dirty="0">
                <a:solidFill>
                  <a:schemeClr val="bg1"/>
                </a:solidFill>
              </a:rPr>
              <a:t> (vv. </a:t>
            </a:r>
            <a:r>
              <a:rPr lang="en-US" sz="2400" b="1" dirty="0" smtClean="0">
                <a:solidFill>
                  <a:schemeClr val="bg1"/>
                </a:solidFill>
              </a:rPr>
              <a:t>37-40)</a:t>
            </a:r>
            <a:endParaRPr lang="en-US" sz="2400" b="1" dirty="0">
              <a:solidFill>
                <a:schemeClr val="bg1"/>
              </a:solidFill>
            </a:endParaRPr>
          </a:p>
          <a:p>
            <a:pPr marL="1314450" lvl="2" indent="-40005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question (v. </a:t>
            </a:r>
            <a:r>
              <a:rPr lang="en-US" sz="2400" dirty="0" smtClean="0">
                <a:solidFill>
                  <a:schemeClr val="bg1"/>
                </a:solidFill>
              </a:rPr>
              <a:t>37)</a:t>
            </a:r>
            <a:endParaRPr lang="en-US" sz="2400" dirty="0">
              <a:solidFill>
                <a:schemeClr val="bg1"/>
              </a:solidFill>
            </a:endParaRPr>
          </a:p>
          <a:p>
            <a:pPr marL="1314450" lvl="2" indent="-40005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answer (vv. </a:t>
            </a:r>
            <a:r>
              <a:rPr lang="en-US" sz="2400" dirty="0" smtClean="0">
                <a:solidFill>
                  <a:schemeClr val="bg1"/>
                </a:solidFill>
              </a:rPr>
              <a:t>38-40)</a:t>
            </a:r>
            <a:endParaRPr lang="en-US" sz="2400" dirty="0">
              <a:solidFill>
                <a:schemeClr val="bg1"/>
              </a:solidFill>
            </a:endParaRPr>
          </a:p>
          <a:p>
            <a:pPr marL="1771650" lvl="3" indent="-40005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Repent </a:t>
            </a:r>
            <a:r>
              <a:rPr lang="en-US" sz="2400" dirty="0">
                <a:solidFill>
                  <a:schemeClr val="bg1"/>
                </a:solidFill>
              </a:rPr>
              <a:t>and be baptized for the remission of sins (vv. </a:t>
            </a:r>
            <a:r>
              <a:rPr lang="en-US" sz="2400" dirty="0" smtClean="0">
                <a:solidFill>
                  <a:schemeClr val="bg1"/>
                </a:solidFill>
              </a:rPr>
              <a:t>38-39)</a:t>
            </a:r>
            <a:endParaRPr lang="en-US" sz="2400" dirty="0">
              <a:solidFill>
                <a:schemeClr val="bg1"/>
              </a:solidFill>
            </a:endParaRPr>
          </a:p>
          <a:p>
            <a:pPr marL="1771650" lvl="3" indent="-40005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Save </a:t>
            </a:r>
            <a:r>
              <a:rPr lang="en-US" sz="2400" dirty="0">
                <a:solidFill>
                  <a:schemeClr val="bg1"/>
                </a:solidFill>
              </a:rPr>
              <a:t>yourself (v. </a:t>
            </a:r>
            <a:r>
              <a:rPr lang="en-US" sz="2400" dirty="0" smtClean="0">
                <a:solidFill>
                  <a:schemeClr val="bg1"/>
                </a:solidFill>
              </a:rPr>
              <a:t>40)</a:t>
            </a:r>
            <a:endParaRPr lang="en-US" sz="2400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They </a:t>
            </a:r>
            <a:r>
              <a:rPr lang="en-US" sz="2400" b="1" i="1" dirty="0">
                <a:solidFill>
                  <a:schemeClr val="bg1"/>
                </a:solidFill>
              </a:rPr>
              <a:t>gladly received the word and obeyed</a:t>
            </a:r>
            <a:r>
              <a:rPr lang="en-US" sz="2400" b="1" dirty="0">
                <a:solidFill>
                  <a:schemeClr val="bg1"/>
                </a:solidFill>
              </a:rPr>
              <a:t> (v. 41</a:t>
            </a:r>
            <a:r>
              <a:rPr lang="en-US" sz="2400" b="1" dirty="0" smtClean="0">
                <a:solidFill>
                  <a:schemeClr val="bg1"/>
                </a:solidFill>
              </a:rPr>
              <a:t>)</a:t>
            </a:r>
          </a:p>
          <a:p>
            <a:pPr marL="857250" lvl="1" indent="-400050">
              <a:buFont typeface="+mj-lt"/>
              <a:buAutoNum type="alphaUcPeriod"/>
            </a:pPr>
            <a:endParaRPr lang="en-US" sz="1000" b="1" dirty="0">
              <a:solidFill>
                <a:schemeClr val="bg1"/>
              </a:solidFill>
            </a:endParaRPr>
          </a:p>
          <a:p>
            <a:pPr marL="400050" lvl="0" indent="-400050">
              <a:buFont typeface="+mj-lt"/>
              <a:buAutoNum type="romanUcPeriod" startAt="3"/>
            </a:pPr>
            <a:r>
              <a:rPr lang="en-US" sz="2400" b="1" u="sng" dirty="0">
                <a:solidFill>
                  <a:srgbClr val="FFFFCC"/>
                </a:solidFill>
              </a:rPr>
              <a:t>The Disciples Continued in the Apostles Doctrine</a:t>
            </a:r>
            <a:r>
              <a:rPr lang="en-US" sz="2400" b="1" dirty="0">
                <a:solidFill>
                  <a:srgbClr val="FFFFCC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(vv. </a:t>
            </a:r>
            <a:r>
              <a:rPr lang="en-US" sz="2400" b="1" dirty="0" smtClean="0">
                <a:solidFill>
                  <a:schemeClr val="bg1"/>
                </a:solidFill>
              </a:rPr>
              <a:t>42-47)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Followed </a:t>
            </a:r>
            <a:r>
              <a:rPr lang="en-US" sz="2400" b="1" i="1" dirty="0">
                <a:solidFill>
                  <a:schemeClr val="bg1"/>
                </a:solidFill>
              </a:rPr>
              <a:t>the apostles’ authority</a:t>
            </a:r>
            <a:r>
              <a:rPr lang="en-US" sz="2400" b="1" dirty="0">
                <a:solidFill>
                  <a:schemeClr val="bg1"/>
                </a:solidFill>
              </a:rPr>
              <a:t> (v. </a:t>
            </a:r>
            <a:r>
              <a:rPr lang="en-US" sz="2400" b="1" dirty="0" smtClean="0">
                <a:solidFill>
                  <a:schemeClr val="bg1"/>
                </a:solidFill>
              </a:rPr>
              <a:t>42)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Were </a:t>
            </a:r>
            <a:r>
              <a:rPr lang="en-US" sz="2400" b="1" i="1" dirty="0">
                <a:solidFill>
                  <a:schemeClr val="bg1"/>
                </a:solidFill>
              </a:rPr>
              <a:t>steadfast</a:t>
            </a:r>
            <a:r>
              <a:rPr lang="en-US" sz="2400" b="1" dirty="0">
                <a:solidFill>
                  <a:schemeClr val="bg1"/>
                </a:solidFill>
              </a:rPr>
              <a:t> (v. </a:t>
            </a:r>
            <a:r>
              <a:rPr lang="en-US" sz="2400" b="1" dirty="0" smtClean="0">
                <a:solidFill>
                  <a:schemeClr val="bg1"/>
                </a:solidFill>
              </a:rPr>
              <a:t>42)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Worshiped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(v. </a:t>
            </a:r>
            <a:r>
              <a:rPr lang="en-US" sz="2400" b="1" dirty="0" smtClean="0">
                <a:solidFill>
                  <a:schemeClr val="bg1"/>
                </a:solidFill>
              </a:rPr>
              <a:t>42)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Feared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(v. </a:t>
            </a:r>
            <a:r>
              <a:rPr lang="en-US" sz="2400" b="1" dirty="0" smtClean="0">
                <a:solidFill>
                  <a:schemeClr val="bg1"/>
                </a:solidFill>
              </a:rPr>
              <a:t>43)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Took </a:t>
            </a:r>
            <a:r>
              <a:rPr lang="en-US" sz="2400" b="1" i="1" dirty="0">
                <a:solidFill>
                  <a:schemeClr val="bg1"/>
                </a:solidFill>
              </a:rPr>
              <a:t>care of the needy</a:t>
            </a:r>
            <a:r>
              <a:rPr lang="en-US" sz="2400" b="1" dirty="0">
                <a:solidFill>
                  <a:schemeClr val="bg1"/>
                </a:solidFill>
              </a:rPr>
              <a:t> (vv. </a:t>
            </a:r>
            <a:r>
              <a:rPr lang="en-US" sz="2400" b="1" dirty="0" smtClean="0">
                <a:solidFill>
                  <a:schemeClr val="bg1"/>
                </a:solidFill>
              </a:rPr>
              <a:t>44-45)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Served </a:t>
            </a:r>
            <a:r>
              <a:rPr lang="en-US" sz="2400" b="1" i="1" dirty="0">
                <a:solidFill>
                  <a:schemeClr val="bg1"/>
                </a:solidFill>
              </a:rPr>
              <a:t>daily</a:t>
            </a:r>
            <a:r>
              <a:rPr lang="en-US" sz="2400" b="1" dirty="0">
                <a:solidFill>
                  <a:schemeClr val="bg1"/>
                </a:solidFill>
              </a:rPr>
              <a:t> (v. </a:t>
            </a:r>
            <a:r>
              <a:rPr lang="en-US" sz="2400" b="1" dirty="0" smtClean="0">
                <a:solidFill>
                  <a:schemeClr val="bg1"/>
                </a:solidFill>
              </a:rPr>
              <a:t>46)</a:t>
            </a:r>
            <a:endParaRPr lang="en-US" sz="2400" b="1" dirty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alphaUcPeriod"/>
            </a:pPr>
            <a:r>
              <a:rPr lang="en-US" sz="2400" b="1" i="1" dirty="0" smtClean="0">
                <a:solidFill>
                  <a:schemeClr val="bg1"/>
                </a:solidFill>
              </a:rPr>
              <a:t>Grew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(v. 47</a:t>
            </a:r>
            <a:r>
              <a:rPr lang="en-US" sz="2400" b="1" dirty="0" smtClean="0">
                <a:solidFill>
                  <a:schemeClr val="bg1"/>
                </a:solidFill>
              </a:rPr>
              <a:t>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-42855" y="3328988"/>
            <a:ext cx="9172575" cy="341346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3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528637"/>
            <a:ext cx="8686799" cy="569386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2:42-47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And they continued steadfastly in the apostles' doctrine and fellowship, in the breaking of bread, and in prayers.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Then fear came upon every soul, and many wonders and signs were done through the apostles.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 Now all who believed were together, and had all things in common,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and sold their possessions and goods, and divided them among all, as anyone had need.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 So continuing daily with one accord in the temple, and breaking bread from house to house, they ate their food with gladness and simplicity of heart,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praising God and having favor with all the people. And the Lord added to the church daily those who were being saved. </a:t>
            </a:r>
          </a:p>
        </p:txBody>
      </p:sp>
    </p:spTree>
    <p:extLst>
      <p:ext uri="{BB962C8B-B14F-4D97-AF65-F5344CB8AC3E}">
        <p14:creationId xmlns:p14="http://schemas.microsoft.com/office/powerpoint/2010/main" val="3236548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21531" y="4043363"/>
            <a:ext cx="2128838" cy="94297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Acts 2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228600"/>
            <a:ext cx="4500562" cy="630942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2:42-47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And they continued steadfastly in the apostles' doctrine and fellowship, in the breaking of bread, and in prayers.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Then fear came upon every soul, and many wonders and signs were done through the apostles.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 Now all who believed were together, and had all things in common,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and sold their possessions and goods, and divided them among all, as anyone had need.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 So continuing daily with one accord in the temple, and breaking bread from house to house, they ate their food with gladness and simplicity of heart,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praising God and having favor with all the people. And the Lord added to the church daily those who were being saved. </a:t>
            </a:r>
          </a:p>
        </p:txBody>
      </p:sp>
    </p:spTree>
    <p:extLst>
      <p:ext uri="{BB962C8B-B14F-4D97-AF65-F5344CB8AC3E}">
        <p14:creationId xmlns:p14="http://schemas.microsoft.com/office/powerpoint/2010/main" val="2825556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21531" y="4043363"/>
            <a:ext cx="2128838" cy="94297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Acts 2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57713" y="1047884"/>
            <a:ext cx="401478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CC"/>
                </a:solidFill>
              </a:rPr>
              <a:t>“He closes this section of the history with a brief notice of the order established in the new church…”</a:t>
            </a:r>
          </a:p>
          <a:p>
            <a:endParaRPr lang="en-US" sz="3600" dirty="0" smtClean="0">
              <a:solidFill>
                <a:srgbClr val="FFFFCC"/>
              </a:solidFill>
            </a:endParaRPr>
          </a:p>
          <a:p>
            <a:r>
              <a:rPr lang="en-US" sz="2400" dirty="0" smtClean="0">
                <a:solidFill>
                  <a:srgbClr val="FFFFCC"/>
                </a:solidFill>
              </a:rPr>
              <a:t>(J. W. </a:t>
            </a:r>
            <a:r>
              <a:rPr lang="en-US" sz="2400" dirty="0" err="1" smtClean="0">
                <a:solidFill>
                  <a:srgbClr val="FFFFCC"/>
                </a:solidFill>
              </a:rPr>
              <a:t>McGarvey</a:t>
            </a:r>
            <a:endParaRPr lang="en-US" sz="2400" dirty="0" smtClean="0">
              <a:solidFill>
                <a:srgbClr val="FFFFCC"/>
              </a:solidFill>
            </a:endParaRPr>
          </a:p>
          <a:p>
            <a:r>
              <a:rPr lang="en-US" sz="2400" i="1" dirty="0" smtClean="0">
                <a:solidFill>
                  <a:srgbClr val="FFFFCC"/>
                </a:solidFill>
              </a:rPr>
              <a:t>New Commentary on Acts</a:t>
            </a:r>
            <a:r>
              <a:rPr lang="en-US" sz="2400" dirty="0" smtClean="0">
                <a:solidFill>
                  <a:srgbClr val="FFFFCC"/>
                </a:solidFill>
              </a:rPr>
              <a:t>, 46)</a:t>
            </a:r>
          </a:p>
        </p:txBody>
      </p:sp>
    </p:spTree>
    <p:extLst>
      <p:ext uri="{BB962C8B-B14F-4D97-AF65-F5344CB8AC3E}">
        <p14:creationId xmlns:p14="http://schemas.microsoft.com/office/powerpoint/2010/main" val="1716519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5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Standard of Authority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42)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7" y="200025"/>
            <a:ext cx="85296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Doctrine Was a Confirmed Message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Acts 2:4, 7, 12, 43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Confirmed with signs (Mark 16:17-20)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We must make sure message is confirmed (2 Cor. 4:13)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153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Standard of Authority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42)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7" y="200025"/>
            <a:ext cx="85296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Doctrine Was a Confirmed Message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Word Was to be Accepted as God’s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1 Cor. 14:37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1 Thess. 2:13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1 John 4:1, 6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705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Standard of Authority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42)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7" y="200025"/>
            <a:ext cx="85296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Doctrine Was a Confirmed Message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Word Was to be Accepted as God’s Word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 Were to Teach Disciples to Observe All Things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Matt. 28:18-19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That is exactly what they were doing in Acts 2:42-47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23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Standard of Authority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42)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7" y="200025"/>
            <a:ext cx="85296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Doctrine Was a Confirmed Message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Word Was to be Accepted as God’s Word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 Were to Teach Disciples to Observe All Things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Early Disciples Continued Steadfastly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ESV – “devoted themselves to the apostles’ teaching”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Darby – “persevered in the teaching”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YLT – “continually devoted themselves”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NCV – “spent their time learning the apostles’ teaching”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Held fast to Apostles’ doctrine – not the prevailing views, own opinions, or social trends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49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Standard of Authority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42)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7" y="200025"/>
            <a:ext cx="85296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Doctrine Was a Confirmed Message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Apostles’ Word Was to be Accepted as God’s Word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Apostles Were to Teach Disciples to Observe All Things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Early Disciples Continued Steadfastly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Requires us to Spend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1 Tim. 4:13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Know what the instructions and guide say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Tells us: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7187" y="3361811"/>
            <a:ext cx="2535706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What to believe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9945" y="3371331"/>
            <a:ext cx="2535706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What to practice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7009" y="3366563"/>
            <a:ext cx="2535706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How to live 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87" y="4004636"/>
            <a:ext cx="2535706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How to act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0337" y="4014156"/>
            <a:ext cx="2535706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Attitudes to have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934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  <p:bldP spid="2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Oneness of Fellowship (vv. 42, 46)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94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Oneness of Fellowship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42, 46)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Fellowship (v. 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Sharing together, joint participation, association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61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52400" y="0"/>
            <a:ext cx="88392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Vines:</a:t>
            </a:r>
            <a:endPara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NT:2842, (a) "communion, fellowship, </a:t>
            </a:r>
            <a:r>
              <a:rPr lang="en-US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 in common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(from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"common"), is translated "communion" in 1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10:16;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Philem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6, RV, "fellowship," for KJV, "communication"; it is most frequently translated "fellowship"; (b) "that which is the outcome of fellowship, a contribution," e. g., Rom 15:26; 2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8:4. See COMMUNION, CONTRIBUTION, etc.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971800"/>
            <a:ext cx="899160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Strong’s # 2842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koy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nohn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'-ah); from NT:2844; </a:t>
            </a:r>
            <a:r>
              <a:rPr lang="en-US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partnership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i.e. (literally) </a:t>
            </a:r>
            <a:r>
              <a:rPr lang="en-US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(social) intercourse, or (pecuniary) benefaction: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KJV - (to) communicate (-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communion, (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-) distribution, fellowship.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52400" y="4999038"/>
            <a:ext cx="86106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Thayer</a:t>
            </a:r>
            <a:endParaRPr lang="en-US" sz="24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fellowship, </a:t>
            </a:r>
            <a:r>
              <a:rPr lang="en-US" sz="2400" u="sng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</a:t>
            </a: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community, communion, </a:t>
            </a:r>
            <a:r>
              <a:rPr lang="en-US" sz="2400" u="sng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joint participation</a:t>
            </a: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contact</a:t>
            </a:r>
          </a:p>
        </p:txBody>
      </p:sp>
    </p:spTree>
    <p:extLst>
      <p:ext uri="{BB962C8B-B14F-4D97-AF65-F5344CB8AC3E}">
        <p14:creationId xmlns:p14="http://schemas.microsoft.com/office/powerpoint/2010/main" val="695654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Oneness of Fellowship </a:t>
            </a:r>
            <a:r>
              <a:rPr lang="en-US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(vv. 42, 46)</a:t>
            </a:r>
            <a:endParaRPr 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Fellowship (v. 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Sharing together, joint participation, association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Used of spiritual sharing…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Based upon fellowship with God (1 John 1:7; 2 John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We share the same body, Spirit, hope, Lord, faith, baptism, and God (Eph. 4:4-6)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Devoted themselves to it – steadfast – delighted in spiritual fellowship</a:t>
            </a:r>
          </a:p>
        </p:txBody>
      </p:sp>
    </p:spTree>
    <p:extLst>
      <p:ext uri="{BB962C8B-B14F-4D97-AF65-F5344CB8AC3E}">
        <p14:creationId xmlns:p14="http://schemas.microsoft.com/office/powerpoint/2010/main" val="1513364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Oneness of Fellowship </a:t>
            </a:r>
            <a:r>
              <a:rPr lang="en-US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(vv. 42, 46)</a:t>
            </a:r>
            <a:endParaRPr 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Fellowship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One Accord (v. 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United – acted as 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United in worship (v. 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United in benevolent care (vv. 44-45)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United in their standard (v. 42)</a:t>
            </a:r>
          </a:p>
        </p:txBody>
      </p:sp>
    </p:spTree>
    <p:extLst>
      <p:ext uri="{BB962C8B-B14F-4D97-AF65-F5344CB8AC3E}">
        <p14:creationId xmlns:p14="http://schemas.microsoft.com/office/powerpoint/2010/main" val="3917678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Oneness of Fellowship </a:t>
            </a:r>
            <a:r>
              <a:rPr lang="en-US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(vv. 42, 46)</a:t>
            </a:r>
            <a:endParaRPr 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Fellowship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One Accord (v. 46)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Unity &amp; Harmony is Good &amp; Pleasant (Psa. 133:1)</a:t>
            </a:r>
          </a:p>
        </p:txBody>
      </p:sp>
    </p:spTree>
    <p:extLst>
      <p:ext uri="{BB962C8B-B14F-4D97-AF65-F5344CB8AC3E}">
        <p14:creationId xmlns:p14="http://schemas.microsoft.com/office/powerpoint/2010/main" val="2225201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Oneness of Fellowship (vv. 42, 46)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Worship of God (vv. 42, 47)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960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Worship of God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42,47)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Breaking Bread (v. 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“Breaking bread”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Can mean a common meal (cf. v. 46)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Can mean Lord’s Supper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This is the first day of week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As in Acts 20:7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First time carrying out what Lord instituted (Matt. 26) </a:t>
            </a:r>
          </a:p>
        </p:txBody>
      </p:sp>
    </p:spTree>
    <p:extLst>
      <p:ext uri="{BB962C8B-B14F-4D97-AF65-F5344CB8AC3E}">
        <p14:creationId xmlns:p14="http://schemas.microsoft.com/office/powerpoint/2010/main" val="1356388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Worship of God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42,47)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Breaking Bread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Prayers (v. 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Early church was a praying people (Acts 1:14; 12:12)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Public prayer (1 Cor. 10:16; 1 Tim. 2:8)</a:t>
            </a:r>
          </a:p>
        </p:txBody>
      </p:sp>
    </p:spTree>
    <p:extLst>
      <p:ext uri="{BB962C8B-B14F-4D97-AF65-F5344CB8AC3E}">
        <p14:creationId xmlns:p14="http://schemas.microsoft.com/office/powerpoint/2010/main" val="1995942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Worship of God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42,47)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Breaking Bread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Prayers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Fellowship – Contribution (v. 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Same word used of contribution (2 Cor. 8:4)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A. Campbell rendered it “contribution”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In context with other acts of worship</a:t>
            </a:r>
          </a:p>
        </p:txBody>
      </p:sp>
    </p:spTree>
    <p:extLst>
      <p:ext uri="{BB962C8B-B14F-4D97-AF65-F5344CB8AC3E}">
        <p14:creationId xmlns:p14="http://schemas.microsoft.com/office/powerpoint/2010/main" val="2272469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Worship of God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42,47)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Breaking Bread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Prayers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Fellowship – Contribution (v. 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Praising God (v. 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Motive / purpose in worship service – not merely that it “does us some good”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Individual daily praising (cf. v. 46) as well as in worship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Despite difficulties – gave glory to God – worship was important!</a:t>
            </a:r>
          </a:p>
        </p:txBody>
      </p:sp>
    </p:spTree>
    <p:extLst>
      <p:ext uri="{BB962C8B-B14F-4D97-AF65-F5344CB8AC3E}">
        <p14:creationId xmlns:p14="http://schemas.microsoft.com/office/powerpoint/2010/main" val="159996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Oneness of Fellowship (vv. 42, 46)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Worship of God (vv. 42,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Influence on Community (vv. 43, 47)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46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275979" y="5443289"/>
            <a:ext cx="5348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Influence on Community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43, 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7300" y="1443037"/>
            <a:ext cx="6557962" cy="1200329"/>
          </a:xfrm>
          <a:prstGeom prst="rect">
            <a:avLst/>
          </a:prstGeom>
          <a:solidFill>
            <a:srgbClr val="FFFFFF">
              <a:alpha val="63922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 church is no good if it has little or no influence on the community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89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275979" y="5443289"/>
            <a:ext cx="5348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Influence on Community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43, 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Fear Came Upon Every Soul (v. 43)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“Awe” (ESV)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“Everyone felt great respect for God”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“A deep sense of awe came over them all” (NLT)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Due to the miracles (v. 43b)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That was the purpose of miracles (Mark 16:17-20)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Made people aware of the presence and power of God</a:t>
            </a:r>
          </a:p>
        </p:txBody>
      </p:sp>
    </p:spTree>
    <p:extLst>
      <p:ext uri="{BB962C8B-B14F-4D97-AF65-F5344CB8AC3E}">
        <p14:creationId xmlns:p14="http://schemas.microsoft.com/office/powerpoint/2010/main" val="3808068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275979" y="5443289"/>
            <a:ext cx="5348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Influence on Community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43, 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Fear Came Upon Every Soul (v. 43)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Favor with all the People (v. 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“People recognized that the church lived out the message they proclaimed about Jesus Christ” (Faith Life notes)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Acts 5:13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“Commending themselves by their lovely demeanor to the admiration of all who observed them” (J, F, &amp; 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NLT – “and enjoying the goodwill of all the people”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Respected &amp; admired by those who </a:t>
            </a:r>
            <a:r>
              <a:rPr lang="en-US" sz="2400" i="1" u="sng" dirty="0" smtClean="0">
                <a:solidFill>
                  <a:prstClr val="white"/>
                </a:solidFill>
              </a:rPr>
              <a:t>saw</a:t>
            </a:r>
            <a:r>
              <a:rPr lang="en-US" sz="2400" dirty="0" smtClean="0">
                <a:solidFill>
                  <a:prstClr val="white"/>
                </a:solidFill>
              </a:rPr>
              <a:t> what they </a:t>
            </a:r>
            <a:r>
              <a:rPr lang="en-US" sz="2400" i="1" u="sng" dirty="0" smtClean="0">
                <a:solidFill>
                  <a:prstClr val="white"/>
                </a:solidFill>
              </a:rPr>
              <a:t>heard</a:t>
            </a:r>
          </a:p>
        </p:txBody>
      </p:sp>
    </p:spTree>
    <p:extLst>
      <p:ext uri="{BB962C8B-B14F-4D97-AF65-F5344CB8AC3E}">
        <p14:creationId xmlns:p14="http://schemas.microsoft.com/office/powerpoint/2010/main" val="1414328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275979" y="5443289"/>
            <a:ext cx="5348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Influence on Community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43, 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Fear Came Upon Every Soul (v. 43)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Favor with all the People (v. 47)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We Should Live So As to Promote a Favorable View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1 Tim. 4:12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Rom. 12:18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Matt. 5:13-16</a:t>
            </a:r>
          </a:p>
        </p:txBody>
      </p:sp>
    </p:spTree>
    <p:extLst>
      <p:ext uri="{BB962C8B-B14F-4D97-AF65-F5344CB8AC3E}">
        <p14:creationId xmlns:p14="http://schemas.microsoft.com/office/powerpoint/2010/main" val="2610601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Oneness of Fellowship (vv. 42, 46)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Worship of God (vv. 42,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Influence on Community (vv. 43,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Care of Brethren (vv. 44-45)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48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 of Brethren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44-45)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What They Did: </a:t>
            </a:r>
            <a:r>
              <a:rPr lang="en-US" sz="2400" i="1" dirty="0" smtClean="0">
                <a:solidFill>
                  <a:schemeClr val="bg1"/>
                </a:solidFill>
              </a:rPr>
              <a:t>Divided to All Who Had Need</a:t>
            </a:r>
            <a:r>
              <a:rPr lang="en-US" sz="2400" dirty="0" smtClean="0">
                <a:solidFill>
                  <a:srgbClr val="FFFF99"/>
                </a:solidFill>
              </a:rPr>
              <a:t> (v. 45b)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Pooled money together and distributed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Church action (cf. Acts 4, 6, 11)</a:t>
            </a:r>
          </a:p>
        </p:txBody>
      </p:sp>
    </p:spTree>
    <p:extLst>
      <p:ext uri="{BB962C8B-B14F-4D97-AF65-F5344CB8AC3E}">
        <p14:creationId xmlns:p14="http://schemas.microsoft.com/office/powerpoint/2010/main" val="583047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 of Brethren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44-45)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What They Did: </a:t>
            </a:r>
            <a:r>
              <a:rPr lang="en-US" sz="2400" i="1" dirty="0" smtClean="0">
                <a:solidFill>
                  <a:schemeClr val="bg1"/>
                </a:solidFill>
              </a:rPr>
              <a:t>Divided to All Who Had Need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rgbClr val="FFFF99"/>
                </a:solidFill>
              </a:rPr>
              <a:t>(v. 45b)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How They Were Able to Do It: </a:t>
            </a:r>
            <a:r>
              <a:rPr lang="en-US" sz="2400" i="1" dirty="0" smtClean="0">
                <a:solidFill>
                  <a:schemeClr val="bg1"/>
                </a:solidFill>
              </a:rPr>
              <a:t>Sold Possessions </a:t>
            </a:r>
            <a:r>
              <a:rPr lang="en-US" sz="2400" dirty="0" smtClean="0">
                <a:solidFill>
                  <a:srgbClr val="FFFF99"/>
                </a:solidFill>
              </a:rPr>
              <a:t>(v. 45a)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How much they cared about brethren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How much they were devoted to the Lord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Did so again later (Acts 4:32-35)</a:t>
            </a:r>
          </a:p>
        </p:txBody>
      </p:sp>
    </p:spTree>
    <p:extLst>
      <p:ext uri="{BB962C8B-B14F-4D97-AF65-F5344CB8AC3E}">
        <p14:creationId xmlns:p14="http://schemas.microsoft.com/office/powerpoint/2010/main" val="3478754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45214">
            <a:off x="3433010" y="5439499"/>
            <a:ext cx="4892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 of Brethren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(v. 44-45)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What They Did: </a:t>
            </a:r>
            <a:r>
              <a:rPr lang="en-US" sz="2400" i="1" dirty="0" smtClean="0">
                <a:solidFill>
                  <a:schemeClr val="bg1"/>
                </a:solidFill>
              </a:rPr>
              <a:t>Divided to All Who Had Need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rgbClr val="FFFF99"/>
                </a:solidFill>
              </a:rPr>
              <a:t>(v. 45b)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How They Were Able to Do It: </a:t>
            </a:r>
            <a:r>
              <a:rPr lang="en-US" sz="2400" i="1" dirty="0" smtClean="0">
                <a:solidFill>
                  <a:schemeClr val="bg1"/>
                </a:solidFill>
              </a:rPr>
              <a:t>Sold Possessions </a:t>
            </a:r>
            <a:r>
              <a:rPr lang="en-US" sz="2400" dirty="0" smtClean="0">
                <a:solidFill>
                  <a:srgbClr val="FFFF99"/>
                </a:solidFill>
              </a:rPr>
              <a:t>(v. 45a)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Attitude &amp; Spirit That Drove Them: </a:t>
            </a:r>
            <a:r>
              <a:rPr lang="en-US" sz="2400" dirty="0" smtClean="0">
                <a:solidFill>
                  <a:schemeClr val="bg1"/>
                </a:solidFill>
              </a:rPr>
              <a:t>Had All Things Common</a:t>
            </a:r>
            <a:r>
              <a:rPr lang="en-US" sz="2400" dirty="0" smtClean="0">
                <a:solidFill>
                  <a:srgbClr val="FFFF99"/>
                </a:solidFill>
              </a:rPr>
              <a:t> (v. 44)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“Shared everything”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“Shared everything they had” (NLT)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Attitude that said, “What is mine is yours”</a:t>
            </a:r>
          </a:p>
        </p:txBody>
      </p:sp>
    </p:spTree>
    <p:extLst>
      <p:ext uri="{BB962C8B-B14F-4D97-AF65-F5344CB8AC3E}">
        <p14:creationId xmlns:p14="http://schemas.microsoft.com/office/powerpoint/2010/main" val="3474845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Oneness of Fellowship (vv. 42, 46)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Worship of God (vv. 42,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Influence on Community (vv. 43,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Care of Brethren (vv. 44-45)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Regularity of Service (vv. 46-47)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386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945214">
            <a:off x="3426446" y="5486939"/>
            <a:ext cx="5242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Regularity of Service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46-47)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Daily Service (v. 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In the temple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Perhaps only place to accommodate such a large number.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Were together daily</a:t>
            </a:r>
          </a:p>
        </p:txBody>
      </p:sp>
    </p:spTree>
    <p:extLst>
      <p:ext uri="{BB962C8B-B14F-4D97-AF65-F5344CB8AC3E}">
        <p14:creationId xmlns:p14="http://schemas.microsoft.com/office/powerpoint/2010/main" val="492041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945214">
            <a:off x="3426446" y="5486939"/>
            <a:ext cx="5242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Regularity of Service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46-47)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Daily Service (v. 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In the temple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Breaking bread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Common meal – at homes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Ate together in each others homes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white"/>
                </a:solidFill>
              </a:rPr>
              <a:t>Did so with gladness &amp; simplicity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Gladness – they enjoyed it / rejoiced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Simplicity – “simple and plain” (Vincent)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“Humility associated with the simplicity of life” (</a:t>
            </a:r>
            <a:r>
              <a:rPr lang="en-US" sz="2400" dirty="0" err="1" smtClean="0">
                <a:solidFill>
                  <a:prstClr val="white"/>
                </a:solidFill>
              </a:rPr>
              <a:t>Louw</a:t>
            </a:r>
            <a:r>
              <a:rPr lang="en-US" sz="2400" dirty="0" smtClean="0">
                <a:solidFill>
                  <a:prstClr val="white"/>
                </a:solidFill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</a:rPr>
              <a:t>Nida</a:t>
            </a:r>
            <a:r>
              <a:rPr lang="en-US" sz="2400" dirty="0" smtClean="0">
                <a:solidFill>
                  <a:prstClr val="white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5529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945214">
            <a:off x="3426446" y="5486939"/>
            <a:ext cx="5242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Regularity of Service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46-47)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Daily Service (v. 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In the temple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Breaking bread</a:t>
            </a:r>
          </a:p>
        </p:txBody>
      </p:sp>
      <p:sp>
        <p:nvSpPr>
          <p:cNvPr id="2" name="Horizontal Scroll 1"/>
          <p:cNvSpPr/>
          <p:nvPr/>
        </p:nvSpPr>
        <p:spPr>
          <a:xfrm rot="21299283">
            <a:off x="3462323" y="1210827"/>
            <a:ext cx="4557181" cy="2114550"/>
          </a:xfrm>
          <a:prstGeom prst="horizontalScroll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rgbClr val="C00000"/>
                </a:solidFill>
              </a:rPr>
              <a:t>Not just Sunday</a:t>
            </a:r>
          </a:p>
          <a:p>
            <a:pPr algn="ctr"/>
            <a:r>
              <a:rPr lang="en-US" sz="3200" i="1" dirty="0" smtClean="0">
                <a:solidFill>
                  <a:srgbClr val="C00000"/>
                </a:solidFill>
              </a:rPr>
              <a:t>Or Once a Week People</a:t>
            </a:r>
            <a:endParaRPr lang="en-US" sz="3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636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945214">
            <a:off x="3426446" y="5486939"/>
            <a:ext cx="5242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Regularity of Service 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(vv. 46-47)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" y="200025"/>
            <a:ext cx="85296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Daily Service (v. 46)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rgbClr val="FFFF99"/>
                </a:solidFill>
              </a:rPr>
              <a:t>Daily Evangelism &amp; Growth (v. 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Did more teaching than pulpit work on Sunday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Perhaps the daily service (v. 46) lead to daily additions (v. 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</a:rPr>
              <a:t>Religion was a daily religion – that didn’t turn on and off on weekends!</a:t>
            </a:r>
          </a:p>
        </p:txBody>
      </p:sp>
    </p:spTree>
    <p:extLst>
      <p:ext uri="{BB962C8B-B14F-4D97-AF65-F5344CB8AC3E}">
        <p14:creationId xmlns:p14="http://schemas.microsoft.com/office/powerpoint/2010/main" val="843868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884"/>
            <a:ext cx="33618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The Church </a:t>
            </a:r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/>
            <a:r>
              <a:rPr lang="en-US" sz="4000" b="1" i="1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he Beginning</a:t>
            </a:r>
            <a:endParaRPr lang="en-US" sz="4000" b="1" i="1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47" y="3043237"/>
            <a:ext cx="82153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Standard of Authority (v. 42)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Oneness of Fellowship (vv. 42, 46)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Worship of God (vv. 42,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Influence on Community (vv. 43, 47)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Care of Brethren (vv. 44-45)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Regularity of Service (vv. 46-47)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086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FiveRules</Template>
  <TotalTime>0</TotalTime>
  <Words>2367</Words>
  <Application>Microsoft Office PowerPoint</Application>
  <PresentationFormat>On-screen Show (4:3)</PresentationFormat>
  <Paragraphs>274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Calibri</vt:lpstr>
      <vt:lpstr>Times New Roman</vt:lpstr>
      <vt:lpstr>Arial</vt:lpstr>
      <vt:lpstr>Five Rules</vt:lpstr>
      <vt:lpstr>1_Five Rules</vt:lpstr>
      <vt:lpstr>2_Five Rules</vt:lpstr>
      <vt:lpstr>3_Five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2011-09-15T23:13:44Z</dcterms:created>
  <dcterms:modified xsi:type="dcterms:W3CDTF">2014-03-12T12:29:09Z</dcterms:modified>
</cp:coreProperties>
</file>