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1"/>
    <p:sldMasterId id="2147483686" r:id="rId2"/>
  </p:sldMasterIdLst>
  <p:notesMasterIdLst>
    <p:notesMasterId r:id="rId33"/>
  </p:notesMasterIdLst>
  <p:sldIdLst>
    <p:sldId id="280" r:id="rId3"/>
    <p:sldId id="270" r:id="rId4"/>
    <p:sldId id="271" r:id="rId5"/>
    <p:sldId id="272" r:id="rId6"/>
    <p:sldId id="273" r:id="rId7"/>
    <p:sldId id="283" r:id="rId8"/>
    <p:sldId id="274" r:id="rId9"/>
    <p:sldId id="282" r:id="rId10"/>
    <p:sldId id="269" r:id="rId11"/>
    <p:sldId id="257" r:id="rId12"/>
    <p:sldId id="290" r:id="rId13"/>
    <p:sldId id="265" r:id="rId14"/>
    <p:sldId id="288" r:id="rId15"/>
    <p:sldId id="289" r:id="rId16"/>
    <p:sldId id="291" r:id="rId17"/>
    <p:sldId id="292" r:id="rId18"/>
    <p:sldId id="258" r:id="rId19"/>
    <p:sldId id="266" r:id="rId20"/>
    <p:sldId id="293" r:id="rId21"/>
    <p:sldId id="294" r:id="rId22"/>
    <p:sldId id="295" r:id="rId23"/>
    <p:sldId id="259" r:id="rId24"/>
    <p:sldId id="267" r:id="rId25"/>
    <p:sldId id="296" r:id="rId26"/>
    <p:sldId id="297" r:id="rId27"/>
    <p:sldId id="260" r:id="rId28"/>
    <p:sldId id="268" r:id="rId29"/>
    <p:sldId id="298" r:id="rId30"/>
    <p:sldId id="299" r:id="rId31"/>
    <p:sldId id="261" r:id="rId32"/>
  </p:sldIdLst>
  <p:sldSz cx="9144000" cy="6858000" type="screen4x3"/>
  <p:notesSz cx="6858000" cy="9144000"/>
  <p:embeddedFontLst>
    <p:embeddedFont>
      <p:font typeface="Wingdings 3" panose="05040102010807070707" pitchFamily="18" charset="2"/>
      <p:regular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AC2C6-BC6F-4820-9B3B-641B7700627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9128C-A381-4ED0-A102-91569664C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8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55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90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6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22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685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76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9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76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05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21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8274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97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2094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820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17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49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43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90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8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54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15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5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01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0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84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36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4175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041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168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1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649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2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47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 flipH="1">
            <a:off x="0" y="0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8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702" y="452736"/>
            <a:ext cx="31822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Acts 15</a:t>
            </a:r>
            <a:endParaRPr lang="en-US" sz="11500" b="0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8980" y="1824336"/>
            <a:ext cx="5799986" cy="40626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i="1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</a:t>
            </a:r>
          </a:p>
          <a:p>
            <a:pPr algn="ctr"/>
            <a:r>
              <a:rPr lang="en-US" sz="96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Jerusalem</a:t>
            </a:r>
          </a:p>
          <a:p>
            <a:pPr algn="ctr"/>
            <a:r>
              <a:rPr lang="en-US" sz="96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Discourse</a:t>
            </a:r>
            <a:endParaRPr lang="en-US" sz="96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3130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Paul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437563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6934200" y="3429000"/>
            <a:ext cx="609600" cy="533400"/>
          </a:xfrm>
          <a:prstGeom prst="ellips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6477000" y="5715000"/>
            <a:ext cx="609600" cy="533400"/>
          </a:xfrm>
          <a:prstGeom prst="ellips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29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  <p:bldP spid="1229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Question about </a:t>
            </a:r>
            <a:r>
              <a:rPr lang="en-US" sz="2400" dirty="0" smtClean="0"/>
              <a:t>circumcision</a:t>
            </a:r>
            <a:endParaRPr lang="en-US" sz="2400" dirty="0"/>
          </a:p>
          <a:p>
            <a:r>
              <a:rPr lang="en-US" sz="2400" dirty="0"/>
              <a:t>About 50 AD</a:t>
            </a:r>
          </a:p>
          <a:p>
            <a:r>
              <a:rPr lang="en-US" sz="2400" dirty="0"/>
              <a:t>Not a conference in which voting (majority rule)</a:t>
            </a:r>
          </a:p>
          <a:p>
            <a:r>
              <a:rPr lang="en-US" sz="2400" dirty="0"/>
              <a:t>Effort to see the Divine will on the subject</a:t>
            </a:r>
          </a:p>
          <a:p>
            <a:r>
              <a:rPr lang="en-US" sz="2400" dirty="0"/>
              <a:t>Not a matter of going to Jer. to learn the truth – they knew it before</a:t>
            </a:r>
          </a:p>
          <a:p>
            <a:r>
              <a:rPr lang="en-US" sz="2400" dirty="0"/>
              <a:t>Important to see that the apostles </a:t>
            </a:r>
            <a:r>
              <a:rPr lang="en-US" sz="2400" dirty="0" smtClean="0"/>
              <a:t>said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0023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Possible that some were questioning Paul – Thus the Jerusalem “conference” reinforces Paul’s teachings (cf. Gal. 2)</a:t>
            </a:r>
          </a:p>
          <a:p>
            <a:pPr>
              <a:buFontTx/>
              <a:buNone/>
            </a:pPr>
            <a:endParaRPr lang="en-US" sz="2400" dirty="0"/>
          </a:p>
          <a:p>
            <a:r>
              <a:rPr lang="en-US" sz="2400" dirty="0"/>
              <a:t>Since this was “by revelation” (Gal. 2:2) must be the intent of God to settle the question once and for </a:t>
            </a:r>
            <a:r>
              <a:rPr lang="en-US" sz="2400" dirty="0" smtClean="0"/>
              <a:t>all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284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9348" y="1676400"/>
            <a:ext cx="83947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2"/>
                </a:solidFill>
              </a:rPr>
              <a:t>I. </a:t>
            </a:r>
            <a:r>
              <a:rPr lang="en-US" sz="2400" b="1" u="sng" dirty="0">
                <a:solidFill>
                  <a:schemeClr val="accent2"/>
                </a:solidFill>
              </a:rPr>
              <a:t>The Discussion in Jerusalem</a:t>
            </a:r>
            <a:r>
              <a:rPr lang="en-US" sz="2400" b="1" dirty="0">
                <a:solidFill>
                  <a:schemeClr val="accent2"/>
                </a:solidFill>
              </a:rPr>
              <a:t> (vv. 1-29)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A. </a:t>
            </a:r>
            <a:r>
              <a:rPr lang="en-US" sz="2400" i="1" dirty="0"/>
              <a:t>The problem Explained</a:t>
            </a:r>
            <a:r>
              <a:rPr lang="en-US" sz="2400" dirty="0"/>
              <a:t> (vv. 1-5)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B. </a:t>
            </a:r>
            <a:r>
              <a:rPr lang="en-US" sz="2400" i="1" dirty="0"/>
              <a:t>The Speeches</a:t>
            </a:r>
            <a:r>
              <a:rPr lang="en-US" sz="2400" dirty="0"/>
              <a:t> (vv. 6-21)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C. </a:t>
            </a:r>
            <a:r>
              <a:rPr lang="en-US" sz="2400" i="1" dirty="0"/>
              <a:t>A Letter is sent from apostles and elders</a:t>
            </a:r>
            <a:r>
              <a:rPr lang="en-US" sz="2400" dirty="0"/>
              <a:t> (vv. 22-29)</a:t>
            </a:r>
          </a:p>
          <a:p>
            <a:pPr>
              <a:lnSpc>
                <a:spcPct val="120000"/>
              </a:lnSpc>
            </a:pP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2"/>
                </a:solidFill>
              </a:rPr>
              <a:t>II. </a:t>
            </a:r>
            <a:r>
              <a:rPr lang="en-US" sz="2400" b="1" u="sng" dirty="0">
                <a:solidFill>
                  <a:schemeClr val="accent2"/>
                </a:solidFill>
              </a:rPr>
              <a:t>The Church At Antioch Received The Letter</a:t>
            </a:r>
            <a:r>
              <a:rPr lang="en-US" sz="2400" b="1" dirty="0">
                <a:solidFill>
                  <a:schemeClr val="accent2"/>
                </a:solidFill>
              </a:rPr>
              <a:t> (vv. 30-35)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A. </a:t>
            </a:r>
            <a:r>
              <a:rPr lang="en-US" sz="2400" i="1" dirty="0"/>
              <a:t>Rejoiced over its encouragement</a:t>
            </a:r>
            <a:r>
              <a:rPr lang="en-US" sz="2400" dirty="0"/>
              <a:t> (vv. 30-32)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B. </a:t>
            </a:r>
            <a:r>
              <a:rPr lang="en-US" sz="2400" i="1" dirty="0"/>
              <a:t>The brethren depart</a:t>
            </a:r>
            <a:r>
              <a:rPr lang="en-US" sz="2400" dirty="0"/>
              <a:t> (vv. 33-35)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1066800" y="457200"/>
            <a:ext cx="6858000" cy="838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Outline</a:t>
            </a:r>
          </a:p>
        </p:txBody>
      </p:sp>
    </p:spTree>
    <p:extLst>
      <p:ext uri="{BB962C8B-B14F-4D97-AF65-F5344CB8AC3E}">
        <p14:creationId xmlns:p14="http://schemas.microsoft.com/office/powerpoint/2010/main" val="58116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41" y="502024"/>
            <a:ext cx="6348413" cy="1320800"/>
          </a:xfrm>
          <a:solidFill>
            <a:schemeClr val="accent2"/>
          </a:solidFill>
          <a:ln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Problem Explained (vv. 1-5)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59013"/>
            <a:ext cx="8229600" cy="2895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Some teaching must be circumcised (v. 1)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Question: Can Gentiles be saved without becoming Jews?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Great discussion (v. 2)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So decided to go to Jerusalem (vv. 3-5)</a:t>
            </a:r>
          </a:p>
        </p:txBody>
      </p:sp>
    </p:spTree>
    <p:extLst>
      <p:ext uri="{BB962C8B-B14F-4D97-AF65-F5344CB8AC3E}">
        <p14:creationId xmlns:p14="http://schemas.microsoft.com/office/powerpoint/2010/main" val="2828699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81000" y="282575"/>
            <a:ext cx="65547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400" dirty="0"/>
              <a:t>Public &amp; Private Meetings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2389" y="1573213"/>
            <a:ext cx="8153400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buFontTx/>
              <a:buAutoNum type="arabicPeriod"/>
            </a:pPr>
            <a:r>
              <a:rPr lang="en-US" sz="2800" dirty="0"/>
              <a:t>Public meeting (v. 4)</a:t>
            </a:r>
          </a:p>
          <a:p>
            <a:pPr>
              <a:lnSpc>
                <a:spcPct val="130000"/>
              </a:lnSpc>
              <a:buFontTx/>
              <a:buAutoNum type="arabicPeriod"/>
            </a:pPr>
            <a:r>
              <a:rPr lang="en-US" sz="2800" dirty="0"/>
              <a:t>Another public meeting (vv. 6-22)</a:t>
            </a:r>
          </a:p>
          <a:p>
            <a:pPr>
              <a:lnSpc>
                <a:spcPct val="130000"/>
              </a:lnSpc>
              <a:buFontTx/>
              <a:buAutoNum type="arabicPeriod"/>
            </a:pPr>
            <a:r>
              <a:rPr lang="en-US" sz="2800" dirty="0"/>
              <a:t>Private meeting (Gal. 2:2)</a:t>
            </a:r>
          </a:p>
          <a:p>
            <a:pPr lvl="1">
              <a:lnSpc>
                <a:spcPct val="130000"/>
              </a:lnSpc>
              <a:buFontTx/>
              <a:buChar char="•"/>
            </a:pPr>
            <a:r>
              <a:rPr lang="en-US" sz="2800" dirty="0"/>
              <a:t>Either prior to or between the public meetings</a:t>
            </a:r>
          </a:p>
          <a:p>
            <a:pPr lvl="1">
              <a:lnSpc>
                <a:spcPct val="130000"/>
              </a:lnSpc>
              <a:buFontTx/>
              <a:buChar char="•"/>
            </a:pPr>
            <a:r>
              <a:rPr lang="en-US" sz="2800" dirty="0"/>
              <a:t>Private decision (Gal. 2:9) – accept Paul</a:t>
            </a:r>
          </a:p>
          <a:p>
            <a:pPr lvl="1">
              <a:lnSpc>
                <a:spcPct val="130000"/>
              </a:lnSpc>
              <a:buFontTx/>
              <a:buChar char="•"/>
            </a:pPr>
            <a:r>
              <a:rPr lang="en-US" sz="2800" dirty="0"/>
              <a:t>Only men present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1143000"/>
            <a:ext cx="91440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535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9348" y="1676400"/>
            <a:ext cx="83947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2"/>
                </a:solidFill>
              </a:rPr>
              <a:t>I. </a:t>
            </a:r>
            <a:r>
              <a:rPr lang="en-US" sz="2400" b="1" u="sng" dirty="0">
                <a:solidFill>
                  <a:schemeClr val="accent2"/>
                </a:solidFill>
              </a:rPr>
              <a:t>The Discussion in Jerusalem</a:t>
            </a:r>
            <a:r>
              <a:rPr lang="en-US" sz="2400" b="1" dirty="0">
                <a:solidFill>
                  <a:schemeClr val="accent2"/>
                </a:solidFill>
              </a:rPr>
              <a:t> (vv. 1-29)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A. </a:t>
            </a:r>
            <a:r>
              <a:rPr lang="en-US" sz="2400" i="1" dirty="0"/>
              <a:t>The problem Explained</a:t>
            </a:r>
            <a:r>
              <a:rPr lang="en-US" sz="2400" dirty="0"/>
              <a:t> (vv. 1-5)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B. </a:t>
            </a:r>
            <a:r>
              <a:rPr lang="en-US" sz="2400" i="1" dirty="0"/>
              <a:t>The Speeches</a:t>
            </a:r>
            <a:r>
              <a:rPr lang="en-US" sz="2400" dirty="0"/>
              <a:t> (vv. 6-21)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C. </a:t>
            </a:r>
            <a:r>
              <a:rPr lang="en-US" sz="2400" i="1" dirty="0"/>
              <a:t>A Letter is sent from apostles and elders</a:t>
            </a:r>
            <a:r>
              <a:rPr lang="en-US" sz="2400" dirty="0"/>
              <a:t> (vv. 22-29)</a:t>
            </a:r>
          </a:p>
          <a:p>
            <a:pPr>
              <a:lnSpc>
                <a:spcPct val="120000"/>
              </a:lnSpc>
            </a:pP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accent2"/>
                </a:solidFill>
              </a:rPr>
              <a:t>II. </a:t>
            </a:r>
            <a:r>
              <a:rPr lang="en-US" sz="2400" b="1" u="sng" dirty="0">
                <a:solidFill>
                  <a:schemeClr val="accent2"/>
                </a:solidFill>
              </a:rPr>
              <a:t>The Church At Antioch Received The Letter</a:t>
            </a:r>
            <a:r>
              <a:rPr lang="en-US" sz="2400" b="1" dirty="0">
                <a:solidFill>
                  <a:schemeClr val="accent2"/>
                </a:solidFill>
              </a:rPr>
              <a:t> (vv. 30-35)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A. </a:t>
            </a:r>
            <a:r>
              <a:rPr lang="en-US" sz="2400" i="1" dirty="0"/>
              <a:t>Rejoiced over its encouragement</a:t>
            </a:r>
            <a:r>
              <a:rPr lang="en-US" sz="2400" dirty="0"/>
              <a:t> (vv. 30-32)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	B. </a:t>
            </a:r>
            <a:r>
              <a:rPr lang="en-US" sz="2400" i="1" dirty="0"/>
              <a:t>The brethren depart</a:t>
            </a:r>
            <a:r>
              <a:rPr lang="en-US" sz="2400" dirty="0"/>
              <a:t> (vv. 33-35)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1066800" y="457200"/>
            <a:ext cx="6858000" cy="8382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Outline</a:t>
            </a:r>
          </a:p>
        </p:txBody>
      </p:sp>
    </p:spTree>
    <p:extLst>
      <p:ext uri="{BB962C8B-B14F-4D97-AF65-F5344CB8AC3E}">
        <p14:creationId xmlns:p14="http://schemas.microsoft.com/office/powerpoint/2010/main" val="1598147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813" y="452736"/>
            <a:ext cx="6906058" cy="4739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i="1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</a:t>
            </a:r>
          </a:p>
          <a:p>
            <a:pPr algn="ctr"/>
            <a:r>
              <a:rPr lang="en-US" sz="115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Jerusalem</a:t>
            </a:r>
          </a:p>
          <a:p>
            <a:pPr algn="ctr"/>
            <a:r>
              <a:rPr lang="en-US" sz="115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Discourse</a:t>
            </a:r>
            <a:endParaRPr lang="en-US" sz="115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4938361">
            <a:off x="7167284" y="1116447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198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713" y="103111"/>
            <a:ext cx="69862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 Jerusalem Discourse</a:t>
            </a:r>
            <a:endParaRPr lang="en-US" sz="4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7" y="1627094"/>
            <a:ext cx="7751084" cy="82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4938361">
            <a:off x="7167284" y="1116447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388" y="1089212"/>
            <a:ext cx="681453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47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4" y="0"/>
            <a:ext cx="7038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What Prompted It </a:t>
            </a:r>
            <a:r>
              <a:rPr lang="en-US" sz="2400" dirty="0" smtClean="0"/>
              <a:t>(vv. 1, 5)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Judaizing teachers – teaching Gentiles much become like Jews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From Judea – giving the impression that “Jerusalem”  was in agreement</a:t>
            </a:r>
          </a:p>
        </p:txBody>
      </p:sp>
    </p:spTree>
    <p:extLst>
      <p:ext uri="{BB962C8B-B14F-4D97-AF65-F5344CB8AC3E}">
        <p14:creationId xmlns:p14="http://schemas.microsoft.com/office/powerpoint/2010/main" val="3238206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4" y="0"/>
            <a:ext cx="7038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What Prompted It </a:t>
            </a:r>
            <a:r>
              <a:rPr lang="en-US" sz="2400" dirty="0" smtClean="0"/>
              <a:t>(vv. 1, 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Reaction of Paul &amp; Barnabas </a:t>
            </a:r>
            <a:r>
              <a:rPr lang="en-US" sz="2400" dirty="0" smtClean="0"/>
              <a:t>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Dissension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“Argued” (LBP)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Discord – Not harmony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From Stasis – lit. “a standing” (Strong's) – Stood against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Translated “uproar” / “insurrection”</a:t>
            </a:r>
          </a:p>
        </p:txBody>
      </p:sp>
    </p:spTree>
    <p:extLst>
      <p:ext uri="{BB962C8B-B14F-4D97-AF65-F5344CB8AC3E}">
        <p14:creationId xmlns:p14="http://schemas.microsoft.com/office/powerpoint/2010/main" val="157484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4" y="0"/>
            <a:ext cx="7038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What Prompted It</a:t>
            </a:r>
            <a:r>
              <a:rPr lang="en-US" sz="2400" dirty="0" smtClean="0"/>
              <a:t> (vv. 1, 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Reaction of Paul &amp; Barnabas</a:t>
            </a:r>
            <a:r>
              <a:rPr lang="en-US" sz="2400" dirty="0" smtClean="0"/>
              <a:t>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Dissension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Dispute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“Debate” (NIV)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Lit. “questioning” (cf. ASV)</a:t>
            </a:r>
          </a:p>
        </p:txBody>
      </p:sp>
    </p:spTree>
    <p:extLst>
      <p:ext uri="{BB962C8B-B14F-4D97-AF65-F5344CB8AC3E}">
        <p14:creationId xmlns:p14="http://schemas.microsoft.com/office/powerpoint/2010/main" val="4247086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4" y="0"/>
            <a:ext cx="7038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What Prompted It</a:t>
            </a:r>
            <a:r>
              <a:rPr lang="en-US" sz="2400" dirty="0" smtClean="0"/>
              <a:t> (vv. 1, 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Reaction of Paul &amp; Barnabas</a:t>
            </a:r>
            <a:r>
              <a:rPr lang="en-US" sz="2400" dirty="0" smtClean="0"/>
              <a:t>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Dissension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Dispute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 small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A big discussion – serious debate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Because the doctrine was false: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Fundamental violation of gospel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Denied the sufficiency of gospel</a:t>
            </a:r>
          </a:p>
        </p:txBody>
      </p:sp>
    </p:spTree>
    <p:extLst>
      <p:ext uri="{BB962C8B-B14F-4D97-AF65-F5344CB8AC3E}">
        <p14:creationId xmlns:p14="http://schemas.microsoft.com/office/powerpoint/2010/main" val="436665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4" y="0"/>
            <a:ext cx="7038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What Prompted It</a:t>
            </a:r>
            <a:r>
              <a:rPr lang="en-US" sz="2400" dirty="0" smtClean="0"/>
              <a:t> (vv. 1, 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Reaction of Paul &amp; Barnabas</a:t>
            </a:r>
            <a:r>
              <a:rPr lang="en-US" sz="2400" dirty="0" smtClean="0"/>
              <a:t>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Dissension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Dispute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 small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Did not ignore it / or agree to disagree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85091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4" y="0"/>
            <a:ext cx="7038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What Prompted It</a:t>
            </a:r>
            <a:r>
              <a:rPr lang="en-US" sz="2400" dirty="0" smtClean="0"/>
              <a:t> (vv. 1, 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Reaction of Paul &amp; Barnabas</a:t>
            </a:r>
            <a:r>
              <a:rPr lang="en-US" sz="2400" dirty="0" smtClean="0"/>
              <a:t> (v. 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Learn</a:t>
            </a:r>
            <a:r>
              <a:rPr lang="en-US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Debate can do good (Jude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Should be willing and ready to defend the truth (Phil.1:17)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Preachers (2 Tim. 4:1-5)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Elders (Tit. 1:9)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Every Christian (1 Pet. 3:15)</a:t>
            </a:r>
          </a:p>
        </p:txBody>
      </p:sp>
    </p:spTree>
    <p:extLst>
      <p:ext uri="{BB962C8B-B14F-4D97-AF65-F5344CB8AC3E}">
        <p14:creationId xmlns:p14="http://schemas.microsoft.com/office/powerpoint/2010/main" val="3869568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713" y="103111"/>
            <a:ext cx="69862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 Jerusalem Discourse</a:t>
            </a:r>
            <a:endParaRPr lang="en-US" sz="4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7" y="1627094"/>
            <a:ext cx="77510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4938361">
            <a:off x="7167284" y="1116447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388" y="1089212"/>
            <a:ext cx="681453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77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8082" y="13446"/>
            <a:ext cx="7005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Why go to apostles &amp; elders</a:t>
            </a:r>
            <a:r>
              <a:rPr lang="en-US" sz="2400" dirty="0" smtClean="0"/>
              <a:t> (vv. 2, 6)?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to learn the truth – Paul already knew that (cf. 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to establish policy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 those at Antioch can see – where Jerusalem church (with its elders) &amp; apostles stand</a:t>
            </a:r>
          </a:p>
        </p:txBody>
      </p:sp>
    </p:spTree>
    <p:extLst>
      <p:ext uri="{BB962C8B-B14F-4D97-AF65-F5344CB8AC3E}">
        <p14:creationId xmlns:p14="http://schemas.microsoft.com/office/powerpoint/2010/main" val="66389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8082" y="13446"/>
            <a:ext cx="7005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Why go to apostles &amp; elders</a:t>
            </a:r>
            <a:r>
              <a:rPr lang="en-US" sz="2400" dirty="0" smtClean="0"/>
              <a:t> (vv. 2, 6)?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speeches</a:t>
            </a:r>
            <a:r>
              <a:rPr lang="en-US" sz="2400" dirty="0" smtClean="0"/>
              <a:t> (vv. 7-21)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Peter (vv. 7-11)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Paul &amp; Barnabas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James (vv. 13-21)</a:t>
            </a:r>
          </a:p>
        </p:txBody>
      </p:sp>
    </p:spTree>
    <p:extLst>
      <p:ext uri="{BB962C8B-B14F-4D97-AF65-F5344CB8AC3E}">
        <p14:creationId xmlns:p14="http://schemas.microsoft.com/office/powerpoint/2010/main" val="523307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8082" y="13446"/>
            <a:ext cx="7005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Why go to apostles &amp; elders</a:t>
            </a:r>
            <a:r>
              <a:rPr lang="en-US" sz="2400" dirty="0" smtClean="0"/>
              <a:t> (vv. 2, 6)?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speeches</a:t>
            </a:r>
            <a:r>
              <a:rPr lang="en-US" sz="2400" dirty="0" smtClean="0"/>
              <a:t> (vv. 7-21)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How to determine answers / Establish Auth</a:t>
            </a:r>
            <a:r>
              <a:rPr lang="en-US" sz="2400" dirty="0" smtClean="0"/>
              <a:t>.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Command / direct statement (vv. 13-21)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Approved example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Necessary inference (vv. 7-11)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Answer provided by Holy Spirit (v. 28)</a:t>
            </a:r>
          </a:p>
        </p:txBody>
      </p:sp>
    </p:spTree>
    <p:extLst>
      <p:ext uri="{BB962C8B-B14F-4D97-AF65-F5344CB8AC3E}">
        <p14:creationId xmlns:p14="http://schemas.microsoft.com/office/powerpoint/2010/main" val="2750190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8082" y="13446"/>
            <a:ext cx="7005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Why go to apostles &amp; elders</a:t>
            </a:r>
            <a:r>
              <a:rPr lang="en-US" sz="2400" dirty="0" smtClean="0"/>
              <a:t> (vv. 2, 6)?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speeches</a:t>
            </a:r>
            <a:r>
              <a:rPr lang="en-US" sz="2400" dirty="0" smtClean="0"/>
              <a:t> (vv. 7-21)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How to determine answers / Establish Auth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Learn</a:t>
            </a:r>
            <a:r>
              <a:rPr lang="en-US" sz="2400" dirty="0" smtClean="0"/>
              <a:t>: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How to establish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How to settle questions &amp; issues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How to determine doctrine &amp; practice </a:t>
            </a:r>
          </a:p>
        </p:txBody>
      </p:sp>
    </p:spTree>
    <p:extLst>
      <p:ext uri="{BB962C8B-B14F-4D97-AF65-F5344CB8AC3E}">
        <p14:creationId xmlns:p14="http://schemas.microsoft.com/office/powerpoint/2010/main" val="954147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713" y="103111"/>
            <a:ext cx="69862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 Jerusalem Discourse</a:t>
            </a:r>
            <a:endParaRPr lang="en-US" sz="4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7" y="1627094"/>
            <a:ext cx="77510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22-35)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4938361">
            <a:off x="7167284" y="1116447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388" y="1089212"/>
            <a:ext cx="681453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18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6292" y="0"/>
            <a:ext cx="6957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22-35)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Sent the letter with chosen men</a:t>
            </a:r>
            <a:r>
              <a:rPr lang="en-US" sz="2400" dirty="0" smtClean="0"/>
              <a:t> (v. 22)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letter </a:t>
            </a:r>
            <a:r>
              <a:rPr lang="en-US" sz="2400" dirty="0" smtClean="0"/>
              <a:t>(vv. 23-29)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Hear that some unsettle you (vv. 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We gave no such command (v. 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We are united on this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Men we send will tell the same (vv. 26-27)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Answer given by the Holy Spirit (v. 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Add no greater burden (v. 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Abstain from… (v. 29)</a:t>
            </a:r>
          </a:p>
        </p:txBody>
      </p:sp>
    </p:spTree>
    <p:extLst>
      <p:ext uri="{BB962C8B-B14F-4D97-AF65-F5344CB8AC3E}">
        <p14:creationId xmlns:p14="http://schemas.microsoft.com/office/powerpoint/2010/main" val="2261212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6292" y="0"/>
            <a:ext cx="6957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22-35)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Sent the letter with chosen men</a:t>
            </a:r>
            <a:r>
              <a:rPr lang="en-US" sz="2400" dirty="0" smtClean="0"/>
              <a:t> (v. 22)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letter </a:t>
            </a:r>
            <a:r>
              <a:rPr lang="en-US" sz="2400" dirty="0" smtClean="0"/>
              <a:t>(vv. 23-29)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letter received </a:t>
            </a:r>
            <a:r>
              <a:rPr lang="en-US" sz="2400" dirty="0" smtClean="0"/>
              <a:t>(vv. 30-35)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Rejoiced &amp; encouraged (vv. 30-32)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Some went back &amp; some stayed (vv. 33-35)</a:t>
            </a:r>
          </a:p>
        </p:txBody>
      </p:sp>
    </p:spTree>
    <p:extLst>
      <p:ext uri="{BB962C8B-B14F-4D97-AF65-F5344CB8AC3E}">
        <p14:creationId xmlns:p14="http://schemas.microsoft.com/office/powerpoint/2010/main" val="1585156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6292" y="0"/>
            <a:ext cx="6957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22-35)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Sent the letter with chosen men</a:t>
            </a:r>
            <a:r>
              <a:rPr lang="en-US" sz="2400" dirty="0" smtClean="0"/>
              <a:t> (v. 22)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letter </a:t>
            </a:r>
            <a:r>
              <a:rPr lang="en-US" sz="2400" dirty="0" smtClean="0"/>
              <a:t>(vv. 23-29)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The letter received </a:t>
            </a:r>
            <a:r>
              <a:rPr lang="en-US" sz="2400" dirty="0" smtClean="0"/>
              <a:t>(vv. 30-35)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Learn</a:t>
            </a:r>
            <a:r>
              <a:rPr lang="en-US" sz="2400" dirty="0" smtClean="0"/>
              <a:t>: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How united (v. 25) – appeal to revelation (command, example &amp; </a:t>
            </a:r>
            <a:r>
              <a:rPr lang="en-US" sz="2400" i="1" dirty="0" err="1" smtClean="0"/>
              <a:t>Nec</a:t>
            </a:r>
            <a:r>
              <a:rPr lang="en-US" sz="2400" i="1" dirty="0" smtClean="0"/>
              <a:t>. Inference)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Strengthened by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Confirmation  of what we believe is an encouragement</a:t>
            </a:r>
          </a:p>
        </p:txBody>
      </p:sp>
    </p:spTree>
    <p:extLst>
      <p:ext uri="{BB962C8B-B14F-4D97-AF65-F5344CB8AC3E}">
        <p14:creationId xmlns:p14="http://schemas.microsoft.com/office/powerpoint/2010/main" val="178269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713" y="103111"/>
            <a:ext cx="69862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 Jerusalem Discourse</a:t>
            </a:r>
            <a:endParaRPr lang="en-US" sz="4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7" y="1627094"/>
            <a:ext cx="77510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22-35)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Disagreement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36-41)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4938361">
            <a:off x="7167284" y="1116447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388" y="1089212"/>
            <a:ext cx="681453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52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5" y="13448"/>
            <a:ext cx="7024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Disagreement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36-41)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Brethren can differ in judgment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a matter of right vs wrong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an issue God spoke about</a:t>
            </a:r>
          </a:p>
        </p:txBody>
      </p:sp>
    </p:spTree>
    <p:extLst>
      <p:ext uri="{BB962C8B-B14F-4D97-AF65-F5344CB8AC3E}">
        <p14:creationId xmlns:p14="http://schemas.microsoft.com/office/powerpoint/2010/main" val="4094110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5" y="13448"/>
            <a:ext cx="7024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Disagreement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36-41)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Brethren can differ in judgment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Confidence in people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Paul thought displayed weakness – not reliable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Barnabas thought should give him a second chance (perhaps affected by kinship – Col. 4:10)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Perhaps both attitudes helped John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 smtClean="0"/>
              <a:t>Paul’s: impressed him with seriousness of the weakness he had displayed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 smtClean="0"/>
              <a:t>Barnabas’ confidence: encouraged him to make good on second chance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Paul later regained confidence (2 Tim. 4:11; </a:t>
            </a:r>
            <a:r>
              <a:rPr lang="en-US" sz="2400" dirty="0" err="1" smtClean="0"/>
              <a:t>Philemom</a:t>
            </a:r>
            <a:r>
              <a:rPr lang="en-US" sz="2400" dirty="0" smtClean="0"/>
              <a:t> 24; Col. 4:10-11)</a:t>
            </a:r>
          </a:p>
        </p:txBody>
      </p:sp>
    </p:spTree>
    <p:extLst>
      <p:ext uri="{BB962C8B-B14F-4D97-AF65-F5344CB8AC3E}">
        <p14:creationId xmlns:p14="http://schemas.microsoft.com/office/powerpoint/2010/main" val="1769508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635" y="13448"/>
            <a:ext cx="7024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Disagreement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36-41)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6743234">
            <a:off x="-747165" y="1120442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0129" y="1546412"/>
            <a:ext cx="676387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Brethren can differ in judgment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Confidence in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 smtClean="0"/>
              <a:t>Time to part ways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Feelings were strong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Not animosity or hostility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/>
              <a:t>Each one could take the course that his judgment deemed appropriate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74800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713" y="103111"/>
            <a:ext cx="69862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The Jerusalem Discourse</a:t>
            </a:r>
            <a:endParaRPr lang="en-US" sz="4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17" y="1627094"/>
            <a:ext cx="77510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Dissension &amp; Dispute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1-5)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6-21)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Decree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22-35)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Disagreement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(vv. 36-41)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4938361">
            <a:off x="7167284" y="1116447"/>
            <a:ext cx="2723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15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388" y="1089212"/>
            <a:ext cx="681453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09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2108</TotalTime>
  <Words>1272</Words>
  <Application>Microsoft Office PowerPoint</Application>
  <PresentationFormat>On-screen Show (4:3)</PresentationFormat>
  <Paragraphs>226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Wingdings 3</vt:lpstr>
      <vt:lpstr>Arial</vt:lpstr>
      <vt:lpstr>Trebuchet MS</vt:lpstr>
      <vt:lpstr>Calibri</vt:lpstr>
      <vt:lpstr>Facet</vt:lpstr>
      <vt:lpstr>1_Facet</vt:lpstr>
      <vt:lpstr>PowerPoint Presentation</vt:lpstr>
      <vt:lpstr>PowerPoint Presentation</vt:lpstr>
      <vt:lpstr>Circumstance</vt:lpstr>
      <vt:lpstr>Circumstance</vt:lpstr>
      <vt:lpstr>PowerPoint Presentation</vt:lpstr>
      <vt:lpstr>The Problem Explained (vv. 1-5)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34</cp:revision>
  <dcterms:created xsi:type="dcterms:W3CDTF">2014-04-04T12:31:18Z</dcterms:created>
  <dcterms:modified xsi:type="dcterms:W3CDTF">2014-05-21T22:31:54Z</dcterms:modified>
</cp:coreProperties>
</file>