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67" r:id="rId4"/>
    <p:sldId id="268" r:id="rId5"/>
    <p:sldId id="269" r:id="rId6"/>
    <p:sldId id="256" r:id="rId7"/>
    <p:sldId id="270" r:id="rId8"/>
    <p:sldId id="264" r:id="rId9"/>
    <p:sldId id="271" r:id="rId10"/>
    <p:sldId id="272" r:id="rId11"/>
    <p:sldId id="274" r:id="rId12"/>
    <p:sldId id="258" r:id="rId13"/>
    <p:sldId id="257" r:id="rId14"/>
    <p:sldId id="275" r:id="rId15"/>
    <p:sldId id="276" r:id="rId16"/>
    <p:sldId id="259" r:id="rId17"/>
    <p:sldId id="262" r:id="rId18"/>
    <p:sldId id="277" r:id="rId19"/>
    <p:sldId id="278" r:id="rId20"/>
    <p:sldId id="279" r:id="rId21"/>
    <p:sldId id="280" r:id="rId22"/>
    <p:sldId id="260" r:id="rId23"/>
    <p:sldId id="263" r:id="rId24"/>
    <p:sldId id="281" r:id="rId25"/>
    <p:sldId id="282" r:id="rId26"/>
    <p:sldId id="261" r:id="rId27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28"/>
      <p:bold r:id="rId29"/>
      <p:italic r:id="rId30"/>
      <p:boldItalic r:id="rId31"/>
    </p:embeddedFont>
    <p:embeddedFont>
      <p:font typeface="CopperPlate" panose="02020500000000000000" pitchFamily="18" charset="0"/>
      <p:regular r:id="rId32"/>
      <p:bold r:id="rId33"/>
      <p:italic r:id="rId34"/>
      <p:boldItalic r:id="rId35"/>
    </p:embeddedFon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4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2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7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9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8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2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5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9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8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8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8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9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6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0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2E10-7FE4-418C-AFE0-3F3AE20636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89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2C42-35BB-4D67-8905-24528EC10E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5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C5F16-6054-4D01-8311-802E9D1DD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4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27403-9731-4B41-B228-775C1FD252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3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B62D-666F-4824-BFDB-C6ADCA56A1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5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3F968-BF79-404C-86A3-4821F2C03E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32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79C2-5A9F-4327-8973-EC93B90683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9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E691E-3E8A-441D-A780-275B844071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1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1BC3D-9BCA-4232-90DA-95A5F5CC9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5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B3DCD-0107-4044-A0F8-7E79982520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23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93FCA-F96F-4AF2-B808-CAF3520DB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mapturkey.org/wp-content/uploads/2012/06/ephesus-theater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48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B52BE-D0C0-434D-B6D2-7EE5973EC93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B911A-0532-44A4-9ACB-17DA67AE5C4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mapturkey.org/wp-content/uploads/2012/06/ephesus-theater.jp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99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E2EDBC-99EA-4A0C-ABEB-AADF4F75595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4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3</a:t>
            </a:r>
          </a:p>
        </p:txBody>
      </p:sp>
      <p:pic>
        <p:nvPicPr>
          <p:cNvPr id="150532" name="Picture 1028" descr="C:\Program Files\MetaCard\Program\Projectr\GIFFiles\Paul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15964"/>
            <a:ext cx="8391525" cy="54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</a:t>
            </a:r>
            <a:r>
              <a:rPr lang="en-US" sz="3600" dirty="0" smtClean="0">
                <a:solidFill>
                  <a:srgbClr val="FFFFFF"/>
                </a:solidFill>
              </a:rPr>
              <a:t>18-21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563471" y="2501153"/>
            <a:ext cx="3765176" cy="1237129"/>
          </a:xfrm>
          <a:custGeom>
            <a:avLst/>
            <a:gdLst>
              <a:gd name="connsiteX0" fmla="*/ 0 w 3765176"/>
              <a:gd name="connsiteY0" fmla="*/ 201706 h 1237129"/>
              <a:gd name="connsiteX1" fmla="*/ 134470 w 3765176"/>
              <a:gd name="connsiteY1" fmla="*/ 188259 h 1237129"/>
              <a:gd name="connsiteX2" fmla="*/ 174811 w 3765176"/>
              <a:gd name="connsiteY2" fmla="*/ 174812 h 1237129"/>
              <a:gd name="connsiteX3" fmla="*/ 255494 w 3765176"/>
              <a:gd name="connsiteY3" fmla="*/ 161365 h 1237129"/>
              <a:gd name="connsiteX4" fmla="*/ 457200 w 3765176"/>
              <a:gd name="connsiteY4" fmla="*/ 147918 h 1237129"/>
              <a:gd name="connsiteX5" fmla="*/ 537882 w 3765176"/>
              <a:gd name="connsiteY5" fmla="*/ 134471 h 1237129"/>
              <a:gd name="connsiteX6" fmla="*/ 699247 w 3765176"/>
              <a:gd name="connsiteY6" fmla="*/ 121023 h 1237129"/>
              <a:gd name="connsiteX7" fmla="*/ 739588 w 3765176"/>
              <a:gd name="connsiteY7" fmla="*/ 107576 h 1237129"/>
              <a:gd name="connsiteX8" fmla="*/ 806823 w 3765176"/>
              <a:gd name="connsiteY8" fmla="*/ 94129 h 1237129"/>
              <a:gd name="connsiteX9" fmla="*/ 847164 w 3765176"/>
              <a:gd name="connsiteY9" fmla="*/ 80682 h 1237129"/>
              <a:gd name="connsiteX10" fmla="*/ 954741 w 3765176"/>
              <a:gd name="connsiteY10" fmla="*/ 67235 h 1237129"/>
              <a:gd name="connsiteX11" fmla="*/ 1048870 w 3765176"/>
              <a:gd name="connsiteY11" fmla="*/ 53788 h 1237129"/>
              <a:gd name="connsiteX12" fmla="*/ 1129553 w 3765176"/>
              <a:gd name="connsiteY12" fmla="*/ 26894 h 1237129"/>
              <a:gd name="connsiteX13" fmla="*/ 1290917 w 3765176"/>
              <a:gd name="connsiteY13" fmla="*/ 0 h 1237129"/>
              <a:gd name="connsiteX14" fmla="*/ 1506070 w 3765176"/>
              <a:gd name="connsiteY14" fmla="*/ 13447 h 1237129"/>
              <a:gd name="connsiteX15" fmla="*/ 1573305 w 3765176"/>
              <a:gd name="connsiteY15" fmla="*/ 67235 h 1237129"/>
              <a:gd name="connsiteX16" fmla="*/ 1600200 w 3765176"/>
              <a:gd name="connsiteY16" fmla="*/ 94129 h 1237129"/>
              <a:gd name="connsiteX17" fmla="*/ 1627094 w 3765176"/>
              <a:gd name="connsiteY17" fmla="*/ 134471 h 1237129"/>
              <a:gd name="connsiteX18" fmla="*/ 1667435 w 3765176"/>
              <a:gd name="connsiteY18" fmla="*/ 161365 h 1237129"/>
              <a:gd name="connsiteX19" fmla="*/ 1721223 w 3765176"/>
              <a:gd name="connsiteY19" fmla="*/ 215153 h 1237129"/>
              <a:gd name="connsiteX20" fmla="*/ 1842247 w 3765176"/>
              <a:gd name="connsiteY20" fmla="*/ 282388 h 1237129"/>
              <a:gd name="connsiteX21" fmla="*/ 1882588 w 3765176"/>
              <a:gd name="connsiteY21" fmla="*/ 309282 h 1237129"/>
              <a:gd name="connsiteX22" fmla="*/ 2164976 w 3765176"/>
              <a:gd name="connsiteY22" fmla="*/ 336176 h 1237129"/>
              <a:gd name="connsiteX23" fmla="*/ 2138082 w 3765176"/>
              <a:gd name="connsiteY23" fmla="*/ 363071 h 1237129"/>
              <a:gd name="connsiteX24" fmla="*/ 2124635 w 3765176"/>
              <a:gd name="connsiteY24" fmla="*/ 403412 h 1237129"/>
              <a:gd name="connsiteX25" fmla="*/ 2097741 w 3765176"/>
              <a:gd name="connsiteY25" fmla="*/ 443753 h 1237129"/>
              <a:gd name="connsiteX26" fmla="*/ 2111188 w 3765176"/>
              <a:gd name="connsiteY26" fmla="*/ 497541 h 1237129"/>
              <a:gd name="connsiteX27" fmla="*/ 2151529 w 3765176"/>
              <a:gd name="connsiteY27" fmla="*/ 524435 h 1237129"/>
              <a:gd name="connsiteX28" fmla="*/ 2218764 w 3765176"/>
              <a:gd name="connsiteY28" fmla="*/ 591671 h 1237129"/>
              <a:gd name="connsiteX29" fmla="*/ 2245658 w 3765176"/>
              <a:gd name="connsiteY29" fmla="*/ 632012 h 1237129"/>
              <a:gd name="connsiteX30" fmla="*/ 2286000 w 3765176"/>
              <a:gd name="connsiteY30" fmla="*/ 645459 h 1237129"/>
              <a:gd name="connsiteX31" fmla="*/ 2339788 w 3765176"/>
              <a:gd name="connsiteY31" fmla="*/ 672353 h 1237129"/>
              <a:gd name="connsiteX32" fmla="*/ 2608729 w 3765176"/>
              <a:gd name="connsiteY32" fmla="*/ 658906 h 1237129"/>
              <a:gd name="connsiteX33" fmla="*/ 2743200 w 3765176"/>
              <a:gd name="connsiteY33" fmla="*/ 605118 h 1237129"/>
              <a:gd name="connsiteX34" fmla="*/ 2823882 w 3765176"/>
              <a:gd name="connsiteY34" fmla="*/ 578223 h 1237129"/>
              <a:gd name="connsiteX35" fmla="*/ 2931458 w 3765176"/>
              <a:gd name="connsiteY35" fmla="*/ 551329 h 1237129"/>
              <a:gd name="connsiteX36" fmla="*/ 3039035 w 3765176"/>
              <a:gd name="connsiteY36" fmla="*/ 564776 h 1237129"/>
              <a:gd name="connsiteX37" fmla="*/ 3092823 w 3765176"/>
              <a:gd name="connsiteY37" fmla="*/ 632012 h 1237129"/>
              <a:gd name="connsiteX38" fmla="*/ 3106270 w 3765176"/>
              <a:gd name="connsiteY38" fmla="*/ 712694 h 1237129"/>
              <a:gd name="connsiteX39" fmla="*/ 3133164 w 3765176"/>
              <a:gd name="connsiteY39" fmla="*/ 793376 h 1237129"/>
              <a:gd name="connsiteX40" fmla="*/ 3146611 w 3765176"/>
              <a:gd name="connsiteY40" fmla="*/ 874059 h 1237129"/>
              <a:gd name="connsiteX41" fmla="*/ 3469341 w 3765176"/>
              <a:gd name="connsiteY41" fmla="*/ 847165 h 1237129"/>
              <a:gd name="connsiteX42" fmla="*/ 3576917 w 3765176"/>
              <a:gd name="connsiteY42" fmla="*/ 833718 h 1237129"/>
              <a:gd name="connsiteX43" fmla="*/ 3644153 w 3765176"/>
              <a:gd name="connsiteY43" fmla="*/ 820271 h 1237129"/>
              <a:gd name="connsiteX44" fmla="*/ 3697941 w 3765176"/>
              <a:gd name="connsiteY44" fmla="*/ 833718 h 1237129"/>
              <a:gd name="connsiteX45" fmla="*/ 3751729 w 3765176"/>
              <a:gd name="connsiteY45" fmla="*/ 968188 h 1237129"/>
              <a:gd name="connsiteX46" fmla="*/ 3765176 w 3765176"/>
              <a:gd name="connsiteY46" fmla="*/ 1008529 h 1237129"/>
              <a:gd name="connsiteX47" fmla="*/ 3738282 w 3765176"/>
              <a:gd name="connsiteY47" fmla="*/ 1183341 h 1237129"/>
              <a:gd name="connsiteX48" fmla="*/ 3711388 w 3765176"/>
              <a:gd name="connsiteY48" fmla="*/ 1223682 h 1237129"/>
              <a:gd name="connsiteX49" fmla="*/ 3671047 w 3765176"/>
              <a:gd name="connsiteY49" fmla="*/ 1237129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765176" h="1237129">
                <a:moveTo>
                  <a:pt x="0" y="201706"/>
                </a:moveTo>
                <a:cubicBezTo>
                  <a:pt x="44823" y="197224"/>
                  <a:pt x="89947" y="195109"/>
                  <a:pt x="134470" y="188259"/>
                </a:cubicBezTo>
                <a:cubicBezTo>
                  <a:pt x="148480" y="186104"/>
                  <a:pt x="160974" y="177887"/>
                  <a:pt x="174811" y="174812"/>
                </a:cubicBezTo>
                <a:cubicBezTo>
                  <a:pt x="201427" y="168897"/>
                  <a:pt x="228352" y="163950"/>
                  <a:pt x="255494" y="161365"/>
                </a:cubicBezTo>
                <a:cubicBezTo>
                  <a:pt x="322575" y="154976"/>
                  <a:pt x="389965" y="152400"/>
                  <a:pt x="457200" y="147918"/>
                </a:cubicBezTo>
                <a:cubicBezTo>
                  <a:pt x="484094" y="143436"/>
                  <a:pt x="510784" y="137482"/>
                  <a:pt x="537882" y="134471"/>
                </a:cubicBezTo>
                <a:cubicBezTo>
                  <a:pt x="591527" y="128510"/>
                  <a:pt x="645746" y="128157"/>
                  <a:pt x="699247" y="121023"/>
                </a:cubicBezTo>
                <a:cubicBezTo>
                  <a:pt x="713297" y="119150"/>
                  <a:pt x="725837" y="111014"/>
                  <a:pt x="739588" y="107576"/>
                </a:cubicBezTo>
                <a:cubicBezTo>
                  <a:pt x="761761" y="102033"/>
                  <a:pt x="784650" y="99672"/>
                  <a:pt x="806823" y="94129"/>
                </a:cubicBezTo>
                <a:cubicBezTo>
                  <a:pt x="820574" y="90691"/>
                  <a:pt x="833218" y="83218"/>
                  <a:pt x="847164" y="80682"/>
                </a:cubicBezTo>
                <a:cubicBezTo>
                  <a:pt x="882719" y="74217"/>
                  <a:pt x="918920" y="72011"/>
                  <a:pt x="954741" y="67235"/>
                </a:cubicBezTo>
                <a:lnTo>
                  <a:pt x="1048870" y="53788"/>
                </a:lnTo>
                <a:cubicBezTo>
                  <a:pt x="1075764" y="44823"/>
                  <a:pt x="1101423" y="30410"/>
                  <a:pt x="1129553" y="26894"/>
                </a:cubicBezTo>
                <a:cubicBezTo>
                  <a:pt x="1255467" y="11155"/>
                  <a:pt x="1202070" y="22212"/>
                  <a:pt x="1290917" y="0"/>
                </a:cubicBezTo>
                <a:cubicBezTo>
                  <a:pt x="1362635" y="4482"/>
                  <a:pt x="1434607" y="5925"/>
                  <a:pt x="1506070" y="13447"/>
                </a:cubicBezTo>
                <a:cubicBezTo>
                  <a:pt x="1557309" y="18841"/>
                  <a:pt x="1543604" y="30110"/>
                  <a:pt x="1573305" y="67235"/>
                </a:cubicBezTo>
                <a:cubicBezTo>
                  <a:pt x="1581225" y="77135"/>
                  <a:pt x="1592280" y="84229"/>
                  <a:pt x="1600200" y="94129"/>
                </a:cubicBezTo>
                <a:cubicBezTo>
                  <a:pt x="1610296" y="106749"/>
                  <a:pt x="1615666" y="123043"/>
                  <a:pt x="1627094" y="134471"/>
                </a:cubicBezTo>
                <a:cubicBezTo>
                  <a:pt x="1638522" y="145899"/>
                  <a:pt x="1653988" y="152400"/>
                  <a:pt x="1667435" y="161365"/>
                </a:cubicBezTo>
                <a:cubicBezTo>
                  <a:pt x="1690254" y="229822"/>
                  <a:pt x="1662545" y="182554"/>
                  <a:pt x="1721223" y="215153"/>
                </a:cubicBezTo>
                <a:cubicBezTo>
                  <a:pt x="1859935" y="292215"/>
                  <a:pt x="1750965" y="251961"/>
                  <a:pt x="1842247" y="282388"/>
                </a:cubicBezTo>
                <a:cubicBezTo>
                  <a:pt x="1855694" y="291353"/>
                  <a:pt x="1866589" y="306996"/>
                  <a:pt x="1882588" y="309282"/>
                </a:cubicBezTo>
                <a:cubicBezTo>
                  <a:pt x="2256212" y="362657"/>
                  <a:pt x="2027378" y="290310"/>
                  <a:pt x="2164976" y="336176"/>
                </a:cubicBezTo>
                <a:cubicBezTo>
                  <a:pt x="2156011" y="345141"/>
                  <a:pt x="2144605" y="352199"/>
                  <a:pt x="2138082" y="363071"/>
                </a:cubicBezTo>
                <a:cubicBezTo>
                  <a:pt x="2130789" y="375225"/>
                  <a:pt x="2130974" y="390734"/>
                  <a:pt x="2124635" y="403412"/>
                </a:cubicBezTo>
                <a:cubicBezTo>
                  <a:pt x="2117407" y="417867"/>
                  <a:pt x="2106706" y="430306"/>
                  <a:pt x="2097741" y="443753"/>
                </a:cubicBezTo>
                <a:cubicBezTo>
                  <a:pt x="2102223" y="461682"/>
                  <a:pt x="2100937" y="482164"/>
                  <a:pt x="2111188" y="497541"/>
                </a:cubicBezTo>
                <a:cubicBezTo>
                  <a:pt x="2120153" y="510988"/>
                  <a:pt x="2139366" y="513793"/>
                  <a:pt x="2151529" y="524435"/>
                </a:cubicBezTo>
                <a:cubicBezTo>
                  <a:pt x="2175382" y="545307"/>
                  <a:pt x="2201183" y="565299"/>
                  <a:pt x="2218764" y="591671"/>
                </a:cubicBezTo>
                <a:cubicBezTo>
                  <a:pt x="2227729" y="605118"/>
                  <a:pt x="2233038" y="621916"/>
                  <a:pt x="2245658" y="632012"/>
                </a:cubicBezTo>
                <a:cubicBezTo>
                  <a:pt x="2256727" y="640867"/>
                  <a:pt x="2272971" y="639875"/>
                  <a:pt x="2286000" y="645459"/>
                </a:cubicBezTo>
                <a:cubicBezTo>
                  <a:pt x="2304425" y="653355"/>
                  <a:pt x="2321859" y="663388"/>
                  <a:pt x="2339788" y="672353"/>
                </a:cubicBezTo>
                <a:cubicBezTo>
                  <a:pt x="2429435" y="667871"/>
                  <a:pt x="2519562" y="669195"/>
                  <a:pt x="2608729" y="658906"/>
                </a:cubicBezTo>
                <a:cubicBezTo>
                  <a:pt x="2671403" y="651674"/>
                  <a:pt x="2690237" y="626304"/>
                  <a:pt x="2743200" y="605118"/>
                </a:cubicBezTo>
                <a:cubicBezTo>
                  <a:pt x="2769521" y="594589"/>
                  <a:pt x="2796084" y="583783"/>
                  <a:pt x="2823882" y="578223"/>
                </a:cubicBezTo>
                <a:cubicBezTo>
                  <a:pt x="2905016" y="561996"/>
                  <a:pt x="2869434" y="572004"/>
                  <a:pt x="2931458" y="551329"/>
                </a:cubicBezTo>
                <a:cubicBezTo>
                  <a:pt x="2967317" y="555811"/>
                  <a:pt x="3004421" y="554392"/>
                  <a:pt x="3039035" y="564776"/>
                </a:cubicBezTo>
                <a:cubicBezTo>
                  <a:pt x="3055001" y="569566"/>
                  <a:pt x="3087393" y="623868"/>
                  <a:pt x="3092823" y="632012"/>
                </a:cubicBezTo>
                <a:cubicBezTo>
                  <a:pt x="3097305" y="658906"/>
                  <a:pt x="3099657" y="686243"/>
                  <a:pt x="3106270" y="712694"/>
                </a:cubicBezTo>
                <a:cubicBezTo>
                  <a:pt x="3113146" y="740196"/>
                  <a:pt x="3133164" y="793376"/>
                  <a:pt x="3133164" y="793376"/>
                </a:cubicBezTo>
                <a:cubicBezTo>
                  <a:pt x="3137646" y="820270"/>
                  <a:pt x="3120024" y="868016"/>
                  <a:pt x="3146611" y="874059"/>
                </a:cubicBezTo>
                <a:cubicBezTo>
                  <a:pt x="3563359" y="968775"/>
                  <a:pt x="3321520" y="874042"/>
                  <a:pt x="3469341" y="847165"/>
                </a:cubicBezTo>
                <a:cubicBezTo>
                  <a:pt x="3504896" y="840700"/>
                  <a:pt x="3541199" y="839213"/>
                  <a:pt x="3576917" y="833718"/>
                </a:cubicBezTo>
                <a:cubicBezTo>
                  <a:pt x="3599507" y="830243"/>
                  <a:pt x="3621741" y="824753"/>
                  <a:pt x="3644153" y="820271"/>
                </a:cubicBezTo>
                <a:cubicBezTo>
                  <a:pt x="3662082" y="824753"/>
                  <a:pt x="3683743" y="821887"/>
                  <a:pt x="3697941" y="833718"/>
                </a:cubicBezTo>
                <a:cubicBezTo>
                  <a:pt x="3716205" y="848938"/>
                  <a:pt x="3748630" y="958891"/>
                  <a:pt x="3751729" y="968188"/>
                </a:cubicBezTo>
                <a:lnTo>
                  <a:pt x="3765176" y="1008529"/>
                </a:lnTo>
                <a:cubicBezTo>
                  <a:pt x="3761319" y="1047095"/>
                  <a:pt x="3762513" y="1134880"/>
                  <a:pt x="3738282" y="1183341"/>
                </a:cubicBezTo>
                <a:cubicBezTo>
                  <a:pt x="3731054" y="1197796"/>
                  <a:pt x="3724008" y="1213586"/>
                  <a:pt x="3711388" y="1223682"/>
                </a:cubicBezTo>
                <a:cubicBezTo>
                  <a:pt x="3700320" y="1232537"/>
                  <a:pt x="3671047" y="1237129"/>
                  <a:pt x="3671047" y="1237129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29000" y="2407024"/>
            <a:ext cx="1021976" cy="52443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8942" y="117570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opperPlate" panose="02020500000000000000" pitchFamily="18" charset="0"/>
              </a:rPr>
              <a:t>Acts 19</a:t>
            </a:r>
            <a:endParaRPr lang="en-US" sz="2800" dirty="0">
              <a:solidFill>
                <a:schemeClr val="bg1"/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8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54" y="1949825"/>
            <a:ext cx="821615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b="1" u="sng" dirty="0"/>
              <a:t>Twelve Disciples Are Baptized And Receive The Holy Spirit </a:t>
            </a:r>
            <a:r>
              <a:rPr lang="en-US" sz="2800" dirty="0"/>
              <a:t>(vv. 1-7</a:t>
            </a:r>
            <a:r>
              <a:rPr lang="en-US" sz="2800" dirty="0" smtClean="0"/>
              <a:t>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/>
          </a:p>
          <a:p>
            <a:pPr marL="400050" indent="-400050">
              <a:buFont typeface="+mj-lt"/>
              <a:buAutoNum type="romanUcPeriod"/>
            </a:pPr>
            <a:r>
              <a:rPr lang="en-US" sz="2800" b="1" u="sng" dirty="0" smtClean="0"/>
              <a:t>Paul </a:t>
            </a:r>
            <a:r>
              <a:rPr lang="en-US" sz="2800" b="1" u="sng" dirty="0"/>
              <a:t>Preached And Disputed With The Jews </a:t>
            </a:r>
            <a:r>
              <a:rPr lang="en-US" sz="2800" dirty="0"/>
              <a:t>(vv. </a:t>
            </a:r>
            <a:r>
              <a:rPr lang="en-US" sz="2800" dirty="0" smtClean="0"/>
              <a:t>8-10)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/>
          </a:p>
          <a:p>
            <a:pPr marL="400050" indent="-400050">
              <a:buFont typeface="+mj-lt"/>
              <a:buAutoNum type="romanUcPeriod"/>
            </a:pPr>
            <a:r>
              <a:rPr lang="en-US" sz="2800" b="1" u="sng" dirty="0" smtClean="0"/>
              <a:t>Miracles </a:t>
            </a:r>
            <a:r>
              <a:rPr lang="en-US" sz="2800" b="1" u="sng" dirty="0"/>
              <a:t>And Exorcist </a:t>
            </a:r>
            <a:r>
              <a:rPr lang="en-US" sz="2800" dirty="0"/>
              <a:t>(vv. 11-20</a:t>
            </a:r>
            <a:r>
              <a:rPr lang="en-US" sz="2800" dirty="0" smtClean="0"/>
              <a:t>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/>
          </a:p>
          <a:p>
            <a:pPr marL="400050" indent="-400050">
              <a:buFont typeface="+mj-lt"/>
              <a:buAutoNum type="romanUcPeriod"/>
            </a:pPr>
            <a:r>
              <a:rPr lang="en-US" sz="2800" b="1" u="sng" dirty="0" smtClean="0"/>
              <a:t>Paul’s </a:t>
            </a:r>
            <a:r>
              <a:rPr lang="en-US" sz="2800" b="1" u="sng" dirty="0"/>
              <a:t>Plans For A Future Journey </a:t>
            </a:r>
            <a:r>
              <a:rPr lang="en-US" sz="2800" dirty="0"/>
              <a:t>(vv. </a:t>
            </a:r>
            <a:r>
              <a:rPr lang="en-US" sz="2800" dirty="0" smtClean="0"/>
              <a:t>21-22)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/>
          </a:p>
          <a:p>
            <a:pPr marL="400050" indent="-400050">
              <a:buFont typeface="+mj-lt"/>
              <a:buAutoNum type="romanUcPeriod"/>
            </a:pPr>
            <a:r>
              <a:rPr lang="en-US" sz="2800" b="1" u="sng" dirty="0" smtClean="0"/>
              <a:t>Uproar </a:t>
            </a:r>
            <a:r>
              <a:rPr lang="en-US" sz="2800" b="1" u="sng" dirty="0"/>
              <a:t>Over Idolatry</a:t>
            </a:r>
            <a:r>
              <a:rPr lang="en-US" sz="2800" dirty="0"/>
              <a:t> (vv. 23-41)</a:t>
            </a:r>
          </a:p>
        </p:txBody>
      </p:sp>
      <p:sp>
        <p:nvSpPr>
          <p:cNvPr id="3" name="Oval 2"/>
          <p:cNvSpPr/>
          <p:nvPr/>
        </p:nvSpPr>
        <p:spPr>
          <a:xfrm>
            <a:off x="2716306" y="2689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opperPlate" panose="02020500000000000000" pitchFamily="18" charset="0"/>
              </a:rPr>
              <a:t>Acts 19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1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16306" y="2689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opperPlate" panose="02020500000000000000" pitchFamily="18" charset="0"/>
              </a:rPr>
              <a:t>Acts 19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5665" y="2548051"/>
            <a:ext cx="4477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Made a Difference</a:t>
            </a:r>
            <a:endParaRPr lang="en-US" sz="24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983440" y="1855696"/>
            <a:ext cx="5244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Paul’s Work at Ephesus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79576" y="2559072"/>
            <a:ext cx="4477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Established a Difference</a:t>
            </a:r>
            <a:endParaRPr lang="en-US" sz="24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652182" y="3224871"/>
            <a:ext cx="37248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Twelve learned what didn’t know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Twelve received Holy Spirit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Many heard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Many obeyed gospel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Teaching caused a riot</a:t>
            </a:r>
            <a:endParaRPr lang="en-US" sz="2400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6957" y="3215907"/>
            <a:ext cx="37248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In baptisms (vv. 1-7)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In beliefs (vv. 8-10)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In evidence (vv. 11-17)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rgbClr val="002060"/>
                </a:solidFill>
              </a:rPr>
              <a:t>In responses (vv. 18-41)</a:t>
            </a:r>
            <a:endParaRPr lang="en-US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  <p:bldP spid="8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8144" y="694783"/>
            <a:ext cx="8321509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</a:t>
            </a:r>
          </a:p>
          <a:p>
            <a:pPr algn="ctr"/>
            <a:r>
              <a:rPr lang="en-US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Difference</a:t>
            </a:r>
          </a:p>
          <a:p>
            <a:pPr algn="ctr"/>
            <a:r>
              <a:rPr lang="en-US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</a:t>
            </a:r>
          </a:p>
          <a:p>
            <a:pPr algn="ctr"/>
            <a:r>
              <a:rPr lang="en-US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Ephesus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5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645460" y="2078962"/>
            <a:ext cx="7853082" cy="847165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991" y="251030"/>
            <a:ext cx="68756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 Difference</a:t>
            </a:r>
          </a:p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 Ephesus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645460" y="2070847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1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58907" y="295835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506072"/>
            <a:ext cx="78530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Twelve did not know about baptism of great commission (vv. 1-7)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Difference in John’s baptism and great commission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189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tfd.com/wn/25/605BA-trine-immer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3971" y="177332"/>
            <a:ext cx="1247775" cy="1285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564776" y="376517"/>
            <a:ext cx="3590365" cy="88750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opperPlate" panose="02020500000000000000" pitchFamily="18" charset="0"/>
              </a:rPr>
              <a:t>John’s Baptism</a:t>
            </a:r>
            <a:endParaRPr lang="en-US" sz="2800" dirty="0">
              <a:solidFill>
                <a:srgbClr val="002060"/>
              </a:solidFill>
              <a:latin typeface="CopperPlate" panose="02020500000000000000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60576" y="376517"/>
            <a:ext cx="3590365" cy="88750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opperPlate" panose="02020500000000000000" pitchFamily="18" charset="0"/>
              </a:rPr>
              <a:t>Baptism of Great Comm.</a:t>
            </a:r>
            <a:endParaRPr lang="en-US" sz="2800" dirty="0">
              <a:solidFill>
                <a:srgbClr val="002060"/>
              </a:solidFill>
              <a:latin typeface="CopperPlate" panose="02020500000000000000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776" y="1463207"/>
            <a:ext cx="3751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Immersion (John 3:23)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In Water (Matt. 3:11)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For Remission (Mark 1:4)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Confess sins (Matt. 3:6)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Baptized – Believe (Acts 19:4)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Didn’t put in kingdom (Mt. 3:1-2)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9893" y="1463207"/>
            <a:ext cx="3751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Immersion (Acts 8:38)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In Water (Acts 10:48)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For Remission (Acts 2:38)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Confess faith (Acts 8:37)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Believe – Baptized (Mk. 16:16)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Puts one in kingdom (</a:t>
            </a:r>
            <a:r>
              <a:rPr lang="en-US" sz="2400" dirty="0" err="1" smtClean="0">
                <a:latin typeface="Arial Narrow" panose="020B0606020202030204" pitchFamily="34" charset="0"/>
              </a:rPr>
              <a:t>Jno</a:t>
            </a:r>
            <a:r>
              <a:rPr lang="en-US" sz="2400" dirty="0" smtClean="0">
                <a:latin typeface="Arial Narrow" panose="020B0606020202030204" pitchFamily="34" charset="0"/>
              </a:rPr>
              <a:t>. 3:5)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4316506" y="5019405"/>
            <a:ext cx="663387" cy="157713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4316506" y="4475951"/>
            <a:ext cx="663387" cy="157713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Right Arrow 12"/>
          <p:cNvSpPr/>
          <p:nvPr/>
        </p:nvSpPr>
        <p:spPr>
          <a:xfrm>
            <a:off x="4316505" y="3926926"/>
            <a:ext cx="663387" cy="157713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3455895" y="1595156"/>
            <a:ext cx="403411" cy="1511115"/>
          </a:xfrm>
          <a:prstGeom prst="rightBrace">
            <a:avLst>
              <a:gd name="adj1" fmla="val 427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/>
          <p:cNvSpPr/>
          <p:nvPr/>
        </p:nvSpPr>
        <p:spPr>
          <a:xfrm flipH="1">
            <a:off x="4737843" y="1599639"/>
            <a:ext cx="403411" cy="1511115"/>
          </a:xfrm>
          <a:prstGeom prst="rightBrace">
            <a:avLst>
              <a:gd name="adj1" fmla="val 427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3772482" y="2073710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Narrow" panose="020B0606020202030204" pitchFamily="34" charset="0"/>
              </a:rPr>
              <a:t>Same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448366"/>
            <a:ext cx="9144000" cy="26969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58907" y="295835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506072"/>
            <a:ext cx="785308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prstClr val="black"/>
                </a:solidFill>
              </a:rPr>
              <a:t>Twelve did not know about baptism of great commission (vv. 1-7)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prstClr val="black"/>
                </a:solidFill>
              </a:rPr>
              <a:t>Difference in John’s baptism and great commission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prstClr val="black"/>
                </a:solidFill>
              </a:rPr>
              <a:t>Just because one is baptized – not mean it is baptism of great commission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Some contend: “If baptism is necessary – I’m okay since I was baptized in _________ church.”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Baptism of the great commission must be fit pattern</a:t>
            </a:r>
            <a:endParaRPr lang="en-US" sz="2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8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1065740" y="448237"/>
            <a:ext cx="72400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smtClean="0">
                <a:ln w="11430"/>
                <a:solidFill>
                  <a:prstClr val="white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/>
              </a:rPr>
              <a:t>The Right Baptism</a:t>
            </a:r>
            <a:endParaRPr lang="en-US" sz="6000" b="1" spc="150" dirty="0">
              <a:ln w="11430"/>
              <a:solidFill>
                <a:prstClr val="white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nstant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896037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Authority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–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Christ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(Acts 19:5)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2571562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Person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–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Penitent Believer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(Acts 2:38)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247087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Purpose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–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Rem. of Sins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(Acts 2:38)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922612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Element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Water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(Acts 10:47-48)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4598137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Action 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–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Immersion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(Rom. 6:3-4)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5273662"/>
            <a:ext cx="7772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Right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Direction</a:t>
            </a:r>
            <a:r>
              <a:rPr lang="en-US" sz="2800" dirty="0" smtClean="0">
                <a:solidFill>
                  <a:srgbClr val="DBF5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– </a:t>
            </a:r>
            <a:r>
              <a:rPr lang="en-US" sz="28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Into One Body </a:t>
            </a:r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(1 Cor. 12:13)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80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evel 7"/>
          <p:cNvSpPr/>
          <p:nvPr/>
        </p:nvSpPr>
        <p:spPr>
          <a:xfrm>
            <a:off x="645458" y="3129217"/>
            <a:ext cx="7853083" cy="847165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991" y="251030"/>
            <a:ext cx="68756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 Difference</a:t>
            </a:r>
          </a:p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 Ephesus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645460" y="2070847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45459" y="3114381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6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9" y="303947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506072"/>
            <a:ext cx="785308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Paul’s teaching was different than what Jews &amp; Greeks believed and taught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Paul’s teaching in synagogue – 3 months (v. 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Reasoned and persuaded – shows a contrast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Taught about kingdom (v. 8) – not Jewish thought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 smtClean="0"/>
              <a:t>Jesus is the Messiah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 smtClean="0"/>
              <a:t>Raised to set on his throne – ruling now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 smtClean="0"/>
              <a:t>Kingdom has been established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Rejected and spoke evil of Way (v.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Had to pull disciples away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Paul’s teaching in school of </a:t>
            </a:r>
            <a:r>
              <a:rPr lang="en-US" sz="2400" i="1" dirty="0" err="1" smtClean="0"/>
              <a:t>Tyrannas</a:t>
            </a:r>
            <a:r>
              <a:rPr lang="en-US" sz="2400" i="1" dirty="0" smtClean="0"/>
              <a:t> – 2 </a:t>
            </a:r>
            <a:r>
              <a:rPr lang="en-US" sz="2400" i="1" dirty="0" err="1" smtClean="0"/>
              <a:t>yrs</a:t>
            </a:r>
            <a:r>
              <a:rPr lang="en-US" sz="2400" i="1" dirty="0" smtClean="0"/>
              <a:t> (vv. 9-10)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Reasoning (v.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Taught word of the Lord (v. 10)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87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9" y="303947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506072"/>
            <a:ext cx="785308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Paul’s teaching was different than what Jews &amp; Greeks believed and taught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Difference in doctrines today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Difference in truth and error (1 </a:t>
            </a:r>
            <a:r>
              <a:rPr lang="en-US" sz="2400" i="1" dirty="0" err="1" smtClean="0"/>
              <a:t>Jno</a:t>
            </a:r>
            <a:r>
              <a:rPr lang="en-US" sz="2400" i="1" dirty="0" smtClean="0"/>
              <a:t>. 4:6; 2 Pet. 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Common thought: “We all believe same book – God”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Denominational world “Christianity” – not same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Deity of Christ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Conditions of salvation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How / what do in worship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Nature of the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What the church is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Nature of hell</a:t>
            </a:r>
          </a:p>
        </p:txBody>
      </p:sp>
    </p:spTree>
    <p:extLst>
      <p:ext uri="{BB962C8B-B14F-4D97-AF65-F5344CB8AC3E}">
        <p14:creationId xmlns:p14="http://schemas.microsoft.com/office/powerpoint/2010/main" val="78114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9" y="303947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506072"/>
            <a:ext cx="785308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Paul’s teaching was different than what Jews &amp; Greeks believed and taught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Difference in doctrines today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Difference in truth and error (1 </a:t>
            </a:r>
            <a:r>
              <a:rPr lang="en-US" sz="2400" i="1" dirty="0" err="1" smtClean="0"/>
              <a:t>Jno</a:t>
            </a:r>
            <a:r>
              <a:rPr lang="en-US" sz="2400" i="1" dirty="0" smtClean="0"/>
              <a:t>. 4:6; 2 Pet. 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Common thought: “We all believe same book – God”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Denominational world “Christianity” – not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Among churches of Christ – not same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Organization of the church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Work of the church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Fellowship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Who can divorce &amp; remarry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What is involved in worldliness?</a:t>
            </a:r>
          </a:p>
        </p:txBody>
      </p:sp>
    </p:spTree>
    <p:extLst>
      <p:ext uri="{BB962C8B-B14F-4D97-AF65-F5344CB8AC3E}">
        <p14:creationId xmlns:p14="http://schemas.microsoft.com/office/powerpoint/2010/main" val="361262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evel 7"/>
          <p:cNvSpPr/>
          <p:nvPr/>
        </p:nvSpPr>
        <p:spPr>
          <a:xfrm>
            <a:off x="645458" y="4159304"/>
            <a:ext cx="7853084" cy="847165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991" y="251030"/>
            <a:ext cx="68756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 Difference</a:t>
            </a:r>
          </a:p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 Ephesus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645460" y="2070847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45459" y="3114381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645458" y="4157915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32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7" y="298610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479178"/>
            <a:ext cx="7853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 worked miracles (vv. 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Evidence of message preached (Mark 16:17-20; Heb. 2:3-4)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Unusual miracles - without personal contact [show a greater contrast to demonic “miracles”]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Thus – clear evidence of message.</a:t>
            </a:r>
          </a:p>
        </p:txBody>
      </p:sp>
    </p:spTree>
    <p:extLst>
      <p:ext uri="{BB962C8B-B14F-4D97-AF65-F5344CB8AC3E}">
        <p14:creationId xmlns:p14="http://schemas.microsoft.com/office/powerpoint/2010/main" val="28592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7" y="298610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479178"/>
            <a:ext cx="78530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 worked miracles (vv. 11-12)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Exorcist tried the same (vv. 13-16)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Tried to call out evil spirits by Jesus 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Seven sons of </a:t>
            </a:r>
            <a:r>
              <a:rPr lang="en-US" sz="2400" i="1" dirty="0" err="1" smtClean="0"/>
              <a:t>Sceva</a:t>
            </a:r>
            <a:r>
              <a:rPr lang="en-US" sz="2400" i="1" dirty="0" smtClean="0"/>
              <a:t> tried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Utterly failed (vv. 15-16)</a:t>
            </a:r>
          </a:p>
        </p:txBody>
      </p:sp>
    </p:spTree>
    <p:extLst>
      <p:ext uri="{BB962C8B-B14F-4D97-AF65-F5344CB8AC3E}">
        <p14:creationId xmlns:p14="http://schemas.microsoft.com/office/powerpoint/2010/main" val="224464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7" y="298610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479178"/>
            <a:ext cx="78530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 worked miracles (vv. 11-12)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Exorcist tried the same (vv. 13-16)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People saw the difference (v.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Fear came upon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Concluded that Paul’s teaching was correct!</a:t>
            </a:r>
          </a:p>
        </p:txBody>
      </p:sp>
    </p:spTree>
    <p:extLst>
      <p:ext uri="{BB962C8B-B14F-4D97-AF65-F5344CB8AC3E}">
        <p14:creationId xmlns:p14="http://schemas.microsoft.com/office/powerpoint/2010/main" val="31755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7" y="298610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479178"/>
            <a:ext cx="785308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 worked miracles (vv. 11-12)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Exorcist tried the same (vv. 13-16)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People saw the difference (v. 17)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Evidence cited needs careful attention (cf. Acts 17:11)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Positions taught – theories advanced – evidence cited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Passage cited (Matt. 4:6)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Scientific study referenced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Scholars – quoted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“Finds” - revealed</a:t>
            </a:r>
          </a:p>
        </p:txBody>
      </p:sp>
    </p:spTree>
    <p:extLst>
      <p:ext uri="{BB962C8B-B14F-4D97-AF65-F5344CB8AC3E}">
        <p14:creationId xmlns:p14="http://schemas.microsoft.com/office/powerpoint/2010/main" val="80581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45457" y="298610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7" y="1479178"/>
            <a:ext cx="785308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Paul worked miracles (vv. 11-12)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Exorcist tried the same (vv. 13-16)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People saw the difference (v. 17)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Evidence cited needs careful attention (cf. Acts 17:11)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Positions taught – theories advanced – evidence cited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Examine carefully -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Does the “evidence” support the claim?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Does the “evidence” actually say what is claimed?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What is being assumed?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Does the evidence say one thing – and the theorist jump to another conclusion?</a:t>
            </a:r>
          </a:p>
        </p:txBody>
      </p:sp>
    </p:spTree>
    <p:extLst>
      <p:ext uri="{BB962C8B-B14F-4D97-AF65-F5344CB8AC3E}">
        <p14:creationId xmlns:p14="http://schemas.microsoft.com/office/powerpoint/2010/main" val="627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evel 7"/>
          <p:cNvSpPr/>
          <p:nvPr/>
        </p:nvSpPr>
        <p:spPr>
          <a:xfrm>
            <a:off x="658907" y="5202838"/>
            <a:ext cx="7853085" cy="847165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991" y="251030"/>
            <a:ext cx="68756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 Difference</a:t>
            </a:r>
          </a:p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 Ephesus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645460" y="2070847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45459" y="3114381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645458" y="4157915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7" name="Bevel 6"/>
          <p:cNvSpPr/>
          <p:nvPr/>
        </p:nvSpPr>
        <p:spPr>
          <a:xfrm>
            <a:off x="645457" y="5201449"/>
            <a:ext cx="7853085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4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58905" y="320167"/>
            <a:ext cx="7853085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07" y="1479178"/>
            <a:ext cx="7853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Some: willing to sacrifice &amp; submit (vv. 18-20)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Believed [obeyed]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Confessed &amp; told deeds [acknowledged frauds]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Gave up magic &amp; burned books (v. 19)</a:t>
            </a:r>
          </a:p>
        </p:txBody>
      </p:sp>
      <p:pic>
        <p:nvPicPr>
          <p:cNvPr id="1026" name="Picture 2" descr="http://keithlannon.files.wordpress.com/2013/07/aaa-fir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46" y="3243382"/>
            <a:ext cx="5209802" cy="36146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9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58905" y="320167"/>
            <a:ext cx="7853085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07" y="1479178"/>
            <a:ext cx="78530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Some: willing to sacrifice &amp; submit (vv. 18-20)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Some: unwilling to sacrifice &amp; rebelled (vv. 23-34)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Upset at what the truth might cost (vv. 23-27)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Rebelled (vv. 28-34)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Not what they wanted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Driven by emotion</a:t>
            </a:r>
          </a:p>
        </p:txBody>
      </p:sp>
    </p:spTree>
    <p:extLst>
      <p:ext uri="{BB962C8B-B14F-4D97-AF65-F5344CB8AC3E}">
        <p14:creationId xmlns:p14="http://schemas.microsoft.com/office/powerpoint/2010/main" val="100010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58905" y="320167"/>
            <a:ext cx="7853085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07" y="1479178"/>
            <a:ext cx="785308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Some: willing to sacrifice &amp; submit (vv. 18-20)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Some: unwilling to sacrifice &amp; rebelled (vv. 23-34)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Have same responses today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Some willing to sacrifice any and all (Matt. 13:44; 19:29)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Some unwilling to sacrifice – don’t want Christianity to cost them anything (Matt. 19:16-22; Acts 24:25)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3233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991" y="251030"/>
            <a:ext cx="68756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The Difference</a:t>
            </a:r>
          </a:p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pperPlate" panose="02020500000000000000" pitchFamily="18" charset="0"/>
              </a:rPr>
              <a:t>at Ephesus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645460" y="2070847"/>
            <a:ext cx="7853082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Baptisms Are Not All The Same (vv. 1-7)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45459" y="3114381"/>
            <a:ext cx="7853083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Doctrines Are Not All The Same (vv. 8-10)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645458" y="4157915"/>
            <a:ext cx="7853084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Evidence is Not All The Same (vv. 11-17)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  <p:sp>
        <p:nvSpPr>
          <p:cNvPr id="7" name="Bevel 6"/>
          <p:cNvSpPr/>
          <p:nvPr/>
        </p:nvSpPr>
        <p:spPr>
          <a:xfrm>
            <a:off x="645457" y="5201449"/>
            <a:ext cx="7853085" cy="847165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" panose="02020500000000000000" pitchFamily="18" charset="0"/>
              </a:rPr>
              <a:t>Responses Are Not All The Same (vv.  18-41)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3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2244</TotalTime>
  <Words>1423</Words>
  <Application>Microsoft Office PowerPoint</Application>
  <PresentationFormat>On-screen Show (4:3)</PresentationFormat>
  <Paragraphs>201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Constantia</vt:lpstr>
      <vt:lpstr>CopperPlate</vt:lpstr>
      <vt:lpstr>Arial Narrow</vt:lpstr>
      <vt:lpstr>Calibri Light</vt:lpstr>
      <vt:lpstr>Trajan</vt:lpstr>
      <vt:lpstr>Arial</vt:lpstr>
      <vt:lpstr>Times New Roman</vt:lpstr>
      <vt:lpstr>Calibri</vt:lpstr>
      <vt:lpstr>Office Theme</vt:lpstr>
      <vt:lpstr>1_Office Theme</vt:lpstr>
      <vt:lpstr>Default Design</vt:lpstr>
      <vt:lpstr>Paul Journey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38</cp:revision>
  <dcterms:created xsi:type="dcterms:W3CDTF">2014-05-09T01:30:59Z</dcterms:created>
  <dcterms:modified xsi:type="dcterms:W3CDTF">2014-05-21T22:32:23Z</dcterms:modified>
</cp:coreProperties>
</file>