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handoutMasterIdLst>
    <p:handoutMasterId r:id="rId19"/>
  </p:handoutMasterIdLst>
  <p:sldIdLst>
    <p:sldId id="256" r:id="rId2"/>
    <p:sldId id="276" r:id="rId3"/>
    <p:sldId id="262" r:id="rId4"/>
    <p:sldId id="271" r:id="rId5"/>
    <p:sldId id="272" r:id="rId6"/>
    <p:sldId id="257" r:id="rId7"/>
    <p:sldId id="267" r:id="rId8"/>
    <p:sldId id="273" r:id="rId9"/>
    <p:sldId id="274" r:id="rId10"/>
    <p:sldId id="275" r:id="rId11"/>
    <p:sldId id="277" r:id="rId12"/>
    <p:sldId id="278" r:id="rId13"/>
    <p:sldId id="258" r:id="rId14"/>
    <p:sldId id="268" r:id="rId15"/>
    <p:sldId id="259" r:id="rId16"/>
    <p:sldId id="269" r:id="rId17"/>
    <p:sldId id="260" r:id="rId18"/>
  </p:sldIdLst>
  <p:sldSz cx="9144000" cy="6858000" type="screen4x3"/>
  <p:notesSz cx="7019925" cy="9305925"/>
  <p:embeddedFontLst>
    <p:embeddedFont>
      <p:font typeface="Comic Sans MS" panose="030F0702030302020204" pitchFamily="66" charset="0"/>
      <p:regular r:id="rId20"/>
      <p:bold r:id="rId21"/>
    </p:embeddedFont>
    <p:embeddedFont>
      <p:font typeface="Arial Black" panose="020B0A04020102020204" pitchFamily="34" charset="0"/>
      <p:bold r:id="rId22"/>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DDDDDD"/>
    <a:srgbClr val="969696"/>
    <a:srgbClr val="FF99FF"/>
    <a:srgbClr val="CC99FF"/>
    <a:srgbClr val="00CC99"/>
    <a:srgbClr val="0099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17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6688" y="0"/>
            <a:ext cx="3041650" cy="466725"/>
          </a:xfrm>
          <a:prstGeom prst="rect">
            <a:avLst/>
          </a:prstGeom>
        </p:spPr>
        <p:txBody>
          <a:bodyPr vert="horz" lIns="91440" tIns="45720" rIns="91440" bIns="45720" rtlCol="0"/>
          <a:lstStyle>
            <a:lvl1pPr algn="r">
              <a:defRPr sz="1200"/>
            </a:lvl1pPr>
          </a:lstStyle>
          <a:p>
            <a:fld id="{38096C0C-DED5-4CCE-82BC-E218B9357F64}" type="datetimeFigureOut">
              <a:rPr lang="en-US" smtClean="0"/>
              <a:t>5/21/2014</a:t>
            </a:fld>
            <a:endParaRPr lang="en-US"/>
          </a:p>
        </p:txBody>
      </p:sp>
      <p:sp>
        <p:nvSpPr>
          <p:cNvPr id="4" name="Footer Placeholder 3"/>
          <p:cNvSpPr>
            <a:spLocks noGrp="1"/>
          </p:cNvSpPr>
          <p:nvPr>
            <p:ph type="ftr" sz="quarter" idx="2"/>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6688" y="8839200"/>
            <a:ext cx="3041650" cy="466725"/>
          </a:xfrm>
          <a:prstGeom prst="rect">
            <a:avLst/>
          </a:prstGeom>
        </p:spPr>
        <p:txBody>
          <a:bodyPr vert="horz" lIns="91440" tIns="45720" rIns="91440" bIns="45720" rtlCol="0" anchor="b"/>
          <a:lstStyle>
            <a:lvl1pPr algn="r">
              <a:defRPr sz="1200"/>
            </a:lvl1pPr>
          </a:lstStyle>
          <a:p>
            <a:fld id="{CBBD8D37-22BA-4921-BCA5-D6DE8D5CB44E}" type="slidenum">
              <a:rPr lang="en-US" smtClean="0"/>
              <a:t>‹#›</a:t>
            </a:fld>
            <a:endParaRPr lang="en-US"/>
          </a:p>
        </p:txBody>
      </p:sp>
    </p:spTree>
    <p:extLst>
      <p:ext uri="{BB962C8B-B14F-4D97-AF65-F5344CB8AC3E}">
        <p14:creationId xmlns:p14="http://schemas.microsoft.com/office/powerpoint/2010/main" val="7829206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D3CADA-1934-4EC2-86AE-D5D182B0B0C8}" type="slidenum">
              <a:rPr lang="en-US"/>
              <a:pPr/>
              <a:t>‹#›</a:t>
            </a:fld>
            <a:endParaRPr lang="en-US"/>
          </a:p>
        </p:txBody>
      </p:sp>
    </p:spTree>
    <p:extLst>
      <p:ext uri="{BB962C8B-B14F-4D97-AF65-F5344CB8AC3E}">
        <p14:creationId xmlns:p14="http://schemas.microsoft.com/office/powerpoint/2010/main" val="2671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1EA9B7-FB62-4DF1-91A9-6D4E515F7D9E}" type="slidenum">
              <a:rPr lang="en-US"/>
              <a:pPr/>
              <a:t>‹#›</a:t>
            </a:fld>
            <a:endParaRPr lang="en-US"/>
          </a:p>
        </p:txBody>
      </p:sp>
    </p:spTree>
    <p:extLst>
      <p:ext uri="{BB962C8B-B14F-4D97-AF65-F5344CB8AC3E}">
        <p14:creationId xmlns:p14="http://schemas.microsoft.com/office/powerpoint/2010/main" val="130280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4983644-7CC3-41DD-888B-57FD8CDB59EF}" type="slidenum">
              <a:rPr lang="en-US"/>
              <a:pPr/>
              <a:t>‹#›</a:t>
            </a:fld>
            <a:endParaRPr lang="en-US"/>
          </a:p>
        </p:txBody>
      </p:sp>
    </p:spTree>
    <p:extLst>
      <p:ext uri="{BB962C8B-B14F-4D97-AF65-F5344CB8AC3E}">
        <p14:creationId xmlns:p14="http://schemas.microsoft.com/office/powerpoint/2010/main" val="4148278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C4345A8-0352-4ECA-8F7A-69508D391ED8}" type="slidenum">
              <a:rPr lang="en-US"/>
              <a:pPr/>
              <a:t>‹#›</a:t>
            </a:fld>
            <a:endParaRPr lang="en-US"/>
          </a:p>
        </p:txBody>
      </p:sp>
    </p:spTree>
    <p:extLst>
      <p:ext uri="{BB962C8B-B14F-4D97-AF65-F5344CB8AC3E}">
        <p14:creationId xmlns:p14="http://schemas.microsoft.com/office/powerpoint/2010/main" val="3779675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F9F97A3-C21B-4872-82FC-42C2CDA6E81F}" type="slidenum">
              <a:rPr lang="en-US"/>
              <a:pPr/>
              <a:t>‹#›</a:t>
            </a:fld>
            <a:endParaRPr lang="en-US"/>
          </a:p>
        </p:txBody>
      </p:sp>
    </p:spTree>
    <p:extLst>
      <p:ext uri="{BB962C8B-B14F-4D97-AF65-F5344CB8AC3E}">
        <p14:creationId xmlns:p14="http://schemas.microsoft.com/office/powerpoint/2010/main" val="2258474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FD1BA73-1B44-4F75-815F-D503CE0FD314}" type="slidenum">
              <a:rPr lang="en-US"/>
              <a:pPr/>
              <a:t>‹#›</a:t>
            </a:fld>
            <a:endParaRPr lang="en-US"/>
          </a:p>
        </p:txBody>
      </p:sp>
    </p:spTree>
    <p:extLst>
      <p:ext uri="{BB962C8B-B14F-4D97-AF65-F5344CB8AC3E}">
        <p14:creationId xmlns:p14="http://schemas.microsoft.com/office/powerpoint/2010/main" val="1942521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389BA01-CA7C-40FA-B19C-63BB9CDC76F7}" type="slidenum">
              <a:rPr lang="en-US"/>
              <a:pPr/>
              <a:t>‹#›</a:t>
            </a:fld>
            <a:endParaRPr lang="en-US"/>
          </a:p>
        </p:txBody>
      </p:sp>
    </p:spTree>
    <p:extLst>
      <p:ext uri="{BB962C8B-B14F-4D97-AF65-F5344CB8AC3E}">
        <p14:creationId xmlns:p14="http://schemas.microsoft.com/office/powerpoint/2010/main" val="1957261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EF1166-A7E6-45F9-B2BD-9372D195B94C}" type="slidenum">
              <a:rPr lang="en-US"/>
              <a:pPr/>
              <a:t>‹#›</a:t>
            </a:fld>
            <a:endParaRPr lang="en-US"/>
          </a:p>
        </p:txBody>
      </p:sp>
    </p:spTree>
    <p:extLst>
      <p:ext uri="{BB962C8B-B14F-4D97-AF65-F5344CB8AC3E}">
        <p14:creationId xmlns:p14="http://schemas.microsoft.com/office/powerpoint/2010/main" val="3514332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930FBE9-40B5-4571-9A2D-36830A36E8FA}" type="slidenum">
              <a:rPr lang="en-US"/>
              <a:pPr/>
              <a:t>‹#›</a:t>
            </a:fld>
            <a:endParaRPr lang="en-US"/>
          </a:p>
        </p:txBody>
      </p:sp>
    </p:spTree>
    <p:extLst>
      <p:ext uri="{BB962C8B-B14F-4D97-AF65-F5344CB8AC3E}">
        <p14:creationId xmlns:p14="http://schemas.microsoft.com/office/powerpoint/2010/main" val="326754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BB43DF-7B56-447B-91D5-F0CA67367FD4}" type="slidenum">
              <a:rPr lang="en-US"/>
              <a:pPr/>
              <a:t>‹#›</a:t>
            </a:fld>
            <a:endParaRPr lang="en-US"/>
          </a:p>
        </p:txBody>
      </p:sp>
    </p:spTree>
    <p:extLst>
      <p:ext uri="{BB962C8B-B14F-4D97-AF65-F5344CB8AC3E}">
        <p14:creationId xmlns:p14="http://schemas.microsoft.com/office/powerpoint/2010/main" val="3686165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AA7557-FCEC-442A-8749-CA894BEAD552}" type="slidenum">
              <a:rPr lang="en-US"/>
              <a:pPr/>
              <a:t>‹#›</a:t>
            </a:fld>
            <a:endParaRPr lang="en-US"/>
          </a:p>
        </p:txBody>
      </p:sp>
    </p:spTree>
    <p:extLst>
      <p:ext uri="{BB962C8B-B14F-4D97-AF65-F5344CB8AC3E}">
        <p14:creationId xmlns:p14="http://schemas.microsoft.com/office/powerpoint/2010/main" val="4166206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998625A-DC14-4D10-AF82-FC870627C4A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Text Box 9"/>
          <p:cNvSpPr txBox="1">
            <a:spLocks noChangeArrowheads="1"/>
          </p:cNvSpPr>
          <p:nvPr/>
        </p:nvSpPr>
        <p:spPr bwMode="auto">
          <a:xfrm>
            <a:off x="609600" y="1066800"/>
            <a:ext cx="7848600" cy="44323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200" b="1" u="sng"/>
              <a:t>Luke 22:31-32</a:t>
            </a:r>
          </a:p>
          <a:p>
            <a:endParaRPr lang="en-US" sz="2800"/>
          </a:p>
          <a:p>
            <a:r>
              <a:rPr lang="en-US" sz="2800"/>
              <a:t>31 And the Lord said, "Simon, Simon! Indeed, Satan has asked for you, that he may sift you as wheat. </a:t>
            </a:r>
          </a:p>
          <a:p>
            <a:endParaRPr lang="en-US" sz="2800"/>
          </a:p>
          <a:p>
            <a:r>
              <a:rPr lang="en-US" sz="2800"/>
              <a:t>32 But I have prayed for you, that your faith should not fail; and when you have returned to Me, strengthen your brethren." </a:t>
            </a:r>
          </a:p>
          <a:p>
            <a:r>
              <a:rPr lang="en-US" sz="2800"/>
              <a:t>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0" y="0"/>
            <a:ext cx="4724400" cy="32099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b="1" u="sng"/>
              <a:t>Luke 22:31-32</a:t>
            </a:r>
          </a:p>
          <a:p>
            <a:endParaRPr lang="en-US" sz="2000"/>
          </a:p>
          <a:p>
            <a:r>
              <a:rPr lang="en-US" sz="2000"/>
              <a:t>31 And the Lord said, "Simon, Simon! Indeed, Satan has asked for you, that he may sift you as wheat. </a:t>
            </a:r>
          </a:p>
          <a:p>
            <a:endParaRPr lang="en-US" sz="2000"/>
          </a:p>
          <a:p>
            <a:r>
              <a:rPr lang="en-US" sz="2000"/>
              <a:t>32 But I have prayed for you, that your faith should not fail; and when you have returned to Me, strengthen your brethren." </a:t>
            </a:r>
          </a:p>
        </p:txBody>
      </p:sp>
      <p:sp>
        <p:nvSpPr>
          <p:cNvPr id="35843" name="Rectangle 3"/>
          <p:cNvSpPr>
            <a:spLocks noChangeArrowheads="1"/>
          </p:cNvSpPr>
          <p:nvPr/>
        </p:nvSpPr>
        <p:spPr bwMode="auto">
          <a:xfrm>
            <a:off x="457200" y="3657600"/>
            <a:ext cx="8305800" cy="2438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buFontTx/>
              <a:buChar char="•"/>
            </a:pPr>
            <a:r>
              <a:rPr lang="en-US" sz="3200"/>
              <a:t> Jesus institutes L.S. </a:t>
            </a:r>
            <a:r>
              <a:rPr lang="en-US" sz="3200">
                <a:solidFill>
                  <a:srgbClr val="CC0000"/>
                </a:solidFill>
                <a:effectLst>
                  <a:outerShdw blurRad="38100" dist="38100" dir="2700000" algn="tl">
                    <a:srgbClr val="000000"/>
                  </a:outerShdw>
                </a:effectLst>
              </a:rPr>
              <a:t>(vv.14-23)</a:t>
            </a:r>
          </a:p>
          <a:p>
            <a:pPr>
              <a:lnSpc>
                <a:spcPct val="120000"/>
              </a:lnSpc>
              <a:buFontTx/>
              <a:buChar char="•"/>
            </a:pPr>
            <a:r>
              <a:rPr lang="en-US" sz="3200"/>
              <a:t> Dispute over who is greatest </a:t>
            </a:r>
            <a:r>
              <a:rPr lang="en-US" sz="3200">
                <a:solidFill>
                  <a:srgbClr val="CC0000"/>
                </a:solidFill>
                <a:effectLst>
                  <a:outerShdw blurRad="38100" dist="38100" dir="2700000" algn="tl">
                    <a:srgbClr val="000000"/>
                  </a:outerShdw>
                </a:effectLst>
              </a:rPr>
              <a:t>(vv. 24-30)</a:t>
            </a:r>
          </a:p>
          <a:p>
            <a:pPr>
              <a:lnSpc>
                <a:spcPct val="120000"/>
              </a:lnSpc>
              <a:buFontTx/>
              <a:buChar char="•"/>
            </a:pPr>
            <a:r>
              <a:rPr lang="en-US" sz="3200"/>
              <a:t> Predicts Peter’s denial </a:t>
            </a:r>
            <a:r>
              <a:rPr lang="en-US" sz="3200">
                <a:solidFill>
                  <a:srgbClr val="CC0000"/>
                </a:solidFill>
                <a:effectLst>
                  <a:outerShdw blurRad="38100" dist="38100" dir="2700000" algn="tl">
                    <a:srgbClr val="000000"/>
                  </a:outerShdw>
                </a:effectLst>
              </a:rPr>
              <a:t>(vv. 31-34)</a:t>
            </a:r>
          </a:p>
        </p:txBody>
      </p:sp>
      <p:sp>
        <p:nvSpPr>
          <p:cNvPr id="35844" name="Text Box 4"/>
          <p:cNvSpPr txBox="1">
            <a:spLocks noChangeArrowheads="1"/>
          </p:cNvSpPr>
          <p:nvPr/>
        </p:nvSpPr>
        <p:spPr bwMode="auto">
          <a:xfrm>
            <a:off x="4876800" y="1524000"/>
            <a:ext cx="4024313" cy="588963"/>
          </a:xfrm>
          <a:prstGeom prst="rect">
            <a:avLst/>
          </a:prstGeom>
          <a:solidFill>
            <a:srgbClr val="99CCFF"/>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a:spAutoFit/>
          </a:bodyPr>
          <a:lstStyle/>
          <a:p>
            <a:pPr algn="ctr"/>
            <a:r>
              <a:rPr lang="en-US" sz="3200" b="1">
                <a:solidFill>
                  <a:schemeClr val="bg1"/>
                </a:solidFill>
                <a:effectLst>
                  <a:outerShdw blurRad="38100" dist="38100" dir="2700000" algn="tl">
                    <a:srgbClr val="000000"/>
                  </a:outerShdw>
                </a:effectLst>
              </a:rPr>
              <a:t>The Context: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p:cTn id="7" dur="1000" fill="hold"/>
                                        <p:tgtEl>
                                          <p:spTgt spid="35843"/>
                                        </p:tgtEl>
                                        <p:attrNameLst>
                                          <p:attrName>ppt_w</p:attrName>
                                        </p:attrNameLst>
                                      </p:cBhvr>
                                      <p:tavLst>
                                        <p:tav tm="0">
                                          <p:val>
                                            <p:strVal val="#ppt_w*0.70"/>
                                          </p:val>
                                        </p:tav>
                                        <p:tav tm="100000">
                                          <p:val>
                                            <p:strVal val="#ppt_w"/>
                                          </p:val>
                                        </p:tav>
                                      </p:tavLst>
                                    </p:anim>
                                    <p:anim calcmode="lin" valueType="num">
                                      <p:cBhvr>
                                        <p:cTn id="8" dur="1000" fill="hold"/>
                                        <p:tgtEl>
                                          <p:spTgt spid="35843"/>
                                        </p:tgtEl>
                                        <p:attrNameLst>
                                          <p:attrName>ppt_h</p:attrName>
                                        </p:attrNameLst>
                                      </p:cBhvr>
                                      <p:tavLst>
                                        <p:tav tm="0">
                                          <p:val>
                                            <p:strVal val="#ppt_h"/>
                                          </p:val>
                                        </p:tav>
                                        <p:tav tm="100000">
                                          <p:val>
                                            <p:strVal val="#ppt_h"/>
                                          </p:val>
                                        </p:tav>
                                      </p:tavLst>
                                    </p:anim>
                                    <p:animEffect transition="in" filter="fade">
                                      <p:cBhvr>
                                        <p:cTn id="9" dur="10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0" y="0"/>
            <a:ext cx="4724400" cy="35147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b="1" u="sng"/>
              <a:t>Luke 22:31-32</a:t>
            </a:r>
          </a:p>
          <a:p>
            <a:endParaRPr lang="en-US" sz="2000"/>
          </a:p>
          <a:p>
            <a:r>
              <a:rPr lang="en-US" sz="2000"/>
              <a:t>31 And the Lord said, "Simon, Simon! Indeed, Satan has asked for you, that he may sift you as wheat. </a:t>
            </a:r>
          </a:p>
          <a:p>
            <a:endParaRPr lang="en-US" sz="2000"/>
          </a:p>
          <a:p>
            <a:r>
              <a:rPr lang="en-US" sz="2000"/>
              <a:t>32 But I have prayed for you, that your faith should not fail; and when you have returned to Me, strengthen your brethren." </a:t>
            </a:r>
          </a:p>
          <a:p>
            <a:r>
              <a:rPr lang="en-US" sz="2000"/>
              <a:t> </a:t>
            </a:r>
          </a:p>
        </p:txBody>
      </p:sp>
      <p:sp>
        <p:nvSpPr>
          <p:cNvPr id="10243" name="Rectangle 3"/>
          <p:cNvSpPr>
            <a:spLocks noChangeArrowheads="1"/>
          </p:cNvSpPr>
          <p:nvPr/>
        </p:nvSpPr>
        <p:spPr bwMode="auto">
          <a:xfrm>
            <a:off x="1828800" y="3886200"/>
            <a:ext cx="6096000" cy="2438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buFontTx/>
              <a:buChar char="•"/>
            </a:pPr>
            <a:r>
              <a:rPr lang="en-US" sz="4000"/>
              <a:t> He Would be Tempted</a:t>
            </a:r>
          </a:p>
          <a:p>
            <a:pPr>
              <a:lnSpc>
                <a:spcPct val="120000"/>
              </a:lnSpc>
              <a:buFontTx/>
              <a:buChar char="•"/>
            </a:pPr>
            <a:r>
              <a:rPr lang="en-US" sz="4000"/>
              <a:t> He Would Yield</a:t>
            </a:r>
          </a:p>
          <a:p>
            <a:pPr>
              <a:lnSpc>
                <a:spcPct val="120000"/>
              </a:lnSpc>
              <a:buFontTx/>
              <a:buChar char="•"/>
            </a:pPr>
            <a:r>
              <a:rPr lang="en-US" sz="4000"/>
              <a:t> He Would be Restored</a:t>
            </a:r>
          </a:p>
        </p:txBody>
      </p:sp>
      <p:sp>
        <p:nvSpPr>
          <p:cNvPr id="10244" name="Text Box 4"/>
          <p:cNvSpPr txBox="1">
            <a:spLocks noChangeArrowheads="1"/>
          </p:cNvSpPr>
          <p:nvPr/>
        </p:nvSpPr>
        <p:spPr bwMode="auto">
          <a:xfrm>
            <a:off x="4983163" y="738188"/>
            <a:ext cx="4024312" cy="1563687"/>
          </a:xfrm>
          <a:prstGeom prst="rect">
            <a:avLst/>
          </a:prstGeom>
          <a:solidFill>
            <a:srgbClr val="99CCFF"/>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a:spAutoFit/>
          </a:bodyPr>
          <a:lstStyle/>
          <a:p>
            <a:pPr algn="ctr"/>
            <a:r>
              <a:rPr lang="en-US" sz="3200" b="1" dirty="0">
                <a:solidFill>
                  <a:schemeClr val="bg1"/>
                </a:solidFill>
                <a:effectLst>
                  <a:outerShdw blurRad="38100" dist="38100" dir="2700000" algn="tl">
                    <a:srgbClr val="000000"/>
                  </a:outerShdw>
                </a:effectLst>
              </a:rPr>
              <a:t>The Lord Knew</a:t>
            </a:r>
          </a:p>
          <a:p>
            <a:pPr algn="ctr"/>
            <a:r>
              <a:rPr lang="en-US" sz="3200" b="1" dirty="0">
                <a:solidFill>
                  <a:schemeClr val="bg1"/>
                </a:solidFill>
                <a:effectLst>
                  <a:outerShdw blurRad="38100" dist="38100" dir="2700000" algn="tl">
                    <a:srgbClr val="000000"/>
                  </a:outerShdw>
                </a:effectLst>
              </a:rPr>
              <a:t>Three Things About</a:t>
            </a:r>
          </a:p>
          <a:p>
            <a:pPr algn="ctr"/>
            <a:r>
              <a:rPr lang="en-US" sz="3200" b="1" dirty="0">
                <a:solidFill>
                  <a:schemeClr val="bg1"/>
                </a:solidFill>
                <a:effectLst>
                  <a:outerShdw blurRad="38100" dist="38100" dir="2700000" algn="tl">
                    <a:srgbClr val="000000"/>
                  </a:outerShdw>
                </a:effectLst>
              </a:rPr>
              <a:t>Peter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p:cTn id="7" dur="1000" fill="hold"/>
                                        <p:tgtEl>
                                          <p:spTgt spid="10243"/>
                                        </p:tgtEl>
                                        <p:attrNameLst>
                                          <p:attrName>ppt_w</p:attrName>
                                        </p:attrNameLst>
                                      </p:cBhvr>
                                      <p:tavLst>
                                        <p:tav tm="0">
                                          <p:val>
                                            <p:strVal val="#ppt_w*0.70"/>
                                          </p:val>
                                        </p:tav>
                                        <p:tav tm="100000">
                                          <p:val>
                                            <p:strVal val="#ppt_w"/>
                                          </p:val>
                                        </p:tav>
                                      </p:tavLst>
                                    </p:anim>
                                    <p:anim calcmode="lin" valueType="num">
                                      <p:cBhvr>
                                        <p:cTn id="8" dur="1000" fill="hold"/>
                                        <p:tgtEl>
                                          <p:spTgt spid="10243"/>
                                        </p:tgtEl>
                                        <p:attrNameLst>
                                          <p:attrName>ppt_h</p:attrName>
                                        </p:attrNameLst>
                                      </p:cBhvr>
                                      <p:tavLst>
                                        <p:tav tm="0">
                                          <p:val>
                                            <p:strVal val="#ppt_h"/>
                                          </p:val>
                                        </p:tav>
                                        <p:tav tm="100000">
                                          <p:val>
                                            <p:strVal val="#ppt_h"/>
                                          </p:val>
                                        </p:tav>
                                      </p:tavLst>
                                    </p:anim>
                                    <p:animEffect transition="in" filter="fade">
                                      <p:cBhvr>
                                        <p:cTn id="9" dur="10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auto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3048000"/>
            <a:ext cx="3084513" cy="3810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5" name="Rectangle 5"/>
          <p:cNvSpPr>
            <a:spLocks noChangeArrowheads="1"/>
          </p:cNvSpPr>
          <p:nvPr/>
        </p:nvSpPr>
        <p:spPr bwMode="auto">
          <a:xfrm>
            <a:off x="0" y="0"/>
            <a:ext cx="3048000" cy="30480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b="1">
                <a:solidFill>
                  <a:schemeClr val="folHlink"/>
                </a:solidFill>
                <a:effectLst>
                  <a:outerShdw blurRad="38100" dist="38100" dir="2700000" algn="tl">
                    <a:srgbClr val="000000"/>
                  </a:outerShdw>
                </a:effectLst>
                <a:latin typeface="Comic Sans MS" panose="030F0702030302020204" pitchFamily="66" charset="0"/>
              </a:rPr>
              <a:t>Peter</a:t>
            </a:r>
          </a:p>
          <a:p>
            <a:pPr algn="ctr"/>
            <a:r>
              <a:rPr lang="en-US" sz="3600" b="1">
                <a:solidFill>
                  <a:schemeClr val="folHlink"/>
                </a:solidFill>
                <a:effectLst>
                  <a:outerShdw blurRad="38100" dist="38100" dir="2700000" algn="tl">
                    <a:srgbClr val="000000"/>
                  </a:outerShdw>
                </a:effectLst>
                <a:latin typeface="Comic Sans MS" panose="030F0702030302020204" pitchFamily="66" charset="0"/>
              </a:rPr>
              <a:t>Was a Likely</a:t>
            </a:r>
          </a:p>
          <a:p>
            <a:pPr algn="ctr"/>
            <a:r>
              <a:rPr lang="en-US" sz="3600" b="1">
                <a:solidFill>
                  <a:schemeClr val="folHlink"/>
                </a:solidFill>
                <a:effectLst>
                  <a:outerShdw blurRad="38100" dist="38100" dir="2700000" algn="tl">
                    <a:srgbClr val="000000"/>
                  </a:outerShdw>
                </a:effectLst>
                <a:latin typeface="Comic Sans MS" panose="030F0702030302020204" pitchFamily="66" charset="0"/>
              </a:rPr>
              <a:t>Candidate</a:t>
            </a:r>
          </a:p>
          <a:p>
            <a:pPr algn="ctr"/>
            <a:r>
              <a:rPr lang="en-US" sz="3600" b="1">
                <a:solidFill>
                  <a:schemeClr val="folHlink"/>
                </a:solidFill>
                <a:effectLst>
                  <a:outerShdw blurRad="38100" dist="38100" dir="2700000" algn="tl">
                    <a:srgbClr val="000000"/>
                  </a:outerShdw>
                </a:effectLst>
                <a:latin typeface="Comic Sans MS" panose="030F0702030302020204" pitchFamily="66" charset="0"/>
              </a:rPr>
              <a:t>For</a:t>
            </a:r>
          </a:p>
          <a:p>
            <a:pPr algn="ctr"/>
            <a:r>
              <a:rPr lang="en-US" sz="3600" b="1">
                <a:solidFill>
                  <a:schemeClr val="folHlink"/>
                </a:solidFill>
                <a:effectLst>
                  <a:outerShdw blurRad="38100" dist="38100" dir="2700000" algn="tl">
                    <a:srgbClr val="000000"/>
                  </a:outerShdw>
                </a:effectLst>
                <a:latin typeface="Comic Sans MS" panose="030F0702030302020204" pitchFamily="66" charset="0"/>
              </a:rPr>
              <a:t>Temptation</a:t>
            </a:r>
          </a:p>
        </p:txBody>
      </p:sp>
      <p:sp>
        <p:nvSpPr>
          <p:cNvPr id="30726" name="Rectangle 6"/>
          <p:cNvSpPr>
            <a:spLocks noChangeArrowheads="1"/>
          </p:cNvSpPr>
          <p:nvPr/>
        </p:nvSpPr>
        <p:spPr bwMode="auto">
          <a:xfrm>
            <a:off x="3352800" y="1066800"/>
            <a:ext cx="5791200" cy="9906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accent2"/>
                </a:solidFill>
              </a:rPr>
              <a:t>Occupied a distinguished place</a:t>
            </a:r>
          </a:p>
          <a:p>
            <a:pPr algn="ctr"/>
            <a:r>
              <a:rPr lang="en-US" sz="2400" b="1">
                <a:solidFill>
                  <a:schemeClr val="accent2"/>
                </a:solidFill>
              </a:rPr>
              <a:t>among disciples</a:t>
            </a:r>
          </a:p>
        </p:txBody>
      </p:sp>
      <p:sp>
        <p:nvSpPr>
          <p:cNvPr id="30727" name="Rectangle 7"/>
          <p:cNvSpPr>
            <a:spLocks noChangeArrowheads="1"/>
          </p:cNvSpPr>
          <p:nvPr/>
        </p:nvSpPr>
        <p:spPr bwMode="auto">
          <a:xfrm>
            <a:off x="3352800" y="2667000"/>
            <a:ext cx="5791200" cy="9906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accent2"/>
                </a:solidFill>
              </a:rPr>
              <a:t>Rash – eager to speak &amp; answer</a:t>
            </a:r>
          </a:p>
          <a:p>
            <a:pPr algn="ctr"/>
            <a:r>
              <a:rPr lang="en-US" sz="2000" b="1">
                <a:solidFill>
                  <a:schemeClr val="bg1"/>
                </a:solidFill>
                <a:effectLst>
                  <a:outerShdw blurRad="38100" dist="38100" dir="2700000" algn="tl">
                    <a:srgbClr val="000000"/>
                  </a:outerShdw>
                </a:effectLst>
              </a:rPr>
              <a:t>(Matt. 15:15; 16:13-18, 22-23; Jno. 13:8-9)</a:t>
            </a:r>
          </a:p>
        </p:txBody>
      </p:sp>
      <p:sp>
        <p:nvSpPr>
          <p:cNvPr id="30728" name="Rectangle 8"/>
          <p:cNvSpPr>
            <a:spLocks noChangeArrowheads="1"/>
          </p:cNvSpPr>
          <p:nvPr/>
        </p:nvSpPr>
        <p:spPr bwMode="auto">
          <a:xfrm>
            <a:off x="3352800" y="4191000"/>
            <a:ext cx="5791200" cy="9906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accent2"/>
                </a:solidFill>
              </a:rPr>
              <a:t>Overconfident: “I will never”</a:t>
            </a:r>
          </a:p>
          <a:p>
            <a:pPr algn="ctr"/>
            <a:r>
              <a:rPr lang="en-US" sz="2000" b="1">
                <a:solidFill>
                  <a:schemeClr val="bg1"/>
                </a:solidFill>
                <a:effectLst>
                  <a:outerShdw blurRad="38100" dist="38100" dir="2700000" algn="tl">
                    <a:srgbClr val="000000"/>
                  </a:outerShdw>
                </a:effectLst>
              </a:rPr>
              <a:t>(Matt. 26:33; Luke 22:33)</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slide(fromRight)">
                                      <p:cBhvr>
                                        <p:cTn id="7" dur="500"/>
                                        <p:tgtEl>
                                          <p:spTgt spid="307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30727"/>
                                        </p:tgtEl>
                                        <p:attrNameLst>
                                          <p:attrName>style.visibility</p:attrName>
                                        </p:attrNameLst>
                                      </p:cBhvr>
                                      <p:to>
                                        <p:strVal val="visible"/>
                                      </p:to>
                                    </p:set>
                                    <p:animEffect transition="in" filter="slide(fromRight)">
                                      <p:cBhvr>
                                        <p:cTn id="12" dur="500"/>
                                        <p:tgtEl>
                                          <p:spTgt spid="307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30728"/>
                                        </p:tgtEl>
                                        <p:attrNameLst>
                                          <p:attrName>style.visibility</p:attrName>
                                        </p:attrNameLst>
                                      </p:cBhvr>
                                      <p:to>
                                        <p:strVal val="visible"/>
                                      </p:to>
                                    </p:set>
                                    <p:animEffect transition="in" filter="slide(fromRight)">
                                      <p:cBhvr>
                                        <p:cTn id="17" dur="500"/>
                                        <p:tgtEl>
                                          <p:spTgt spid="3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nimBg="1"/>
      <p:bldP spid="30727" grpId="0" animBg="1"/>
      <p:bldP spid="307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609600" y="1066800"/>
            <a:ext cx="7848600" cy="4432300"/>
          </a:xfrm>
          <a:prstGeom prst="rect">
            <a:avLst/>
          </a:prstGeom>
          <a:solidFill>
            <a:srgbClr val="96969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200" b="1" u="sng">
                <a:solidFill>
                  <a:srgbClr val="DDDDDD"/>
                </a:solidFill>
              </a:rPr>
              <a:t>Luke 22:31-32</a:t>
            </a:r>
          </a:p>
          <a:p>
            <a:endParaRPr lang="en-US" sz="2800">
              <a:solidFill>
                <a:srgbClr val="DDDDDD"/>
              </a:solidFill>
            </a:endParaRPr>
          </a:p>
          <a:p>
            <a:r>
              <a:rPr lang="en-US" sz="2800">
                <a:solidFill>
                  <a:srgbClr val="DDDDDD"/>
                </a:solidFill>
              </a:rPr>
              <a:t>31 And the Lord said, "Simon, Simon! Indeed, Satan has asked for you, that he may sift you as wheat. </a:t>
            </a:r>
          </a:p>
          <a:p>
            <a:endParaRPr lang="en-US" sz="2800">
              <a:solidFill>
                <a:srgbClr val="DDDDDD"/>
              </a:solidFill>
            </a:endParaRPr>
          </a:p>
          <a:p>
            <a:r>
              <a:rPr lang="en-US" sz="2800">
                <a:solidFill>
                  <a:srgbClr val="DDDDDD"/>
                </a:solidFill>
              </a:rPr>
              <a:t>32 But I have prayed for you, that your faith should not fail; and when you have returned to Me, strengthen your brethren." </a:t>
            </a:r>
          </a:p>
          <a:p>
            <a:r>
              <a:rPr lang="en-US" sz="2800">
                <a:solidFill>
                  <a:srgbClr val="DDDDDD"/>
                </a:solidFill>
              </a:rPr>
              <a:t> </a:t>
            </a:r>
          </a:p>
        </p:txBody>
      </p:sp>
      <p:sp>
        <p:nvSpPr>
          <p:cNvPr id="31747" name="Oval 3"/>
          <p:cNvSpPr>
            <a:spLocks noChangeArrowheads="1"/>
          </p:cNvSpPr>
          <p:nvPr/>
        </p:nvSpPr>
        <p:spPr bwMode="auto">
          <a:xfrm rot="-1185777">
            <a:off x="609600" y="1295400"/>
            <a:ext cx="3733800" cy="190500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a:t>Temptation &amp;</a:t>
            </a:r>
          </a:p>
          <a:p>
            <a:pPr algn="ctr"/>
            <a:r>
              <a:rPr lang="en-US" sz="2800" b="1"/>
              <a:t>The Tempter</a:t>
            </a:r>
          </a:p>
        </p:txBody>
      </p:sp>
      <p:sp>
        <p:nvSpPr>
          <p:cNvPr id="31748" name="Oval 4"/>
          <p:cNvSpPr>
            <a:spLocks noChangeArrowheads="1"/>
          </p:cNvSpPr>
          <p:nvPr/>
        </p:nvSpPr>
        <p:spPr bwMode="auto">
          <a:xfrm rot="1356044">
            <a:off x="4343400" y="3352800"/>
            <a:ext cx="3733800" cy="190500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a:t>What Is To Be</a:t>
            </a:r>
          </a:p>
          <a:p>
            <a:pPr algn="ctr"/>
            <a:r>
              <a:rPr lang="en-US" sz="2800" b="1"/>
              <a:t>Done About It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p:cTn id="7" dur="1000" fill="hold"/>
                                        <p:tgtEl>
                                          <p:spTgt spid="31747"/>
                                        </p:tgtEl>
                                        <p:attrNameLst>
                                          <p:attrName>ppt_w</p:attrName>
                                        </p:attrNameLst>
                                      </p:cBhvr>
                                      <p:tavLst>
                                        <p:tav tm="0">
                                          <p:val>
                                            <p:strVal val="#ppt_w*0.70"/>
                                          </p:val>
                                        </p:tav>
                                        <p:tav tm="100000">
                                          <p:val>
                                            <p:strVal val="#ppt_w"/>
                                          </p:val>
                                        </p:tav>
                                      </p:tavLst>
                                    </p:anim>
                                    <p:anim calcmode="lin" valueType="num">
                                      <p:cBhvr>
                                        <p:cTn id="8" dur="1000" fill="hold"/>
                                        <p:tgtEl>
                                          <p:spTgt spid="31747"/>
                                        </p:tgtEl>
                                        <p:attrNameLst>
                                          <p:attrName>ppt_h</p:attrName>
                                        </p:attrNameLst>
                                      </p:cBhvr>
                                      <p:tavLst>
                                        <p:tav tm="0">
                                          <p:val>
                                            <p:strVal val="#ppt_h"/>
                                          </p:val>
                                        </p:tav>
                                        <p:tav tm="100000">
                                          <p:val>
                                            <p:strVal val="#ppt_h"/>
                                          </p:val>
                                        </p:tav>
                                      </p:tavLst>
                                    </p:anim>
                                    <p:animEffect transition="in" filter="fade">
                                      <p:cBhvr>
                                        <p:cTn id="9" dur="1000"/>
                                        <p:tgtEl>
                                          <p:spTgt spid="3174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1748"/>
                                        </p:tgtEl>
                                        <p:attrNameLst>
                                          <p:attrName>style.visibility</p:attrName>
                                        </p:attrNameLst>
                                      </p:cBhvr>
                                      <p:to>
                                        <p:strVal val="visible"/>
                                      </p:to>
                                    </p:set>
                                    <p:anim calcmode="lin" valueType="num">
                                      <p:cBhvr>
                                        <p:cTn id="14" dur="1000" fill="hold"/>
                                        <p:tgtEl>
                                          <p:spTgt spid="31748"/>
                                        </p:tgtEl>
                                        <p:attrNameLst>
                                          <p:attrName>ppt_w</p:attrName>
                                        </p:attrNameLst>
                                      </p:cBhvr>
                                      <p:tavLst>
                                        <p:tav tm="0">
                                          <p:val>
                                            <p:strVal val="#ppt_w*0.70"/>
                                          </p:val>
                                        </p:tav>
                                        <p:tav tm="100000">
                                          <p:val>
                                            <p:strVal val="#ppt_w"/>
                                          </p:val>
                                        </p:tav>
                                      </p:tavLst>
                                    </p:anim>
                                    <p:anim calcmode="lin" valueType="num">
                                      <p:cBhvr>
                                        <p:cTn id="15" dur="1000" fill="hold"/>
                                        <p:tgtEl>
                                          <p:spTgt spid="31748"/>
                                        </p:tgtEl>
                                        <p:attrNameLst>
                                          <p:attrName>ppt_h</p:attrName>
                                        </p:attrNameLst>
                                      </p:cBhvr>
                                      <p:tavLst>
                                        <p:tav tm="0">
                                          <p:val>
                                            <p:strVal val="#ppt_h"/>
                                          </p:val>
                                        </p:tav>
                                        <p:tav tm="100000">
                                          <p:val>
                                            <p:strVal val="#ppt_h"/>
                                          </p:val>
                                        </p:tav>
                                      </p:tavLst>
                                    </p:anim>
                                    <p:animEffect transition="in" filter="fade">
                                      <p:cBhvr>
                                        <p:cTn id="16" dur="10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animBg="1"/>
      <p:bldP spid="317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295400" y="533400"/>
            <a:ext cx="66294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4099" name="WordArt 3"/>
          <p:cNvSpPr>
            <a:spLocks noChangeArrowheads="1" noChangeShapeType="1" noTextEdit="1"/>
          </p:cNvSpPr>
          <p:nvPr/>
        </p:nvSpPr>
        <p:spPr bwMode="auto">
          <a:xfrm>
            <a:off x="2133600" y="723900"/>
            <a:ext cx="5000625" cy="647700"/>
          </a:xfrm>
          <a:prstGeom prst="rect">
            <a:avLst/>
          </a:prstGeom>
        </p:spPr>
        <p:txBody>
          <a:bodyPr wrap="none" fromWordArt="1">
            <a:prstTxWarp prst="textPlain">
              <a:avLst>
                <a:gd name="adj" fmla="val 50000"/>
              </a:avLst>
            </a:prstTxWarp>
          </a:bodyPr>
          <a:lstStyle/>
          <a:p>
            <a:pPr algn="ctr"/>
            <a:r>
              <a:rPr lang="en-US"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Black" panose="020B0A04020102020204" pitchFamily="34" charset="0"/>
              </a:rPr>
              <a:t>Temptation of Peter</a:t>
            </a:r>
          </a:p>
        </p:txBody>
      </p:sp>
      <p:sp>
        <p:nvSpPr>
          <p:cNvPr id="4101" name="AutoShape 5"/>
          <p:cNvSpPr>
            <a:spLocks noChangeArrowheads="1"/>
          </p:cNvSpPr>
          <p:nvPr/>
        </p:nvSpPr>
        <p:spPr bwMode="auto">
          <a:xfrm>
            <a:off x="838200" y="23622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 The Tempter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p:cTn id="7" dur="1000" fill="hold"/>
                                        <p:tgtEl>
                                          <p:spTgt spid="4101"/>
                                        </p:tgtEl>
                                        <p:attrNameLst>
                                          <p:attrName>ppt_w</p:attrName>
                                        </p:attrNameLst>
                                      </p:cBhvr>
                                      <p:tavLst>
                                        <p:tav tm="0">
                                          <p:val>
                                            <p:strVal val="#ppt_w*0.05"/>
                                          </p:val>
                                        </p:tav>
                                        <p:tav tm="100000">
                                          <p:val>
                                            <p:strVal val="#ppt_w"/>
                                          </p:val>
                                        </p:tav>
                                      </p:tavLst>
                                    </p:anim>
                                    <p:anim calcmode="lin" valueType="num">
                                      <p:cBhvr>
                                        <p:cTn id="8" dur="1000" fill="hold"/>
                                        <p:tgtEl>
                                          <p:spTgt spid="4101"/>
                                        </p:tgtEl>
                                        <p:attrNameLst>
                                          <p:attrName>ppt_h</p:attrName>
                                        </p:attrNameLst>
                                      </p:cBhvr>
                                      <p:tavLst>
                                        <p:tav tm="0">
                                          <p:val>
                                            <p:strVal val="#ppt_h"/>
                                          </p:val>
                                        </p:tav>
                                        <p:tav tm="100000">
                                          <p:val>
                                            <p:strVal val="#ppt_h"/>
                                          </p:val>
                                        </p:tav>
                                      </p:tavLst>
                                    </p:anim>
                                    <p:anim calcmode="lin" valueType="num">
                                      <p:cBhvr>
                                        <p:cTn id="9" dur="1000" fill="hold"/>
                                        <p:tgtEl>
                                          <p:spTgt spid="4101"/>
                                        </p:tgtEl>
                                        <p:attrNameLst>
                                          <p:attrName>ppt_x</p:attrName>
                                        </p:attrNameLst>
                                      </p:cBhvr>
                                      <p:tavLst>
                                        <p:tav tm="0">
                                          <p:val>
                                            <p:strVal val="#ppt_x-.2"/>
                                          </p:val>
                                        </p:tav>
                                        <p:tav tm="100000">
                                          <p:val>
                                            <p:strVal val="#ppt_x"/>
                                          </p:val>
                                        </p:tav>
                                      </p:tavLst>
                                    </p:anim>
                                    <p:anim calcmode="lin" valueType="num">
                                      <p:cBhvr>
                                        <p:cTn id="10" dur="1000" fill="hold"/>
                                        <p:tgtEl>
                                          <p:spTgt spid="4101"/>
                                        </p:tgtEl>
                                        <p:attrNameLst>
                                          <p:attrName>ppt_y</p:attrName>
                                        </p:attrNameLst>
                                      </p:cBhvr>
                                      <p:tavLst>
                                        <p:tav tm="0">
                                          <p:val>
                                            <p:strVal val="#ppt_y"/>
                                          </p:val>
                                        </p:tav>
                                        <p:tav tm="100000">
                                          <p:val>
                                            <p:strVal val="#ppt_y"/>
                                          </p:val>
                                        </p:tav>
                                      </p:tavLst>
                                    </p:anim>
                                    <p:animEffect transition="in" filter="fade">
                                      <p:cBhvr>
                                        <p:cTn id="11" dur="10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AutoShape 5"/>
          <p:cNvSpPr>
            <a:spLocks noChangeArrowheads="1"/>
          </p:cNvSpPr>
          <p:nvPr/>
        </p:nvSpPr>
        <p:spPr bwMode="auto">
          <a:xfrm rot="16200000">
            <a:off x="-3505200" y="3048000"/>
            <a:ext cx="7620000" cy="762000"/>
          </a:xfrm>
          <a:prstGeom prst="roundRect">
            <a:avLst>
              <a:gd name="adj" fmla="val 16667"/>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a:solidFill>
                  <a:schemeClr val="bg1"/>
                </a:solidFill>
                <a:latin typeface="Comic Sans MS" panose="030F0702030302020204" pitchFamily="66" charset="0"/>
              </a:rPr>
              <a:t>I. The Tempter</a:t>
            </a:r>
          </a:p>
        </p:txBody>
      </p:sp>
      <p:sp>
        <p:nvSpPr>
          <p:cNvPr id="26631" name="AutoShape 7"/>
          <p:cNvSpPr>
            <a:spLocks noChangeArrowheads="1"/>
          </p:cNvSpPr>
          <p:nvPr/>
        </p:nvSpPr>
        <p:spPr bwMode="auto">
          <a:xfrm>
            <a:off x="1219200" y="228600"/>
            <a:ext cx="7620000" cy="6400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26632" name="Text Box 8"/>
          <p:cNvSpPr txBox="1">
            <a:spLocks noChangeArrowheads="1"/>
          </p:cNvSpPr>
          <p:nvPr/>
        </p:nvSpPr>
        <p:spPr bwMode="auto">
          <a:xfrm>
            <a:off x="1981200" y="381000"/>
            <a:ext cx="6019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a:latin typeface="Comic Sans MS" panose="030F0702030302020204" pitchFamily="66" charset="0"/>
              </a:rPr>
              <a:t>Identified as Satan (v. 31)</a:t>
            </a:r>
          </a:p>
        </p:txBody>
      </p:sp>
      <p:sp>
        <p:nvSpPr>
          <p:cNvPr id="26633" name="Text Box 9"/>
          <p:cNvSpPr txBox="1">
            <a:spLocks noChangeArrowheads="1"/>
          </p:cNvSpPr>
          <p:nvPr/>
        </p:nvSpPr>
        <p:spPr bwMode="auto">
          <a:xfrm>
            <a:off x="1524000" y="1295400"/>
            <a:ext cx="7010400" cy="309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0000"/>
              </a:lnSpc>
              <a:spcBef>
                <a:spcPct val="50000"/>
              </a:spcBef>
            </a:pPr>
            <a:r>
              <a:rPr lang="en-US" sz="2800" b="1"/>
              <a:t>A. </a:t>
            </a:r>
            <a:r>
              <a:rPr lang="en-US" sz="2800" b="1" u="sng"/>
              <a:t>Is Real</a:t>
            </a:r>
          </a:p>
          <a:p>
            <a:pPr>
              <a:lnSpc>
                <a:spcPct val="60000"/>
              </a:lnSpc>
              <a:spcBef>
                <a:spcPct val="50000"/>
              </a:spcBef>
            </a:pPr>
            <a:endParaRPr lang="en-US" sz="2400" b="1" u="sng"/>
          </a:p>
          <a:p>
            <a:pPr lvl="1">
              <a:lnSpc>
                <a:spcPct val="60000"/>
              </a:lnSpc>
              <a:spcBef>
                <a:spcPct val="50000"/>
              </a:spcBef>
              <a:buFontTx/>
              <a:buChar char="•"/>
            </a:pPr>
            <a:r>
              <a:rPr lang="en-US" sz="2800"/>
              <a:t> Not imaginary or a myth</a:t>
            </a:r>
          </a:p>
          <a:p>
            <a:pPr lvl="1">
              <a:lnSpc>
                <a:spcPct val="60000"/>
              </a:lnSpc>
              <a:spcBef>
                <a:spcPct val="50000"/>
              </a:spcBef>
              <a:buFontTx/>
              <a:buChar char="•"/>
            </a:pPr>
            <a:r>
              <a:rPr lang="en-US" sz="2800"/>
              <a:t> Just as real &amp; alive as when</a:t>
            </a:r>
          </a:p>
          <a:p>
            <a:pPr lvl="2">
              <a:lnSpc>
                <a:spcPct val="60000"/>
              </a:lnSpc>
              <a:spcBef>
                <a:spcPct val="50000"/>
              </a:spcBef>
              <a:buFont typeface="Wingdings" panose="05000000000000000000" pitchFamily="2" charset="2"/>
              <a:buChar char="Ø"/>
            </a:pPr>
            <a:r>
              <a:rPr lang="en-US" sz="2800"/>
              <a:t> Tempted Eve </a:t>
            </a:r>
            <a:r>
              <a:rPr lang="en-US" sz="2800">
                <a:solidFill>
                  <a:srgbClr val="CC0000"/>
                </a:solidFill>
              </a:rPr>
              <a:t>(Gen. 3:1-6)</a:t>
            </a:r>
          </a:p>
          <a:p>
            <a:pPr lvl="2">
              <a:lnSpc>
                <a:spcPct val="60000"/>
              </a:lnSpc>
              <a:spcBef>
                <a:spcPct val="50000"/>
              </a:spcBef>
              <a:buFont typeface="Wingdings" panose="05000000000000000000" pitchFamily="2" charset="2"/>
              <a:buChar char="Ø"/>
            </a:pPr>
            <a:r>
              <a:rPr lang="en-US" sz="2800"/>
              <a:t> Tempted Jesus </a:t>
            </a:r>
            <a:r>
              <a:rPr lang="en-US" sz="2800">
                <a:solidFill>
                  <a:srgbClr val="CC0000"/>
                </a:solidFill>
              </a:rPr>
              <a:t>(Matt. 4)</a:t>
            </a:r>
          </a:p>
          <a:p>
            <a:pPr lvl="1">
              <a:lnSpc>
                <a:spcPct val="60000"/>
              </a:lnSpc>
              <a:spcBef>
                <a:spcPct val="50000"/>
              </a:spcBef>
              <a:buFontTx/>
              <a:buChar char="•"/>
            </a:pPr>
            <a:r>
              <a:rPr lang="en-US" sz="2800"/>
              <a:t> Peter learned this well </a:t>
            </a:r>
            <a:r>
              <a:rPr lang="en-US" sz="2800">
                <a:solidFill>
                  <a:srgbClr val="CC0000"/>
                </a:solidFill>
              </a:rPr>
              <a:t>(cf. 1 Pet. 5:8)</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33">
                                            <p:txEl>
                                              <p:pRg st="0" end="0"/>
                                            </p:txEl>
                                          </p:spTgt>
                                        </p:tgtEl>
                                        <p:attrNameLst>
                                          <p:attrName>style.visibility</p:attrName>
                                        </p:attrNameLst>
                                      </p:cBhvr>
                                      <p:to>
                                        <p:strVal val="visible"/>
                                      </p:to>
                                    </p:set>
                                    <p:animEffect transition="in" filter="fade">
                                      <p:cBhvr>
                                        <p:cTn id="7" dur="2000"/>
                                        <p:tgtEl>
                                          <p:spTgt spid="2663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33">
                                            <p:txEl>
                                              <p:pRg st="2" end="2"/>
                                            </p:txEl>
                                          </p:spTgt>
                                        </p:tgtEl>
                                        <p:attrNameLst>
                                          <p:attrName>style.visibility</p:attrName>
                                        </p:attrNameLst>
                                      </p:cBhvr>
                                      <p:to>
                                        <p:strVal val="visible"/>
                                      </p:to>
                                    </p:set>
                                    <p:animEffect transition="in" filter="fade">
                                      <p:cBhvr>
                                        <p:cTn id="12" dur="2000"/>
                                        <p:tgtEl>
                                          <p:spTgt spid="2663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33">
                                            <p:txEl>
                                              <p:pRg st="3" end="3"/>
                                            </p:txEl>
                                          </p:spTgt>
                                        </p:tgtEl>
                                        <p:attrNameLst>
                                          <p:attrName>style.visibility</p:attrName>
                                        </p:attrNameLst>
                                      </p:cBhvr>
                                      <p:to>
                                        <p:strVal val="visible"/>
                                      </p:to>
                                    </p:set>
                                    <p:animEffect transition="in" filter="fade">
                                      <p:cBhvr>
                                        <p:cTn id="17" dur="2000"/>
                                        <p:tgtEl>
                                          <p:spTgt spid="2663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33">
                                            <p:txEl>
                                              <p:pRg st="4" end="4"/>
                                            </p:txEl>
                                          </p:spTgt>
                                        </p:tgtEl>
                                        <p:attrNameLst>
                                          <p:attrName>style.visibility</p:attrName>
                                        </p:attrNameLst>
                                      </p:cBhvr>
                                      <p:to>
                                        <p:strVal val="visible"/>
                                      </p:to>
                                    </p:set>
                                    <p:animEffect transition="in" filter="fade">
                                      <p:cBhvr>
                                        <p:cTn id="22" dur="2000"/>
                                        <p:tgtEl>
                                          <p:spTgt spid="2663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633">
                                            <p:txEl>
                                              <p:pRg st="5" end="5"/>
                                            </p:txEl>
                                          </p:spTgt>
                                        </p:tgtEl>
                                        <p:attrNameLst>
                                          <p:attrName>style.visibility</p:attrName>
                                        </p:attrNameLst>
                                      </p:cBhvr>
                                      <p:to>
                                        <p:strVal val="visible"/>
                                      </p:to>
                                    </p:set>
                                    <p:animEffect transition="in" filter="fade">
                                      <p:cBhvr>
                                        <p:cTn id="27" dur="2000"/>
                                        <p:tgtEl>
                                          <p:spTgt spid="2663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633">
                                            <p:txEl>
                                              <p:pRg st="6" end="6"/>
                                            </p:txEl>
                                          </p:spTgt>
                                        </p:tgtEl>
                                        <p:attrNameLst>
                                          <p:attrName>style.visibility</p:attrName>
                                        </p:attrNameLst>
                                      </p:cBhvr>
                                      <p:to>
                                        <p:strVal val="visible"/>
                                      </p:to>
                                    </p:set>
                                    <p:animEffect transition="in" filter="fade">
                                      <p:cBhvr>
                                        <p:cTn id="32" dur="2000"/>
                                        <p:tgtEl>
                                          <p:spTgt spid="266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3"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p:cNvSpPr>
            <a:spLocks noChangeArrowheads="1"/>
          </p:cNvSpPr>
          <p:nvPr/>
        </p:nvSpPr>
        <p:spPr bwMode="auto">
          <a:xfrm rot="16200000">
            <a:off x="-3505200" y="3048000"/>
            <a:ext cx="7620000" cy="762000"/>
          </a:xfrm>
          <a:prstGeom prst="roundRect">
            <a:avLst>
              <a:gd name="adj" fmla="val 16667"/>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a:solidFill>
                  <a:schemeClr val="bg1"/>
                </a:solidFill>
                <a:latin typeface="Comic Sans MS" panose="030F0702030302020204" pitchFamily="66" charset="0"/>
              </a:rPr>
              <a:t>I. The Tempter</a:t>
            </a:r>
          </a:p>
        </p:txBody>
      </p:sp>
      <p:sp>
        <p:nvSpPr>
          <p:cNvPr id="32771" name="AutoShape 3"/>
          <p:cNvSpPr>
            <a:spLocks noChangeArrowheads="1"/>
          </p:cNvSpPr>
          <p:nvPr/>
        </p:nvSpPr>
        <p:spPr bwMode="auto">
          <a:xfrm>
            <a:off x="1219200" y="228600"/>
            <a:ext cx="7620000" cy="6400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32772" name="Text Box 4"/>
          <p:cNvSpPr txBox="1">
            <a:spLocks noChangeArrowheads="1"/>
          </p:cNvSpPr>
          <p:nvPr/>
        </p:nvSpPr>
        <p:spPr bwMode="auto">
          <a:xfrm>
            <a:off x="1981200" y="381000"/>
            <a:ext cx="6019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a:latin typeface="Comic Sans MS" panose="030F0702030302020204" pitchFamily="66" charset="0"/>
              </a:rPr>
              <a:t>Identified as Satan (v. 31)</a:t>
            </a:r>
          </a:p>
        </p:txBody>
      </p:sp>
      <p:sp>
        <p:nvSpPr>
          <p:cNvPr id="32773" name="Text Box 5"/>
          <p:cNvSpPr txBox="1">
            <a:spLocks noChangeArrowheads="1"/>
          </p:cNvSpPr>
          <p:nvPr/>
        </p:nvSpPr>
        <p:spPr bwMode="auto">
          <a:xfrm>
            <a:off x="1524000" y="1295400"/>
            <a:ext cx="70104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0000"/>
              </a:lnSpc>
              <a:spcBef>
                <a:spcPct val="50000"/>
              </a:spcBef>
            </a:pPr>
            <a:r>
              <a:rPr lang="en-US" sz="2800" b="1"/>
              <a:t>A. </a:t>
            </a:r>
            <a:r>
              <a:rPr lang="en-US" sz="2800" b="1" u="sng"/>
              <a:t>Is Real</a:t>
            </a:r>
          </a:p>
          <a:p>
            <a:pPr>
              <a:lnSpc>
                <a:spcPct val="60000"/>
              </a:lnSpc>
              <a:spcBef>
                <a:spcPct val="50000"/>
              </a:spcBef>
            </a:pPr>
            <a:r>
              <a:rPr lang="en-US" sz="2800" b="1"/>
              <a:t>B. </a:t>
            </a:r>
            <a:r>
              <a:rPr lang="en-US" sz="2800" b="1" u="sng"/>
              <a:t>Character</a:t>
            </a:r>
          </a:p>
          <a:p>
            <a:pPr>
              <a:lnSpc>
                <a:spcPct val="60000"/>
              </a:lnSpc>
              <a:spcBef>
                <a:spcPct val="50000"/>
              </a:spcBef>
            </a:pPr>
            <a:endParaRPr lang="en-US" sz="2400" b="1" u="sng"/>
          </a:p>
          <a:p>
            <a:pPr lvl="1">
              <a:lnSpc>
                <a:spcPct val="60000"/>
              </a:lnSpc>
              <a:spcBef>
                <a:spcPct val="50000"/>
              </a:spcBef>
              <a:buFontTx/>
              <a:buChar char="•"/>
            </a:pPr>
            <a:r>
              <a:rPr lang="en-US" sz="2800"/>
              <a:t> Subtle </a:t>
            </a:r>
            <a:r>
              <a:rPr lang="en-US" sz="2800">
                <a:solidFill>
                  <a:srgbClr val="CC0000"/>
                </a:solidFill>
              </a:rPr>
              <a:t>(2 Cor. 11:3)</a:t>
            </a:r>
          </a:p>
          <a:p>
            <a:pPr lvl="1">
              <a:lnSpc>
                <a:spcPct val="60000"/>
              </a:lnSpc>
              <a:spcBef>
                <a:spcPct val="50000"/>
              </a:spcBef>
              <a:buFontTx/>
              <a:buChar char="•"/>
            </a:pPr>
            <a:r>
              <a:rPr lang="en-US" sz="2800"/>
              <a:t> Hates righteousness </a:t>
            </a:r>
            <a:r>
              <a:rPr lang="en-US" sz="2800">
                <a:solidFill>
                  <a:srgbClr val="CC0000"/>
                </a:solidFill>
              </a:rPr>
              <a:t>(1 Pet. 5:8)</a:t>
            </a:r>
          </a:p>
          <a:p>
            <a:pPr lvl="1">
              <a:lnSpc>
                <a:spcPct val="60000"/>
              </a:lnSpc>
              <a:spcBef>
                <a:spcPct val="50000"/>
              </a:spcBef>
              <a:buFontTx/>
              <a:buChar char="•"/>
            </a:pPr>
            <a:r>
              <a:rPr lang="en-US" sz="2800"/>
              <a:t> Murderer </a:t>
            </a:r>
            <a:r>
              <a:rPr lang="en-US" sz="2800">
                <a:solidFill>
                  <a:srgbClr val="CC0000"/>
                </a:solidFill>
              </a:rPr>
              <a:t>(John 8:44)</a:t>
            </a:r>
          </a:p>
          <a:p>
            <a:pPr lvl="1">
              <a:lnSpc>
                <a:spcPct val="60000"/>
              </a:lnSpc>
              <a:spcBef>
                <a:spcPct val="50000"/>
              </a:spcBef>
              <a:buFontTx/>
              <a:buChar char="•"/>
            </a:pPr>
            <a:r>
              <a:rPr lang="en-US" sz="2800"/>
              <a:t> Liar </a:t>
            </a:r>
            <a:r>
              <a:rPr lang="en-US" sz="2800">
                <a:solidFill>
                  <a:srgbClr val="CC0000"/>
                </a:solidFill>
              </a:rPr>
              <a:t>(John 8:44)</a:t>
            </a:r>
          </a:p>
          <a:p>
            <a:pPr lvl="1">
              <a:lnSpc>
                <a:spcPct val="60000"/>
              </a:lnSpc>
              <a:spcBef>
                <a:spcPct val="50000"/>
              </a:spcBef>
              <a:buFontTx/>
              <a:buChar char="•"/>
            </a:pPr>
            <a:r>
              <a:rPr lang="en-US" sz="2800"/>
              <a:t> Persevering </a:t>
            </a:r>
            <a:r>
              <a:rPr lang="en-US" sz="2800">
                <a:solidFill>
                  <a:srgbClr val="CC0000"/>
                </a:solidFill>
              </a:rPr>
              <a:t>(John 8:44)</a:t>
            </a:r>
          </a:p>
          <a:p>
            <a:pPr lvl="1">
              <a:lnSpc>
                <a:spcPct val="60000"/>
              </a:lnSpc>
              <a:spcBef>
                <a:spcPct val="50000"/>
              </a:spcBef>
              <a:buFontTx/>
              <a:buChar char="•"/>
            </a:pPr>
            <a:r>
              <a:rPr lang="en-US" sz="2800"/>
              <a:t> Successful </a:t>
            </a:r>
            <a:r>
              <a:rPr lang="en-US" sz="2800">
                <a:solidFill>
                  <a:srgbClr val="CC0000"/>
                </a:solidFill>
              </a:rPr>
              <a:t>(Matt. 7:13-14)</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3">
                                            <p:txEl>
                                              <p:pRg st="3" end="3"/>
                                            </p:txEl>
                                          </p:spTgt>
                                        </p:tgtEl>
                                        <p:attrNameLst>
                                          <p:attrName>style.visibility</p:attrName>
                                        </p:attrNameLst>
                                      </p:cBhvr>
                                      <p:to>
                                        <p:strVal val="visible"/>
                                      </p:to>
                                    </p:set>
                                    <p:animEffect transition="in" filter="fade">
                                      <p:cBhvr>
                                        <p:cTn id="7" dur="2000"/>
                                        <p:tgtEl>
                                          <p:spTgt spid="32773">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3">
                                            <p:txEl>
                                              <p:pRg st="4" end="4"/>
                                            </p:txEl>
                                          </p:spTgt>
                                        </p:tgtEl>
                                        <p:attrNameLst>
                                          <p:attrName>style.visibility</p:attrName>
                                        </p:attrNameLst>
                                      </p:cBhvr>
                                      <p:to>
                                        <p:strVal val="visible"/>
                                      </p:to>
                                    </p:set>
                                    <p:animEffect transition="in" filter="fade">
                                      <p:cBhvr>
                                        <p:cTn id="12" dur="2000"/>
                                        <p:tgtEl>
                                          <p:spTgt spid="32773">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773">
                                            <p:txEl>
                                              <p:pRg st="5" end="5"/>
                                            </p:txEl>
                                          </p:spTgt>
                                        </p:tgtEl>
                                        <p:attrNameLst>
                                          <p:attrName>style.visibility</p:attrName>
                                        </p:attrNameLst>
                                      </p:cBhvr>
                                      <p:to>
                                        <p:strVal val="visible"/>
                                      </p:to>
                                    </p:set>
                                    <p:animEffect transition="in" filter="fade">
                                      <p:cBhvr>
                                        <p:cTn id="17" dur="2000"/>
                                        <p:tgtEl>
                                          <p:spTgt spid="3277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773">
                                            <p:txEl>
                                              <p:pRg st="6" end="6"/>
                                            </p:txEl>
                                          </p:spTgt>
                                        </p:tgtEl>
                                        <p:attrNameLst>
                                          <p:attrName>style.visibility</p:attrName>
                                        </p:attrNameLst>
                                      </p:cBhvr>
                                      <p:to>
                                        <p:strVal val="visible"/>
                                      </p:to>
                                    </p:set>
                                    <p:animEffect transition="in" filter="fade">
                                      <p:cBhvr>
                                        <p:cTn id="22" dur="2000"/>
                                        <p:tgtEl>
                                          <p:spTgt spid="3277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773">
                                            <p:txEl>
                                              <p:pRg st="7" end="7"/>
                                            </p:txEl>
                                          </p:spTgt>
                                        </p:tgtEl>
                                        <p:attrNameLst>
                                          <p:attrName>style.visibility</p:attrName>
                                        </p:attrNameLst>
                                      </p:cBhvr>
                                      <p:to>
                                        <p:strVal val="visible"/>
                                      </p:to>
                                    </p:set>
                                    <p:animEffect transition="in" filter="fade">
                                      <p:cBhvr>
                                        <p:cTn id="27" dur="2000"/>
                                        <p:tgtEl>
                                          <p:spTgt spid="32773">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773">
                                            <p:txEl>
                                              <p:pRg st="8" end="8"/>
                                            </p:txEl>
                                          </p:spTgt>
                                        </p:tgtEl>
                                        <p:attrNameLst>
                                          <p:attrName>style.visibility</p:attrName>
                                        </p:attrNameLst>
                                      </p:cBhvr>
                                      <p:to>
                                        <p:strVal val="visible"/>
                                      </p:to>
                                    </p:set>
                                    <p:animEffect transition="in" filter="fade">
                                      <p:cBhvr>
                                        <p:cTn id="32" dur="2000"/>
                                        <p:tgtEl>
                                          <p:spTgt spid="3277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uiExpand="1"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p:cNvSpPr>
            <a:spLocks noChangeArrowheads="1"/>
          </p:cNvSpPr>
          <p:nvPr/>
        </p:nvSpPr>
        <p:spPr bwMode="auto">
          <a:xfrm rot="16200000">
            <a:off x="-3505200" y="3048000"/>
            <a:ext cx="7620000" cy="762000"/>
          </a:xfrm>
          <a:prstGeom prst="roundRect">
            <a:avLst>
              <a:gd name="adj" fmla="val 16667"/>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a:solidFill>
                  <a:schemeClr val="bg1"/>
                </a:solidFill>
                <a:latin typeface="Comic Sans MS" panose="030F0702030302020204" pitchFamily="66" charset="0"/>
              </a:rPr>
              <a:t>I. The Tempter</a:t>
            </a:r>
          </a:p>
        </p:txBody>
      </p:sp>
      <p:sp>
        <p:nvSpPr>
          <p:cNvPr id="33795" name="AutoShape 3"/>
          <p:cNvSpPr>
            <a:spLocks noChangeArrowheads="1"/>
          </p:cNvSpPr>
          <p:nvPr/>
        </p:nvSpPr>
        <p:spPr bwMode="auto">
          <a:xfrm>
            <a:off x="1219200" y="228600"/>
            <a:ext cx="7620000" cy="6400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33796" name="Text Box 4"/>
          <p:cNvSpPr txBox="1">
            <a:spLocks noChangeArrowheads="1"/>
          </p:cNvSpPr>
          <p:nvPr/>
        </p:nvSpPr>
        <p:spPr bwMode="auto">
          <a:xfrm>
            <a:off x="1981200" y="381000"/>
            <a:ext cx="6019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a:latin typeface="Comic Sans MS" panose="030F0702030302020204" pitchFamily="66" charset="0"/>
              </a:rPr>
              <a:t>Identified as Satan (v. 31)</a:t>
            </a:r>
          </a:p>
        </p:txBody>
      </p:sp>
      <p:sp>
        <p:nvSpPr>
          <p:cNvPr id="33797" name="Text Box 5"/>
          <p:cNvSpPr txBox="1">
            <a:spLocks noChangeArrowheads="1"/>
          </p:cNvSpPr>
          <p:nvPr/>
        </p:nvSpPr>
        <p:spPr bwMode="auto">
          <a:xfrm>
            <a:off x="1524000" y="1295400"/>
            <a:ext cx="7010400"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0000"/>
              </a:lnSpc>
              <a:spcBef>
                <a:spcPct val="50000"/>
              </a:spcBef>
            </a:pPr>
            <a:r>
              <a:rPr lang="en-US" sz="2800" b="1"/>
              <a:t>A. </a:t>
            </a:r>
            <a:r>
              <a:rPr lang="en-US" sz="2800" b="1" u="sng"/>
              <a:t>Is Real</a:t>
            </a:r>
          </a:p>
          <a:p>
            <a:pPr>
              <a:lnSpc>
                <a:spcPct val="60000"/>
              </a:lnSpc>
              <a:spcBef>
                <a:spcPct val="50000"/>
              </a:spcBef>
            </a:pPr>
            <a:r>
              <a:rPr lang="en-US" sz="2800" b="1"/>
              <a:t>B. </a:t>
            </a:r>
            <a:r>
              <a:rPr lang="en-US" sz="2800" b="1" u="sng"/>
              <a:t>Character</a:t>
            </a:r>
          </a:p>
          <a:p>
            <a:pPr>
              <a:lnSpc>
                <a:spcPct val="60000"/>
              </a:lnSpc>
              <a:spcBef>
                <a:spcPct val="50000"/>
              </a:spcBef>
            </a:pPr>
            <a:r>
              <a:rPr lang="en-US" sz="2800" b="1"/>
              <a:t>C. </a:t>
            </a:r>
            <a:r>
              <a:rPr lang="en-US" sz="2800" b="1" u="sng"/>
              <a:t>Purpose</a:t>
            </a:r>
          </a:p>
          <a:p>
            <a:pPr>
              <a:lnSpc>
                <a:spcPct val="60000"/>
              </a:lnSpc>
              <a:spcBef>
                <a:spcPct val="50000"/>
              </a:spcBef>
            </a:pPr>
            <a:endParaRPr lang="en-US" sz="2400" b="1" u="sng"/>
          </a:p>
          <a:p>
            <a:pPr lvl="1">
              <a:lnSpc>
                <a:spcPct val="60000"/>
              </a:lnSpc>
              <a:spcBef>
                <a:spcPct val="50000"/>
              </a:spcBef>
              <a:buFontTx/>
              <a:buChar char="•"/>
            </a:pPr>
            <a:r>
              <a:rPr lang="en-US" sz="2800"/>
              <a:t> Have you </a:t>
            </a:r>
            <a:r>
              <a:rPr lang="en-US" sz="2800">
                <a:solidFill>
                  <a:srgbClr val="CC0000"/>
                </a:solidFill>
              </a:rPr>
              <a:t>(v. 31)</a:t>
            </a:r>
          </a:p>
          <a:p>
            <a:pPr lvl="1">
              <a:lnSpc>
                <a:spcPct val="60000"/>
              </a:lnSpc>
              <a:spcBef>
                <a:spcPct val="50000"/>
              </a:spcBef>
              <a:buFontTx/>
              <a:buChar char="•"/>
            </a:pPr>
            <a:r>
              <a:rPr lang="en-US" sz="2800"/>
              <a:t> Sift you </a:t>
            </a:r>
            <a:r>
              <a:rPr lang="en-US" sz="2800">
                <a:solidFill>
                  <a:srgbClr val="CC0000"/>
                </a:solidFill>
              </a:rPr>
              <a:t>(v. 31)</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7">
                                            <p:txEl>
                                              <p:pRg st="4" end="4"/>
                                            </p:txEl>
                                          </p:spTgt>
                                        </p:tgtEl>
                                        <p:attrNameLst>
                                          <p:attrName>style.visibility</p:attrName>
                                        </p:attrNameLst>
                                      </p:cBhvr>
                                      <p:to>
                                        <p:strVal val="visible"/>
                                      </p:to>
                                    </p:set>
                                    <p:animEffect transition="in" filter="fade">
                                      <p:cBhvr>
                                        <p:cTn id="7" dur="2000"/>
                                        <p:tgtEl>
                                          <p:spTgt spid="33797">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7">
                                            <p:txEl>
                                              <p:pRg st="5" end="5"/>
                                            </p:txEl>
                                          </p:spTgt>
                                        </p:tgtEl>
                                        <p:attrNameLst>
                                          <p:attrName>style.visibility</p:attrName>
                                        </p:attrNameLst>
                                      </p:cBhvr>
                                      <p:to>
                                        <p:strVal val="visible"/>
                                      </p:to>
                                    </p:set>
                                    <p:animEffect transition="in" filter="fade">
                                      <p:cBhvr>
                                        <p:cTn id="12" dur="2000"/>
                                        <p:tgtEl>
                                          <p:spTgt spid="3379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99"/>
        </a:solidFill>
        <a:effectLst/>
      </p:bgPr>
    </p:bg>
    <p:spTree>
      <p:nvGrpSpPr>
        <p:cNvPr id="1" name=""/>
        <p:cNvGrpSpPr/>
        <p:nvPr/>
      </p:nvGrpSpPr>
      <p:grpSpPr>
        <a:xfrm>
          <a:off x="0" y="0"/>
          <a:ext cx="0" cy="0"/>
          <a:chOff x="0" y="0"/>
          <a:chExt cx="0" cy="0"/>
        </a:xfrm>
      </p:grpSpPr>
      <p:sp>
        <p:nvSpPr>
          <p:cNvPr id="34824" name="Text Box 8"/>
          <p:cNvSpPr txBox="1">
            <a:spLocks noChangeArrowheads="1"/>
          </p:cNvSpPr>
          <p:nvPr/>
        </p:nvSpPr>
        <p:spPr bwMode="auto">
          <a:xfrm>
            <a:off x="1752600" y="1143000"/>
            <a:ext cx="34607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5400" b="1"/>
              <a:t>“</a:t>
            </a:r>
            <a:r>
              <a:rPr lang="en-US" sz="5400" b="1" u="sng"/>
              <a:t>Sift You</a:t>
            </a:r>
            <a:r>
              <a:rPr lang="en-US" sz="5400" b="1"/>
              <a:t>”</a:t>
            </a:r>
          </a:p>
        </p:txBody>
      </p:sp>
      <p:sp>
        <p:nvSpPr>
          <p:cNvPr id="34826" name="Text Box 10"/>
          <p:cNvSpPr txBox="1">
            <a:spLocks noChangeArrowheads="1"/>
          </p:cNvSpPr>
          <p:nvPr/>
        </p:nvSpPr>
        <p:spPr bwMode="auto">
          <a:xfrm>
            <a:off x="2057400" y="2362200"/>
            <a:ext cx="4706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“to sift, shake in a sieve” (Thayer)</a:t>
            </a:r>
          </a:p>
        </p:txBody>
      </p:sp>
      <p:sp>
        <p:nvSpPr>
          <p:cNvPr id="34827" name="Text Box 11"/>
          <p:cNvSpPr txBox="1">
            <a:spLocks noChangeArrowheads="1"/>
          </p:cNvSpPr>
          <p:nvPr/>
        </p:nvSpPr>
        <p:spPr bwMode="auto">
          <a:xfrm>
            <a:off x="457200" y="3276600"/>
            <a:ext cx="82296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“Grain was agitated or shaken in a kind of fan or sieve. The grain remained in the fan, and the chaff and dust were thrown off. So Christ says that Satan desired to try Peter; to place trials and temptations before him; "to agitate him" to see whether anything of faith would remain, or whether all would not be found to be chaff-mere natural ordor and false professions.”</a:t>
            </a:r>
          </a:p>
          <a:p>
            <a:pPr algn="r"/>
            <a:r>
              <a:rPr lang="en-US" sz="2400"/>
              <a:t>(Barnes)</a:t>
            </a:r>
          </a:p>
        </p:txBody>
      </p:sp>
      <p:pic>
        <p:nvPicPr>
          <p:cNvPr id="34829" name="Picture 13" descr="AdventImage-wk3da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28600"/>
            <a:ext cx="3124200" cy="2014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4831" name="Picture 15" descr="ruan7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14600" cy="1139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4827"/>
                                        </p:tgtEl>
                                        <p:attrNameLst>
                                          <p:attrName>style.visibility</p:attrName>
                                        </p:attrNameLst>
                                      </p:cBhvr>
                                      <p:to>
                                        <p:strVal val="visible"/>
                                      </p:to>
                                    </p:set>
                                    <p:anim calcmode="lin" valueType="num">
                                      <p:cBhvr>
                                        <p:cTn id="7" dur="1000" fill="hold"/>
                                        <p:tgtEl>
                                          <p:spTgt spid="34827"/>
                                        </p:tgtEl>
                                        <p:attrNameLst>
                                          <p:attrName>ppt_w</p:attrName>
                                        </p:attrNameLst>
                                      </p:cBhvr>
                                      <p:tavLst>
                                        <p:tav tm="0">
                                          <p:val>
                                            <p:strVal val="#ppt_w*0.70"/>
                                          </p:val>
                                        </p:tav>
                                        <p:tav tm="100000">
                                          <p:val>
                                            <p:strVal val="#ppt_w"/>
                                          </p:val>
                                        </p:tav>
                                      </p:tavLst>
                                    </p:anim>
                                    <p:anim calcmode="lin" valueType="num">
                                      <p:cBhvr>
                                        <p:cTn id="8" dur="1000" fill="hold"/>
                                        <p:tgtEl>
                                          <p:spTgt spid="34827"/>
                                        </p:tgtEl>
                                        <p:attrNameLst>
                                          <p:attrName>ppt_h</p:attrName>
                                        </p:attrNameLst>
                                      </p:cBhvr>
                                      <p:tavLst>
                                        <p:tav tm="0">
                                          <p:val>
                                            <p:strVal val="#ppt_h"/>
                                          </p:val>
                                        </p:tav>
                                        <p:tav tm="100000">
                                          <p:val>
                                            <p:strVal val="#ppt_h"/>
                                          </p:val>
                                        </p:tav>
                                      </p:tavLst>
                                    </p:anim>
                                    <p:animEffect transition="in" filter="fade">
                                      <p:cBhvr>
                                        <p:cTn id="9" dur="1000"/>
                                        <p:tgtEl>
                                          <p:spTgt spid="34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99"/>
        </a:solidFill>
        <a:effectLst/>
      </p:bgPr>
    </p:bg>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762000" y="1295400"/>
            <a:ext cx="7696200" cy="39449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a:t>“‘He has challenged you’, has undertaken to prove you a company of hypocrites, and Peter especially, the forwardest of you." Some suggest that Satan demanded leave to sift them as their punishment for striving who should be greatest, in which contest Peter perhaps was very warm: ‘Leave them to me, to sift them for it.’"</a:t>
            </a:r>
          </a:p>
          <a:p>
            <a:pPr algn="r"/>
            <a:r>
              <a:rPr lang="en-US" sz="2800"/>
              <a:t>(Matthew Henry)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p:cNvSpPr>
            <a:spLocks noChangeArrowheads="1"/>
          </p:cNvSpPr>
          <p:nvPr/>
        </p:nvSpPr>
        <p:spPr bwMode="auto">
          <a:xfrm rot="16200000">
            <a:off x="-3505200" y="3048000"/>
            <a:ext cx="7620000" cy="762000"/>
          </a:xfrm>
          <a:prstGeom prst="roundRect">
            <a:avLst>
              <a:gd name="adj" fmla="val 16667"/>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a:solidFill>
                  <a:schemeClr val="bg1"/>
                </a:solidFill>
                <a:latin typeface="Comic Sans MS" panose="030F0702030302020204" pitchFamily="66" charset="0"/>
              </a:rPr>
              <a:t>I. The Tempter</a:t>
            </a:r>
          </a:p>
        </p:txBody>
      </p:sp>
      <p:sp>
        <p:nvSpPr>
          <p:cNvPr id="37891" name="AutoShape 3"/>
          <p:cNvSpPr>
            <a:spLocks noChangeArrowheads="1"/>
          </p:cNvSpPr>
          <p:nvPr/>
        </p:nvSpPr>
        <p:spPr bwMode="auto">
          <a:xfrm>
            <a:off x="1219200" y="228600"/>
            <a:ext cx="7620000" cy="6400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37892" name="Text Box 4"/>
          <p:cNvSpPr txBox="1">
            <a:spLocks noChangeArrowheads="1"/>
          </p:cNvSpPr>
          <p:nvPr/>
        </p:nvSpPr>
        <p:spPr bwMode="auto">
          <a:xfrm>
            <a:off x="1981200" y="381000"/>
            <a:ext cx="6019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a:latin typeface="Comic Sans MS" panose="030F0702030302020204" pitchFamily="66" charset="0"/>
              </a:rPr>
              <a:t>Identified as Satan (v. 31)</a:t>
            </a:r>
          </a:p>
        </p:txBody>
      </p:sp>
      <p:sp>
        <p:nvSpPr>
          <p:cNvPr id="37893" name="Text Box 5"/>
          <p:cNvSpPr txBox="1">
            <a:spLocks noChangeArrowheads="1"/>
          </p:cNvSpPr>
          <p:nvPr/>
        </p:nvSpPr>
        <p:spPr bwMode="auto">
          <a:xfrm>
            <a:off x="1524000" y="1295400"/>
            <a:ext cx="7010400" cy="309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0000"/>
              </a:lnSpc>
              <a:spcBef>
                <a:spcPct val="50000"/>
              </a:spcBef>
            </a:pPr>
            <a:r>
              <a:rPr lang="en-US" sz="2800" b="1"/>
              <a:t>A. </a:t>
            </a:r>
            <a:r>
              <a:rPr lang="en-US" sz="2800" b="1" u="sng"/>
              <a:t>Is Real</a:t>
            </a:r>
          </a:p>
          <a:p>
            <a:pPr>
              <a:lnSpc>
                <a:spcPct val="60000"/>
              </a:lnSpc>
              <a:spcBef>
                <a:spcPct val="50000"/>
              </a:spcBef>
            </a:pPr>
            <a:r>
              <a:rPr lang="en-US" sz="2800" b="1"/>
              <a:t>B. </a:t>
            </a:r>
            <a:r>
              <a:rPr lang="en-US" sz="2800" b="1" u="sng"/>
              <a:t>Character</a:t>
            </a:r>
          </a:p>
          <a:p>
            <a:pPr>
              <a:lnSpc>
                <a:spcPct val="60000"/>
              </a:lnSpc>
              <a:spcBef>
                <a:spcPct val="50000"/>
              </a:spcBef>
            </a:pPr>
            <a:r>
              <a:rPr lang="en-US" sz="2800" b="1"/>
              <a:t>C. </a:t>
            </a:r>
            <a:r>
              <a:rPr lang="en-US" sz="2800" b="1" u="sng"/>
              <a:t>Purpose</a:t>
            </a:r>
          </a:p>
          <a:p>
            <a:pPr>
              <a:lnSpc>
                <a:spcPct val="60000"/>
              </a:lnSpc>
              <a:spcBef>
                <a:spcPct val="50000"/>
              </a:spcBef>
            </a:pPr>
            <a:endParaRPr lang="en-US" sz="2400" b="1" u="sng"/>
          </a:p>
          <a:p>
            <a:pPr lvl="1">
              <a:lnSpc>
                <a:spcPct val="60000"/>
              </a:lnSpc>
              <a:spcBef>
                <a:spcPct val="50000"/>
              </a:spcBef>
              <a:buFontTx/>
              <a:buChar char="•"/>
            </a:pPr>
            <a:r>
              <a:rPr lang="en-US" sz="2800"/>
              <a:t> Have you </a:t>
            </a:r>
            <a:r>
              <a:rPr lang="en-US" sz="2800">
                <a:solidFill>
                  <a:srgbClr val="CC0000"/>
                </a:solidFill>
              </a:rPr>
              <a:t>(v. 31)</a:t>
            </a:r>
          </a:p>
          <a:p>
            <a:pPr lvl="1">
              <a:lnSpc>
                <a:spcPct val="60000"/>
              </a:lnSpc>
              <a:spcBef>
                <a:spcPct val="50000"/>
              </a:spcBef>
              <a:buFontTx/>
              <a:buChar char="•"/>
            </a:pPr>
            <a:r>
              <a:rPr lang="en-US" sz="2800"/>
              <a:t> Sift you </a:t>
            </a:r>
            <a:r>
              <a:rPr lang="en-US" sz="2800">
                <a:solidFill>
                  <a:srgbClr val="CC0000"/>
                </a:solidFill>
              </a:rPr>
              <a:t>(v. 31)</a:t>
            </a:r>
          </a:p>
          <a:p>
            <a:pPr lvl="1">
              <a:lnSpc>
                <a:spcPct val="60000"/>
              </a:lnSpc>
              <a:spcBef>
                <a:spcPct val="50000"/>
              </a:spcBef>
              <a:buFontTx/>
              <a:buChar char="•"/>
            </a:pPr>
            <a:r>
              <a:rPr lang="en-US" sz="2800"/>
              <a:t> Devour </a:t>
            </a:r>
            <a:r>
              <a:rPr lang="en-US" sz="2800">
                <a:solidFill>
                  <a:srgbClr val="CC0000"/>
                </a:solidFill>
              </a:rPr>
              <a:t>(1 Pet. 5:8)</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295400" y="533400"/>
            <a:ext cx="66294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5123" name="WordArt 3"/>
          <p:cNvSpPr>
            <a:spLocks noChangeArrowheads="1" noChangeShapeType="1" noTextEdit="1"/>
          </p:cNvSpPr>
          <p:nvPr/>
        </p:nvSpPr>
        <p:spPr bwMode="auto">
          <a:xfrm>
            <a:off x="2133600" y="723900"/>
            <a:ext cx="5000625" cy="647700"/>
          </a:xfrm>
          <a:prstGeom prst="rect">
            <a:avLst/>
          </a:prstGeom>
        </p:spPr>
        <p:txBody>
          <a:bodyPr wrap="none" fromWordArt="1">
            <a:prstTxWarp prst="textPlain">
              <a:avLst>
                <a:gd name="adj" fmla="val 50000"/>
              </a:avLst>
            </a:prstTxWarp>
          </a:bodyPr>
          <a:lstStyle/>
          <a:p>
            <a:pPr algn="ctr"/>
            <a:r>
              <a:rPr lang="en-US"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Black" panose="020B0A04020102020204" pitchFamily="34" charset="0"/>
              </a:rPr>
              <a:t>Temptation of Peter</a:t>
            </a:r>
          </a:p>
        </p:txBody>
      </p:sp>
      <p:sp>
        <p:nvSpPr>
          <p:cNvPr id="5124" name="AutoShape 4"/>
          <p:cNvSpPr>
            <a:spLocks noChangeArrowheads="1"/>
          </p:cNvSpPr>
          <p:nvPr/>
        </p:nvSpPr>
        <p:spPr bwMode="auto">
          <a:xfrm>
            <a:off x="838200" y="23622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 The Tempter</a:t>
            </a:r>
          </a:p>
        </p:txBody>
      </p:sp>
      <p:sp>
        <p:nvSpPr>
          <p:cNvPr id="5125" name="AutoShape 5"/>
          <p:cNvSpPr>
            <a:spLocks noChangeArrowheads="1"/>
          </p:cNvSpPr>
          <p:nvPr/>
        </p:nvSpPr>
        <p:spPr bwMode="auto">
          <a:xfrm>
            <a:off x="838200" y="34290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II. Intercession of Christ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AutoShape 3"/>
          <p:cNvSpPr>
            <a:spLocks noChangeArrowheads="1"/>
          </p:cNvSpPr>
          <p:nvPr/>
        </p:nvSpPr>
        <p:spPr bwMode="auto">
          <a:xfrm>
            <a:off x="1219200" y="228600"/>
            <a:ext cx="7620000" cy="6400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27652" name="AutoShape 4"/>
          <p:cNvSpPr>
            <a:spLocks noChangeArrowheads="1"/>
          </p:cNvSpPr>
          <p:nvPr/>
        </p:nvSpPr>
        <p:spPr bwMode="auto">
          <a:xfrm rot="16200000">
            <a:off x="-3505200" y="3048000"/>
            <a:ext cx="7620000" cy="762000"/>
          </a:xfrm>
          <a:prstGeom prst="roundRect">
            <a:avLst>
              <a:gd name="adj" fmla="val 16667"/>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a:solidFill>
                  <a:schemeClr val="bg1"/>
                </a:solidFill>
                <a:latin typeface="Comic Sans MS" panose="030F0702030302020204" pitchFamily="66" charset="0"/>
              </a:rPr>
              <a:t>II. Intercession of Christ</a:t>
            </a:r>
          </a:p>
        </p:txBody>
      </p:sp>
      <p:sp>
        <p:nvSpPr>
          <p:cNvPr id="27654" name="Text Box 6"/>
          <p:cNvSpPr txBox="1">
            <a:spLocks noChangeArrowheads="1"/>
          </p:cNvSpPr>
          <p:nvPr/>
        </p:nvSpPr>
        <p:spPr bwMode="auto">
          <a:xfrm>
            <a:off x="2057400" y="2097088"/>
            <a:ext cx="6248400" cy="308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1"/>
              <a:t>A. </a:t>
            </a:r>
            <a:r>
              <a:rPr lang="en-US" sz="2800" b="1" u="sng"/>
              <a:t>That  Peter’s Faith Fail Not</a:t>
            </a:r>
          </a:p>
          <a:p>
            <a:pPr>
              <a:spcBef>
                <a:spcPct val="50000"/>
              </a:spcBef>
            </a:pPr>
            <a:endParaRPr lang="en-US" sz="2800" b="1"/>
          </a:p>
          <a:p>
            <a:pPr>
              <a:spcBef>
                <a:spcPct val="50000"/>
              </a:spcBef>
            </a:pPr>
            <a:r>
              <a:rPr lang="en-US" sz="2800" b="1"/>
              <a:t>B. </a:t>
            </a:r>
            <a:r>
              <a:rPr lang="en-US" sz="2800" b="1" u="sng"/>
              <a:t>Prayer / Intercession Worked</a:t>
            </a:r>
          </a:p>
          <a:p>
            <a:pPr>
              <a:spcBef>
                <a:spcPct val="50000"/>
              </a:spcBef>
            </a:pPr>
            <a:endParaRPr lang="en-US" sz="2800" b="1"/>
          </a:p>
          <a:p>
            <a:pPr>
              <a:spcBef>
                <a:spcPct val="50000"/>
              </a:spcBef>
            </a:pPr>
            <a:r>
              <a:rPr lang="en-US" sz="2800" b="1"/>
              <a:t>C. </a:t>
            </a:r>
            <a:r>
              <a:rPr lang="en-US" sz="2800" b="1" u="sng"/>
              <a:t>Intercedes For Us</a:t>
            </a:r>
            <a:r>
              <a:rPr lang="en-US" sz="2800" b="1"/>
              <a:t> </a:t>
            </a:r>
            <a:r>
              <a:rPr lang="en-US" sz="2800" b="1">
                <a:solidFill>
                  <a:srgbClr val="CC0000"/>
                </a:solidFill>
              </a:rPr>
              <a:t>(Heb. 7:25)</a:t>
            </a:r>
          </a:p>
        </p:txBody>
      </p:sp>
      <p:sp>
        <p:nvSpPr>
          <p:cNvPr id="27655" name="Text Box 7"/>
          <p:cNvSpPr txBox="1">
            <a:spLocks noChangeArrowheads="1"/>
          </p:cNvSpPr>
          <p:nvPr/>
        </p:nvSpPr>
        <p:spPr bwMode="auto">
          <a:xfrm>
            <a:off x="1908175" y="487363"/>
            <a:ext cx="63214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u="sng">
                <a:solidFill>
                  <a:srgbClr val="CC0000"/>
                </a:solidFill>
              </a:rPr>
              <a:t>Prayed For Peter &amp; Told Him So</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654">
                                            <p:txEl>
                                              <p:pRg st="0" end="0"/>
                                            </p:txEl>
                                          </p:spTgt>
                                        </p:tgtEl>
                                        <p:attrNameLst>
                                          <p:attrName>style.visibility</p:attrName>
                                        </p:attrNameLst>
                                      </p:cBhvr>
                                      <p:to>
                                        <p:strVal val="visible"/>
                                      </p:to>
                                    </p:set>
                                    <p:anim calcmode="lin" valueType="num">
                                      <p:cBhvr>
                                        <p:cTn id="7" dur="1000" fill="hold"/>
                                        <p:tgtEl>
                                          <p:spTgt spid="2765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765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765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7654">
                                            <p:txEl>
                                              <p:pRg st="2" end="2"/>
                                            </p:txEl>
                                          </p:spTgt>
                                        </p:tgtEl>
                                        <p:attrNameLst>
                                          <p:attrName>style.visibility</p:attrName>
                                        </p:attrNameLst>
                                      </p:cBhvr>
                                      <p:to>
                                        <p:strVal val="visible"/>
                                      </p:to>
                                    </p:set>
                                    <p:anim calcmode="lin" valueType="num">
                                      <p:cBhvr>
                                        <p:cTn id="14" dur="1000" fill="hold"/>
                                        <p:tgtEl>
                                          <p:spTgt spid="2765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2765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27654">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7654">
                                            <p:txEl>
                                              <p:pRg st="4" end="4"/>
                                            </p:txEl>
                                          </p:spTgt>
                                        </p:tgtEl>
                                        <p:attrNameLst>
                                          <p:attrName>style.visibility</p:attrName>
                                        </p:attrNameLst>
                                      </p:cBhvr>
                                      <p:to>
                                        <p:strVal val="visible"/>
                                      </p:to>
                                    </p:set>
                                    <p:anim calcmode="lin" valueType="num">
                                      <p:cBhvr>
                                        <p:cTn id="21" dur="1000" fill="hold"/>
                                        <p:tgtEl>
                                          <p:spTgt spid="2765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2765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276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295400" y="533400"/>
            <a:ext cx="66294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6147" name="WordArt 3"/>
          <p:cNvSpPr>
            <a:spLocks noChangeArrowheads="1" noChangeShapeType="1" noTextEdit="1"/>
          </p:cNvSpPr>
          <p:nvPr/>
        </p:nvSpPr>
        <p:spPr bwMode="auto">
          <a:xfrm>
            <a:off x="2133600" y="723900"/>
            <a:ext cx="5000625" cy="647700"/>
          </a:xfrm>
          <a:prstGeom prst="rect">
            <a:avLst/>
          </a:prstGeom>
        </p:spPr>
        <p:txBody>
          <a:bodyPr wrap="none" fromWordArt="1">
            <a:prstTxWarp prst="textPlain">
              <a:avLst>
                <a:gd name="adj" fmla="val 50000"/>
              </a:avLst>
            </a:prstTxWarp>
          </a:bodyPr>
          <a:lstStyle/>
          <a:p>
            <a:pPr algn="ctr"/>
            <a:r>
              <a:rPr lang="en-US"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Black" panose="020B0A04020102020204" pitchFamily="34" charset="0"/>
              </a:rPr>
              <a:t>Temptation of Peter</a:t>
            </a:r>
          </a:p>
        </p:txBody>
      </p:sp>
      <p:sp>
        <p:nvSpPr>
          <p:cNvPr id="6148" name="AutoShape 4"/>
          <p:cNvSpPr>
            <a:spLocks noChangeArrowheads="1"/>
          </p:cNvSpPr>
          <p:nvPr/>
        </p:nvSpPr>
        <p:spPr bwMode="auto">
          <a:xfrm>
            <a:off x="838200" y="23622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 The Tempter</a:t>
            </a:r>
          </a:p>
        </p:txBody>
      </p:sp>
      <p:sp>
        <p:nvSpPr>
          <p:cNvPr id="6149" name="AutoShape 5"/>
          <p:cNvSpPr>
            <a:spLocks noChangeArrowheads="1"/>
          </p:cNvSpPr>
          <p:nvPr/>
        </p:nvSpPr>
        <p:spPr bwMode="auto">
          <a:xfrm>
            <a:off x="838200" y="34290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II. Intercession of Christ</a:t>
            </a:r>
          </a:p>
        </p:txBody>
      </p:sp>
      <p:sp>
        <p:nvSpPr>
          <p:cNvPr id="6150" name="AutoShape 6"/>
          <p:cNvSpPr>
            <a:spLocks noChangeArrowheads="1"/>
          </p:cNvSpPr>
          <p:nvPr/>
        </p:nvSpPr>
        <p:spPr bwMode="auto">
          <a:xfrm>
            <a:off x="838200" y="45720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III. Subsequent Duty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AutoShape 3"/>
          <p:cNvSpPr>
            <a:spLocks noChangeArrowheads="1"/>
          </p:cNvSpPr>
          <p:nvPr/>
        </p:nvSpPr>
        <p:spPr bwMode="auto">
          <a:xfrm>
            <a:off x="1219200" y="228600"/>
            <a:ext cx="7620000" cy="6400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6" name="AutoShape 4"/>
          <p:cNvSpPr>
            <a:spLocks noChangeArrowheads="1"/>
          </p:cNvSpPr>
          <p:nvPr/>
        </p:nvSpPr>
        <p:spPr bwMode="auto">
          <a:xfrm rot="16200000">
            <a:off x="-3429000" y="3048000"/>
            <a:ext cx="7620000" cy="762000"/>
          </a:xfrm>
          <a:prstGeom prst="roundRect">
            <a:avLst>
              <a:gd name="adj" fmla="val 16667"/>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a:solidFill>
                  <a:schemeClr val="bg1"/>
                </a:solidFill>
                <a:latin typeface="Comic Sans MS" panose="030F0702030302020204" pitchFamily="66" charset="0"/>
              </a:rPr>
              <a:t>III. Subsequent Duty</a:t>
            </a:r>
          </a:p>
        </p:txBody>
      </p:sp>
      <p:sp>
        <p:nvSpPr>
          <p:cNvPr id="28677" name="Text Box 5"/>
          <p:cNvSpPr txBox="1">
            <a:spLocks noChangeArrowheads="1"/>
          </p:cNvSpPr>
          <p:nvPr/>
        </p:nvSpPr>
        <p:spPr bwMode="auto">
          <a:xfrm>
            <a:off x="1752600" y="1752600"/>
            <a:ext cx="64770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14350" indent="-514350">
              <a:spcBef>
                <a:spcPts val="600"/>
              </a:spcBef>
              <a:buAutoNum type="alphaUcPeriod"/>
            </a:pPr>
            <a:r>
              <a:rPr lang="en-US" sz="2800" b="1" u="sng" dirty="0" smtClean="0"/>
              <a:t>By Example</a:t>
            </a:r>
          </a:p>
          <a:p>
            <a:pPr marL="971550" lvl="1" indent="-514350">
              <a:spcBef>
                <a:spcPts val="600"/>
              </a:spcBef>
              <a:buFont typeface="Arial" panose="020B0604020202020204" pitchFamily="34" charset="0"/>
              <a:buChar char="•"/>
            </a:pPr>
            <a:r>
              <a:rPr lang="en-US" sz="2400" b="1" i="1" dirty="0" smtClean="0">
                <a:solidFill>
                  <a:srgbClr val="CC0000"/>
                </a:solidFill>
              </a:rPr>
              <a:t>Acts 2</a:t>
            </a:r>
          </a:p>
          <a:p>
            <a:pPr marL="971550" lvl="1" indent="-514350">
              <a:spcBef>
                <a:spcPts val="600"/>
              </a:spcBef>
              <a:buFont typeface="Arial" panose="020B0604020202020204" pitchFamily="34" charset="0"/>
              <a:buChar char="•"/>
            </a:pPr>
            <a:r>
              <a:rPr lang="en-US" sz="2400" b="1" i="1" dirty="0" smtClean="0">
                <a:solidFill>
                  <a:srgbClr val="CC0000"/>
                </a:solidFill>
              </a:rPr>
              <a:t>1 Pet. 5:1-2</a:t>
            </a:r>
            <a:endParaRPr lang="en-US" sz="2400" b="1" i="1" dirty="0">
              <a:solidFill>
                <a:srgbClr val="CC0000"/>
              </a:solidFill>
            </a:endParaRPr>
          </a:p>
          <a:p>
            <a:pPr>
              <a:spcBef>
                <a:spcPts val="600"/>
              </a:spcBef>
            </a:pPr>
            <a:r>
              <a:rPr lang="en-US" sz="2800" b="1" dirty="0"/>
              <a:t>B. </a:t>
            </a:r>
            <a:r>
              <a:rPr lang="en-US" sz="2800" b="1" u="sng" dirty="0"/>
              <a:t>By Words / Warning</a:t>
            </a:r>
            <a:endParaRPr lang="en-US" sz="2400" dirty="0">
              <a:solidFill>
                <a:srgbClr val="CC0000"/>
              </a:solidFill>
            </a:endParaRPr>
          </a:p>
          <a:p>
            <a:pPr lvl="1">
              <a:spcBef>
                <a:spcPts val="600"/>
              </a:spcBef>
              <a:buFontTx/>
              <a:buChar char="•"/>
            </a:pPr>
            <a:r>
              <a:rPr lang="en-US" sz="2800" b="1" dirty="0">
                <a:solidFill>
                  <a:srgbClr val="CC0000"/>
                </a:solidFill>
              </a:rPr>
              <a:t> </a:t>
            </a:r>
            <a:r>
              <a:rPr lang="en-US" sz="2800" b="1" dirty="0" smtClean="0">
                <a:solidFill>
                  <a:srgbClr val="CC0000"/>
                </a:solidFill>
              </a:rPr>
              <a:t>   </a:t>
            </a:r>
            <a:r>
              <a:rPr lang="en-US" sz="2400" b="1" i="1" dirty="0" smtClean="0">
                <a:solidFill>
                  <a:srgbClr val="CC0000"/>
                </a:solidFill>
              </a:rPr>
              <a:t>1 </a:t>
            </a:r>
            <a:r>
              <a:rPr lang="en-US" sz="2400" b="1" i="1" dirty="0">
                <a:solidFill>
                  <a:srgbClr val="CC0000"/>
                </a:solidFill>
              </a:rPr>
              <a:t>Pet. 1:6-9; 5:8</a:t>
            </a:r>
          </a:p>
          <a:p>
            <a:pPr lvl="1">
              <a:spcBef>
                <a:spcPts val="600"/>
              </a:spcBef>
              <a:buFontTx/>
              <a:buChar char="•"/>
            </a:pPr>
            <a:r>
              <a:rPr lang="en-US" sz="2400" b="1" i="1" dirty="0">
                <a:solidFill>
                  <a:srgbClr val="CC0000"/>
                </a:solidFill>
              </a:rPr>
              <a:t> </a:t>
            </a:r>
            <a:r>
              <a:rPr lang="en-US" sz="2400" b="1" i="1" dirty="0" smtClean="0">
                <a:solidFill>
                  <a:srgbClr val="CC0000"/>
                </a:solidFill>
              </a:rPr>
              <a:t>    2 </a:t>
            </a:r>
            <a:r>
              <a:rPr lang="en-US" sz="2400" b="1" i="1" dirty="0">
                <a:solidFill>
                  <a:srgbClr val="CC0000"/>
                </a:solidFill>
              </a:rPr>
              <a:t>Pet. </a:t>
            </a:r>
            <a:r>
              <a:rPr lang="en-US" sz="2400" b="1" i="1" dirty="0" smtClean="0">
                <a:solidFill>
                  <a:srgbClr val="CC0000"/>
                </a:solidFill>
              </a:rPr>
              <a:t>3:17</a:t>
            </a:r>
            <a:endParaRPr lang="en-US" sz="2400" b="1" i="1" dirty="0">
              <a:solidFill>
                <a:srgbClr val="CC0000"/>
              </a:solidFill>
            </a:endParaRPr>
          </a:p>
          <a:p>
            <a:pPr>
              <a:spcBef>
                <a:spcPts val="600"/>
              </a:spcBef>
            </a:pPr>
            <a:r>
              <a:rPr lang="en-US" sz="2800" b="1" dirty="0"/>
              <a:t>C. </a:t>
            </a:r>
            <a:r>
              <a:rPr lang="en-US" sz="2800" b="1" u="sng" dirty="0"/>
              <a:t>By Words / </a:t>
            </a:r>
            <a:r>
              <a:rPr lang="en-US" sz="2800" b="1" u="sng" dirty="0" smtClean="0"/>
              <a:t>Exhortation</a:t>
            </a:r>
          </a:p>
          <a:p>
            <a:pPr marL="914400" lvl="1" indent="-457200">
              <a:spcBef>
                <a:spcPts val="600"/>
              </a:spcBef>
              <a:buFont typeface="Arial" panose="020B0604020202020204" pitchFamily="34" charset="0"/>
              <a:buChar char="•"/>
            </a:pPr>
            <a:r>
              <a:rPr lang="en-US" sz="2400" b="1" i="1" dirty="0" smtClean="0">
                <a:solidFill>
                  <a:srgbClr val="CC0000"/>
                </a:solidFill>
              </a:rPr>
              <a:t>1 Peter 1:5-10</a:t>
            </a:r>
            <a:endParaRPr lang="en-US" sz="2400" b="1" i="1" dirty="0">
              <a:solidFill>
                <a:srgbClr val="CC0000"/>
              </a:solidFill>
            </a:endParaRPr>
          </a:p>
          <a:p>
            <a:pPr>
              <a:spcBef>
                <a:spcPts val="600"/>
              </a:spcBef>
            </a:pPr>
            <a:r>
              <a:rPr lang="en-US" sz="2800" b="1" dirty="0"/>
              <a:t>D. </a:t>
            </a:r>
            <a:r>
              <a:rPr lang="en-US" sz="2800" b="1" u="sng" dirty="0" smtClean="0"/>
              <a:t>By Prayer</a:t>
            </a:r>
            <a:r>
              <a:rPr lang="en-US" sz="2800" b="1" dirty="0" smtClean="0"/>
              <a:t> </a:t>
            </a:r>
            <a:r>
              <a:rPr lang="en-US" sz="2400" b="1" i="1" dirty="0" smtClean="0">
                <a:solidFill>
                  <a:srgbClr val="CC0000"/>
                </a:solidFill>
              </a:rPr>
              <a:t>(1 Pet. 3:12; 4:7)</a:t>
            </a:r>
            <a:endParaRPr lang="en-US" sz="2400" b="1" i="1" dirty="0">
              <a:solidFill>
                <a:srgbClr val="CC0000"/>
              </a:solidFill>
            </a:endParaRPr>
          </a:p>
        </p:txBody>
      </p:sp>
      <p:sp>
        <p:nvSpPr>
          <p:cNvPr id="28678" name="Text Box 6"/>
          <p:cNvSpPr txBox="1">
            <a:spLocks noChangeArrowheads="1"/>
          </p:cNvSpPr>
          <p:nvPr/>
        </p:nvSpPr>
        <p:spPr bwMode="auto">
          <a:xfrm>
            <a:off x="2438400" y="457200"/>
            <a:ext cx="51228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b="1">
                <a:solidFill>
                  <a:schemeClr val="accent2"/>
                </a:solidFill>
              </a:rPr>
              <a:t>Strengthen Brethren</a:t>
            </a:r>
          </a:p>
        </p:txBody>
      </p:sp>
      <p:sp>
        <p:nvSpPr>
          <p:cNvPr id="28680" name="Text Box 8"/>
          <p:cNvSpPr txBox="1">
            <a:spLocks noChangeArrowheads="1"/>
          </p:cNvSpPr>
          <p:nvPr/>
        </p:nvSpPr>
        <p:spPr bwMode="auto">
          <a:xfrm>
            <a:off x="2514600" y="1066800"/>
            <a:ext cx="4953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a:t>“To make stable…make firm” (Thayer)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 calcmode="lin" valueType="num">
                                      <p:cBhvr>
                                        <p:cTn id="7" dur="1000" fill="hold"/>
                                        <p:tgtEl>
                                          <p:spTgt spid="2867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867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8677">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8677">
                                            <p:txEl>
                                              <p:pRg st="1" end="1"/>
                                            </p:txEl>
                                          </p:spTgt>
                                        </p:tgtEl>
                                        <p:attrNameLst>
                                          <p:attrName>style.visibility</p:attrName>
                                        </p:attrNameLst>
                                      </p:cBhvr>
                                      <p:to>
                                        <p:strVal val="visible"/>
                                      </p:to>
                                    </p:set>
                                    <p:anim calcmode="lin" valueType="num">
                                      <p:cBhvr>
                                        <p:cTn id="12" dur="1000" fill="hold"/>
                                        <p:tgtEl>
                                          <p:spTgt spid="28677">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28677">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28677">
                                            <p:txEl>
                                              <p:pRg st="1" end="1"/>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28677">
                                            <p:txEl>
                                              <p:pRg st="2" end="2"/>
                                            </p:txEl>
                                          </p:spTgt>
                                        </p:tgtEl>
                                        <p:attrNameLst>
                                          <p:attrName>style.visibility</p:attrName>
                                        </p:attrNameLst>
                                      </p:cBhvr>
                                      <p:to>
                                        <p:strVal val="visible"/>
                                      </p:to>
                                    </p:set>
                                    <p:anim calcmode="lin" valueType="num">
                                      <p:cBhvr>
                                        <p:cTn id="17" dur="1000" fill="hold"/>
                                        <p:tgtEl>
                                          <p:spTgt spid="28677">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28677">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28677">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28677">
                                            <p:txEl>
                                              <p:pRg st="3" end="3"/>
                                            </p:txEl>
                                          </p:spTgt>
                                        </p:tgtEl>
                                        <p:attrNameLst>
                                          <p:attrName>style.visibility</p:attrName>
                                        </p:attrNameLst>
                                      </p:cBhvr>
                                      <p:to>
                                        <p:strVal val="visible"/>
                                      </p:to>
                                    </p:set>
                                    <p:anim calcmode="lin" valueType="num">
                                      <p:cBhvr>
                                        <p:cTn id="24" dur="1000" fill="hold"/>
                                        <p:tgtEl>
                                          <p:spTgt spid="28677">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28677">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28677">
                                            <p:txEl>
                                              <p:pRg st="3" end="3"/>
                                            </p:txEl>
                                          </p:spTgt>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28677">
                                            <p:txEl>
                                              <p:pRg st="4" end="4"/>
                                            </p:txEl>
                                          </p:spTgt>
                                        </p:tgtEl>
                                        <p:attrNameLst>
                                          <p:attrName>style.visibility</p:attrName>
                                        </p:attrNameLst>
                                      </p:cBhvr>
                                      <p:to>
                                        <p:strVal val="visible"/>
                                      </p:to>
                                    </p:set>
                                    <p:anim calcmode="lin" valueType="num">
                                      <p:cBhvr>
                                        <p:cTn id="29" dur="1000" fill="hold"/>
                                        <p:tgtEl>
                                          <p:spTgt spid="28677">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28677">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28677">
                                            <p:txEl>
                                              <p:pRg st="4" end="4"/>
                                            </p:txEl>
                                          </p:spTgt>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28677">
                                            <p:txEl>
                                              <p:pRg st="5" end="5"/>
                                            </p:txEl>
                                          </p:spTgt>
                                        </p:tgtEl>
                                        <p:attrNameLst>
                                          <p:attrName>style.visibility</p:attrName>
                                        </p:attrNameLst>
                                      </p:cBhvr>
                                      <p:to>
                                        <p:strVal val="visible"/>
                                      </p:to>
                                    </p:set>
                                    <p:anim calcmode="lin" valueType="num">
                                      <p:cBhvr>
                                        <p:cTn id="34" dur="1000" fill="hold"/>
                                        <p:tgtEl>
                                          <p:spTgt spid="28677">
                                            <p:txEl>
                                              <p:pRg st="5" end="5"/>
                                            </p:txEl>
                                          </p:spTgt>
                                        </p:tgtEl>
                                        <p:attrNameLst>
                                          <p:attrName>ppt_w</p:attrName>
                                        </p:attrNameLst>
                                      </p:cBhvr>
                                      <p:tavLst>
                                        <p:tav tm="0">
                                          <p:val>
                                            <p:strVal val="#ppt_w*0.70"/>
                                          </p:val>
                                        </p:tav>
                                        <p:tav tm="100000">
                                          <p:val>
                                            <p:strVal val="#ppt_w"/>
                                          </p:val>
                                        </p:tav>
                                      </p:tavLst>
                                    </p:anim>
                                    <p:anim calcmode="lin" valueType="num">
                                      <p:cBhvr>
                                        <p:cTn id="35" dur="1000" fill="hold"/>
                                        <p:tgtEl>
                                          <p:spTgt spid="28677">
                                            <p:txEl>
                                              <p:pRg st="5" end="5"/>
                                            </p:txEl>
                                          </p:spTgt>
                                        </p:tgtEl>
                                        <p:attrNameLst>
                                          <p:attrName>ppt_h</p:attrName>
                                        </p:attrNameLst>
                                      </p:cBhvr>
                                      <p:tavLst>
                                        <p:tav tm="0">
                                          <p:val>
                                            <p:strVal val="#ppt_h"/>
                                          </p:val>
                                        </p:tav>
                                        <p:tav tm="100000">
                                          <p:val>
                                            <p:strVal val="#ppt_h"/>
                                          </p:val>
                                        </p:tav>
                                      </p:tavLst>
                                    </p:anim>
                                    <p:animEffect transition="in" filter="fade">
                                      <p:cBhvr>
                                        <p:cTn id="36" dur="1000"/>
                                        <p:tgtEl>
                                          <p:spTgt spid="28677">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28677">
                                            <p:txEl>
                                              <p:pRg st="6" end="6"/>
                                            </p:txEl>
                                          </p:spTgt>
                                        </p:tgtEl>
                                        <p:attrNameLst>
                                          <p:attrName>style.visibility</p:attrName>
                                        </p:attrNameLst>
                                      </p:cBhvr>
                                      <p:to>
                                        <p:strVal val="visible"/>
                                      </p:to>
                                    </p:set>
                                    <p:anim calcmode="lin" valueType="num">
                                      <p:cBhvr>
                                        <p:cTn id="41" dur="1000" fill="hold"/>
                                        <p:tgtEl>
                                          <p:spTgt spid="28677">
                                            <p:txEl>
                                              <p:pRg st="6" end="6"/>
                                            </p:txEl>
                                          </p:spTgt>
                                        </p:tgtEl>
                                        <p:attrNameLst>
                                          <p:attrName>ppt_w</p:attrName>
                                        </p:attrNameLst>
                                      </p:cBhvr>
                                      <p:tavLst>
                                        <p:tav tm="0">
                                          <p:val>
                                            <p:strVal val="#ppt_w*0.70"/>
                                          </p:val>
                                        </p:tav>
                                        <p:tav tm="100000">
                                          <p:val>
                                            <p:strVal val="#ppt_w"/>
                                          </p:val>
                                        </p:tav>
                                      </p:tavLst>
                                    </p:anim>
                                    <p:anim calcmode="lin" valueType="num">
                                      <p:cBhvr>
                                        <p:cTn id="42" dur="1000" fill="hold"/>
                                        <p:tgtEl>
                                          <p:spTgt spid="28677">
                                            <p:txEl>
                                              <p:pRg st="6" end="6"/>
                                            </p:txEl>
                                          </p:spTgt>
                                        </p:tgtEl>
                                        <p:attrNameLst>
                                          <p:attrName>ppt_h</p:attrName>
                                        </p:attrNameLst>
                                      </p:cBhvr>
                                      <p:tavLst>
                                        <p:tav tm="0">
                                          <p:val>
                                            <p:strVal val="#ppt_h"/>
                                          </p:val>
                                        </p:tav>
                                        <p:tav tm="100000">
                                          <p:val>
                                            <p:strVal val="#ppt_h"/>
                                          </p:val>
                                        </p:tav>
                                      </p:tavLst>
                                    </p:anim>
                                    <p:animEffect transition="in" filter="fade">
                                      <p:cBhvr>
                                        <p:cTn id="43" dur="1000"/>
                                        <p:tgtEl>
                                          <p:spTgt spid="28677">
                                            <p:txEl>
                                              <p:pRg st="6" end="6"/>
                                            </p:txEl>
                                          </p:spTgt>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28677">
                                            <p:txEl>
                                              <p:pRg st="7" end="7"/>
                                            </p:txEl>
                                          </p:spTgt>
                                        </p:tgtEl>
                                        <p:attrNameLst>
                                          <p:attrName>style.visibility</p:attrName>
                                        </p:attrNameLst>
                                      </p:cBhvr>
                                      <p:to>
                                        <p:strVal val="visible"/>
                                      </p:to>
                                    </p:set>
                                    <p:anim calcmode="lin" valueType="num">
                                      <p:cBhvr>
                                        <p:cTn id="46" dur="1000" fill="hold"/>
                                        <p:tgtEl>
                                          <p:spTgt spid="28677">
                                            <p:txEl>
                                              <p:pRg st="7" end="7"/>
                                            </p:txEl>
                                          </p:spTgt>
                                        </p:tgtEl>
                                        <p:attrNameLst>
                                          <p:attrName>ppt_w</p:attrName>
                                        </p:attrNameLst>
                                      </p:cBhvr>
                                      <p:tavLst>
                                        <p:tav tm="0">
                                          <p:val>
                                            <p:strVal val="#ppt_w*0.70"/>
                                          </p:val>
                                        </p:tav>
                                        <p:tav tm="100000">
                                          <p:val>
                                            <p:strVal val="#ppt_w"/>
                                          </p:val>
                                        </p:tav>
                                      </p:tavLst>
                                    </p:anim>
                                    <p:anim calcmode="lin" valueType="num">
                                      <p:cBhvr>
                                        <p:cTn id="47" dur="1000" fill="hold"/>
                                        <p:tgtEl>
                                          <p:spTgt spid="28677">
                                            <p:txEl>
                                              <p:pRg st="7" end="7"/>
                                            </p:txEl>
                                          </p:spTgt>
                                        </p:tgtEl>
                                        <p:attrNameLst>
                                          <p:attrName>ppt_h</p:attrName>
                                        </p:attrNameLst>
                                      </p:cBhvr>
                                      <p:tavLst>
                                        <p:tav tm="0">
                                          <p:val>
                                            <p:strVal val="#ppt_h"/>
                                          </p:val>
                                        </p:tav>
                                        <p:tav tm="100000">
                                          <p:val>
                                            <p:strVal val="#ppt_h"/>
                                          </p:val>
                                        </p:tav>
                                      </p:tavLst>
                                    </p:anim>
                                    <p:animEffect transition="in" filter="fade">
                                      <p:cBhvr>
                                        <p:cTn id="48" dur="1000"/>
                                        <p:tgtEl>
                                          <p:spTgt spid="28677">
                                            <p:txEl>
                                              <p:pRg st="7" end="7"/>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5" presetClass="entr" presetSubtype="0" fill="hold" grpId="0" nodeType="clickEffect">
                                  <p:stCondLst>
                                    <p:cond delay="0"/>
                                  </p:stCondLst>
                                  <p:childTnLst>
                                    <p:set>
                                      <p:cBhvr>
                                        <p:cTn id="52" dur="1" fill="hold">
                                          <p:stCondLst>
                                            <p:cond delay="0"/>
                                          </p:stCondLst>
                                        </p:cTn>
                                        <p:tgtEl>
                                          <p:spTgt spid="28677">
                                            <p:txEl>
                                              <p:pRg st="8" end="8"/>
                                            </p:txEl>
                                          </p:spTgt>
                                        </p:tgtEl>
                                        <p:attrNameLst>
                                          <p:attrName>style.visibility</p:attrName>
                                        </p:attrNameLst>
                                      </p:cBhvr>
                                      <p:to>
                                        <p:strVal val="visible"/>
                                      </p:to>
                                    </p:set>
                                    <p:anim calcmode="lin" valueType="num">
                                      <p:cBhvr>
                                        <p:cTn id="53" dur="1000" fill="hold"/>
                                        <p:tgtEl>
                                          <p:spTgt spid="28677">
                                            <p:txEl>
                                              <p:pRg st="8" end="8"/>
                                            </p:txEl>
                                          </p:spTgt>
                                        </p:tgtEl>
                                        <p:attrNameLst>
                                          <p:attrName>ppt_w</p:attrName>
                                        </p:attrNameLst>
                                      </p:cBhvr>
                                      <p:tavLst>
                                        <p:tav tm="0">
                                          <p:val>
                                            <p:strVal val="#ppt_w*0.70"/>
                                          </p:val>
                                        </p:tav>
                                        <p:tav tm="100000">
                                          <p:val>
                                            <p:strVal val="#ppt_w"/>
                                          </p:val>
                                        </p:tav>
                                      </p:tavLst>
                                    </p:anim>
                                    <p:anim calcmode="lin" valueType="num">
                                      <p:cBhvr>
                                        <p:cTn id="54" dur="1000" fill="hold"/>
                                        <p:tgtEl>
                                          <p:spTgt spid="28677">
                                            <p:txEl>
                                              <p:pRg st="8" end="8"/>
                                            </p:txEl>
                                          </p:spTgt>
                                        </p:tgtEl>
                                        <p:attrNameLst>
                                          <p:attrName>ppt_h</p:attrName>
                                        </p:attrNameLst>
                                      </p:cBhvr>
                                      <p:tavLst>
                                        <p:tav tm="0">
                                          <p:val>
                                            <p:strVal val="#ppt_h"/>
                                          </p:val>
                                        </p:tav>
                                        <p:tav tm="100000">
                                          <p:val>
                                            <p:strVal val="#ppt_h"/>
                                          </p:val>
                                        </p:tav>
                                      </p:tavLst>
                                    </p:anim>
                                    <p:animEffect transition="in" filter="fade">
                                      <p:cBhvr>
                                        <p:cTn id="55" dur="1000"/>
                                        <p:tgtEl>
                                          <p:spTgt spid="2867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295400" y="533400"/>
            <a:ext cx="66294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7171" name="WordArt 3"/>
          <p:cNvSpPr>
            <a:spLocks noChangeArrowheads="1" noChangeShapeType="1" noTextEdit="1"/>
          </p:cNvSpPr>
          <p:nvPr/>
        </p:nvSpPr>
        <p:spPr bwMode="auto">
          <a:xfrm>
            <a:off x="2133600" y="723900"/>
            <a:ext cx="5000625" cy="647700"/>
          </a:xfrm>
          <a:prstGeom prst="rect">
            <a:avLst/>
          </a:prstGeom>
        </p:spPr>
        <p:txBody>
          <a:bodyPr wrap="none" fromWordArt="1">
            <a:prstTxWarp prst="textPlain">
              <a:avLst>
                <a:gd name="adj" fmla="val 50000"/>
              </a:avLst>
            </a:prstTxWarp>
          </a:bodyPr>
          <a:lstStyle/>
          <a:p>
            <a:pPr algn="ctr"/>
            <a:r>
              <a:rPr lang="en-US"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Black" panose="020B0A04020102020204" pitchFamily="34" charset="0"/>
              </a:rPr>
              <a:t>Temptation of Peter</a:t>
            </a:r>
          </a:p>
        </p:txBody>
      </p:sp>
      <p:sp>
        <p:nvSpPr>
          <p:cNvPr id="7172" name="AutoShape 4"/>
          <p:cNvSpPr>
            <a:spLocks noChangeArrowheads="1"/>
          </p:cNvSpPr>
          <p:nvPr/>
        </p:nvSpPr>
        <p:spPr bwMode="auto">
          <a:xfrm>
            <a:off x="838200" y="23622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 The Tempter</a:t>
            </a:r>
          </a:p>
        </p:txBody>
      </p:sp>
      <p:sp>
        <p:nvSpPr>
          <p:cNvPr id="7173" name="AutoShape 5"/>
          <p:cNvSpPr>
            <a:spLocks noChangeArrowheads="1"/>
          </p:cNvSpPr>
          <p:nvPr/>
        </p:nvSpPr>
        <p:spPr bwMode="auto">
          <a:xfrm>
            <a:off x="838200" y="34290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II. Intercession of Christ</a:t>
            </a:r>
          </a:p>
        </p:txBody>
      </p:sp>
      <p:sp>
        <p:nvSpPr>
          <p:cNvPr id="7174" name="AutoShape 6"/>
          <p:cNvSpPr>
            <a:spLocks noChangeArrowheads="1"/>
          </p:cNvSpPr>
          <p:nvPr/>
        </p:nvSpPr>
        <p:spPr bwMode="auto">
          <a:xfrm>
            <a:off x="838200" y="4572000"/>
            <a:ext cx="7620000" cy="762000"/>
          </a:xfrm>
          <a:prstGeom prst="roundRect">
            <a:avLst>
              <a:gd name="adj" fmla="val 16667"/>
            </a:avLst>
          </a:prstGeom>
          <a:solidFill>
            <a:schemeClr val="tx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sz="4000">
                <a:solidFill>
                  <a:schemeClr val="bg1"/>
                </a:solidFill>
                <a:latin typeface="Comic Sans MS" panose="030F0702030302020204" pitchFamily="66" charset="0"/>
              </a:rPr>
              <a:t>III. Subsequent Duty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856</Words>
  <Application>Microsoft Office PowerPoint</Application>
  <PresentationFormat>On-screen Show (4:3)</PresentationFormat>
  <Paragraphs>123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Wingdings</vt:lpstr>
      <vt:lpstr>Arial</vt:lpstr>
      <vt:lpstr>Comic Sans MS</vt:lpstr>
      <vt:lpstr>Arial Black</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DonnieV</cp:lastModifiedBy>
  <cp:revision>26</cp:revision>
  <cp:lastPrinted>2014-05-04T21:05:38Z</cp:lastPrinted>
  <dcterms:created xsi:type="dcterms:W3CDTF">2004-02-28T18:09:51Z</dcterms:created>
  <dcterms:modified xsi:type="dcterms:W3CDTF">2014-05-21T22:32:48Z</dcterms:modified>
</cp:coreProperties>
</file>