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 id="2147483672" r:id="rId2"/>
  </p:sldMasterIdLst>
  <p:notesMasterIdLst>
    <p:notesMasterId r:id="rId19"/>
  </p:notesMasterIdLst>
  <p:sldIdLst>
    <p:sldId id="269" r:id="rId3"/>
    <p:sldId id="260" r:id="rId4"/>
    <p:sldId id="267" r:id="rId5"/>
    <p:sldId id="261" r:id="rId6"/>
    <p:sldId id="271" r:id="rId7"/>
    <p:sldId id="272" r:id="rId8"/>
    <p:sldId id="262" r:id="rId9"/>
    <p:sldId id="265" r:id="rId10"/>
    <p:sldId id="273" r:id="rId11"/>
    <p:sldId id="274" r:id="rId12"/>
    <p:sldId id="263" r:id="rId13"/>
    <p:sldId id="266" r:id="rId14"/>
    <p:sldId id="275" r:id="rId15"/>
    <p:sldId id="276" r:id="rId16"/>
    <p:sldId id="281" r:id="rId17"/>
    <p:sldId id="264" r:id="rId18"/>
  </p:sldIdLst>
  <p:sldSz cx="9144000" cy="6858000" type="screen4x3"/>
  <p:notesSz cx="6858000" cy="9144000"/>
  <p:embeddedFontLst>
    <p:embeddedFont>
      <p:font typeface="Calibri" panose="020F0502020204030204" pitchFamily="34" charset="0"/>
      <p:regular r:id="rId20"/>
      <p:bold r:id="rId21"/>
      <p:italic r:id="rId22"/>
      <p:boldItalic r:id="rId23"/>
    </p:embeddedFont>
    <p:embeddedFont>
      <p:font typeface="ZDingbats" panose="05000600020000020004" pitchFamily="2" charset="0"/>
      <p:regular r:id="rId24"/>
    </p:embeddedFont>
    <p:embeddedFont>
      <p:font typeface="Avante" panose="020B0500000000000000" pitchFamily="34" charset="0"/>
      <p:regular r:id="rId25"/>
      <p:bold r:id="rId26"/>
      <p:italic r:id="rId27"/>
      <p:boldItalic r:id="rId28"/>
    </p:embeddedFont>
    <p:embeddedFont>
      <p:font typeface="Calibri Light" panose="020F0302020204030204" pitchFamily="34" charset="0"/>
      <p:regular r:id="rId29"/>
      <p:italic r:id="rId3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AE3F3"/>
    <a:srgbClr val="CC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71" d="100"/>
          <a:sy n="71" d="100"/>
        </p:scale>
        <p:origin x="1296" y="60"/>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font" Target="fonts/font7.fntdata"/><Relationship Id="rId3" Type="http://schemas.openxmlformats.org/officeDocument/2006/relationships/slide" Target="slides/slide1.xml"/><Relationship Id="rId21" Type="http://schemas.openxmlformats.org/officeDocument/2006/relationships/font" Target="fonts/font2.fntdata"/><Relationship Id="rId34"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font" Target="fonts/font6.fntdata"/><Relationship Id="rId33"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font" Target="fonts/font1.fntdata"/><Relationship Id="rId29" Type="http://schemas.openxmlformats.org/officeDocument/2006/relationships/font" Target="fonts/font10.fntdata"/><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font" Target="fonts/font5.fntdata"/><Relationship Id="rId32"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font" Target="fonts/font4.fntdata"/><Relationship Id="rId28" Type="http://schemas.openxmlformats.org/officeDocument/2006/relationships/font" Target="fonts/font9.fntdata"/><Relationship Id="rId10" Type="http://schemas.openxmlformats.org/officeDocument/2006/relationships/slide" Target="slides/slide8.xml"/><Relationship Id="rId19" Type="http://schemas.openxmlformats.org/officeDocument/2006/relationships/notesMaster" Target="notesMasters/notesMaster1.xml"/><Relationship Id="rId31"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font" Target="fonts/font3.fntdata"/><Relationship Id="rId27" Type="http://schemas.openxmlformats.org/officeDocument/2006/relationships/font" Target="fonts/font8.fntdata"/><Relationship Id="rId30" Type="http://schemas.openxmlformats.org/officeDocument/2006/relationships/font" Target="fonts/font11.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BCC6DD6-D102-498C-8855-E041E48B9944}" type="datetimeFigureOut">
              <a:rPr lang="en-US" smtClean="0"/>
              <a:t>2/26/2015</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B7E5EE6-1F67-44CF-A8A3-B3A68641DB9C}" type="slidenum">
              <a:rPr lang="en-US" smtClean="0"/>
              <a:t>‹#›</a:t>
            </a:fld>
            <a:endParaRPr lang="en-US"/>
          </a:p>
        </p:txBody>
      </p:sp>
    </p:spTree>
    <p:extLst>
      <p:ext uri="{BB962C8B-B14F-4D97-AF65-F5344CB8AC3E}">
        <p14:creationId xmlns:p14="http://schemas.microsoft.com/office/powerpoint/2010/main" val="271743456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707F1A55-EE06-45DE-A734-19F08831ACAE}" type="datetimeFigureOut">
              <a:rPr lang="en-US" smtClean="0"/>
              <a:t>2/26/2015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0A1C8E7-E540-47BF-9684-C003154EA868}" type="slidenum">
              <a:rPr lang="en-US" smtClean="0"/>
              <a:t>‹#›</a:t>
            </a:fld>
            <a:endParaRPr lang="en-US"/>
          </a:p>
        </p:txBody>
      </p:sp>
    </p:spTree>
    <p:extLst>
      <p:ext uri="{BB962C8B-B14F-4D97-AF65-F5344CB8AC3E}">
        <p14:creationId xmlns:p14="http://schemas.microsoft.com/office/powerpoint/2010/main" val="140417820"/>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707F1A55-EE06-45DE-A734-19F08831ACAE}" type="datetimeFigureOut">
              <a:rPr lang="en-US" smtClean="0"/>
              <a:t>2/26/2015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0A1C8E7-E540-47BF-9684-C003154EA868}" type="slidenum">
              <a:rPr lang="en-US" smtClean="0"/>
              <a:t>‹#›</a:t>
            </a:fld>
            <a:endParaRPr lang="en-US"/>
          </a:p>
        </p:txBody>
      </p:sp>
    </p:spTree>
    <p:extLst>
      <p:ext uri="{BB962C8B-B14F-4D97-AF65-F5344CB8AC3E}">
        <p14:creationId xmlns:p14="http://schemas.microsoft.com/office/powerpoint/2010/main" val="2247887083"/>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07F1A55-EE06-45DE-A734-19F08831ACAE}" type="datetimeFigureOut">
              <a:rPr lang="en-US" smtClean="0"/>
              <a:t>2/26/2015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0A1C8E7-E540-47BF-9684-C003154EA868}" type="slidenum">
              <a:rPr lang="en-US" smtClean="0"/>
              <a:t>‹#›</a:t>
            </a:fld>
            <a:endParaRPr lang="en-US"/>
          </a:p>
        </p:txBody>
      </p:sp>
    </p:spTree>
    <p:extLst>
      <p:ext uri="{BB962C8B-B14F-4D97-AF65-F5344CB8AC3E}">
        <p14:creationId xmlns:p14="http://schemas.microsoft.com/office/powerpoint/2010/main" val="1636486814"/>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707F1A55-EE06-45DE-A734-19F08831ACAE}" type="datetimeFigureOut">
              <a:rPr lang="en-US" smtClean="0"/>
              <a:t>2/26/2015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0A1C8E7-E540-47BF-9684-C003154EA868}" type="slidenum">
              <a:rPr lang="en-US" smtClean="0"/>
              <a:t>‹#›</a:t>
            </a:fld>
            <a:endParaRPr lang="en-US"/>
          </a:p>
        </p:txBody>
      </p:sp>
    </p:spTree>
    <p:extLst>
      <p:ext uri="{BB962C8B-B14F-4D97-AF65-F5344CB8AC3E}">
        <p14:creationId xmlns:p14="http://schemas.microsoft.com/office/powerpoint/2010/main" val="4198689342"/>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707F1A55-EE06-45DE-A734-19F08831ACAE}" type="datetimeFigureOut">
              <a:rPr lang="en-US" smtClean="0"/>
              <a:t>2/26/2015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0A1C8E7-E540-47BF-9684-C003154EA868}" type="slidenum">
              <a:rPr lang="en-US" smtClean="0"/>
              <a:t>‹#›</a:t>
            </a:fld>
            <a:endParaRPr lang="en-US"/>
          </a:p>
        </p:txBody>
      </p:sp>
    </p:spTree>
    <p:extLst>
      <p:ext uri="{BB962C8B-B14F-4D97-AF65-F5344CB8AC3E}">
        <p14:creationId xmlns:p14="http://schemas.microsoft.com/office/powerpoint/2010/main" val="1501267271"/>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707F1A55-EE06-45DE-A734-19F08831ACAE}" type="datetimeFigureOut">
              <a:rPr lang="en-US" smtClean="0"/>
              <a:t>2/26/2015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0A1C8E7-E540-47BF-9684-C003154EA868}" type="slidenum">
              <a:rPr lang="en-US" smtClean="0"/>
              <a:t>‹#›</a:t>
            </a:fld>
            <a:endParaRPr lang="en-US"/>
          </a:p>
        </p:txBody>
      </p:sp>
    </p:spTree>
    <p:extLst>
      <p:ext uri="{BB962C8B-B14F-4D97-AF65-F5344CB8AC3E}">
        <p14:creationId xmlns:p14="http://schemas.microsoft.com/office/powerpoint/2010/main" val="3352584237"/>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07F1A55-EE06-45DE-A734-19F08831ACAE}" type="datetimeFigureOut">
              <a:rPr lang="en-US" smtClean="0"/>
              <a:t>2/26/2015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0A1C8E7-E540-47BF-9684-C003154EA868}" type="slidenum">
              <a:rPr lang="en-US" smtClean="0"/>
              <a:t>‹#›</a:t>
            </a:fld>
            <a:endParaRPr lang="en-US"/>
          </a:p>
        </p:txBody>
      </p:sp>
    </p:spTree>
    <p:extLst>
      <p:ext uri="{BB962C8B-B14F-4D97-AF65-F5344CB8AC3E}">
        <p14:creationId xmlns:p14="http://schemas.microsoft.com/office/powerpoint/2010/main" val="659953795"/>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07F1A55-EE06-45DE-A734-19F08831ACAE}" type="datetimeFigureOut">
              <a:rPr lang="en-US" smtClean="0"/>
              <a:t>2/26/2015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0A1C8E7-E540-47BF-9684-C003154EA868}" type="slidenum">
              <a:rPr lang="en-US" smtClean="0"/>
              <a:t>‹#›</a:t>
            </a:fld>
            <a:endParaRPr lang="en-US"/>
          </a:p>
        </p:txBody>
      </p:sp>
    </p:spTree>
    <p:extLst>
      <p:ext uri="{BB962C8B-B14F-4D97-AF65-F5344CB8AC3E}">
        <p14:creationId xmlns:p14="http://schemas.microsoft.com/office/powerpoint/2010/main" val="3900524442"/>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07F1A55-EE06-45DE-A734-19F08831ACAE}" type="datetimeFigureOut">
              <a:rPr lang="en-US" smtClean="0"/>
              <a:t>2/26/2015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0A1C8E7-E540-47BF-9684-C003154EA868}" type="slidenum">
              <a:rPr lang="en-US" smtClean="0"/>
              <a:t>‹#›</a:t>
            </a:fld>
            <a:endParaRPr lang="en-US"/>
          </a:p>
        </p:txBody>
      </p:sp>
    </p:spTree>
    <p:extLst>
      <p:ext uri="{BB962C8B-B14F-4D97-AF65-F5344CB8AC3E}">
        <p14:creationId xmlns:p14="http://schemas.microsoft.com/office/powerpoint/2010/main" val="3895214641"/>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707F1A55-EE06-45DE-A734-19F08831ACAE}" type="datetimeFigureOut">
              <a:rPr lang="en-US" smtClean="0"/>
              <a:t>2/26/2015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0A1C8E7-E540-47BF-9684-C003154EA868}" type="slidenum">
              <a:rPr lang="en-US" smtClean="0"/>
              <a:t>‹#›</a:t>
            </a:fld>
            <a:endParaRPr lang="en-US"/>
          </a:p>
        </p:txBody>
      </p:sp>
    </p:spTree>
    <p:extLst>
      <p:ext uri="{BB962C8B-B14F-4D97-AF65-F5344CB8AC3E}">
        <p14:creationId xmlns:p14="http://schemas.microsoft.com/office/powerpoint/2010/main" val="165702127"/>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707F1A55-EE06-45DE-A734-19F08831ACAE}" type="datetimeFigureOut">
              <a:rPr lang="en-US" smtClean="0"/>
              <a:t>2/26/2015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0A1C8E7-E540-47BF-9684-C003154EA868}" type="slidenum">
              <a:rPr lang="en-US" smtClean="0"/>
              <a:t>‹#›</a:t>
            </a:fld>
            <a:endParaRPr lang="en-US"/>
          </a:p>
        </p:txBody>
      </p:sp>
    </p:spTree>
    <p:extLst>
      <p:ext uri="{BB962C8B-B14F-4D97-AF65-F5344CB8AC3E}">
        <p14:creationId xmlns:p14="http://schemas.microsoft.com/office/powerpoint/2010/main" val="3492089938"/>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707F1A55-EE06-45DE-A734-19F08831ACAE}" type="datetimeFigureOut">
              <a:rPr lang="en-US" smtClean="0"/>
              <a:t>2/26/2015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0A1C8E7-E540-47BF-9684-C003154EA868}" type="slidenum">
              <a:rPr lang="en-US" smtClean="0"/>
              <a:t>‹#›</a:t>
            </a:fld>
            <a:endParaRPr lang="en-US"/>
          </a:p>
        </p:txBody>
      </p:sp>
    </p:spTree>
    <p:extLst>
      <p:ext uri="{BB962C8B-B14F-4D97-AF65-F5344CB8AC3E}">
        <p14:creationId xmlns:p14="http://schemas.microsoft.com/office/powerpoint/2010/main" val="2583066751"/>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707F1A55-EE06-45DE-A734-19F08831ACAE}" type="datetimeFigureOut">
              <a:rPr lang="en-US" smtClean="0"/>
              <a:t>2/26/2015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0A1C8E7-E540-47BF-9684-C003154EA868}" type="slidenum">
              <a:rPr lang="en-US" smtClean="0"/>
              <a:t>‹#›</a:t>
            </a:fld>
            <a:endParaRPr lang="en-US"/>
          </a:p>
        </p:txBody>
      </p:sp>
    </p:spTree>
    <p:extLst>
      <p:ext uri="{BB962C8B-B14F-4D97-AF65-F5344CB8AC3E}">
        <p14:creationId xmlns:p14="http://schemas.microsoft.com/office/powerpoint/2010/main" val="554251884"/>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07F1A55-EE06-45DE-A734-19F08831ACAE}" type="datetimeFigureOut">
              <a:rPr lang="en-US" smtClean="0"/>
              <a:t>2/26/2015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0A1C8E7-E540-47BF-9684-C003154EA868}" type="slidenum">
              <a:rPr lang="en-US" smtClean="0"/>
              <a:t>‹#›</a:t>
            </a:fld>
            <a:endParaRPr lang="en-US"/>
          </a:p>
        </p:txBody>
      </p:sp>
    </p:spTree>
    <p:extLst>
      <p:ext uri="{BB962C8B-B14F-4D97-AF65-F5344CB8AC3E}">
        <p14:creationId xmlns:p14="http://schemas.microsoft.com/office/powerpoint/2010/main" val="1196910042"/>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707F1A55-EE06-45DE-A734-19F08831ACAE}" type="datetimeFigureOut">
              <a:rPr lang="en-US" smtClean="0"/>
              <a:t>2/26/2015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0A1C8E7-E540-47BF-9684-C003154EA868}" type="slidenum">
              <a:rPr lang="en-US" smtClean="0"/>
              <a:t>‹#›</a:t>
            </a:fld>
            <a:endParaRPr lang="en-US"/>
          </a:p>
        </p:txBody>
      </p:sp>
    </p:spTree>
    <p:extLst>
      <p:ext uri="{BB962C8B-B14F-4D97-AF65-F5344CB8AC3E}">
        <p14:creationId xmlns:p14="http://schemas.microsoft.com/office/powerpoint/2010/main" val="2607993319"/>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707F1A55-EE06-45DE-A734-19F08831ACAE}" type="datetimeFigureOut">
              <a:rPr lang="en-US" smtClean="0"/>
              <a:t>2/26/2015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0A1C8E7-E540-47BF-9684-C003154EA868}" type="slidenum">
              <a:rPr lang="en-US" smtClean="0"/>
              <a:t>‹#›</a:t>
            </a:fld>
            <a:endParaRPr lang="en-US"/>
          </a:p>
        </p:txBody>
      </p:sp>
    </p:spTree>
    <p:extLst>
      <p:ext uri="{BB962C8B-B14F-4D97-AF65-F5344CB8AC3E}">
        <p14:creationId xmlns:p14="http://schemas.microsoft.com/office/powerpoint/2010/main" val="32076964"/>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707F1A55-EE06-45DE-A734-19F08831ACAE}" type="datetimeFigureOut">
              <a:rPr lang="en-US" smtClean="0"/>
              <a:t>2/26/2015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0A1C8E7-E540-47BF-9684-C003154EA868}" type="slidenum">
              <a:rPr lang="en-US" smtClean="0"/>
              <a:t>‹#›</a:t>
            </a:fld>
            <a:endParaRPr lang="en-US"/>
          </a:p>
        </p:txBody>
      </p:sp>
    </p:spTree>
    <p:extLst>
      <p:ext uri="{BB962C8B-B14F-4D97-AF65-F5344CB8AC3E}">
        <p14:creationId xmlns:p14="http://schemas.microsoft.com/office/powerpoint/2010/main" val="237509931"/>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07F1A55-EE06-45DE-A734-19F08831ACAE}" type="datetimeFigureOut">
              <a:rPr lang="en-US" smtClean="0"/>
              <a:t>2/26/2015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0A1C8E7-E540-47BF-9684-C003154EA868}" type="slidenum">
              <a:rPr lang="en-US" smtClean="0"/>
              <a:t>‹#›</a:t>
            </a:fld>
            <a:endParaRPr lang="en-US"/>
          </a:p>
        </p:txBody>
      </p:sp>
    </p:spTree>
    <p:extLst>
      <p:ext uri="{BB962C8B-B14F-4D97-AF65-F5344CB8AC3E}">
        <p14:creationId xmlns:p14="http://schemas.microsoft.com/office/powerpoint/2010/main" val="3020445949"/>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07F1A55-EE06-45DE-A734-19F08831ACAE}" type="datetimeFigureOut">
              <a:rPr lang="en-US" smtClean="0"/>
              <a:t>2/26/2015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0A1C8E7-E540-47BF-9684-C003154EA868}" type="slidenum">
              <a:rPr lang="en-US" smtClean="0"/>
              <a:t>‹#›</a:t>
            </a:fld>
            <a:endParaRPr lang="en-US"/>
          </a:p>
        </p:txBody>
      </p:sp>
    </p:spTree>
    <p:extLst>
      <p:ext uri="{BB962C8B-B14F-4D97-AF65-F5344CB8AC3E}">
        <p14:creationId xmlns:p14="http://schemas.microsoft.com/office/powerpoint/2010/main" val="3741541755"/>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07F1A55-EE06-45DE-A734-19F08831ACAE}" type="datetimeFigureOut">
              <a:rPr lang="en-US" smtClean="0"/>
              <a:t>2/26/2015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0A1C8E7-E540-47BF-9684-C003154EA868}" type="slidenum">
              <a:rPr lang="en-US" smtClean="0"/>
              <a:t>‹#›</a:t>
            </a:fld>
            <a:endParaRPr lang="en-US"/>
          </a:p>
        </p:txBody>
      </p:sp>
    </p:spTree>
    <p:extLst>
      <p:ext uri="{BB962C8B-B14F-4D97-AF65-F5344CB8AC3E}">
        <p14:creationId xmlns:p14="http://schemas.microsoft.com/office/powerpoint/2010/main" val="2789483663"/>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707F1A55-EE06-45DE-A734-19F08831ACAE}" type="datetimeFigureOut">
              <a:rPr lang="en-US" smtClean="0"/>
              <a:t>2/26/2015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0A1C8E7-E540-47BF-9684-C003154EA868}" type="slidenum">
              <a:rPr lang="en-US" smtClean="0"/>
              <a:t>‹#›</a:t>
            </a:fld>
            <a:endParaRPr lang="en-US"/>
          </a:p>
        </p:txBody>
      </p:sp>
    </p:spTree>
    <p:extLst>
      <p:ext uri="{BB962C8B-B14F-4D97-AF65-F5344CB8AC3E}">
        <p14:creationId xmlns:p14="http://schemas.microsoft.com/office/powerpoint/2010/main" val="1461190527"/>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707F1A55-EE06-45DE-A734-19F08831ACAE}" type="datetimeFigureOut">
              <a:rPr lang="en-US" smtClean="0"/>
              <a:t>2/26/2015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0A1C8E7-E540-47BF-9684-C003154EA868}" type="slidenum">
              <a:rPr lang="en-US" smtClean="0"/>
              <a:t>‹#›</a:t>
            </a:fld>
            <a:endParaRPr lang="en-US"/>
          </a:p>
        </p:txBody>
      </p:sp>
    </p:spTree>
    <p:extLst>
      <p:ext uri="{BB962C8B-B14F-4D97-AF65-F5344CB8AC3E}">
        <p14:creationId xmlns:p14="http://schemas.microsoft.com/office/powerpoint/2010/main" val="2273200872"/>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07F1A55-EE06-45DE-A734-19F08831ACAE}" type="datetimeFigureOut">
              <a:rPr lang="en-US" smtClean="0"/>
              <a:t>2/26/2015</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0A1C8E7-E540-47BF-9684-C003154EA868}" type="slidenum">
              <a:rPr lang="en-US" smtClean="0"/>
              <a:t>‹#›</a:t>
            </a:fld>
            <a:endParaRPr lang="en-US"/>
          </a:p>
        </p:txBody>
      </p:sp>
      <p:sp>
        <p:nvSpPr>
          <p:cNvPr id="7" name="Rounded Rectangle 6"/>
          <p:cNvSpPr/>
          <p:nvPr userDrawn="1"/>
        </p:nvSpPr>
        <p:spPr>
          <a:xfrm>
            <a:off x="0" y="17088"/>
            <a:ext cx="9144000" cy="6840911"/>
          </a:xfrm>
          <a:prstGeom prst="roundRect">
            <a:avLst>
              <a:gd name="adj" fmla="val 6079"/>
            </a:avLst>
          </a:prstGeom>
          <a:solidFill>
            <a:srgbClr val="DAE3F3">
              <a:alpha val="80000"/>
            </a:srgb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userDrawn="1"/>
        </p:nvSpPr>
        <p:spPr>
          <a:xfrm>
            <a:off x="1481138" y="154583"/>
            <a:ext cx="6219972" cy="923330"/>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US" sz="5400" b="1" cap="none" spc="0" dirty="0" smtClean="0">
                <a:ln/>
                <a:solidFill>
                  <a:srgbClr val="FFFF00"/>
                </a:solidFill>
                <a:effectLst>
                  <a:outerShdw blurRad="38100" dist="38100" dir="2700000" algn="tl">
                    <a:srgbClr val="000000">
                      <a:alpha val="43137"/>
                    </a:srgbClr>
                  </a:outerShdw>
                </a:effectLst>
                <a:latin typeface="Avante" panose="020B0500000000000000" pitchFamily="34" charset="0"/>
              </a:rPr>
              <a:t>The Tears of Jesus</a:t>
            </a:r>
            <a:endParaRPr lang="en-US" sz="5400" b="1" cap="none" spc="0" dirty="0">
              <a:ln/>
              <a:solidFill>
                <a:srgbClr val="FFFF00"/>
              </a:solidFill>
              <a:effectLst>
                <a:outerShdw blurRad="38100" dist="38100" dir="2700000" algn="tl">
                  <a:srgbClr val="000000">
                    <a:alpha val="43137"/>
                  </a:srgbClr>
                </a:outerShdw>
              </a:effectLst>
              <a:latin typeface="Avante" panose="020B0500000000000000" pitchFamily="34" charset="0"/>
            </a:endParaRPr>
          </a:p>
        </p:txBody>
      </p:sp>
      <p:pic>
        <p:nvPicPr>
          <p:cNvPr id="12" name="Picture 2" descr="http://illustrationstoencourage.files.wordpress.com/2013/06/jesus-weeping.jpg?w=604"/>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1990194" y="1214436"/>
            <a:ext cx="5217459" cy="260873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1995587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07F1A55-EE06-45DE-A734-19F08831ACAE}" type="datetimeFigureOut">
              <a:rPr lang="en-US" smtClean="0"/>
              <a:t>2/26/2015</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0A1C8E7-E540-47BF-9684-C003154EA868}" type="slidenum">
              <a:rPr lang="en-US" smtClean="0"/>
              <a:t>‹#›</a:t>
            </a:fld>
            <a:endParaRPr lang="en-US"/>
          </a:p>
        </p:txBody>
      </p:sp>
      <p:sp>
        <p:nvSpPr>
          <p:cNvPr id="7" name="Rounded Rectangle 6"/>
          <p:cNvSpPr/>
          <p:nvPr userDrawn="1"/>
        </p:nvSpPr>
        <p:spPr>
          <a:xfrm>
            <a:off x="0" y="17089"/>
            <a:ext cx="9144000" cy="1409042"/>
          </a:xfrm>
          <a:prstGeom prst="roundRect">
            <a:avLst>
              <a:gd name="adj" fmla="val 6079"/>
            </a:avLst>
          </a:prstGeom>
          <a:solidFill>
            <a:srgbClr val="DAE3F3">
              <a:alpha val="80000"/>
            </a:srgb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2" descr="http://illustrationstoencourage.files.wordpress.com/2013/06/jesus-weeping.jpg?w=604"/>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128764" y="133871"/>
            <a:ext cx="2763907" cy="1381954"/>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8889955"/>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8.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823883" y="484094"/>
            <a:ext cx="6320118" cy="523220"/>
          </a:xfrm>
          <a:prstGeom prst="rect">
            <a:avLst/>
          </a:prstGeom>
          <a:noFill/>
        </p:spPr>
        <p:txBody>
          <a:bodyPr wrap="square" rtlCol="0">
            <a:spAutoFit/>
          </a:bodyPr>
          <a:lstStyle/>
          <a:p>
            <a:pPr algn="ctr"/>
            <a:r>
              <a:rPr lang="en-US" sz="2800" dirty="0" smtClean="0"/>
              <a:t>John 11:35 </a:t>
            </a:r>
            <a:r>
              <a:rPr lang="en-US" sz="2800" dirty="0" smtClean="0">
                <a:latin typeface="ZDingbats" panose="05000600020000020004" pitchFamily="2" charset="0"/>
              </a:rPr>
              <a:t>u</a:t>
            </a:r>
            <a:r>
              <a:rPr lang="en-US" sz="2800" dirty="0" smtClean="0"/>
              <a:t> Heb. 5:7 </a:t>
            </a:r>
            <a:r>
              <a:rPr lang="en-US" sz="2800" dirty="0" smtClean="0">
                <a:latin typeface="ZDingbats" panose="05000600020000020004" pitchFamily="2" charset="0"/>
              </a:rPr>
              <a:t>u</a:t>
            </a:r>
            <a:r>
              <a:rPr lang="en-US" sz="2800" dirty="0" smtClean="0"/>
              <a:t> Luke 19:41</a:t>
            </a:r>
            <a:endParaRPr lang="en-US" sz="2800" dirty="0"/>
          </a:p>
        </p:txBody>
      </p:sp>
      <p:sp>
        <p:nvSpPr>
          <p:cNvPr id="4" name="TextBox 3"/>
          <p:cNvSpPr txBox="1"/>
          <p:nvPr/>
        </p:nvSpPr>
        <p:spPr>
          <a:xfrm>
            <a:off x="322729" y="1880672"/>
            <a:ext cx="8673353" cy="1938992"/>
          </a:xfrm>
          <a:prstGeom prst="rect">
            <a:avLst/>
          </a:prstGeom>
          <a:noFill/>
        </p:spPr>
        <p:txBody>
          <a:bodyPr wrap="square" rtlCol="0">
            <a:spAutoFit/>
          </a:bodyPr>
          <a:lstStyle/>
          <a:p>
            <a:pPr marL="457200" indent="-457200">
              <a:buFont typeface="+mj-lt"/>
              <a:buAutoNum type="arabicPeriod"/>
            </a:pPr>
            <a:r>
              <a:rPr lang="en-US" sz="2400" dirty="0" smtClean="0"/>
              <a:t>There are three occasion where it is stated that Jesus shed tears</a:t>
            </a:r>
          </a:p>
          <a:p>
            <a:pPr marL="457200" indent="-457200">
              <a:buFont typeface="+mj-lt"/>
              <a:buAutoNum type="arabicPeriod"/>
            </a:pPr>
            <a:endParaRPr lang="en-US" sz="800" dirty="0" smtClean="0"/>
          </a:p>
          <a:p>
            <a:pPr marL="457200" indent="-457200">
              <a:buFont typeface="+mj-lt"/>
              <a:buAutoNum type="arabicPeriod"/>
            </a:pPr>
            <a:r>
              <a:rPr lang="en-US" sz="2400" dirty="0" smtClean="0"/>
              <a:t>Each of the three has its own significance &amp; circumstance</a:t>
            </a:r>
          </a:p>
          <a:p>
            <a:pPr marL="457200" indent="-457200">
              <a:buFont typeface="+mj-lt"/>
              <a:buAutoNum type="arabicPeriod"/>
            </a:pPr>
            <a:endParaRPr lang="en-US" sz="800" dirty="0" smtClean="0"/>
          </a:p>
          <a:p>
            <a:pPr marL="457200" indent="-457200">
              <a:buFont typeface="+mj-lt"/>
              <a:buAutoNum type="arabicPeriod"/>
            </a:pPr>
            <a:r>
              <a:rPr lang="en-US" sz="2400" dirty="0" smtClean="0"/>
              <a:t>These all show that he was human – had feelings</a:t>
            </a:r>
          </a:p>
          <a:p>
            <a:pPr marL="457200" indent="-457200">
              <a:buFont typeface="+mj-lt"/>
              <a:buAutoNum type="arabicPeriod"/>
            </a:pPr>
            <a:endParaRPr lang="en-US" sz="800" dirty="0" smtClean="0"/>
          </a:p>
          <a:p>
            <a:pPr marL="457200" indent="-457200">
              <a:buFont typeface="+mj-lt"/>
              <a:buAutoNum type="arabicPeriod"/>
            </a:pPr>
            <a:r>
              <a:rPr lang="en-US" sz="2400" dirty="0" smtClean="0"/>
              <a:t>Isaiah foretold of his sorrow: </a:t>
            </a:r>
            <a:endParaRPr lang="en-US" sz="2400" dirty="0"/>
          </a:p>
        </p:txBody>
      </p:sp>
      <p:sp>
        <p:nvSpPr>
          <p:cNvPr id="5" name="TextBox 4"/>
          <p:cNvSpPr txBox="1"/>
          <p:nvPr/>
        </p:nvSpPr>
        <p:spPr>
          <a:xfrm>
            <a:off x="322729" y="4249270"/>
            <a:ext cx="8175812" cy="1785104"/>
          </a:xfrm>
          <a:prstGeom prst="rect">
            <a:avLst/>
          </a:prstGeom>
          <a:solidFill>
            <a:schemeClr val="bg1"/>
          </a:solidFill>
          <a:ln>
            <a:solidFill>
              <a:schemeClr val="tx1"/>
            </a:solidFill>
          </a:ln>
        </p:spPr>
        <p:txBody>
          <a:bodyPr wrap="square" rtlCol="0">
            <a:spAutoFit/>
          </a:bodyPr>
          <a:lstStyle/>
          <a:p>
            <a:pPr algn="ctr"/>
            <a:r>
              <a:rPr lang="en-US" sz="2800" b="1" u="sng" dirty="0" smtClean="0">
                <a:latin typeface="Times New Roman" panose="02020603050405020304" pitchFamily="18" charset="0"/>
                <a:cs typeface="Times New Roman" panose="02020603050405020304" pitchFamily="18" charset="0"/>
              </a:rPr>
              <a:t>Isa 53:3</a:t>
            </a:r>
          </a:p>
          <a:p>
            <a:endParaRPr lang="en-US" sz="1000" dirty="0">
              <a:latin typeface="Times New Roman" panose="02020603050405020304" pitchFamily="18" charset="0"/>
              <a:cs typeface="Times New Roman" panose="02020603050405020304" pitchFamily="18" charset="0"/>
            </a:endParaRPr>
          </a:p>
          <a:p>
            <a:r>
              <a:rPr lang="en-US" sz="2400" dirty="0" smtClean="0">
                <a:latin typeface="Times New Roman" panose="02020603050405020304" pitchFamily="18" charset="0"/>
                <a:cs typeface="Times New Roman" panose="02020603050405020304" pitchFamily="18" charset="0"/>
              </a:rPr>
              <a:t>He is despised and rejected by men, A </a:t>
            </a:r>
            <a:r>
              <a:rPr lang="en-US" sz="2400" b="1" dirty="0" smtClean="0">
                <a:solidFill>
                  <a:srgbClr val="C00000"/>
                </a:solidFill>
                <a:latin typeface="Times New Roman" panose="02020603050405020304" pitchFamily="18" charset="0"/>
                <a:cs typeface="Times New Roman" panose="02020603050405020304" pitchFamily="18" charset="0"/>
              </a:rPr>
              <a:t>Man of sorrows </a:t>
            </a:r>
            <a:r>
              <a:rPr lang="en-US" sz="2400" dirty="0" smtClean="0">
                <a:latin typeface="Times New Roman" panose="02020603050405020304" pitchFamily="18" charset="0"/>
                <a:cs typeface="Times New Roman" panose="02020603050405020304" pitchFamily="18" charset="0"/>
              </a:rPr>
              <a:t>and </a:t>
            </a:r>
            <a:r>
              <a:rPr lang="en-US" sz="2400" b="1" dirty="0" smtClean="0">
                <a:solidFill>
                  <a:srgbClr val="C00000"/>
                </a:solidFill>
                <a:latin typeface="Times New Roman" panose="02020603050405020304" pitchFamily="18" charset="0"/>
                <a:cs typeface="Times New Roman" panose="02020603050405020304" pitchFamily="18" charset="0"/>
              </a:rPr>
              <a:t>acquainted with grief</a:t>
            </a:r>
            <a:r>
              <a:rPr lang="en-US" sz="2400" dirty="0" smtClean="0">
                <a:latin typeface="Times New Roman" panose="02020603050405020304" pitchFamily="18" charset="0"/>
                <a:cs typeface="Times New Roman" panose="02020603050405020304" pitchFamily="18" charset="0"/>
              </a:rPr>
              <a:t>. And we hid, as it were, our faces from Him; He was despised, and we did not esteem Him. </a:t>
            </a:r>
          </a:p>
        </p:txBody>
      </p:sp>
    </p:spTree>
    <p:extLst>
      <p:ext uri="{BB962C8B-B14F-4D97-AF65-F5344CB8AC3E}">
        <p14:creationId xmlns:p14="http://schemas.microsoft.com/office/powerpoint/2010/main" val="2514588343"/>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animEffect transition="in" filter="fade">
                                      <p:cBhvr>
                                        <p:cTn id="7" dur="1000"/>
                                        <p:tgtEl>
                                          <p:spTgt spid="4">
                                            <p:txEl>
                                              <p:pRg st="2" end="2"/>
                                            </p:txEl>
                                          </p:spTgt>
                                        </p:tgtEl>
                                      </p:cBhvr>
                                    </p:animEffect>
                                    <p:anim calcmode="lin" valueType="num">
                                      <p:cBhvr>
                                        <p:cTn id="8"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xEl>
                                              <p:pRg st="4" end="4"/>
                                            </p:txEl>
                                          </p:spTgt>
                                        </p:tgtEl>
                                        <p:attrNameLst>
                                          <p:attrName>style.visibility</p:attrName>
                                        </p:attrNameLst>
                                      </p:cBhvr>
                                      <p:to>
                                        <p:strVal val="visible"/>
                                      </p:to>
                                    </p:set>
                                    <p:animEffect transition="in" filter="fade">
                                      <p:cBhvr>
                                        <p:cTn id="14" dur="1000"/>
                                        <p:tgtEl>
                                          <p:spTgt spid="4">
                                            <p:txEl>
                                              <p:pRg st="4" end="4"/>
                                            </p:txEl>
                                          </p:spTgt>
                                        </p:tgtEl>
                                      </p:cBhvr>
                                    </p:animEffect>
                                    <p:anim calcmode="lin" valueType="num">
                                      <p:cBhvr>
                                        <p:cTn id="15"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4">
                                            <p:txEl>
                                              <p:pRg st="6" end="6"/>
                                            </p:txEl>
                                          </p:spTgt>
                                        </p:tgtEl>
                                        <p:attrNameLst>
                                          <p:attrName>style.visibility</p:attrName>
                                        </p:attrNameLst>
                                      </p:cBhvr>
                                      <p:to>
                                        <p:strVal val="visible"/>
                                      </p:to>
                                    </p:set>
                                    <p:animEffect transition="in" filter="fade">
                                      <p:cBhvr>
                                        <p:cTn id="21" dur="1000"/>
                                        <p:tgtEl>
                                          <p:spTgt spid="4">
                                            <p:txEl>
                                              <p:pRg st="6" end="6"/>
                                            </p:txEl>
                                          </p:spTgt>
                                        </p:tgtEl>
                                      </p:cBhvr>
                                    </p:animEffect>
                                    <p:anim calcmode="lin" valueType="num">
                                      <p:cBhvr>
                                        <p:cTn id="22" dur="1000" fill="hold"/>
                                        <p:tgtEl>
                                          <p:spTgt spid="4">
                                            <p:txEl>
                                              <p:pRg st="6" end="6"/>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16" presetClass="entr" presetSubtype="37" fill="hold" grpId="0" nodeType="clickEffect">
                                  <p:stCondLst>
                                    <p:cond delay="0"/>
                                  </p:stCondLst>
                                  <p:childTnLst>
                                    <p:set>
                                      <p:cBhvr>
                                        <p:cTn id="27" dur="1" fill="hold">
                                          <p:stCondLst>
                                            <p:cond delay="0"/>
                                          </p:stCondLst>
                                        </p:cTn>
                                        <p:tgtEl>
                                          <p:spTgt spid="5"/>
                                        </p:tgtEl>
                                        <p:attrNameLst>
                                          <p:attrName>style.visibility</p:attrName>
                                        </p:attrNameLst>
                                      </p:cBhvr>
                                      <p:to>
                                        <p:strVal val="visible"/>
                                      </p:to>
                                    </p:set>
                                    <p:animEffect transition="in" filter="barn(outVertical)">
                                      <p:cBhvr>
                                        <p:cTn id="28"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bldLvl="5"/>
      <p:bldP spid="5"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Box 12"/>
          <p:cNvSpPr txBox="1"/>
          <p:nvPr/>
        </p:nvSpPr>
        <p:spPr>
          <a:xfrm>
            <a:off x="1156446" y="4639235"/>
            <a:ext cx="6562165" cy="584775"/>
          </a:xfrm>
          <a:prstGeom prst="rect">
            <a:avLst/>
          </a:prstGeom>
          <a:noFill/>
        </p:spPr>
        <p:txBody>
          <a:bodyPr wrap="square" rtlCol="0">
            <a:spAutoFit/>
          </a:bodyPr>
          <a:lstStyle/>
          <a:p>
            <a:pPr algn="ctr"/>
            <a:r>
              <a:rPr lang="en-US" sz="3200" dirty="0" smtClean="0"/>
              <a:t>John 11:35 </a:t>
            </a:r>
            <a:r>
              <a:rPr lang="en-US" sz="3200" dirty="0" smtClean="0">
                <a:latin typeface="ZDingbats" panose="05000600020000020004" pitchFamily="2" charset="0"/>
              </a:rPr>
              <a:t>u</a:t>
            </a:r>
            <a:r>
              <a:rPr lang="en-US" sz="3200" dirty="0" smtClean="0"/>
              <a:t> Heb. 5:7 </a:t>
            </a:r>
            <a:r>
              <a:rPr lang="en-US" sz="3200" dirty="0" smtClean="0">
                <a:latin typeface="ZDingbats" panose="05000600020000020004" pitchFamily="2" charset="0"/>
              </a:rPr>
              <a:t>u</a:t>
            </a:r>
            <a:r>
              <a:rPr lang="en-US" sz="3200" dirty="0" smtClean="0"/>
              <a:t> Luke 19:41</a:t>
            </a:r>
            <a:endParaRPr lang="en-US" sz="3200" dirty="0"/>
          </a:p>
        </p:txBody>
      </p:sp>
    </p:spTree>
    <p:extLst>
      <p:ext uri="{BB962C8B-B14F-4D97-AF65-F5344CB8AC3E}">
        <p14:creationId xmlns:p14="http://schemas.microsoft.com/office/powerpoint/2010/main" val="2141091560"/>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p:cNvSpPr txBox="1"/>
          <p:nvPr/>
        </p:nvSpPr>
        <p:spPr>
          <a:xfrm>
            <a:off x="981636" y="3939988"/>
            <a:ext cx="7274859" cy="707886"/>
          </a:xfrm>
          <a:prstGeom prst="rect">
            <a:avLst/>
          </a:prstGeom>
          <a:noFill/>
        </p:spPr>
        <p:txBody>
          <a:bodyPr wrap="square" rtlCol="0">
            <a:spAutoFit/>
          </a:bodyPr>
          <a:lstStyle/>
          <a:p>
            <a:pPr marL="400050" indent="-400050">
              <a:buFont typeface="+mj-lt"/>
              <a:buAutoNum type="romanUcPeriod"/>
            </a:pPr>
            <a:r>
              <a:rPr lang="en-US" sz="4000" u="sng" dirty="0" smtClean="0"/>
              <a:t>Tears of Sympathy </a:t>
            </a:r>
            <a:r>
              <a:rPr lang="en-US" sz="4000" dirty="0" smtClean="0"/>
              <a:t>(John 11:35)</a:t>
            </a:r>
            <a:endParaRPr lang="en-US" sz="4000" dirty="0"/>
          </a:p>
        </p:txBody>
      </p:sp>
    </p:spTree>
    <p:extLst>
      <p:ext uri="{BB962C8B-B14F-4D97-AF65-F5344CB8AC3E}">
        <p14:creationId xmlns:p14="http://schemas.microsoft.com/office/powerpoint/2010/main" val="4106983546"/>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796989" y="134471"/>
            <a:ext cx="6347011" cy="1323439"/>
          </a:xfrm>
          <a:prstGeom prst="rect">
            <a:avLst/>
          </a:prstGeom>
          <a:noFill/>
        </p:spPr>
        <p:txBody>
          <a:bodyPr wrap="square" rtlCol="0">
            <a:spAutoFit/>
          </a:bodyPr>
          <a:lstStyle/>
          <a:p>
            <a:pPr algn="ctr"/>
            <a:r>
              <a:rPr lang="en-US" sz="4000" u="sng" dirty="0" smtClean="0"/>
              <a:t>Tears of Sympathy </a:t>
            </a:r>
          </a:p>
          <a:p>
            <a:pPr algn="ctr"/>
            <a:r>
              <a:rPr lang="en-US" sz="4000" dirty="0" smtClean="0"/>
              <a:t>(John 11:35)</a:t>
            </a:r>
            <a:endParaRPr lang="en-US" sz="4000" dirty="0"/>
          </a:p>
        </p:txBody>
      </p:sp>
      <p:sp>
        <p:nvSpPr>
          <p:cNvPr id="3" name="TextBox 2"/>
          <p:cNvSpPr txBox="1"/>
          <p:nvPr/>
        </p:nvSpPr>
        <p:spPr>
          <a:xfrm>
            <a:off x="349624" y="1761565"/>
            <a:ext cx="8592670" cy="4154984"/>
          </a:xfrm>
          <a:prstGeom prst="rect">
            <a:avLst/>
          </a:prstGeom>
          <a:noFill/>
        </p:spPr>
        <p:txBody>
          <a:bodyPr wrap="square" rtlCol="0">
            <a:spAutoFit/>
          </a:bodyPr>
          <a:lstStyle/>
          <a:p>
            <a:pPr marL="457200" indent="-457200">
              <a:buFont typeface="+mj-lt"/>
              <a:buAutoNum type="alphaUcPeriod"/>
            </a:pPr>
            <a:r>
              <a:rPr lang="en-US" sz="2400" b="1" u="sng" dirty="0" smtClean="0"/>
              <a:t>The Context</a:t>
            </a:r>
            <a:r>
              <a:rPr lang="en-US" sz="2400" dirty="0" smtClean="0"/>
              <a:t>:</a:t>
            </a:r>
          </a:p>
          <a:p>
            <a:pPr marL="914400" lvl="1" indent="-457200">
              <a:buFont typeface="+mj-lt"/>
              <a:buAutoNum type="arabicPeriod"/>
            </a:pPr>
            <a:r>
              <a:rPr lang="en-US" sz="2400" i="1" dirty="0" smtClean="0"/>
              <a:t>Lazarus was sick (vv. 1-2)</a:t>
            </a:r>
          </a:p>
          <a:p>
            <a:pPr marL="914400" lvl="1" indent="-457200">
              <a:buFont typeface="+mj-lt"/>
              <a:buAutoNum type="arabicPeriod"/>
            </a:pPr>
            <a:r>
              <a:rPr lang="en-US" sz="2400" i="1" dirty="0" smtClean="0"/>
              <a:t>Appeal of Mary and Martha (</a:t>
            </a:r>
            <a:r>
              <a:rPr lang="en-US" sz="2400" i="1" dirty="0" err="1" smtClean="0"/>
              <a:t>v.</a:t>
            </a:r>
            <a:r>
              <a:rPr lang="en-US" sz="2400" i="1" dirty="0" smtClean="0"/>
              <a:t> 3)</a:t>
            </a:r>
          </a:p>
          <a:p>
            <a:pPr marL="914400" lvl="1" indent="-457200">
              <a:buFont typeface="+mj-lt"/>
              <a:buAutoNum type="arabicPeriod"/>
            </a:pPr>
            <a:r>
              <a:rPr lang="en-US" sz="2400" i="1" dirty="0" smtClean="0"/>
              <a:t>Loved Lazarus (</a:t>
            </a:r>
            <a:r>
              <a:rPr lang="en-US" sz="2400" i="1" dirty="0" err="1" smtClean="0"/>
              <a:t>v.</a:t>
            </a:r>
            <a:r>
              <a:rPr lang="en-US" sz="2400" i="1" dirty="0" smtClean="0"/>
              <a:t> 5)</a:t>
            </a:r>
          </a:p>
          <a:p>
            <a:pPr marL="914400" lvl="1" indent="-457200">
              <a:buFont typeface="+mj-lt"/>
              <a:buAutoNum type="arabicPeriod"/>
            </a:pPr>
            <a:r>
              <a:rPr lang="en-US" sz="2400" i="1" dirty="0" smtClean="0"/>
              <a:t>Lazarus died (</a:t>
            </a:r>
            <a:r>
              <a:rPr lang="en-US" sz="2400" i="1" dirty="0" err="1" smtClean="0"/>
              <a:t>v.</a:t>
            </a:r>
            <a:r>
              <a:rPr lang="en-US" sz="2400" i="1" dirty="0" smtClean="0"/>
              <a:t> 14)</a:t>
            </a:r>
          </a:p>
          <a:p>
            <a:pPr marL="914400" lvl="1" indent="-457200">
              <a:buFont typeface="+mj-lt"/>
              <a:buAutoNum type="arabicPeriod"/>
            </a:pPr>
            <a:r>
              <a:rPr lang="en-US" sz="2400" i="1" dirty="0" smtClean="0"/>
              <a:t>Lord announced that Lazarus will rise again (</a:t>
            </a:r>
            <a:r>
              <a:rPr lang="en-US" sz="2400" i="1" dirty="0" err="1" smtClean="0"/>
              <a:t>v.</a:t>
            </a:r>
            <a:r>
              <a:rPr lang="en-US" sz="2400" i="1" dirty="0" smtClean="0"/>
              <a:t> 23)</a:t>
            </a:r>
          </a:p>
          <a:p>
            <a:pPr marL="914400" lvl="1" indent="-457200">
              <a:buFont typeface="+mj-lt"/>
              <a:buAutoNum type="arabicPeriod"/>
            </a:pPr>
            <a:r>
              <a:rPr lang="en-US" sz="2400" i="1" dirty="0" smtClean="0"/>
              <a:t>When met Martha – much weeping (vv. 31-33)</a:t>
            </a:r>
          </a:p>
          <a:p>
            <a:pPr marL="914400" lvl="1" indent="-457200">
              <a:buFont typeface="+mj-lt"/>
              <a:buAutoNum type="arabicPeriod"/>
            </a:pPr>
            <a:r>
              <a:rPr lang="en-US" sz="2400" i="1" dirty="0" smtClean="0"/>
              <a:t>Jesus groaned (angered </a:t>
            </a:r>
            <a:r>
              <a:rPr lang="en-US" sz="2400" i="1" dirty="0" err="1" smtClean="0"/>
              <a:t>v.</a:t>
            </a:r>
            <a:r>
              <a:rPr lang="en-US" sz="2400" i="1" dirty="0" smtClean="0"/>
              <a:t> 33) &amp; troubled (</a:t>
            </a:r>
            <a:r>
              <a:rPr lang="en-US" sz="2400" i="1" dirty="0" err="1" smtClean="0"/>
              <a:t>v.</a:t>
            </a:r>
            <a:r>
              <a:rPr lang="en-US" sz="2400" i="1" dirty="0" smtClean="0"/>
              <a:t> 33) at death and its destruction</a:t>
            </a:r>
          </a:p>
          <a:p>
            <a:pPr marL="914400" lvl="1" indent="-457200">
              <a:buFont typeface="+mj-lt"/>
              <a:buAutoNum type="arabicPeriod"/>
            </a:pPr>
            <a:r>
              <a:rPr lang="en-US" sz="2400" i="1" dirty="0" smtClean="0"/>
              <a:t>Took Jesus to where they laid him (</a:t>
            </a:r>
            <a:r>
              <a:rPr lang="en-US" sz="2400" i="1" dirty="0" err="1" smtClean="0"/>
              <a:t>v.</a:t>
            </a:r>
            <a:r>
              <a:rPr lang="en-US" sz="2400" i="1" dirty="0" smtClean="0"/>
              <a:t> 34)</a:t>
            </a:r>
          </a:p>
          <a:p>
            <a:pPr marL="914400" lvl="1" indent="-457200">
              <a:buFont typeface="+mj-lt"/>
              <a:buAutoNum type="arabicPeriod"/>
            </a:pPr>
            <a:r>
              <a:rPr lang="en-US" sz="2400" i="1" dirty="0" smtClean="0"/>
              <a:t>Groaned within himself (</a:t>
            </a:r>
            <a:r>
              <a:rPr lang="en-US" sz="2400" i="1" dirty="0" err="1" smtClean="0"/>
              <a:t>v.</a:t>
            </a:r>
            <a:r>
              <a:rPr lang="en-US" sz="2400" i="1" dirty="0" smtClean="0"/>
              <a:t> 38)</a:t>
            </a:r>
            <a:endParaRPr lang="en-US" sz="2400" i="1" dirty="0"/>
          </a:p>
        </p:txBody>
      </p:sp>
    </p:spTree>
    <p:extLst>
      <p:ext uri="{BB962C8B-B14F-4D97-AF65-F5344CB8AC3E}">
        <p14:creationId xmlns:p14="http://schemas.microsoft.com/office/powerpoint/2010/main" val="3993520427"/>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Effect transition="in" filter="fade">
                                      <p:cBhvr>
                                        <p:cTn id="21" dur="1000"/>
                                        <p:tgtEl>
                                          <p:spTgt spid="3">
                                            <p:txEl>
                                              <p:pRg st="3" end="3"/>
                                            </p:txEl>
                                          </p:spTgt>
                                        </p:tgtEl>
                                      </p:cBhvr>
                                    </p:animEffect>
                                    <p:anim calcmode="lin" valueType="num">
                                      <p:cBhvr>
                                        <p:cTn id="22"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4" end="4"/>
                                            </p:txEl>
                                          </p:spTgt>
                                        </p:tgtEl>
                                        <p:attrNameLst>
                                          <p:attrName>style.visibility</p:attrName>
                                        </p:attrNameLst>
                                      </p:cBhvr>
                                      <p:to>
                                        <p:strVal val="visible"/>
                                      </p:to>
                                    </p:set>
                                    <p:animEffect transition="in" filter="fade">
                                      <p:cBhvr>
                                        <p:cTn id="28" dur="1000"/>
                                        <p:tgtEl>
                                          <p:spTgt spid="3">
                                            <p:txEl>
                                              <p:pRg st="4" end="4"/>
                                            </p:txEl>
                                          </p:spTgt>
                                        </p:tgtEl>
                                      </p:cBhvr>
                                    </p:animEffect>
                                    <p:anim calcmode="lin" valueType="num">
                                      <p:cBhvr>
                                        <p:cTn id="29"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5" end="5"/>
                                            </p:txEl>
                                          </p:spTgt>
                                        </p:tgtEl>
                                        <p:attrNameLst>
                                          <p:attrName>style.visibility</p:attrName>
                                        </p:attrNameLst>
                                      </p:cBhvr>
                                      <p:to>
                                        <p:strVal val="visible"/>
                                      </p:to>
                                    </p:set>
                                    <p:animEffect transition="in" filter="fade">
                                      <p:cBhvr>
                                        <p:cTn id="35" dur="1000"/>
                                        <p:tgtEl>
                                          <p:spTgt spid="3">
                                            <p:txEl>
                                              <p:pRg st="5" end="5"/>
                                            </p:txEl>
                                          </p:spTgt>
                                        </p:tgtEl>
                                      </p:cBhvr>
                                    </p:animEffect>
                                    <p:anim calcmode="lin" valueType="num">
                                      <p:cBhvr>
                                        <p:cTn id="36"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
                                            <p:txEl>
                                              <p:pRg st="6" end="6"/>
                                            </p:txEl>
                                          </p:spTgt>
                                        </p:tgtEl>
                                        <p:attrNameLst>
                                          <p:attrName>style.visibility</p:attrName>
                                        </p:attrNameLst>
                                      </p:cBhvr>
                                      <p:to>
                                        <p:strVal val="visible"/>
                                      </p:to>
                                    </p:set>
                                    <p:animEffect transition="in" filter="fade">
                                      <p:cBhvr>
                                        <p:cTn id="42" dur="1000"/>
                                        <p:tgtEl>
                                          <p:spTgt spid="3">
                                            <p:txEl>
                                              <p:pRg st="6" end="6"/>
                                            </p:txEl>
                                          </p:spTgt>
                                        </p:tgtEl>
                                      </p:cBhvr>
                                    </p:animEffect>
                                    <p:anim calcmode="lin" valueType="num">
                                      <p:cBhvr>
                                        <p:cTn id="43"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3">
                                            <p:txEl>
                                              <p:pRg st="7" end="7"/>
                                            </p:txEl>
                                          </p:spTgt>
                                        </p:tgtEl>
                                        <p:attrNameLst>
                                          <p:attrName>style.visibility</p:attrName>
                                        </p:attrNameLst>
                                      </p:cBhvr>
                                      <p:to>
                                        <p:strVal val="visible"/>
                                      </p:to>
                                    </p:set>
                                    <p:animEffect transition="in" filter="fade">
                                      <p:cBhvr>
                                        <p:cTn id="49" dur="1000"/>
                                        <p:tgtEl>
                                          <p:spTgt spid="3">
                                            <p:txEl>
                                              <p:pRg st="7" end="7"/>
                                            </p:txEl>
                                          </p:spTgt>
                                        </p:tgtEl>
                                      </p:cBhvr>
                                    </p:animEffect>
                                    <p:anim calcmode="lin" valueType="num">
                                      <p:cBhvr>
                                        <p:cTn id="50"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51"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grpId="0" nodeType="clickEffect">
                                  <p:stCondLst>
                                    <p:cond delay="0"/>
                                  </p:stCondLst>
                                  <p:childTnLst>
                                    <p:set>
                                      <p:cBhvr>
                                        <p:cTn id="55" dur="1" fill="hold">
                                          <p:stCondLst>
                                            <p:cond delay="0"/>
                                          </p:stCondLst>
                                        </p:cTn>
                                        <p:tgtEl>
                                          <p:spTgt spid="3">
                                            <p:txEl>
                                              <p:pRg st="8" end="8"/>
                                            </p:txEl>
                                          </p:spTgt>
                                        </p:tgtEl>
                                        <p:attrNameLst>
                                          <p:attrName>style.visibility</p:attrName>
                                        </p:attrNameLst>
                                      </p:cBhvr>
                                      <p:to>
                                        <p:strVal val="visible"/>
                                      </p:to>
                                    </p:set>
                                    <p:animEffect transition="in" filter="fade">
                                      <p:cBhvr>
                                        <p:cTn id="56" dur="1000"/>
                                        <p:tgtEl>
                                          <p:spTgt spid="3">
                                            <p:txEl>
                                              <p:pRg st="8" end="8"/>
                                            </p:txEl>
                                          </p:spTgt>
                                        </p:tgtEl>
                                      </p:cBhvr>
                                    </p:animEffect>
                                    <p:anim calcmode="lin" valueType="num">
                                      <p:cBhvr>
                                        <p:cTn id="57"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58"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2" presetClass="entr" presetSubtype="0" fill="hold" grpId="0" nodeType="clickEffect">
                                  <p:stCondLst>
                                    <p:cond delay="0"/>
                                  </p:stCondLst>
                                  <p:childTnLst>
                                    <p:set>
                                      <p:cBhvr>
                                        <p:cTn id="62" dur="1" fill="hold">
                                          <p:stCondLst>
                                            <p:cond delay="0"/>
                                          </p:stCondLst>
                                        </p:cTn>
                                        <p:tgtEl>
                                          <p:spTgt spid="3">
                                            <p:txEl>
                                              <p:pRg st="9" end="9"/>
                                            </p:txEl>
                                          </p:spTgt>
                                        </p:tgtEl>
                                        <p:attrNameLst>
                                          <p:attrName>style.visibility</p:attrName>
                                        </p:attrNameLst>
                                      </p:cBhvr>
                                      <p:to>
                                        <p:strVal val="visible"/>
                                      </p:to>
                                    </p:set>
                                    <p:animEffect transition="in" filter="fade">
                                      <p:cBhvr>
                                        <p:cTn id="63" dur="1000"/>
                                        <p:tgtEl>
                                          <p:spTgt spid="3">
                                            <p:txEl>
                                              <p:pRg st="9" end="9"/>
                                            </p:txEl>
                                          </p:spTgt>
                                        </p:tgtEl>
                                      </p:cBhvr>
                                    </p:animEffect>
                                    <p:anim calcmode="lin" valueType="num">
                                      <p:cBhvr>
                                        <p:cTn id="64" dur="1000" fill="hold"/>
                                        <p:tgtEl>
                                          <p:spTgt spid="3">
                                            <p:txEl>
                                              <p:pRg st="9" end="9"/>
                                            </p:txEl>
                                          </p:spTgt>
                                        </p:tgtEl>
                                        <p:attrNameLst>
                                          <p:attrName>ppt_x</p:attrName>
                                        </p:attrNameLst>
                                      </p:cBhvr>
                                      <p:tavLst>
                                        <p:tav tm="0">
                                          <p:val>
                                            <p:strVal val="#ppt_x"/>
                                          </p:val>
                                        </p:tav>
                                        <p:tav tm="100000">
                                          <p:val>
                                            <p:strVal val="#ppt_x"/>
                                          </p:val>
                                        </p:tav>
                                      </p:tavLst>
                                    </p:anim>
                                    <p:anim calcmode="lin" valueType="num">
                                      <p:cBhvr>
                                        <p:cTn id="65" dur="1000" fill="hold"/>
                                        <p:tgtEl>
                                          <p:spTgt spid="3">
                                            <p:txEl>
                                              <p:pRg st="9" end="9"/>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5"/>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796989" y="134471"/>
            <a:ext cx="6347011" cy="1323439"/>
          </a:xfrm>
          <a:prstGeom prst="rect">
            <a:avLst/>
          </a:prstGeom>
          <a:noFill/>
        </p:spPr>
        <p:txBody>
          <a:bodyPr wrap="square" rtlCol="0">
            <a:spAutoFit/>
          </a:bodyPr>
          <a:lstStyle/>
          <a:p>
            <a:pPr algn="ctr"/>
            <a:r>
              <a:rPr lang="en-US" sz="4000" u="sng" dirty="0" smtClean="0"/>
              <a:t>Tears of Sympathy </a:t>
            </a:r>
          </a:p>
          <a:p>
            <a:pPr algn="ctr"/>
            <a:r>
              <a:rPr lang="en-US" sz="4000" dirty="0" smtClean="0"/>
              <a:t>(John 11:35)</a:t>
            </a:r>
            <a:endParaRPr lang="en-US" sz="4000" dirty="0"/>
          </a:p>
        </p:txBody>
      </p:sp>
      <p:sp>
        <p:nvSpPr>
          <p:cNvPr id="3" name="TextBox 2"/>
          <p:cNvSpPr txBox="1"/>
          <p:nvPr/>
        </p:nvSpPr>
        <p:spPr>
          <a:xfrm>
            <a:off x="349624" y="1761565"/>
            <a:ext cx="8592670" cy="4154984"/>
          </a:xfrm>
          <a:prstGeom prst="rect">
            <a:avLst/>
          </a:prstGeom>
          <a:noFill/>
        </p:spPr>
        <p:txBody>
          <a:bodyPr wrap="square" rtlCol="0">
            <a:spAutoFit/>
          </a:bodyPr>
          <a:lstStyle/>
          <a:p>
            <a:pPr marL="457200" indent="-457200">
              <a:buFont typeface="+mj-lt"/>
              <a:buAutoNum type="alphaUcPeriod"/>
            </a:pPr>
            <a:r>
              <a:rPr lang="en-US" sz="2400" b="1" u="sng" dirty="0" smtClean="0"/>
              <a:t>The Context</a:t>
            </a:r>
            <a:r>
              <a:rPr lang="en-US" sz="2400" dirty="0" smtClean="0"/>
              <a:t>:</a:t>
            </a:r>
          </a:p>
          <a:p>
            <a:pPr marL="457200" indent="-457200">
              <a:buFont typeface="+mj-lt"/>
              <a:buAutoNum type="alphaUcPeriod"/>
            </a:pPr>
            <a:r>
              <a:rPr lang="en-US" sz="2400" b="1" u="sng" dirty="0" smtClean="0"/>
              <a:t>The Text</a:t>
            </a:r>
            <a:r>
              <a:rPr lang="en-US" sz="2400" dirty="0" smtClean="0"/>
              <a:t>:</a:t>
            </a:r>
          </a:p>
          <a:p>
            <a:pPr marL="914400" lvl="1" indent="-457200">
              <a:buFont typeface="+mj-lt"/>
              <a:buAutoNum type="arabicPeriod"/>
            </a:pPr>
            <a:r>
              <a:rPr lang="en-US" sz="2400" i="1" dirty="0" smtClean="0"/>
              <a:t>“This is the shortest verse in the Bible, but no verse carries more meaning in it” (A. T. Robertson)</a:t>
            </a:r>
          </a:p>
          <a:p>
            <a:pPr marL="914400" lvl="1" indent="-457200">
              <a:buFont typeface="+mj-lt"/>
              <a:buAutoNum type="arabicPeriod"/>
            </a:pPr>
            <a:r>
              <a:rPr lang="en-US" sz="2400" i="1" dirty="0" smtClean="0"/>
              <a:t>“Wept” – shed tears </a:t>
            </a:r>
          </a:p>
          <a:p>
            <a:pPr marL="1371600" lvl="2" indent="-457200">
              <a:buFont typeface="+mj-lt"/>
              <a:buAutoNum type="alphaLcPeriod"/>
            </a:pPr>
            <a:r>
              <a:rPr lang="en-US" sz="2000" dirty="0" smtClean="0"/>
              <a:t>“…shed tears' might have better conveyed the difference between the word here used and that twice employed in John 11:33 [</a:t>
            </a:r>
            <a:r>
              <a:rPr lang="en-US" sz="2000" dirty="0" err="1" smtClean="0"/>
              <a:t>klaioo</a:t>
            </a:r>
            <a:r>
              <a:rPr lang="en-US" sz="2000" dirty="0" smtClean="0"/>
              <a:t> (NT:2799)], and there properly rendered ‘weeping’ -denoting the loud wail for the dead, while that of Jesus consisted of silent tears” (Jamison, </a:t>
            </a:r>
            <a:r>
              <a:rPr lang="en-US" sz="2000" dirty="0" err="1" smtClean="0"/>
              <a:t>Faussett</a:t>
            </a:r>
            <a:r>
              <a:rPr lang="en-US" sz="2000" dirty="0" smtClean="0"/>
              <a:t> and Brown)</a:t>
            </a:r>
          </a:p>
          <a:p>
            <a:pPr marL="1371600" lvl="2" indent="-457200">
              <a:buFont typeface="+mj-lt"/>
              <a:buAutoNum type="alphaLcPeriod"/>
            </a:pPr>
            <a:r>
              <a:rPr lang="en-US" sz="2000" dirty="0" smtClean="0"/>
              <a:t>Yet it was observable to those around (</a:t>
            </a:r>
            <a:r>
              <a:rPr lang="en-US" sz="2000" dirty="0" err="1" smtClean="0"/>
              <a:t>v.</a:t>
            </a:r>
            <a:r>
              <a:rPr lang="en-US" sz="2000" dirty="0" smtClean="0"/>
              <a:t> 36)</a:t>
            </a:r>
          </a:p>
          <a:p>
            <a:pPr marL="914400" lvl="1" indent="-457200">
              <a:buFont typeface="+mj-lt"/>
              <a:buAutoNum type="arabicPeriod"/>
            </a:pPr>
            <a:r>
              <a:rPr lang="en-US" sz="2400" i="1" dirty="0" smtClean="0"/>
              <a:t>In sympathy for Mary and Martha (cf. vv. 31-33)</a:t>
            </a:r>
          </a:p>
        </p:txBody>
      </p:sp>
    </p:spTree>
    <p:extLst>
      <p:ext uri="{BB962C8B-B14F-4D97-AF65-F5344CB8AC3E}">
        <p14:creationId xmlns:p14="http://schemas.microsoft.com/office/powerpoint/2010/main" val="1258142309"/>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1000"/>
                                        <p:tgtEl>
                                          <p:spTgt spid="3">
                                            <p:txEl>
                                              <p:pRg st="2" end="2"/>
                                            </p:txEl>
                                          </p:spTgt>
                                        </p:tgtEl>
                                      </p:cBhvr>
                                    </p:animEffect>
                                    <p:anim calcmode="lin" valueType="num">
                                      <p:cBhvr>
                                        <p:cTn id="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3" end="3"/>
                                            </p:txEl>
                                          </p:spTgt>
                                        </p:tgtEl>
                                        <p:attrNameLst>
                                          <p:attrName>style.visibility</p:attrName>
                                        </p:attrNameLst>
                                      </p:cBhvr>
                                      <p:to>
                                        <p:strVal val="visible"/>
                                      </p:to>
                                    </p:set>
                                    <p:animEffect transition="in" filter="fade">
                                      <p:cBhvr>
                                        <p:cTn id="14" dur="1000"/>
                                        <p:tgtEl>
                                          <p:spTgt spid="3">
                                            <p:txEl>
                                              <p:pRg st="3" end="3"/>
                                            </p:txEl>
                                          </p:spTgt>
                                        </p:tgtEl>
                                      </p:cBhvr>
                                    </p:animEffect>
                                    <p:anim calcmode="lin" valueType="num">
                                      <p:cBhvr>
                                        <p:cTn id="15"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fade">
                                      <p:cBhvr>
                                        <p:cTn id="21" dur="1000"/>
                                        <p:tgtEl>
                                          <p:spTgt spid="3">
                                            <p:txEl>
                                              <p:pRg st="4" end="4"/>
                                            </p:txEl>
                                          </p:spTgt>
                                        </p:tgtEl>
                                      </p:cBhvr>
                                    </p:animEffect>
                                    <p:anim calcmode="lin" valueType="num">
                                      <p:cBhvr>
                                        <p:cTn id="22"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5" end="5"/>
                                            </p:txEl>
                                          </p:spTgt>
                                        </p:tgtEl>
                                        <p:attrNameLst>
                                          <p:attrName>style.visibility</p:attrName>
                                        </p:attrNameLst>
                                      </p:cBhvr>
                                      <p:to>
                                        <p:strVal val="visible"/>
                                      </p:to>
                                    </p:set>
                                    <p:animEffect transition="in" filter="fade">
                                      <p:cBhvr>
                                        <p:cTn id="28" dur="1000"/>
                                        <p:tgtEl>
                                          <p:spTgt spid="3">
                                            <p:txEl>
                                              <p:pRg st="5" end="5"/>
                                            </p:txEl>
                                          </p:spTgt>
                                        </p:tgtEl>
                                      </p:cBhvr>
                                    </p:animEffect>
                                    <p:anim calcmode="lin" valueType="num">
                                      <p:cBhvr>
                                        <p:cTn id="29"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6" end="6"/>
                                            </p:txEl>
                                          </p:spTgt>
                                        </p:tgtEl>
                                        <p:attrNameLst>
                                          <p:attrName>style.visibility</p:attrName>
                                        </p:attrNameLst>
                                      </p:cBhvr>
                                      <p:to>
                                        <p:strVal val="visible"/>
                                      </p:to>
                                    </p:set>
                                    <p:animEffect transition="in" filter="fade">
                                      <p:cBhvr>
                                        <p:cTn id="35" dur="1000"/>
                                        <p:tgtEl>
                                          <p:spTgt spid="3">
                                            <p:txEl>
                                              <p:pRg st="6" end="6"/>
                                            </p:txEl>
                                          </p:spTgt>
                                        </p:tgtEl>
                                      </p:cBhvr>
                                    </p:animEffect>
                                    <p:anim calcmode="lin" valueType="num">
                                      <p:cBhvr>
                                        <p:cTn id="36"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796989" y="134471"/>
            <a:ext cx="6347011" cy="1323439"/>
          </a:xfrm>
          <a:prstGeom prst="rect">
            <a:avLst/>
          </a:prstGeom>
          <a:noFill/>
        </p:spPr>
        <p:txBody>
          <a:bodyPr wrap="square" rtlCol="0">
            <a:spAutoFit/>
          </a:bodyPr>
          <a:lstStyle/>
          <a:p>
            <a:pPr algn="ctr"/>
            <a:r>
              <a:rPr lang="en-US" sz="4000" u="sng" dirty="0" smtClean="0"/>
              <a:t>Tears of Sympathy </a:t>
            </a:r>
          </a:p>
          <a:p>
            <a:pPr algn="ctr"/>
            <a:r>
              <a:rPr lang="en-US" sz="4000" dirty="0" smtClean="0"/>
              <a:t>(John 11:35)</a:t>
            </a:r>
            <a:endParaRPr lang="en-US" sz="4000" dirty="0"/>
          </a:p>
        </p:txBody>
      </p:sp>
      <p:sp>
        <p:nvSpPr>
          <p:cNvPr id="3" name="TextBox 2"/>
          <p:cNvSpPr txBox="1"/>
          <p:nvPr/>
        </p:nvSpPr>
        <p:spPr>
          <a:xfrm>
            <a:off x="349624" y="1761565"/>
            <a:ext cx="8592670" cy="3416320"/>
          </a:xfrm>
          <a:prstGeom prst="rect">
            <a:avLst/>
          </a:prstGeom>
          <a:noFill/>
        </p:spPr>
        <p:txBody>
          <a:bodyPr wrap="square" rtlCol="0">
            <a:spAutoFit/>
          </a:bodyPr>
          <a:lstStyle/>
          <a:p>
            <a:pPr marL="457200" indent="-457200">
              <a:buFont typeface="+mj-lt"/>
              <a:buAutoNum type="alphaUcPeriod"/>
            </a:pPr>
            <a:r>
              <a:rPr lang="en-US" sz="2400" b="1" u="sng" dirty="0" smtClean="0"/>
              <a:t>The Context</a:t>
            </a:r>
            <a:r>
              <a:rPr lang="en-US" sz="2400" dirty="0" smtClean="0"/>
              <a:t>:</a:t>
            </a:r>
          </a:p>
          <a:p>
            <a:pPr marL="457200" indent="-457200">
              <a:buFont typeface="+mj-lt"/>
              <a:buAutoNum type="alphaUcPeriod"/>
            </a:pPr>
            <a:r>
              <a:rPr lang="en-US" sz="2400" b="1" u="sng" dirty="0" smtClean="0"/>
              <a:t>The Text</a:t>
            </a:r>
            <a:r>
              <a:rPr lang="en-US" sz="2400" dirty="0" smtClean="0"/>
              <a:t>:</a:t>
            </a:r>
          </a:p>
          <a:p>
            <a:pPr marL="457200" indent="-457200">
              <a:buFont typeface="+mj-lt"/>
              <a:buAutoNum type="alphaUcPeriod"/>
            </a:pPr>
            <a:r>
              <a:rPr lang="en-US" sz="2400" b="1" u="sng" dirty="0" smtClean="0"/>
              <a:t>The Meaning</a:t>
            </a:r>
            <a:r>
              <a:rPr lang="en-US" sz="2400" dirty="0" smtClean="0"/>
              <a:t>:</a:t>
            </a:r>
          </a:p>
          <a:p>
            <a:pPr marL="914400" lvl="1" indent="-457200">
              <a:buFont typeface="+mj-lt"/>
              <a:buAutoNum type="arabicPeriod"/>
            </a:pPr>
            <a:r>
              <a:rPr lang="en-US" sz="2400" i="1" dirty="0" smtClean="0"/>
              <a:t>Shows how much he loved him (vv. 36, 5)</a:t>
            </a:r>
          </a:p>
          <a:p>
            <a:pPr marL="914400" lvl="1" indent="-457200">
              <a:buFont typeface="+mj-lt"/>
              <a:buAutoNum type="arabicPeriod"/>
            </a:pPr>
            <a:r>
              <a:rPr lang="en-US" sz="2400" i="1" dirty="0" smtClean="0"/>
              <a:t>Shows the closeness of friendship</a:t>
            </a:r>
          </a:p>
          <a:p>
            <a:pPr marL="914400" lvl="1" indent="-457200">
              <a:buFont typeface="+mj-lt"/>
              <a:buAutoNum type="arabicPeriod"/>
            </a:pPr>
            <a:r>
              <a:rPr lang="en-US" sz="2400" i="1" dirty="0" smtClean="0"/>
              <a:t>Shows that Jesus was a man – human</a:t>
            </a:r>
          </a:p>
          <a:p>
            <a:pPr marL="914400" lvl="1" indent="-457200">
              <a:buFont typeface="+mj-lt"/>
              <a:buAutoNum type="arabicPeriod"/>
            </a:pPr>
            <a:r>
              <a:rPr lang="en-US" sz="2400" i="1" dirty="0" smtClean="0"/>
              <a:t>Shows that he was a person of compassion and tenderness</a:t>
            </a:r>
          </a:p>
          <a:p>
            <a:pPr marL="914400" lvl="1" indent="-457200">
              <a:buFont typeface="+mj-lt"/>
              <a:buAutoNum type="arabicPeriod"/>
            </a:pPr>
            <a:r>
              <a:rPr lang="en-US" sz="2400" i="1" dirty="0" smtClean="0"/>
              <a:t>Shows that he was sympathy for us (Heb. 4:15-16)</a:t>
            </a:r>
          </a:p>
          <a:p>
            <a:pPr marL="914400" lvl="1" indent="-457200">
              <a:buFont typeface="+mj-lt"/>
              <a:buAutoNum type="arabicPeriod"/>
            </a:pPr>
            <a:r>
              <a:rPr lang="en-US" sz="2400" i="1" dirty="0" smtClean="0"/>
              <a:t>Shows an example to follow (cf. Rom. 12:15) </a:t>
            </a:r>
          </a:p>
        </p:txBody>
      </p:sp>
    </p:spTree>
    <p:extLst>
      <p:ext uri="{BB962C8B-B14F-4D97-AF65-F5344CB8AC3E}">
        <p14:creationId xmlns:p14="http://schemas.microsoft.com/office/powerpoint/2010/main" val="2415335500"/>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1000"/>
                                        <p:tgtEl>
                                          <p:spTgt spid="3">
                                            <p:txEl>
                                              <p:pRg st="3" end="3"/>
                                            </p:txEl>
                                          </p:spTgt>
                                        </p:tgtEl>
                                      </p:cBhvr>
                                    </p:animEffect>
                                    <p:anim calcmode="lin" valueType="num">
                                      <p:cBhvr>
                                        <p:cTn id="8"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4" end="4"/>
                                            </p:txEl>
                                          </p:spTgt>
                                        </p:tgtEl>
                                        <p:attrNameLst>
                                          <p:attrName>style.visibility</p:attrName>
                                        </p:attrNameLst>
                                      </p:cBhvr>
                                      <p:to>
                                        <p:strVal val="visible"/>
                                      </p:to>
                                    </p:set>
                                    <p:animEffect transition="in" filter="fade">
                                      <p:cBhvr>
                                        <p:cTn id="14" dur="1000"/>
                                        <p:tgtEl>
                                          <p:spTgt spid="3">
                                            <p:txEl>
                                              <p:pRg st="4" end="4"/>
                                            </p:txEl>
                                          </p:spTgt>
                                        </p:tgtEl>
                                      </p:cBhvr>
                                    </p:animEffect>
                                    <p:anim calcmode="lin" valueType="num">
                                      <p:cBhvr>
                                        <p:cTn id="15"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animEffect transition="in" filter="fade">
                                      <p:cBhvr>
                                        <p:cTn id="21" dur="1000"/>
                                        <p:tgtEl>
                                          <p:spTgt spid="3">
                                            <p:txEl>
                                              <p:pRg st="5" end="5"/>
                                            </p:txEl>
                                          </p:spTgt>
                                        </p:tgtEl>
                                      </p:cBhvr>
                                    </p:animEffect>
                                    <p:anim calcmode="lin" valueType="num">
                                      <p:cBhvr>
                                        <p:cTn id="22"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6" end="6"/>
                                            </p:txEl>
                                          </p:spTgt>
                                        </p:tgtEl>
                                        <p:attrNameLst>
                                          <p:attrName>style.visibility</p:attrName>
                                        </p:attrNameLst>
                                      </p:cBhvr>
                                      <p:to>
                                        <p:strVal val="visible"/>
                                      </p:to>
                                    </p:set>
                                    <p:animEffect transition="in" filter="fade">
                                      <p:cBhvr>
                                        <p:cTn id="28" dur="1000"/>
                                        <p:tgtEl>
                                          <p:spTgt spid="3">
                                            <p:txEl>
                                              <p:pRg st="6" end="6"/>
                                            </p:txEl>
                                          </p:spTgt>
                                        </p:tgtEl>
                                      </p:cBhvr>
                                    </p:animEffect>
                                    <p:anim calcmode="lin" valueType="num">
                                      <p:cBhvr>
                                        <p:cTn id="29"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animEffect transition="in" filter="fade">
                                      <p:cBhvr>
                                        <p:cTn id="35" dur="1000"/>
                                        <p:tgtEl>
                                          <p:spTgt spid="3">
                                            <p:txEl>
                                              <p:pRg st="7" end="7"/>
                                            </p:txEl>
                                          </p:spTgt>
                                        </p:tgtEl>
                                      </p:cBhvr>
                                    </p:animEffect>
                                    <p:anim calcmode="lin" valueType="num">
                                      <p:cBhvr>
                                        <p:cTn id="36"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
                                            <p:txEl>
                                              <p:pRg st="8" end="8"/>
                                            </p:txEl>
                                          </p:spTgt>
                                        </p:tgtEl>
                                        <p:attrNameLst>
                                          <p:attrName>style.visibility</p:attrName>
                                        </p:attrNameLst>
                                      </p:cBhvr>
                                      <p:to>
                                        <p:strVal val="visible"/>
                                      </p:to>
                                    </p:set>
                                    <p:animEffect transition="in" filter="fade">
                                      <p:cBhvr>
                                        <p:cTn id="42" dur="1000"/>
                                        <p:tgtEl>
                                          <p:spTgt spid="3">
                                            <p:txEl>
                                              <p:pRg st="8" end="8"/>
                                            </p:txEl>
                                          </p:spTgt>
                                        </p:tgtEl>
                                      </p:cBhvr>
                                    </p:animEffect>
                                    <p:anim calcmode="lin" valueType="num">
                                      <p:cBhvr>
                                        <p:cTn id="43"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p:cNvSpPr txBox="1"/>
          <p:nvPr/>
        </p:nvSpPr>
        <p:spPr>
          <a:xfrm>
            <a:off x="981636" y="3939988"/>
            <a:ext cx="7274859" cy="1446550"/>
          </a:xfrm>
          <a:prstGeom prst="rect">
            <a:avLst/>
          </a:prstGeom>
          <a:noFill/>
        </p:spPr>
        <p:txBody>
          <a:bodyPr wrap="square" rtlCol="0">
            <a:spAutoFit/>
          </a:bodyPr>
          <a:lstStyle/>
          <a:p>
            <a:pPr marL="400050" indent="-400050">
              <a:buFont typeface="+mj-lt"/>
              <a:buAutoNum type="romanUcPeriod"/>
            </a:pPr>
            <a:r>
              <a:rPr lang="en-US" sz="4000" u="sng" dirty="0" smtClean="0"/>
              <a:t>Tears of Sympathy </a:t>
            </a:r>
            <a:r>
              <a:rPr lang="en-US" sz="4000" dirty="0" smtClean="0"/>
              <a:t>(John 11:35)</a:t>
            </a:r>
          </a:p>
          <a:p>
            <a:pPr marL="400050" indent="-400050">
              <a:buFont typeface="+mj-lt"/>
              <a:buAutoNum type="romanUcPeriod"/>
            </a:pPr>
            <a:endParaRPr lang="en-US" sz="800" dirty="0" smtClean="0"/>
          </a:p>
          <a:p>
            <a:pPr marL="400050" indent="-400050">
              <a:buFont typeface="+mj-lt"/>
              <a:buAutoNum type="romanUcPeriod"/>
            </a:pPr>
            <a:r>
              <a:rPr lang="en-US" sz="4000" u="sng" dirty="0" smtClean="0"/>
              <a:t>Tears of Anguish</a:t>
            </a:r>
            <a:r>
              <a:rPr lang="en-US" sz="4000" dirty="0" smtClean="0"/>
              <a:t>  (Heb. 5:5-9)</a:t>
            </a:r>
            <a:endParaRPr lang="en-US" sz="4000" dirty="0"/>
          </a:p>
        </p:txBody>
      </p:sp>
    </p:spTree>
    <p:extLst>
      <p:ext uri="{BB962C8B-B14F-4D97-AF65-F5344CB8AC3E}">
        <p14:creationId xmlns:p14="http://schemas.microsoft.com/office/powerpoint/2010/main" val="3022047013"/>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770093" y="121023"/>
            <a:ext cx="6373907" cy="1323439"/>
          </a:xfrm>
          <a:prstGeom prst="rect">
            <a:avLst/>
          </a:prstGeom>
          <a:noFill/>
        </p:spPr>
        <p:txBody>
          <a:bodyPr wrap="square" rtlCol="0">
            <a:spAutoFit/>
          </a:bodyPr>
          <a:lstStyle/>
          <a:p>
            <a:pPr algn="ctr"/>
            <a:r>
              <a:rPr lang="en-US" sz="4000" u="sng" dirty="0" smtClean="0"/>
              <a:t>Tears of Anguish</a:t>
            </a:r>
            <a:r>
              <a:rPr lang="en-US" sz="4000" dirty="0" smtClean="0"/>
              <a:t> </a:t>
            </a:r>
          </a:p>
          <a:p>
            <a:pPr algn="ctr"/>
            <a:r>
              <a:rPr lang="en-US" sz="4000" dirty="0" smtClean="0"/>
              <a:t>(Heb. 5:5-9)</a:t>
            </a:r>
            <a:endParaRPr lang="en-US" sz="4000" dirty="0"/>
          </a:p>
        </p:txBody>
      </p:sp>
      <p:sp>
        <p:nvSpPr>
          <p:cNvPr id="3" name="TextBox 2"/>
          <p:cNvSpPr txBox="1"/>
          <p:nvPr/>
        </p:nvSpPr>
        <p:spPr>
          <a:xfrm>
            <a:off x="349624" y="1761565"/>
            <a:ext cx="8592670" cy="4708981"/>
          </a:xfrm>
          <a:prstGeom prst="rect">
            <a:avLst/>
          </a:prstGeom>
          <a:noFill/>
        </p:spPr>
        <p:txBody>
          <a:bodyPr wrap="square" rtlCol="0">
            <a:spAutoFit/>
          </a:bodyPr>
          <a:lstStyle/>
          <a:p>
            <a:pPr marL="457200" indent="-457200">
              <a:buFont typeface="+mj-lt"/>
              <a:buAutoNum type="alphaUcPeriod"/>
            </a:pPr>
            <a:r>
              <a:rPr lang="en-US" sz="2400" b="1" u="sng" dirty="0" smtClean="0"/>
              <a:t>The Occasion</a:t>
            </a:r>
            <a:r>
              <a:rPr lang="en-US" sz="2400" dirty="0" smtClean="0"/>
              <a:t>:</a:t>
            </a:r>
          </a:p>
          <a:p>
            <a:pPr marL="914400" lvl="1" indent="-457200">
              <a:buFont typeface="+mj-lt"/>
              <a:buAutoNum type="arabicPeriod"/>
            </a:pPr>
            <a:r>
              <a:rPr lang="en-US" sz="2400" i="1" dirty="0" smtClean="0"/>
              <a:t>Evidently – the garden of Gethsemane</a:t>
            </a:r>
          </a:p>
          <a:p>
            <a:pPr marL="1371600" lvl="2" indent="-457200">
              <a:buFont typeface="+mj-lt"/>
              <a:buAutoNum type="alphaLcPeriod"/>
            </a:pPr>
            <a:r>
              <a:rPr lang="en-US" sz="2400" dirty="0" smtClean="0"/>
              <a:t>Matt. 26:36-45</a:t>
            </a:r>
          </a:p>
          <a:p>
            <a:pPr marL="1371600" lvl="2" indent="-457200">
              <a:buFont typeface="+mj-lt"/>
              <a:buAutoNum type="alphaLcPeriod"/>
            </a:pPr>
            <a:r>
              <a:rPr lang="en-US" sz="2400" dirty="0" smtClean="0"/>
              <a:t>Luke 22:41-46 </a:t>
            </a:r>
          </a:p>
          <a:p>
            <a:pPr marL="914400" lvl="1" indent="-457200">
              <a:buFont typeface="+mj-lt"/>
              <a:buAutoNum type="arabicPeriod"/>
            </a:pPr>
            <a:r>
              <a:rPr lang="en-US" sz="2400" i="1" dirty="0" smtClean="0"/>
              <a:t>Hebrew writer adds the matter of tears (</a:t>
            </a:r>
            <a:r>
              <a:rPr lang="en-US" sz="2400" i="1" dirty="0" err="1" smtClean="0"/>
              <a:t>v.</a:t>
            </a:r>
            <a:r>
              <a:rPr lang="en-US" sz="2400" i="1" dirty="0" smtClean="0"/>
              <a:t> 7)</a:t>
            </a:r>
          </a:p>
          <a:p>
            <a:pPr marL="1371600" lvl="2" indent="-457200">
              <a:buFont typeface="+mj-lt"/>
              <a:buAutoNum type="alphaLcPeriod"/>
            </a:pPr>
            <a:r>
              <a:rPr lang="en-US" sz="2000" dirty="0" smtClean="0"/>
              <a:t>“This word does not mean ‘weeping,’ as the word ‘crying’ does familiarly with us. It rather means an outcry, the voice of wailing and lamentation. It is the cry for help of one who is deeply distressed, or in danger; and refers here to the ‘earnest petition’ of the </a:t>
            </a:r>
            <a:r>
              <a:rPr lang="en-US" sz="2000" dirty="0" err="1" smtClean="0"/>
              <a:t>Saviour</a:t>
            </a:r>
            <a:r>
              <a:rPr lang="en-US" sz="2000" dirty="0" smtClean="0"/>
              <a:t> when in the agony of Gethsemane or when on the cross” (Barnes)</a:t>
            </a:r>
          </a:p>
          <a:p>
            <a:pPr marL="1371600" lvl="2" indent="-457200">
              <a:buFont typeface="+mj-lt"/>
              <a:buAutoNum type="alphaLcPeriod"/>
            </a:pPr>
            <a:r>
              <a:rPr lang="en-US" sz="2000" dirty="0" smtClean="0"/>
              <a:t>“’Loud crying’ describes the screams and yells of someone in extremity crying for help. ‘Tears’ running down his cheeks are visible manifestations of grief or hurt” (</a:t>
            </a:r>
            <a:r>
              <a:rPr lang="en-US" sz="2000" dirty="0" err="1" smtClean="0"/>
              <a:t>Garreth</a:t>
            </a:r>
            <a:r>
              <a:rPr lang="en-US" sz="2000" dirty="0" smtClean="0"/>
              <a:t> L. Reese)</a:t>
            </a:r>
          </a:p>
        </p:txBody>
      </p:sp>
    </p:spTree>
    <p:extLst>
      <p:ext uri="{BB962C8B-B14F-4D97-AF65-F5344CB8AC3E}">
        <p14:creationId xmlns:p14="http://schemas.microsoft.com/office/powerpoint/2010/main" val="2212846471"/>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Effect transition="in" filter="fade">
                                      <p:cBhvr>
                                        <p:cTn id="21" dur="1000"/>
                                        <p:tgtEl>
                                          <p:spTgt spid="3">
                                            <p:txEl>
                                              <p:pRg st="3" end="3"/>
                                            </p:txEl>
                                          </p:spTgt>
                                        </p:tgtEl>
                                      </p:cBhvr>
                                    </p:animEffect>
                                    <p:anim calcmode="lin" valueType="num">
                                      <p:cBhvr>
                                        <p:cTn id="22"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4" end="4"/>
                                            </p:txEl>
                                          </p:spTgt>
                                        </p:tgtEl>
                                        <p:attrNameLst>
                                          <p:attrName>style.visibility</p:attrName>
                                        </p:attrNameLst>
                                      </p:cBhvr>
                                      <p:to>
                                        <p:strVal val="visible"/>
                                      </p:to>
                                    </p:set>
                                    <p:animEffect transition="in" filter="fade">
                                      <p:cBhvr>
                                        <p:cTn id="28" dur="1000"/>
                                        <p:tgtEl>
                                          <p:spTgt spid="3">
                                            <p:txEl>
                                              <p:pRg st="4" end="4"/>
                                            </p:txEl>
                                          </p:spTgt>
                                        </p:tgtEl>
                                      </p:cBhvr>
                                    </p:animEffect>
                                    <p:anim calcmode="lin" valueType="num">
                                      <p:cBhvr>
                                        <p:cTn id="29"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5" end="5"/>
                                            </p:txEl>
                                          </p:spTgt>
                                        </p:tgtEl>
                                        <p:attrNameLst>
                                          <p:attrName>style.visibility</p:attrName>
                                        </p:attrNameLst>
                                      </p:cBhvr>
                                      <p:to>
                                        <p:strVal val="visible"/>
                                      </p:to>
                                    </p:set>
                                    <p:animEffect transition="in" filter="fade">
                                      <p:cBhvr>
                                        <p:cTn id="35" dur="1000"/>
                                        <p:tgtEl>
                                          <p:spTgt spid="3">
                                            <p:txEl>
                                              <p:pRg st="5" end="5"/>
                                            </p:txEl>
                                          </p:spTgt>
                                        </p:tgtEl>
                                      </p:cBhvr>
                                    </p:animEffect>
                                    <p:anim calcmode="lin" valueType="num">
                                      <p:cBhvr>
                                        <p:cTn id="36"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
                                            <p:txEl>
                                              <p:pRg st="6" end="6"/>
                                            </p:txEl>
                                          </p:spTgt>
                                        </p:tgtEl>
                                        <p:attrNameLst>
                                          <p:attrName>style.visibility</p:attrName>
                                        </p:attrNameLst>
                                      </p:cBhvr>
                                      <p:to>
                                        <p:strVal val="visible"/>
                                      </p:to>
                                    </p:set>
                                    <p:animEffect transition="in" filter="fade">
                                      <p:cBhvr>
                                        <p:cTn id="42" dur="1000"/>
                                        <p:tgtEl>
                                          <p:spTgt spid="3">
                                            <p:txEl>
                                              <p:pRg st="6" end="6"/>
                                            </p:txEl>
                                          </p:spTgt>
                                        </p:tgtEl>
                                      </p:cBhvr>
                                    </p:animEffect>
                                    <p:anim calcmode="lin" valueType="num">
                                      <p:cBhvr>
                                        <p:cTn id="43"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770093" y="121023"/>
            <a:ext cx="6373907" cy="1323439"/>
          </a:xfrm>
          <a:prstGeom prst="rect">
            <a:avLst/>
          </a:prstGeom>
          <a:noFill/>
        </p:spPr>
        <p:txBody>
          <a:bodyPr wrap="square" rtlCol="0">
            <a:spAutoFit/>
          </a:bodyPr>
          <a:lstStyle/>
          <a:p>
            <a:pPr algn="ctr"/>
            <a:r>
              <a:rPr lang="en-US" sz="4000" u="sng" dirty="0" smtClean="0"/>
              <a:t>Tears of Anguish</a:t>
            </a:r>
            <a:r>
              <a:rPr lang="en-US" sz="4000" dirty="0" smtClean="0"/>
              <a:t> </a:t>
            </a:r>
          </a:p>
          <a:p>
            <a:pPr algn="ctr"/>
            <a:r>
              <a:rPr lang="en-US" sz="4000" dirty="0" smtClean="0"/>
              <a:t>(Heb. 5:5-9)</a:t>
            </a:r>
            <a:endParaRPr lang="en-US" sz="4000" dirty="0"/>
          </a:p>
        </p:txBody>
      </p:sp>
      <p:sp>
        <p:nvSpPr>
          <p:cNvPr id="3" name="TextBox 2"/>
          <p:cNvSpPr txBox="1"/>
          <p:nvPr/>
        </p:nvSpPr>
        <p:spPr>
          <a:xfrm>
            <a:off x="349624" y="1761565"/>
            <a:ext cx="8592670" cy="3046988"/>
          </a:xfrm>
          <a:prstGeom prst="rect">
            <a:avLst/>
          </a:prstGeom>
          <a:noFill/>
        </p:spPr>
        <p:txBody>
          <a:bodyPr wrap="square" rtlCol="0">
            <a:spAutoFit/>
          </a:bodyPr>
          <a:lstStyle/>
          <a:p>
            <a:pPr marL="457200" indent="-457200">
              <a:buFont typeface="+mj-lt"/>
              <a:buAutoNum type="alphaUcPeriod"/>
            </a:pPr>
            <a:r>
              <a:rPr lang="en-US" sz="2400" b="1" u="sng" dirty="0" smtClean="0"/>
              <a:t>The Occasion</a:t>
            </a:r>
            <a:r>
              <a:rPr lang="en-US" sz="2400" dirty="0" smtClean="0"/>
              <a:t>:</a:t>
            </a:r>
          </a:p>
          <a:p>
            <a:pPr marL="457200" indent="-457200">
              <a:buFont typeface="+mj-lt"/>
              <a:buAutoNum type="alphaUcPeriod"/>
            </a:pPr>
            <a:r>
              <a:rPr lang="en-US" sz="2400" b="1" u="sng" dirty="0" smtClean="0"/>
              <a:t>The Reason</a:t>
            </a:r>
            <a:r>
              <a:rPr lang="en-US" sz="2400" dirty="0" smtClean="0"/>
              <a:t>:</a:t>
            </a:r>
          </a:p>
          <a:p>
            <a:pPr marL="914400" lvl="1" indent="-457200">
              <a:buFont typeface="+mj-lt"/>
              <a:buAutoNum type="arabicPeriod"/>
            </a:pPr>
            <a:r>
              <a:rPr lang="en-US" sz="2400" i="1" dirty="0" smtClean="0"/>
              <a:t>Weeping over the prospects of his own death (</a:t>
            </a:r>
            <a:r>
              <a:rPr lang="en-US" sz="2400" i="1" dirty="0" err="1" smtClean="0"/>
              <a:t>v.</a:t>
            </a:r>
            <a:r>
              <a:rPr lang="en-US" sz="2400" i="1" dirty="0" smtClean="0"/>
              <a:t> 7)</a:t>
            </a:r>
          </a:p>
          <a:p>
            <a:pPr marL="914400" lvl="1" indent="-457200">
              <a:buFont typeface="+mj-lt"/>
              <a:buAutoNum type="arabicPeriod"/>
            </a:pPr>
            <a:r>
              <a:rPr lang="en-US" sz="2400" i="1" dirty="0" smtClean="0"/>
              <a:t>As a man facing the cross – was filled with mental anguish as any human being would</a:t>
            </a:r>
          </a:p>
          <a:p>
            <a:pPr marL="914400" lvl="1" indent="-457200">
              <a:buFont typeface="+mj-lt"/>
              <a:buAutoNum type="arabicPeriod"/>
            </a:pPr>
            <a:r>
              <a:rPr lang="en-US" sz="2400" i="1" dirty="0" smtClean="0"/>
              <a:t>He knew he was about the drink a bitter cup</a:t>
            </a:r>
          </a:p>
          <a:p>
            <a:pPr marL="914400" lvl="1" indent="-457200">
              <a:buFont typeface="+mj-lt"/>
              <a:buAutoNum type="arabicPeriod"/>
            </a:pPr>
            <a:r>
              <a:rPr lang="en-US" sz="2400" i="1" dirty="0" smtClean="0"/>
              <a:t>Willingly did so – because of his love for fallen man – and his obedience to the Father</a:t>
            </a:r>
            <a:endParaRPr lang="en-US" sz="2000" dirty="0" smtClean="0"/>
          </a:p>
        </p:txBody>
      </p:sp>
    </p:spTree>
    <p:extLst>
      <p:ext uri="{BB962C8B-B14F-4D97-AF65-F5344CB8AC3E}">
        <p14:creationId xmlns:p14="http://schemas.microsoft.com/office/powerpoint/2010/main" val="595414504"/>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1000"/>
                                        <p:tgtEl>
                                          <p:spTgt spid="3">
                                            <p:txEl>
                                              <p:pRg st="2" end="2"/>
                                            </p:txEl>
                                          </p:spTgt>
                                        </p:tgtEl>
                                      </p:cBhvr>
                                    </p:animEffect>
                                    <p:anim calcmode="lin" valueType="num">
                                      <p:cBhvr>
                                        <p:cTn id="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3" end="3"/>
                                            </p:txEl>
                                          </p:spTgt>
                                        </p:tgtEl>
                                        <p:attrNameLst>
                                          <p:attrName>style.visibility</p:attrName>
                                        </p:attrNameLst>
                                      </p:cBhvr>
                                      <p:to>
                                        <p:strVal val="visible"/>
                                      </p:to>
                                    </p:set>
                                    <p:animEffect transition="in" filter="fade">
                                      <p:cBhvr>
                                        <p:cTn id="14" dur="1000"/>
                                        <p:tgtEl>
                                          <p:spTgt spid="3">
                                            <p:txEl>
                                              <p:pRg st="3" end="3"/>
                                            </p:txEl>
                                          </p:spTgt>
                                        </p:tgtEl>
                                      </p:cBhvr>
                                    </p:animEffect>
                                    <p:anim calcmode="lin" valueType="num">
                                      <p:cBhvr>
                                        <p:cTn id="15"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fade">
                                      <p:cBhvr>
                                        <p:cTn id="21" dur="1000"/>
                                        <p:tgtEl>
                                          <p:spTgt spid="3">
                                            <p:txEl>
                                              <p:pRg st="4" end="4"/>
                                            </p:txEl>
                                          </p:spTgt>
                                        </p:tgtEl>
                                      </p:cBhvr>
                                    </p:animEffect>
                                    <p:anim calcmode="lin" valueType="num">
                                      <p:cBhvr>
                                        <p:cTn id="22"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5" end="5"/>
                                            </p:txEl>
                                          </p:spTgt>
                                        </p:tgtEl>
                                        <p:attrNameLst>
                                          <p:attrName>style.visibility</p:attrName>
                                        </p:attrNameLst>
                                      </p:cBhvr>
                                      <p:to>
                                        <p:strVal val="visible"/>
                                      </p:to>
                                    </p:set>
                                    <p:animEffect transition="in" filter="fade">
                                      <p:cBhvr>
                                        <p:cTn id="28" dur="1000"/>
                                        <p:tgtEl>
                                          <p:spTgt spid="3">
                                            <p:txEl>
                                              <p:pRg st="5" end="5"/>
                                            </p:txEl>
                                          </p:spTgt>
                                        </p:tgtEl>
                                      </p:cBhvr>
                                    </p:animEffect>
                                    <p:anim calcmode="lin" valueType="num">
                                      <p:cBhvr>
                                        <p:cTn id="29"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770093" y="121023"/>
            <a:ext cx="6373907" cy="1323439"/>
          </a:xfrm>
          <a:prstGeom prst="rect">
            <a:avLst/>
          </a:prstGeom>
          <a:noFill/>
        </p:spPr>
        <p:txBody>
          <a:bodyPr wrap="square" rtlCol="0">
            <a:spAutoFit/>
          </a:bodyPr>
          <a:lstStyle/>
          <a:p>
            <a:pPr algn="ctr"/>
            <a:r>
              <a:rPr lang="en-US" sz="4000" u="sng" dirty="0" smtClean="0"/>
              <a:t>Tears of Anguish</a:t>
            </a:r>
            <a:r>
              <a:rPr lang="en-US" sz="4000" dirty="0" smtClean="0"/>
              <a:t> </a:t>
            </a:r>
          </a:p>
          <a:p>
            <a:pPr algn="ctr"/>
            <a:r>
              <a:rPr lang="en-US" sz="4000" dirty="0" smtClean="0"/>
              <a:t>(Heb. 5:5-9)</a:t>
            </a:r>
            <a:endParaRPr lang="en-US" sz="4000" dirty="0"/>
          </a:p>
        </p:txBody>
      </p:sp>
      <p:sp>
        <p:nvSpPr>
          <p:cNvPr id="3" name="TextBox 2"/>
          <p:cNvSpPr txBox="1"/>
          <p:nvPr/>
        </p:nvSpPr>
        <p:spPr>
          <a:xfrm>
            <a:off x="349624" y="1761565"/>
            <a:ext cx="8592670" cy="3416320"/>
          </a:xfrm>
          <a:prstGeom prst="rect">
            <a:avLst/>
          </a:prstGeom>
          <a:noFill/>
        </p:spPr>
        <p:txBody>
          <a:bodyPr wrap="square" rtlCol="0">
            <a:spAutoFit/>
          </a:bodyPr>
          <a:lstStyle/>
          <a:p>
            <a:pPr marL="457200" indent="-457200">
              <a:buFont typeface="+mj-lt"/>
              <a:buAutoNum type="alphaUcPeriod"/>
            </a:pPr>
            <a:r>
              <a:rPr lang="en-US" sz="2400" b="1" u="sng" dirty="0" smtClean="0"/>
              <a:t>The Occasion</a:t>
            </a:r>
            <a:r>
              <a:rPr lang="en-US" sz="2400" dirty="0" smtClean="0"/>
              <a:t>:</a:t>
            </a:r>
          </a:p>
          <a:p>
            <a:pPr marL="457200" indent="-457200">
              <a:buFont typeface="+mj-lt"/>
              <a:buAutoNum type="alphaUcPeriod"/>
            </a:pPr>
            <a:r>
              <a:rPr lang="en-US" sz="2400" b="1" u="sng" dirty="0" smtClean="0"/>
              <a:t>The Reason</a:t>
            </a:r>
            <a:r>
              <a:rPr lang="en-US" sz="2400" dirty="0" smtClean="0"/>
              <a:t>:</a:t>
            </a:r>
          </a:p>
          <a:p>
            <a:pPr marL="457200" indent="-457200">
              <a:buFont typeface="+mj-lt"/>
              <a:buAutoNum type="alphaUcPeriod"/>
            </a:pPr>
            <a:r>
              <a:rPr lang="en-US" sz="2400" b="1" u="sng" dirty="0" smtClean="0"/>
              <a:t>The Lesson</a:t>
            </a:r>
            <a:r>
              <a:rPr lang="en-US" sz="2400" dirty="0" smtClean="0"/>
              <a:t>:</a:t>
            </a:r>
          </a:p>
          <a:p>
            <a:pPr marL="914400" lvl="1" indent="-457200">
              <a:buFont typeface="+mj-lt"/>
              <a:buAutoNum type="arabicPeriod"/>
            </a:pPr>
            <a:r>
              <a:rPr lang="en-US" sz="2400" i="1" dirty="0" smtClean="0"/>
              <a:t>Learned obedience through suffering (</a:t>
            </a:r>
            <a:r>
              <a:rPr lang="en-US" sz="2400" i="1" dirty="0" err="1" smtClean="0"/>
              <a:t>v.</a:t>
            </a:r>
            <a:r>
              <a:rPr lang="en-US" sz="2400" i="1" dirty="0" smtClean="0"/>
              <a:t> 8)</a:t>
            </a:r>
          </a:p>
          <a:p>
            <a:pPr marL="914400" lvl="1" indent="-457200">
              <a:buFont typeface="+mj-lt"/>
              <a:buAutoNum type="arabicPeriod"/>
            </a:pPr>
            <a:r>
              <a:rPr lang="en-US" sz="2400" i="1" dirty="0" smtClean="0"/>
              <a:t>Tears of Jesus – not a substitute for his own obedience</a:t>
            </a:r>
          </a:p>
          <a:p>
            <a:pPr marL="914400" lvl="1" indent="-457200">
              <a:buFont typeface="+mj-lt"/>
              <a:buAutoNum type="arabicPeriod"/>
            </a:pPr>
            <a:r>
              <a:rPr lang="en-US" sz="2400" i="1" dirty="0" smtClean="0"/>
              <a:t>Even the tears of the Son of God could not change God’s purpose and plan</a:t>
            </a:r>
          </a:p>
          <a:p>
            <a:pPr marL="914400" lvl="1" indent="-457200">
              <a:buFont typeface="+mj-lt"/>
              <a:buAutoNum type="arabicPeriod"/>
            </a:pPr>
            <a:r>
              <a:rPr lang="en-US" sz="2400" i="1" dirty="0" smtClean="0"/>
              <a:t>Our tears are not a substitute for obedience (Matt. 7:21)</a:t>
            </a:r>
          </a:p>
          <a:p>
            <a:pPr marL="914400" lvl="1" indent="-457200">
              <a:buFont typeface="+mj-lt"/>
              <a:buAutoNum type="arabicPeriod"/>
            </a:pPr>
            <a:r>
              <a:rPr lang="en-US" sz="2400" i="1" dirty="0" smtClean="0"/>
              <a:t>Shows the path of obedience is not always easy</a:t>
            </a:r>
            <a:endParaRPr lang="en-US" sz="2000" dirty="0" smtClean="0"/>
          </a:p>
        </p:txBody>
      </p:sp>
    </p:spTree>
    <p:extLst>
      <p:ext uri="{BB962C8B-B14F-4D97-AF65-F5344CB8AC3E}">
        <p14:creationId xmlns:p14="http://schemas.microsoft.com/office/powerpoint/2010/main" val="1813189898"/>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1000"/>
                                        <p:tgtEl>
                                          <p:spTgt spid="3">
                                            <p:txEl>
                                              <p:pRg st="3" end="3"/>
                                            </p:txEl>
                                          </p:spTgt>
                                        </p:tgtEl>
                                      </p:cBhvr>
                                    </p:animEffect>
                                    <p:anim calcmode="lin" valueType="num">
                                      <p:cBhvr>
                                        <p:cTn id="8"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4" end="4"/>
                                            </p:txEl>
                                          </p:spTgt>
                                        </p:tgtEl>
                                        <p:attrNameLst>
                                          <p:attrName>style.visibility</p:attrName>
                                        </p:attrNameLst>
                                      </p:cBhvr>
                                      <p:to>
                                        <p:strVal val="visible"/>
                                      </p:to>
                                    </p:set>
                                    <p:animEffect transition="in" filter="fade">
                                      <p:cBhvr>
                                        <p:cTn id="14" dur="1000"/>
                                        <p:tgtEl>
                                          <p:spTgt spid="3">
                                            <p:txEl>
                                              <p:pRg st="4" end="4"/>
                                            </p:txEl>
                                          </p:spTgt>
                                        </p:tgtEl>
                                      </p:cBhvr>
                                    </p:animEffect>
                                    <p:anim calcmode="lin" valueType="num">
                                      <p:cBhvr>
                                        <p:cTn id="15"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animEffect transition="in" filter="fade">
                                      <p:cBhvr>
                                        <p:cTn id="21" dur="1000"/>
                                        <p:tgtEl>
                                          <p:spTgt spid="3">
                                            <p:txEl>
                                              <p:pRg st="5" end="5"/>
                                            </p:txEl>
                                          </p:spTgt>
                                        </p:tgtEl>
                                      </p:cBhvr>
                                    </p:animEffect>
                                    <p:anim calcmode="lin" valueType="num">
                                      <p:cBhvr>
                                        <p:cTn id="22"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6" end="6"/>
                                            </p:txEl>
                                          </p:spTgt>
                                        </p:tgtEl>
                                        <p:attrNameLst>
                                          <p:attrName>style.visibility</p:attrName>
                                        </p:attrNameLst>
                                      </p:cBhvr>
                                      <p:to>
                                        <p:strVal val="visible"/>
                                      </p:to>
                                    </p:set>
                                    <p:animEffect transition="in" filter="fade">
                                      <p:cBhvr>
                                        <p:cTn id="28" dur="1000"/>
                                        <p:tgtEl>
                                          <p:spTgt spid="3">
                                            <p:txEl>
                                              <p:pRg st="6" end="6"/>
                                            </p:txEl>
                                          </p:spTgt>
                                        </p:tgtEl>
                                      </p:cBhvr>
                                    </p:animEffect>
                                    <p:anim calcmode="lin" valueType="num">
                                      <p:cBhvr>
                                        <p:cTn id="29"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animEffect transition="in" filter="fade">
                                      <p:cBhvr>
                                        <p:cTn id="35" dur="1000"/>
                                        <p:tgtEl>
                                          <p:spTgt spid="3">
                                            <p:txEl>
                                              <p:pRg st="7" end="7"/>
                                            </p:txEl>
                                          </p:spTgt>
                                        </p:tgtEl>
                                      </p:cBhvr>
                                    </p:animEffect>
                                    <p:anim calcmode="lin" valueType="num">
                                      <p:cBhvr>
                                        <p:cTn id="36"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p:cNvSpPr txBox="1"/>
          <p:nvPr/>
        </p:nvSpPr>
        <p:spPr>
          <a:xfrm>
            <a:off x="981636" y="3939988"/>
            <a:ext cx="7274859" cy="2185214"/>
          </a:xfrm>
          <a:prstGeom prst="rect">
            <a:avLst/>
          </a:prstGeom>
          <a:noFill/>
        </p:spPr>
        <p:txBody>
          <a:bodyPr wrap="square" rtlCol="0">
            <a:spAutoFit/>
          </a:bodyPr>
          <a:lstStyle/>
          <a:p>
            <a:pPr marL="400050" indent="-400050">
              <a:buFont typeface="+mj-lt"/>
              <a:buAutoNum type="romanUcPeriod"/>
            </a:pPr>
            <a:r>
              <a:rPr lang="en-US" sz="4000" u="sng" dirty="0" smtClean="0"/>
              <a:t>Tears of Sympathy </a:t>
            </a:r>
            <a:r>
              <a:rPr lang="en-US" sz="4000" dirty="0" smtClean="0"/>
              <a:t>(John 11:35)</a:t>
            </a:r>
          </a:p>
          <a:p>
            <a:pPr marL="400050" indent="-400050">
              <a:buFont typeface="+mj-lt"/>
              <a:buAutoNum type="romanUcPeriod"/>
            </a:pPr>
            <a:endParaRPr lang="en-US" sz="800" dirty="0" smtClean="0"/>
          </a:p>
          <a:p>
            <a:pPr marL="400050" indent="-400050">
              <a:buFont typeface="+mj-lt"/>
              <a:buAutoNum type="romanUcPeriod"/>
            </a:pPr>
            <a:r>
              <a:rPr lang="en-US" sz="4000" u="sng" dirty="0" smtClean="0"/>
              <a:t>Tears of Anguish</a:t>
            </a:r>
            <a:r>
              <a:rPr lang="en-US" sz="4000" dirty="0" smtClean="0"/>
              <a:t>  (Heb. 5:5-9)</a:t>
            </a:r>
          </a:p>
          <a:p>
            <a:pPr marL="400050" indent="-400050">
              <a:buFont typeface="+mj-lt"/>
              <a:buAutoNum type="romanUcPeriod"/>
            </a:pPr>
            <a:endParaRPr lang="en-US" sz="800" dirty="0" smtClean="0"/>
          </a:p>
          <a:p>
            <a:pPr marL="400050" indent="-400050">
              <a:buFont typeface="+mj-lt"/>
              <a:buAutoNum type="romanUcPeriod"/>
            </a:pPr>
            <a:r>
              <a:rPr lang="en-US" sz="4000" u="sng" dirty="0" smtClean="0"/>
              <a:t>Tears of Sorrow</a:t>
            </a:r>
            <a:r>
              <a:rPr lang="en-US" sz="4000" dirty="0" smtClean="0"/>
              <a:t> (Luke 19:41-44)</a:t>
            </a:r>
            <a:endParaRPr lang="en-US" sz="4000" dirty="0"/>
          </a:p>
        </p:txBody>
      </p:sp>
    </p:spTree>
    <p:extLst>
      <p:ext uri="{BB962C8B-B14F-4D97-AF65-F5344CB8AC3E}">
        <p14:creationId xmlns:p14="http://schemas.microsoft.com/office/powerpoint/2010/main" val="3398090887"/>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770094" y="134471"/>
            <a:ext cx="6373906" cy="1323439"/>
          </a:xfrm>
          <a:prstGeom prst="rect">
            <a:avLst/>
          </a:prstGeom>
          <a:noFill/>
        </p:spPr>
        <p:txBody>
          <a:bodyPr wrap="square" rtlCol="0">
            <a:spAutoFit/>
          </a:bodyPr>
          <a:lstStyle/>
          <a:p>
            <a:pPr algn="ctr"/>
            <a:r>
              <a:rPr lang="en-US" sz="4000" u="sng" dirty="0" smtClean="0"/>
              <a:t>Tears of Sorrow</a:t>
            </a:r>
            <a:r>
              <a:rPr lang="en-US" sz="4000" dirty="0" smtClean="0"/>
              <a:t> </a:t>
            </a:r>
          </a:p>
          <a:p>
            <a:pPr algn="ctr"/>
            <a:r>
              <a:rPr lang="en-US" sz="4000" dirty="0" smtClean="0"/>
              <a:t>(Luke 19:41-44)</a:t>
            </a:r>
            <a:endParaRPr lang="en-US" sz="4000" dirty="0"/>
          </a:p>
        </p:txBody>
      </p:sp>
      <p:sp>
        <p:nvSpPr>
          <p:cNvPr id="3" name="TextBox 2"/>
          <p:cNvSpPr txBox="1"/>
          <p:nvPr/>
        </p:nvSpPr>
        <p:spPr>
          <a:xfrm>
            <a:off x="349624" y="1761565"/>
            <a:ext cx="8592670" cy="1938992"/>
          </a:xfrm>
          <a:prstGeom prst="rect">
            <a:avLst/>
          </a:prstGeom>
          <a:noFill/>
        </p:spPr>
        <p:txBody>
          <a:bodyPr wrap="square" rtlCol="0">
            <a:spAutoFit/>
          </a:bodyPr>
          <a:lstStyle/>
          <a:p>
            <a:pPr marL="457200" indent="-457200">
              <a:buFont typeface="+mj-lt"/>
              <a:buAutoNum type="alphaUcPeriod"/>
            </a:pPr>
            <a:r>
              <a:rPr lang="en-US" sz="2400" b="1" u="sng" dirty="0" smtClean="0"/>
              <a:t>The View</a:t>
            </a:r>
            <a:r>
              <a:rPr lang="en-US" sz="2400" dirty="0" smtClean="0"/>
              <a:t>:</a:t>
            </a:r>
          </a:p>
          <a:p>
            <a:pPr marL="914400" lvl="1" indent="-457200">
              <a:buFont typeface="+mj-lt"/>
              <a:buAutoNum type="arabicPeriod"/>
            </a:pPr>
            <a:r>
              <a:rPr lang="en-US" sz="2400" i="1" dirty="0" smtClean="0"/>
              <a:t>On Sunday of Passion week (vv. 28-44)</a:t>
            </a:r>
          </a:p>
          <a:p>
            <a:pPr marL="914400" lvl="1" indent="-457200">
              <a:buFont typeface="+mj-lt"/>
              <a:buAutoNum type="arabicPeriod"/>
            </a:pPr>
            <a:r>
              <a:rPr lang="en-US" sz="2400" i="1" dirty="0" smtClean="0"/>
              <a:t>Descending from the Mt. of Olives (</a:t>
            </a:r>
            <a:r>
              <a:rPr lang="en-US" sz="2400" i="1" dirty="0" err="1" smtClean="0"/>
              <a:t>v.</a:t>
            </a:r>
            <a:r>
              <a:rPr lang="en-US" sz="2400" i="1" dirty="0" smtClean="0"/>
              <a:t> 37)</a:t>
            </a:r>
          </a:p>
          <a:p>
            <a:pPr marL="914400" lvl="1" indent="-457200">
              <a:buFont typeface="+mj-lt"/>
              <a:buAutoNum type="arabicPeriod"/>
            </a:pPr>
            <a:r>
              <a:rPr lang="en-US" sz="2400" i="1" dirty="0" smtClean="0"/>
              <a:t>Came near the city (</a:t>
            </a:r>
            <a:r>
              <a:rPr lang="en-US" sz="2400" i="1" dirty="0" err="1" smtClean="0"/>
              <a:t>v.</a:t>
            </a:r>
            <a:r>
              <a:rPr lang="en-US" sz="2400" i="1" dirty="0" smtClean="0"/>
              <a:t> 41)</a:t>
            </a:r>
          </a:p>
          <a:p>
            <a:pPr marL="914400" lvl="1" indent="-457200">
              <a:buFont typeface="+mj-lt"/>
              <a:buAutoNum type="arabicPeriod"/>
            </a:pPr>
            <a:r>
              <a:rPr lang="en-US" sz="2400" i="1" dirty="0" smtClean="0"/>
              <a:t>Day of destruction is coming (vv. 43-44)</a:t>
            </a:r>
          </a:p>
        </p:txBody>
      </p:sp>
      <p:pic>
        <p:nvPicPr>
          <p:cNvPr id="4" name="Picture 2" descr="Jerusalem From the Mount of Olives. Photo by Ferrell Jenkins."/>
          <p:cNvPicPr>
            <a:picLocks noChangeAspect="1" noChangeArrowheads="1"/>
          </p:cNvPicPr>
          <p:nvPr/>
        </p:nvPicPr>
        <p:blipFill>
          <a:blip r:embed="rId2" cstate="print"/>
          <a:srcRect/>
          <a:stretch>
            <a:fillRect/>
          </a:stretch>
        </p:blipFill>
        <p:spPr bwMode="auto">
          <a:xfrm>
            <a:off x="2299447" y="3700557"/>
            <a:ext cx="4545106" cy="3017952"/>
          </a:xfrm>
          <a:prstGeom prst="rect">
            <a:avLst/>
          </a:prstGeom>
          <a:noFill/>
          <a:ln>
            <a:solidFill>
              <a:srgbClr val="000000"/>
            </a:solidFill>
          </a:ln>
        </p:spPr>
      </p:pic>
    </p:spTree>
    <p:extLst>
      <p:ext uri="{BB962C8B-B14F-4D97-AF65-F5344CB8AC3E}">
        <p14:creationId xmlns:p14="http://schemas.microsoft.com/office/powerpoint/2010/main" val="2198371439"/>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Effect transition="in" filter="fade">
                                      <p:cBhvr>
                                        <p:cTn id="21" dur="1000"/>
                                        <p:tgtEl>
                                          <p:spTgt spid="3">
                                            <p:txEl>
                                              <p:pRg st="3" end="3"/>
                                            </p:txEl>
                                          </p:spTgt>
                                        </p:tgtEl>
                                      </p:cBhvr>
                                    </p:animEffect>
                                    <p:anim calcmode="lin" valueType="num">
                                      <p:cBhvr>
                                        <p:cTn id="22"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4" end="4"/>
                                            </p:txEl>
                                          </p:spTgt>
                                        </p:tgtEl>
                                        <p:attrNameLst>
                                          <p:attrName>style.visibility</p:attrName>
                                        </p:attrNameLst>
                                      </p:cBhvr>
                                      <p:to>
                                        <p:strVal val="visible"/>
                                      </p:to>
                                    </p:set>
                                    <p:animEffect transition="in" filter="fade">
                                      <p:cBhvr>
                                        <p:cTn id="28" dur="1000"/>
                                        <p:tgtEl>
                                          <p:spTgt spid="3">
                                            <p:txEl>
                                              <p:pRg st="4" end="4"/>
                                            </p:txEl>
                                          </p:spTgt>
                                        </p:tgtEl>
                                      </p:cBhvr>
                                    </p:animEffect>
                                    <p:anim calcmode="lin" valueType="num">
                                      <p:cBhvr>
                                        <p:cTn id="29"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770094" y="134471"/>
            <a:ext cx="6373906" cy="1323439"/>
          </a:xfrm>
          <a:prstGeom prst="rect">
            <a:avLst/>
          </a:prstGeom>
          <a:noFill/>
        </p:spPr>
        <p:txBody>
          <a:bodyPr wrap="square" rtlCol="0">
            <a:spAutoFit/>
          </a:bodyPr>
          <a:lstStyle/>
          <a:p>
            <a:pPr algn="ctr"/>
            <a:r>
              <a:rPr lang="en-US" sz="4000" u="sng" dirty="0" smtClean="0"/>
              <a:t>Tears of Sorrow</a:t>
            </a:r>
            <a:r>
              <a:rPr lang="en-US" sz="4000" dirty="0" smtClean="0"/>
              <a:t> </a:t>
            </a:r>
          </a:p>
          <a:p>
            <a:pPr algn="ctr"/>
            <a:r>
              <a:rPr lang="en-US" sz="4000" dirty="0" smtClean="0"/>
              <a:t>(Luke 19:41-44)</a:t>
            </a:r>
            <a:endParaRPr lang="en-US" sz="4000" dirty="0"/>
          </a:p>
        </p:txBody>
      </p:sp>
      <p:sp>
        <p:nvSpPr>
          <p:cNvPr id="3" name="TextBox 2"/>
          <p:cNvSpPr txBox="1"/>
          <p:nvPr/>
        </p:nvSpPr>
        <p:spPr>
          <a:xfrm>
            <a:off x="349624" y="1761565"/>
            <a:ext cx="8794376" cy="2308324"/>
          </a:xfrm>
          <a:prstGeom prst="rect">
            <a:avLst/>
          </a:prstGeom>
          <a:noFill/>
        </p:spPr>
        <p:txBody>
          <a:bodyPr wrap="square" rtlCol="0">
            <a:spAutoFit/>
          </a:bodyPr>
          <a:lstStyle/>
          <a:p>
            <a:pPr marL="457200" indent="-457200">
              <a:buFont typeface="+mj-lt"/>
              <a:buAutoNum type="alphaUcPeriod"/>
            </a:pPr>
            <a:r>
              <a:rPr lang="en-US" sz="2400" b="1" u="sng" dirty="0" smtClean="0"/>
              <a:t>The View</a:t>
            </a:r>
            <a:r>
              <a:rPr lang="en-US" sz="2400" dirty="0" smtClean="0"/>
              <a:t>:</a:t>
            </a:r>
          </a:p>
          <a:p>
            <a:pPr marL="457200" indent="-457200">
              <a:buFont typeface="+mj-lt"/>
              <a:buAutoNum type="alphaUcPeriod"/>
            </a:pPr>
            <a:r>
              <a:rPr lang="en-US" sz="2400" b="1" u="sng" dirty="0" smtClean="0"/>
              <a:t>The Reaction</a:t>
            </a:r>
            <a:r>
              <a:rPr lang="en-US" sz="2400" dirty="0" smtClean="0"/>
              <a:t>:</a:t>
            </a:r>
          </a:p>
          <a:p>
            <a:pPr marL="914400" lvl="1" indent="-457200">
              <a:buFont typeface="+mj-lt"/>
              <a:buAutoNum type="arabicPeriod"/>
            </a:pPr>
            <a:r>
              <a:rPr lang="en-US" sz="2400" i="1" dirty="0" smtClean="0"/>
              <a:t>Wept over the city (</a:t>
            </a:r>
            <a:r>
              <a:rPr lang="en-US" sz="2400" i="1" dirty="0" err="1" smtClean="0"/>
              <a:t>v.</a:t>
            </a:r>
            <a:r>
              <a:rPr lang="en-US" sz="2400" i="1" dirty="0" smtClean="0"/>
              <a:t> 41)</a:t>
            </a:r>
          </a:p>
          <a:p>
            <a:pPr marL="1371600" lvl="2" indent="-457200">
              <a:buFont typeface="+mj-lt"/>
              <a:buAutoNum type="alphaLcPeriod"/>
            </a:pPr>
            <a:r>
              <a:rPr lang="en-US" sz="2400" dirty="0" smtClean="0"/>
              <a:t>“Wail aloud” (</a:t>
            </a:r>
            <a:r>
              <a:rPr lang="en-US" sz="2400" dirty="0" err="1" smtClean="0"/>
              <a:t>Stongs</a:t>
            </a:r>
            <a:r>
              <a:rPr lang="en-US" sz="2400" dirty="0" smtClean="0"/>
              <a:t>)</a:t>
            </a:r>
          </a:p>
          <a:p>
            <a:pPr marL="1371600" lvl="2" indent="-457200">
              <a:buFont typeface="+mj-lt"/>
              <a:buAutoNum type="alphaLcPeriod"/>
            </a:pPr>
            <a:r>
              <a:rPr lang="en-US" sz="2400" dirty="0" smtClean="0"/>
              <a:t>“Burst into tears” – Probably audible weeping (Robertson)</a:t>
            </a:r>
          </a:p>
          <a:p>
            <a:pPr marL="914400" lvl="1" indent="-457200">
              <a:buFont typeface="+mj-lt"/>
              <a:buAutoNum type="arabicPeriod"/>
            </a:pPr>
            <a:r>
              <a:rPr lang="en-US" sz="2400" i="1" dirty="0" smtClean="0"/>
              <a:t>Weeping over lost souls &amp; missed opportunities</a:t>
            </a:r>
          </a:p>
        </p:txBody>
      </p:sp>
    </p:spTree>
    <p:extLst>
      <p:ext uri="{BB962C8B-B14F-4D97-AF65-F5344CB8AC3E}">
        <p14:creationId xmlns:p14="http://schemas.microsoft.com/office/powerpoint/2010/main" val="63590520"/>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1000"/>
                                        <p:tgtEl>
                                          <p:spTgt spid="3">
                                            <p:txEl>
                                              <p:pRg st="2" end="2"/>
                                            </p:txEl>
                                          </p:spTgt>
                                        </p:tgtEl>
                                      </p:cBhvr>
                                    </p:animEffect>
                                    <p:anim calcmode="lin" valueType="num">
                                      <p:cBhvr>
                                        <p:cTn id="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3" end="3"/>
                                            </p:txEl>
                                          </p:spTgt>
                                        </p:tgtEl>
                                        <p:attrNameLst>
                                          <p:attrName>style.visibility</p:attrName>
                                        </p:attrNameLst>
                                      </p:cBhvr>
                                      <p:to>
                                        <p:strVal val="visible"/>
                                      </p:to>
                                    </p:set>
                                    <p:animEffect transition="in" filter="fade">
                                      <p:cBhvr>
                                        <p:cTn id="14" dur="1000"/>
                                        <p:tgtEl>
                                          <p:spTgt spid="3">
                                            <p:txEl>
                                              <p:pRg st="3" end="3"/>
                                            </p:txEl>
                                          </p:spTgt>
                                        </p:tgtEl>
                                      </p:cBhvr>
                                    </p:animEffect>
                                    <p:anim calcmode="lin" valueType="num">
                                      <p:cBhvr>
                                        <p:cTn id="15"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fade">
                                      <p:cBhvr>
                                        <p:cTn id="21" dur="1000"/>
                                        <p:tgtEl>
                                          <p:spTgt spid="3">
                                            <p:txEl>
                                              <p:pRg st="4" end="4"/>
                                            </p:txEl>
                                          </p:spTgt>
                                        </p:tgtEl>
                                      </p:cBhvr>
                                    </p:animEffect>
                                    <p:anim calcmode="lin" valueType="num">
                                      <p:cBhvr>
                                        <p:cTn id="22"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5" end="5"/>
                                            </p:txEl>
                                          </p:spTgt>
                                        </p:tgtEl>
                                        <p:attrNameLst>
                                          <p:attrName>style.visibility</p:attrName>
                                        </p:attrNameLst>
                                      </p:cBhvr>
                                      <p:to>
                                        <p:strVal val="visible"/>
                                      </p:to>
                                    </p:set>
                                    <p:animEffect transition="in" filter="fade">
                                      <p:cBhvr>
                                        <p:cTn id="28" dur="1000"/>
                                        <p:tgtEl>
                                          <p:spTgt spid="3">
                                            <p:txEl>
                                              <p:pRg st="5" end="5"/>
                                            </p:txEl>
                                          </p:spTgt>
                                        </p:tgtEl>
                                      </p:cBhvr>
                                    </p:animEffect>
                                    <p:anim calcmode="lin" valueType="num">
                                      <p:cBhvr>
                                        <p:cTn id="29"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770094" y="134471"/>
            <a:ext cx="6373906" cy="1323439"/>
          </a:xfrm>
          <a:prstGeom prst="rect">
            <a:avLst/>
          </a:prstGeom>
          <a:noFill/>
        </p:spPr>
        <p:txBody>
          <a:bodyPr wrap="square" rtlCol="0">
            <a:spAutoFit/>
          </a:bodyPr>
          <a:lstStyle/>
          <a:p>
            <a:pPr algn="ctr"/>
            <a:r>
              <a:rPr lang="en-US" sz="4000" u="sng" dirty="0" smtClean="0"/>
              <a:t>Tears of Sorrow</a:t>
            </a:r>
            <a:r>
              <a:rPr lang="en-US" sz="4000" dirty="0" smtClean="0"/>
              <a:t> </a:t>
            </a:r>
          </a:p>
          <a:p>
            <a:pPr algn="ctr"/>
            <a:r>
              <a:rPr lang="en-US" sz="4000" dirty="0" smtClean="0"/>
              <a:t>(Luke 19:41-44)</a:t>
            </a:r>
            <a:endParaRPr lang="en-US" sz="4000" dirty="0"/>
          </a:p>
        </p:txBody>
      </p:sp>
      <p:sp>
        <p:nvSpPr>
          <p:cNvPr id="3" name="TextBox 2"/>
          <p:cNvSpPr txBox="1"/>
          <p:nvPr/>
        </p:nvSpPr>
        <p:spPr>
          <a:xfrm>
            <a:off x="349624" y="1761565"/>
            <a:ext cx="8794376" cy="4955203"/>
          </a:xfrm>
          <a:prstGeom prst="rect">
            <a:avLst/>
          </a:prstGeom>
          <a:noFill/>
        </p:spPr>
        <p:txBody>
          <a:bodyPr wrap="square" rtlCol="0">
            <a:spAutoFit/>
          </a:bodyPr>
          <a:lstStyle/>
          <a:p>
            <a:pPr marL="457200" indent="-457200">
              <a:buFont typeface="+mj-lt"/>
              <a:buAutoNum type="alphaUcPeriod"/>
            </a:pPr>
            <a:r>
              <a:rPr lang="en-US" sz="2400" b="1" u="sng" dirty="0" smtClean="0"/>
              <a:t>The View</a:t>
            </a:r>
            <a:r>
              <a:rPr lang="en-US" sz="2400" dirty="0" smtClean="0"/>
              <a:t>:</a:t>
            </a:r>
          </a:p>
          <a:p>
            <a:pPr marL="457200" indent="-457200">
              <a:buFont typeface="+mj-lt"/>
              <a:buAutoNum type="alphaUcPeriod"/>
            </a:pPr>
            <a:r>
              <a:rPr lang="en-US" sz="2400" b="1" u="sng" dirty="0" smtClean="0"/>
              <a:t>The Reaction</a:t>
            </a:r>
            <a:r>
              <a:rPr lang="en-US" sz="2400" dirty="0" smtClean="0"/>
              <a:t>:</a:t>
            </a:r>
          </a:p>
          <a:p>
            <a:pPr marL="457200" indent="-457200">
              <a:buFont typeface="+mj-lt"/>
              <a:buAutoNum type="alphaUcPeriod"/>
            </a:pPr>
            <a:r>
              <a:rPr lang="en-US" sz="2400" b="1" u="sng" dirty="0" smtClean="0"/>
              <a:t>The Point</a:t>
            </a:r>
            <a:r>
              <a:rPr lang="en-US" sz="2400" dirty="0" smtClean="0"/>
              <a:t>:</a:t>
            </a:r>
          </a:p>
          <a:p>
            <a:pPr marL="914400" lvl="1" indent="-457200">
              <a:buFont typeface="+mj-lt"/>
              <a:buAutoNum type="arabicPeriod"/>
            </a:pPr>
            <a:r>
              <a:rPr lang="en-US" sz="2400" i="1" dirty="0" smtClean="0"/>
              <a:t>If they had only known (</a:t>
            </a:r>
            <a:r>
              <a:rPr lang="en-US" sz="2400" i="1" dirty="0" err="1" smtClean="0"/>
              <a:t>v.</a:t>
            </a:r>
            <a:r>
              <a:rPr lang="en-US" sz="2400" i="1" dirty="0" smtClean="0"/>
              <a:t> 42)</a:t>
            </a:r>
          </a:p>
          <a:p>
            <a:pPr marL="1371600" lvl="2" indent="-457200">
              <a:buFont typeface="+mj-lt"/>
              <a:buAutoNum type="alphaLcPeriod"/>
            </a:pPr>
            <a:r>
              <a:rPr lang="en-US" sz="2000" dirty="0" smtClean="0"/>
              <a:t>You could have prevented this!</a:t>
            </a:r>
          </a:p>
          <a:p>
            <a:pPr marL="1371600" lvl="2" indent="-457200">
              <a:buFont typeface="+mj-lt"/>
              <a:buAutoNum type="alphaLcPeriod"/>
            </a:pPr>
            <a:r>
              <a:rPr lang="en-US" sz="2000" dirty="0" smtClean="0"/>
              <a:t>If known things that make for peace (Messiah) (</a:t>
            </a:r>
            <a:r>
              <a:rPr lang="en-US" sz="2000" dirty="0" err="1" smtClean="0"/>
              <a:t>v.</a:t>
            </a:r>
            <a:r>
              <a:rPr lang="en-US" sz="2000" dirty="0" smtClean="0"/>
              <a:t> 42)</a:t>
            </a:r>
          </a:p>
          <a:p>
            <a:pPr marL="1371600" lvl="2" indent="-457200">
              <a:buFont typeface="+mj-lt"/>
              <a:buAutoNum type="alphaLcPeriod"/>
            </a:pPr>
            <a:r>
              <a:rPr lang="en-US" sz="2000" dirty="0" smtClean="0"/>
              <a:t>If known time of visitation (</a:t>
            </a:r>
            <a:r>
              <a:rPr lang="en-US" sz="2000" dirty="0" err="1" smtClean="0"/>
              <a:t>v.</a:t>
            </a:r>
            <a:r>
              <a:rPr lang="en-US" sz="2000" dirty="0" smtClean="0"/>
              <a:t> 44)</a:t>
            </a:r>
          </a:p>
          <a:p>
            <a:pPr marL="914400" lvl="1" indent="-457200">
              <a:buFont typeface="+mj-lt"/>
              <a:buAutoNum type="arabicPeriod"/>
            </a:pPr>
            <a:r>
              <a:rPr lang="en-US" sz="2400" i="1" dirty="0" smtClean="0"/>
              <a:t>“Even you” (</a:t>
            </a:r>
            <a:r>
              <a:rPr lang="en-US" sz="2400" i="1" dirty="0" err="1" smtClean="0"/>
              <a:t>v.</a:t>
            </a:r>
            <a:r>
              <a:rPr lang="en-US" sz="2400" i="1" dirty="0" smtClean="0"/>
              <a:t> 42) – with all your sin, stubbornness, &amp; rebellion – still had the opportunity!</a:t>
            </a:r>
          </a:p>
          <a:p>
            <a:pPr marL="914400" lvl="1" indent="-457200">
              <a:buFont typeface="+mj-lt"/>
              <a:buAutoNum type="arabicPeriod"/>
            </a:pPr>
            <a:r>
              <a:rPr lang="en-US" sz="2400" i="1" dirty="0" smtClean="0"/>
              <a:t>Hidden from your eyes (</a:t>
            </a:r>
            <a:r>
              <a:rPr lang="en-US" sz="2400" i="1" dirty="0" err="1" smtClean="0"/>
              <a:t>v.</a:t>
            </a:r>
            <a:r>
              <a:rPr lang="en-US" sz="2400" i="1" dirty="0" smtClean="0"/>
              <a:t> 42)</a:t>
            </a:r>
          </a:p>
          <a:p>
            <a:pPr marL="1371600" lvl="2" indent="-457200">
              <a:buFont typeface="+mj-lt"/>
              <a:buAutoNum type="alphaLcPeriod"/>
            </a:pPr>
            <a:r>
              <a:rPr lang="en-US" sz="2000" dirty="0" smtClean="0"/>
              <a:t>Blinded and ignorant by their own prejudice!</a:t>
            </a:r>
          </a:p>
          <a:p>
            <a:pPr marL="1371600" lvl="2" indent="-457200">
              <a:buFont typeface="+mj-lt"/>
              <a:buAutoNum type="alphaLcPeriod"/>
            </a:pPr>
            <a:r>
              <a:rPr lang="en-US" sz="2000" dirty="0" smtClean="0"/>
              <a:t>This could have been prevented – but wouldn’t listen!!</a:t>
            </a:r>
          </a:p>
          <a:p>
            <a:pPr marL="914400" lvl="1" indent="-457200">
              <a:buFont typeface="+mj-lt"/>
              <a:buAutoNum type="arabicPeriod"/>
            </a:pPr>
            <a:r>
              <a:rPr lang="en-US" sz="2400" i="1" dirty="0" smtClean="0"/>
              <a:t>Sad when tragedy can’t be helped – but sadder when it could have been prevented &amp; warnings ignored!</a:t>
            </a:r>
          </a:p>
        </p:txBody>
      </p:sp>
    </p:spTree>
    <p:extLst>
      <p:ext uri="{BB962C8B-B14F-4D97-AF65-F5344CB8AC3E}">
        <p14:creationId xmlns:p14="http://schemas.microsoft.com/office/powerpoint/2010/main" val="1033198684"/>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1000"/>
                                        <p:tgtEl>
                                          <p:spTgt spid="3">
                                            <p:txEl>
                                              <p:pRg st="3" end="3"/>
                                            </p:txEl>
                                          </p:spTgt>
                                        </p:tgtEl>
                                      </p:cBhvr>
                                    </p:animEffect>
                                    <p:anim calcmode="lin" valueType="num">
                                      <p:cBhvr>
                                        <p:cTn id="8"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4" end="4"/>
                                            </p:txEl>
                                          </p:spTgt>
                                        </p:tgtEl>
                                        <p:attrNameLst>
                                          <p:attrName>style.visibility</p:attrName>
                                        </p:attrNameLst>
                                      </p:cBhvr>
                                      <p:to>
                                        <p:strVal val="visible"/>
                                      </p:to>
                                    </p:set>
                                    <p:animEffect transition="in" filter="fade">
                                      <p:cBhvr>
                                        <p:cTn id="14" dur="1000"/>
                                        <p:tgtEl>
                                          <p:spTgt spid="3">
                                            <p:txEl>
                                              <p:pRg st="4" end="4"/>
                                            </p:txEl>
                                          </p:spTgt>
                                        </p:tgtEl>
                                      </p:cBhvr>
                                    </p:animEffect>
                                    <p:anim calcmode="lin" valueType="num">
                                      <p:cBhvr>
                                        <p:cTn id="15"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animEffect transition="in" filter="fade">
                                      <p:cBhvr>
                                        <p:cTn id="21" dur="1000"/>
                                        <p:tgtEl>
                                          <p:spTgt spid="3">
                                            <p:txEl>
                                              <p:pRg st="5" end="5"/>
                                            </p:txEl>
                                          </p:spTgt>
                                        </p:tgtEl>
                                      </p:cBhvr>
                                    </p:animEffect>
                                    <p:anim calcmode="lin" valueType="num">
                                      <p:cBhvr>
                                        <p:cTn id="22"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6" end="6"/>
                                            </p:txEl>
                                          </p:spTgt>
                                        </p:tgtEl>
                                        <p:attrNameLst>
                                          <p:attrName>style.visibility</p:attrName>
                                        </p:attrNameLst>
                                      </p:cBhvr>
                                      <p:to>
                                        <p:strVal val="visible"/>
                                      </p:to>
                                    </p:set>
                                    <p:animEffect transition="in" filter="fade">
                                      <p:cBhvr>
                                        <p:cTn id="28" dur="1000"/>
                                        <p:tgtEl>
                                          <p:spTgt spid="3">
                                            <p:txEl>
                                              <p:pRg st="6" end="6"/>
                                            </p:txEl>
                                          </p:spTgt>
                                        </p:tgtEl>
                                      </p:cBhvr>
                                    </p:animEffect>
                                    <p:anim calcmode="lin" valueType="num">
                                      <p:cBhvr>
                                        <p:cTn id="29"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animEffect transition="in" filter="fade">
                                      <p:cBhvr>
                                        <p:cTn id="35" dur="1000"/>
                                        <p:tgtEl>
                                          <p:spTgt spid="3">
                                            <p:txEl>
                                              <p:pRg st="7" end="7"/>
                                            </p:txEl>
                                          </p:spTgt>
                                        </p:tgtEl>
                                      </p:cBhvr>
                                    </p:animEffect>
                                    <p:anim calcmode="lin" valueType="num">
                                      <p:cBhvr>
                                        <p:cTn id="36"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
                                            <p:txEl>
                                              <p:pRg st="8" end="8"/>
                                            </p:txEl>
                                          </p:spTgt>
                                        </p:tgtEl>
                                        <p:attrNameLst>
                                          <p:attrName>style.visibility</p:attrName>
                                        </p:attrNameLst>
                                      </p:cBhvr>
                                      <p:to>
                                        <p:strVal val="visible"/>
                                      </p:to>
                                    </p:set>
                                    <p:animEffect transition="in" filter="fade">
                                      <p:cBhvr>
                                        <p:cTn id="42" dur="1000"/>
                                        <p:tgtEl>
                                          <p:spTgt spid="3">
                                            <p:txEl>
                                              <p:pRg st="8" end="8"/>
                                            </p:txEl>
                                          </p:spTgt>
                                        </p:tgtEl>
                                      </p:cBhvr>
                                    </p:animEffect>
                                    <p:anim calcmode="lin" valueType="num">
                                      <p:cBhvr>
                                        <p:cTn id="43"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3">
                                            <p:txEl>
                                              <p:pRg st="9" end="9"/>
                                            </p:txEl>
                                          </p:spTgt>
                                        </p:tgtEl>
                                        <p:attrNameLst>
                                          <p:attrName>style.visibility</p:attrName>
                                        </p:attrNameLst>
                                      </p:cBhvr>
                                      <p:to>
                                        <p:strVal val="visible"/>
                                      </p:to>
                                    </p:set>
                                    <p:animEffect transition="in" filter="fade">
                                      <p:cBhvr>
                                        <p:cTn id="49" dur="1000"/>
                                        <p:tgtEl>
                                          <p:spTgt spid="3">
                                            <p:txEl>
                                              <p:pRg st="9" end="9"/>
                                            </p:txEl>
                                          </p:spTgt>
                                        </p:tgtEl>
                                      </p:cBhvr>
                                    </p:animEffect>
                                    <p:anim calcmode="lin" valueType="num">
                                      <p:cBhvr>
                                        <p:cTn id="50" dur="1000" fill="hold"/>
                                        <p:tgtEl>
                                          <p:spTgt spid="3">
                                            <p:txEl>
                                              <p:pRg st="9" end="9"/>
                                            </p:txEl>
                                          </p:spTgt>
                                        </p:tgtEl>
                                        <p:attrNameLst>
                                          <p:attrName>ppt_x</p:attrName>
                                        </p:attrNameLst>
                                      </p:cBhvr>
                                      <p:tavLst>
                                        <p:tav tm="0">
                                          <p:val>
                                            <p:strVal val="#ppt_x"/>
                                          </p:val>
                                        </p:tav>
                                        <p:tav tm="100000">
                                          <p:val>
                                            <p:strVal val="#ppt_x"/>
                                          </p:val>
                                        </p:tav>
                                      </p:tavLst>
                                    </p:anim>
                                    <p:anim calcmode="lin" valueType="num">
                                      <p:cBhvr>
                                        <p:cTn id="51" dur="1000" fill="hold"/>
                                        <p:tgtEl>
                                          <p:spTgt spid="3">
                                            <p:txEl>
                                              <p:pRg st="9" end="9"/>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grpId="0" nodeType="clickEffect">
                                  <p:stCondLst>
                                    <p:cond delay="0"/>
                                  </p:stCondLst>
                                  <p:childTnLst>
                                    <p:set>
                                      <p:cBhvr>
                                        <p:cTn id="55" dur="1" fill="hold">
                                          <p:stCondLst>
                                            <p:cond delay="0"/>
                                          </p:stCondLst>
                                        </p:cTn>
                                        <p:tgtEl>
                                          <p:spTgt spid="3">
                                            <p:txEl>
                                              <p:pRg st="10" end="10"/>
                                            </p:txEl>
                                          </p:spTgt>
                                        </p:tgtEl>
                                        <p:attrNameLst>
                                          <p:attrName>style.visibility</p:attrName>
                                        </p:attrNameLst>
                                      </p:cBhvr>
                                      <p:to>
                                        <p:strVal val="visible"/>
                                      </p:to>
                                    </p:set>
                                    <p:animEffect transition="in" filter="fade">
                                      <p:cBhvr>
                                        <p:cTn id="56" dur="1000"/>
                                        <p:tgtEl>
                                          <p:spTgt spid="3">
                                            <p:txEl>
                                              <p:pRg st="10" end="10"/>
                                            </p:txEl>
                                          </p:spTgt>
                                        </p:tgtEl>
                                      </p:cBhvr>
                                    </p:animEffect>
                                    <p:anim calcmode="lin" valueType="num">
                                      <p:cBhvr>
                                        <p:cTn id="57" dur="1000" fill="hold"/>
                                        <p:tgtEl>
                                          <p:spTgt spid="3">
                                            <p:txEl>
                                              <p:pRg st="10" end="10"/>
                                            </p:txEl>
                                          </p:spTgt>
                                        </p:tgtEl>
                                        <p:attrNameLst>
                                          <p:attrName>ppt_x</p:attrName>
                                        </p:attrNameLst>
                                      </p:cBhvr>
                                      <p:tavLst>
                                        <p:tav tm="0">
                                          <p:val>
                                            <p:strVal val="#ppt_x"/>
                                          </p:val>
                                        </p:tav>
                                        <p:tav tm="100000">
                                          <p:val>
                                            <p:strVal val="#ppt_x"/>
                                          </p:val>
                                        </p:tav>
                                      </p:tavLst>
                                    </p:anim>
                                    <p:anim calcmode="lin" valueType="num">
                                      <p:cBhvr>
                                        <p:cTn id="58" dur="1000" fill="hold"/>
                                        <p:tgtEl>
                                          <p:spTgt spid="3">
                                            <p:txEl>
                                              <p:pRg st="10" end="10"/>
                                            </p:txEl>
                                          </p:spTgt>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2" presetClass="entr" presetSubtype="0" fill="hold" grpId="0" nodeType="clickEffect">
                                  <p:stCondLst>
                                    <p:cond delay="0"/>
                                  </p:stCondLst>
                                  <p:childTnLst>
                                    <p:set>
                                      <p:cBhvr>
                                        <p:cTn id="62" dur="1" fill="hold">
                                          <p:stCondLst>
                                            <p:cond delay="0"/>
                                          </p:stCondLst>
                                        </p:cTn>
                                        <p:tgtEl>
                                          <p:spTgt spid="3">
                                            <p:txEl>
                                              <p:pRg st="11" end="11"/>
                                            </p:txEl>
                                          </p:spTgt>
                                        </p:tgtEl>
                                        <p:attrNameLst>
                                          <p:attrName>style.visibility</p:attrName>
                                        </p:attrNameLst>
                                      </p:cBhvr>
                                      <p:to>
                                        <p:strVal val="visible"/>
                                      </p:to>
                                    </p:set>
                                    <p:animEffect transition="in" filter="fade">
                                      <p:cBhvr>
                                        <p:cTn id="63" dur="1000"/>
                                        <p:tgtEl>
                                          <p:spTgt spid="3">
                                            <p:txEl>
                                              <p:pRg st="11" end="11"/>
                                            </p:txEl>
                                          </p:spTgt>
                                        </p:tgtEl>
                                      </p:cBhvr>
                                    </p:animEffect>
                                    <p:anim calcmode="lin" valueType="num">
                                      <p:cBhvr>
                                        <p:cTn id="64" dur="1000" fill="hold"/>
                                        <p:tgtEl>
                                          <p:spTgt spid="3">
                                            <p:txEl>
                                              <p:pRg st="11" end="11"/>
                                            </p:txEl>
                                          </p:spTgt>
                                        </p:tgtEl>
                                        <p:attrNameLst>
                                          <p:attrName>ppt_x</p:attrName>
                                        </p:attrNameLst>
                                      </p:cBhvr>
                                      <p:tavLst>
                                        <p:tav tm="0">
                                          <p:val>
                                            <p:strVal val="#ppt_x"/>
                                          </p:val>
                                        </p:tav>
                                        <p:tav tm="100000">
                                          <p:val>
                                            <p:strVal val="#ppt_x"/>
                                          </p:val>
                                        </p:tav>
                                      </p:tavLst>
                                    </p:anim>
                                    <p:anim calcmode="lin" valueType="num">
                                      <p:cBhvr>
                                        <p:cTn id="65" dur="1000" fill="hold"/>
                                        <p:tgtEl>
                                          <p:spTgt spid="3">
                                            <p:txEl>
                                              <p:pRg st="11" end="1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770094" y="372215"/>
            <a:ext cx="6373906" cy="707886"/>
          </a:xfrm>
          <a:prstGeom prst="rect">
            <a:avLst/>
          </a:prstGeom>
          <a:noFill/>
        </p:spPr>
        <p:txBody>
          <a:bodyPr wrap="square" rtlCol="0">
            <a:spAutoFit/>
          </a:bodyPr>
          <a:lstStyle/>
          <a:p>
            <a:pPr algn="ctr"/>
            <a:r>
              <a:rPr lang="en-US" sz="4000" i="1" dirty="0" smtClean="0"/>
              <a:t>If you had only known</a:t>
            </a:r>
            <a:endParaRPr lang="en-US" sz="4000" i="1" dirty="0"/>
          </a:p>
        </p:txBody>
      </p:sp>
      <p:sp>
        <p:nvSpPr>
          <p:cNvPr id="3" name="TextBox 2"/>
          <p:cNvSpPr txBox="1"/>
          <p:nvPr/>
        </p:nvSpPr>
        <p:spPr>
          <a:xfrm>
            <a:off x="533400" y="1828800"/>
            <a:ext cx="8305800" cy="4221669"/>
          </a:xfrm>
          <a:prstGeom prst="rect">
            <a:avLst/>
          </a:prstGeom>
          <a:noFill/>
        </p:spPr>
        <p:txBody>
          <a:bodyPr wrap="square" rtlCol="0">
            <a:spAutoFit/>
          </a:bodyPr>
          <a:lstStyle/>
          <a:p>
            <a:pPr marL="514350" indent="-514350">
              <a:lnSpc>
                <a:spcPts val="4600"/>
              </a:lnSpc>
              <a:buFont typeface="Arial" panose="020B0604020202020204" pitchFamily="34" charset="0"/>
              <a:buChar char="•"/>
            </a:pPr>
            <a:r>
              <a:rPr lang="en-US" sz="3200" dirty="0" smtClean="0">
                <a:solidFill>
                  <a:srgbClr val="000000"/>
                </a:solidFill>
              </a:rPr>
              <a:t>The Urgency of Correcting Your Life</a:t>
            </a:r>
          </a:p>
          <a:p>
            <a:pPr marL="514350" indent="-514350">
              <a:lnSpc>
                <a:spcPts val="4600"/>
              </a:lnSpc>
              <a:buFont typeface="Arial" panose="020B0604020202020204" pitchFamily="34" charset="0"/>
              <a:buChar char="•"/>
            </a:pPr>
            <a:r>
              <a:rPr lang="en-US" sz="3200" dirty="0" smtClean="0">
                <a:solidFill>
                  <a:srgbClr val="000000"/>
                </a:solidFill>
              </a:rPr>
              <a:t> The Danger of Worldly Friends</a:t>
            </a:r>
          </a:p>
          <a:p>
            <a:pPr marL="514350" indent="-514350">
              <a:lnSpc>
                <a:spcPts val="4600"/>
              </a:lnSpc>
              <a:buFont typeface="Arial" panose="020B0604020202020204" pitchFamily="34" charset="0"/>
              <a:buChar char="•"/>
            </a:pPr>
            <a:r>
              <a:rPr lang="en-US" sz="3200" dirty="0" smtClean="0">
                <a:solidFill>
                  <a:srgbClr val="000000"/>
                </a:solidFill>
              </a:rPr>
              <a:t> The Opportunities Missed – To Grow</a:t>
            </a:r>
          </a:p>
          <a:p>
            <a:pPr marL="514350" indent="-514350">
              <a:lnSpc>
                <a:spcPts val="4600"/>
              </a:lnSpc>
              <a:buFont typeface="Arial" panose="020B0604020202020204" pitchFamily="34" charset="0"/>
              <a:buChar char="•"/>
            </a:pPr>
            <a:r>
              <a:rPr lang="en-US" sz="3200" dirty="0" smtClean="0">
                <a:solidFill>
                  <a:srgbClr val="000000"/>
                </a:solidFill>
              </a:rPr>
              <a:t> The Importance of Discipline</a:t>
            </a:r>
          </a:p>
          <a:p>
            <a:pPr marL="514350" indent="-514350">
              <a:lnSpc>
                <a:spcPts val="4600"/>
              </a:lnSpc>
              <a:buFont typeface="Arial" panose="020B0604020202020204" pitchFamily="34" charset="0"/>
              <a:buChar char="•"/>
            </a:pPr>
            <a:r>
              <a:rPr lang="en-US" sz="3200" dirty="0">
                <a:solidFill>
                  <a:srgbClr val="000000"/>
                </a:solidFill>
              </a:rPr>
              <a:t> </a:t>
            </a:r>
            <a:r>
              <a:rPr lang="en-US" sz="3200" dirty="0" smtClean="0">
                <a:solidFill>
                  <a:srgbClr val="000000"/>
                </a:solidFill>
              </a:rPr>
              <a:t>Danger of Marrying One Doesn’t Fear God</a:t>
            </a:r>
          </a:p>
          <a:p>
            <a:pPr marL="514350" indent="-514350">
              <a:lnSpc>
                <a:spcPts val="4600"/>
              </a:lnSpc>
              <a:buFont typeface="Arial" panose="020B0604020202020204" pitchFamily="34" charset="0"/>
              <a:buChar char="•"/>
            </a:pPr>
            <a:r>
              <a:rPr lang="en-US" sz="3200" dirty="0" smtClean="0">
                <a:solidFill>
                  <a:srgbClr val="000000"/>
                </a:solidFill>
              </a:rPr>
              <a:t> The Keys to a Great Marriage</a:t>
            </a:r>
          </a:p>
          <a:p>
            <a:pPr marL="514350" indent="-514350">
              <a:lnSpc>
                <a:spcPts val="4600"/>
              </a:lnSpc>
              <a:buFont typeface="Arial" panose="020B0604020202020204" pitchFamily="34" charset="0"/>
              <a:buChar char="•"/>
            </a:pPr>
            <a:r>
              <a:rPr lang="en-US" sz="3200" dirty="0" smtClean="0">
                <a:solidFill>
                  <a:srgbClr val="000000"/>
                </a:solidFill>
              </a:rPr>
              <a:t> The Value of Faithful Worship</a:t>
            </a:r>
            <a:endParaRPr lang="en-US" sz="3200" dirty="0">
              <a:solidFill>
                <a:srgbClr val="000000"/>
              </a:solidFill>
            </a:endParaRPr>
          </a:p>
        </p:txBody>
      </p:sp>
    </p:spTree>
    <p:extLst>
      <p:ext uri="{BB962C8B-B14F-4D97-AF65-F5344CB8AC3E}">
        <p14:creationId xmlns:p14="http://schemas.microsoft.com/office/powerpoint/2010/main" val="990296154"/>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p:cNvSpPr txBox="1"/>
          <p:nvPr/>
        </p:nvSpPr>
        <p:spPr>
          <a:xfrm>
            <a:off x="981636" y="3939988"/>
            <a:ext cx="7274859" cy="2185214"/>
          </a:xfrm>
          <a:prstGeom prst="rect">
            <a:avLst/>
          </a:prstGeom>
          <a:noFill/>
        </p:spPr>
        <p:txBody>
          <a:bodyPr wrap="square" rtlCol="0">
            <a:spAutoFit/>
          </a:bodyPr>
          <a:lstStyle/>
          <a:p>
            <a:pPr marL="400050" indent="-400050">
              <a:buFont typeface="+mj-lt"/>
              <a:buAutoNum type="romanUcPeriod"/>
            </a:pPr>
            <a:r>
              <a:rPr lang="en-US" sz="4000" u="sng" dirty="0" smtClean="0"/>
              <a:t>Tears of Sympathy </a:t>
            </a:r>
            <a:r>
              <a:rPr lang="en-US" sz="4000" dirty="0" smtClean="0"/>
              <a:t>(John 11:35)</a:t>
            </a:r>
          </a:p>
          <a:p>
            <a:pPr marL="400050" indent="-400050">
              <a:buFont typeface="+mj-lt"/>
              <a:buAutoNum type="romanUcPeriod"/>
            </a:pPr>
            <a:endParaRPr lang="en-US" sz="800" dirty="0" smtClean="0"/>
          </a:p>
          <a:p>
            <a:pPr marL="400050" indent="-400050">
              <a:buFont typeface="+mj-lt"/>
              <a:buAutoNum type="romanUcPeriod"/>
            </a:pPr>
            <a:r>
              <a:rPr lang="en-US" sz="4000" u="sng" dirty="0" smtClean="0"/>
              <a:t>Tears of Anguish</a:t>
            </a:r>
            <a:r>
              <a:rPr lang="en-US" sz="4000" dirty="0" smtClean="0"/>
              <a:t>  (Heb. 5:5-9)</a:t>
            </a:r>
          </a:p>
          <a:p>
            <a:pPr marL="400050" indent="-400050">
              <a:buFont typeface="+mj-lt"/>
              <a:buAutoNum type="romanUcPeriod"/>
            </a:pPr>
            <a:endParaRPr lang="en-US" sz="800" dirty="0" smtClean="0"/>
          </a:p>
          <a:p>
            <a:pPr marL="400050" indent="-400050">
              <a:buFont typeface="+mj-lt"/>
              <a:buAutoNum type="romanUcPeriod"/>
            </a:pPr>
            <a:r>
              <a:rPr lang="en-US" sz="4000" u="sng" dirty="0" smtClean="0"/>
              <a:t>Tears of Sorrow</a:t>
            </a:r>
            <a:r>
              <a:rPr lang="en-US" sz="4000" dirty="0" smtClean="0"/>
              <a:t> (Luke 19:41-44)</a:t>
            </a:r>
            <a:endParaRPr lang="en-US" sz="4000" dirty="0"/>
          </a:p>
        </p:txBody>
      </p:sp>
    </p:spTree>
    <p:extLst>
      <p:ext uri="{BB962C8B-B14F-4D97-AF65-F5344CB8AC3E}">
        <p14:creationId xmlns:p14="http://schemas.microsoft.com/office/powerpoint/2010/main" val="2755410975"/>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1604</TotalTime>
  <Words>1047</Words>
  <Application>Microsoft Office PowerPoint</Application>
  <PresentationFormat>On-screen Show (4:3)</PresentationFormat>
  <Paragraphs>122</Paragraphs>
  <Slides>16</Slides>
  <Notes>0</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16</vt:i4>
      </vt:variant>
    </vt:vector>
  </HeadingPairs>
  <TitlesOfParts>
    <vt:vector size="24" baseType="lpstr">
      <vt:lpstr>Calibri</vt:lpstr>
      <vt:lpstr>ZDingbats</vt:lpstr>
      <vt:lpstr>Avante</vt:lpstr>
      <vt:lpstr>Times New Roman</vt:lpstr>
      <vt:lpstr>Calibri Light</vt:lpstr>
      <vt:lpstr>Arial</vt:lpstr>
      <vt:lpstr>Office Theme</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Donnie V. Rader</dc:creator>
  <cp:lastModifiedBy>Donnie V. Rader</cp:lastModifiedBy>
  <cp:revision>27</cp:revision>
  <dcterms:created xsi:type="dcterms:W3CDTF">2014-12-19T04:12:18Z</dcterms:created>
  <dcterms:modified xsi:type="dcterms:W3CDTF">2015-02-26T12:42:38Z</dcterms:modified>
</cp:coreProperties>
</file>