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317" r:id="rId2"/>
    <p:sldId id="343" r:id="rId3"/>
    <p:sldId id="316" r:id="rId4"/>
    <p:sldId id="323" r:id="rId5"/>
    <p:sldId id="319" r:id="rId6"/>
    <p:sldId id="328" r:id="rId7"/>
    <p:sldId id="320" r:id="rId8"/>
    <p:sldId id="333" r:id="rId9"/>
    <p:sldId id="321" r:id="rId10"/>
    <p:sldId id="336" r:id="rId11"/>
    <p:sldId id="338" r:id="rId12"/>
    <p:sldId id="339" r:id="rId13"/>
    <p:sldId id="340" r:id="rId14"/>
    <p:sldId id="341" r:id="rId15"/>
    <p:sldId id="349" r:id="rId16"/>
    <p:sldId id="337" r:id="rId17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AR CENA" panose="02000000000000000000" pitchFamily="2" charset="0"/>
      <p:regular r:id="rId2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CCECFF"/>
    <a:srgbClr val="FF9933"/>
    <a:srgbClr val="996600"/>
    <a:srgbClr val="663300"/>
    <a:srgbClr val="00CC99"/>
    <a:srgbClr val="CC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8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8F941E-D336-4D28-8F4F-7A7537C8D85C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F1B9C-BEF1-47E5-8765-4550422B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97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104D252-3129-4B9B-B39F-26C996CC815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778A65-8D32-4D11-9DF2-F4A17E0F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3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8A71FA-81E4-4CAD-BCB4-F88CEA4FA2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2773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AC2254-960D-427F-82BC-568D5DF7B7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2429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D0DAE-92E6-4BFE-978A-0E46D900BC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2631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BC9707-BA96-417D-82D7-360D00A3CC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0559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3C42EB-7A36-490C-8486-1D13D926F0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14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64EB8-109F-4BB7-B47B-554B0BAE25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0099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C01C8-D34D-43D8-996D-E7330D5443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3217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0ED5A-ACC7-4DE5-A615-9C8047EB97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538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B0535-5A57-4703-861D-1D92B69685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0749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B625A-12ED-4AE5-9CE0-D62F82BF31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947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B99AB-45E2-4A1B-82DA-CC2DED900A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9147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endParaRPr lang="en-US" altLang="en-US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endParaRPr lang="en-US" altLang="en-US"/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5DE82164-7643-4A09-BBB2-775A21D9805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56" name="Group 4"/>
          <p:cNvGrpSpPr>
            <a:grpSpLocks/>
          </p:cNvGrpSpPr>
          <p:nvPr/>
        </p:nvGrpSpPr>
        <p:grpSpPr bwMode="auto">
          <a:xfrm>
            <a:off x="228600" y="228600"/>
            <a:ext cx="8610600" cy="1981200"/>
            <a:chOff x="144" y="144"/>
            <a:chExt cx="5424" cy="1248"/>
          </a:xfrm>
        </p:grpSpPr>
        <p:sp>
          <p:nvSpPr>
            <p:cNvPr id="125957" name="AutoShape 5"/>
            <p:cNvSpPr>
              <a:spLocks noChangeArrowheads="1"/>
            </p:cNvSpPr>
            <p:nvPr/>
          </p:nvSpPr>
          <p:spPr bwMode="auto">
            <a:xfrm>
              <a:off x="144" y="144"/>
              <a:ext cx="5424" cy="1248"/>
            </a:xfrm>
            <a:prstGeom prst="bevel">
              <a:avLst>
                <a:gd name="adj" fmla="val 10176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25958" name="Picture 6" descr="Jesus said, &quot;Come to me all you who are tired from carrying heavy loads...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58"/>
              <a:ext cx="1104" cy="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25959" name="Text Box 7"/>
            <p:cNvSpPr txBox="1">
              <a:spLocks noChangeArrowheads="1"/>
            </p:cNvSpPr>
            <p:nvPr/>
          </p:nvSpPr>
          <p:spPr bwMode="auto">
            <a:xfrm>
              <a:off x="2256" y="326"/>
              <a:ext cx="2832" cy="82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>
                  <a:solidFill>
                    <a:srgbClr val="FFFF99"/>
                  </a:solidFill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25960" name="Text Box 8"/>
          <p:cNvSpPr txBox="1">
            <a:spLocks noChangeArrowheads="1"/>
          </p:cNvSpPr>
          <p:nvPr/>
        </p:nvSpPr>
        <p:spPr bwMode="auto">
          <a:xfrm>
            <a:off x="533400" y="2971800"/>
            <a:ext cx="7924800" cy="213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682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168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>
                <a:latin typeface="Arial" panose="020B0604020202020204" pitchFamily="34" charset="0"/>
              </a:rPr>
              <a:t> It is not uncommon for Christians to be 	discouraged from time to time</a:t>
            </a:r>
            <a:endParaRPr lang="en-US" altLang="en-US" sz="280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sz="2800">
                <a:solidFill>
                  <a:srgbClr val="3333CC"/>
                </a:solidFill>
                <a:latin typeface="Arial" panose="020B0604020202020204" pitchFamily="34" charset="0"/>
              </a:rPr>
              <a:t> </a:t>
            </a:r>
            <a:r>
              <a:rPr lang="en-US" altLang="en-US" i="1">
                <a:solidFill>
                  <a:srgbClr val="3333CC"/>
                </a:solidFill>
                <a:latin typeface="Arial" panose="020B0604020202020204" pitchFamily="34" charset="0"/>
              </a:rPr>
              <a:t>Some – occasionally / Others – Stay in it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i="1">
                <a:solidFill>
                  <a:srgbClr val="3333CC"/>
                </a:solidFill>
                <a:latin typeface="Arial" panose="020B0604020202020204" pitchFamily="34" charset="0"/>
              </a:rPr>
              <a:t> Some – “blahs” or “blues” / Some – Depression</a:t>
            </a:r>
            <a:endParaRPr lang="en-US" altLang="en-US" i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4343400" y="609600"/>
            <a:ext cx="4800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/>
              <a:t>Reached a Point Where He Was Pretty Low</a:t>
            </a:r>
          </a:p>
        </p:txBody>
      </p:sp>
      <p:pic>
        <p:nvPicPr>
          <p:cNvPr id="126982" name="Picture 6" descr="MCSO01855_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5" r="76797" b="5693"/>
          <a:stretch>
            <a:fillRect/>
          </a:stretch>
        </p:blipFill>
        <p:spPr bwMode="auto">
          <a:xfrm>
            <a:off x="457200" y="2133600"/>
            <a:ext cx="16764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4" name="Text Box 8"/>
          <p:cNvSpPr txBox="1">
            <a:spLocks noChangeArrowheads="1"/>
          </p:cNvSpPr>
          <p:nvPr/>
        </p:nvSpPr>
        <p:spPr bwMode="auto">
          <a:xfrm>
            <a:off x="2209800" y="2133600"/>
            <a:ext cx="6705600" cy="400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solidFill>
                  <a:srgbClr val="3333CC"/>
                </a:solidFill>
                <a:latin typeface="Arial" panose="020B0604020202020204" pitchFamily="34" charset="0"/>
              </a:rPr>
              <a:t> Perhaps we think the great prophets are 	people of steel – unreal temperament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solidFill>
                  <a:srgbClr val="3333CC"/>
                </a:solidFill>
                <a:latin typeface="Arial" panose="020B0604020202020204" pitchFamily="34" charset="0"/>
              </a:rPr>
              <a:t> Jas. 5:17 – “nature like ours”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0" dirty="0">
                <a:solidFill>
                  <a:srgbClr val="3333CC"/>
                </a:solidFill>
                <a:latin typeface="Arial" panose="020B0604020202020204" pitchFamily="34" charset="0"/>
              </a:rPr>
              <a:t> 1 Kings 19:1-10  Reached a point – “burnout” </a:t>
            </a:r>
            <a:endParaRPr lang="en-US" altLang="en-US" b="0" dirty="0"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dirty="0">
                <a:latin typeface="Arial" panose="020B0604020202020204" pitchFamily="34" charset="0"/>
              </a:rPr>
              <a:t> </a:t>
            </a:r>
            <a:r>
              <a:rPr lang="en-US" altLang="en-US" b="0" i="1" dirty="0">
                <a:latin typeface="Arial" panose="020B0604020202020204" pitchFamily="34" charset="0"/>
              </a:rPr>
              <a:t>Afraid (v. 3)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i="1" dirty="0">
                <a:latin typeface="Arial" panose="020B0604020202020204" pitchFamily="34" charset="0"/>
              </a:rPr>
              <a:t> Doubted ability to continue (v. 4)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i="1" dirty="0">
                <a:latin typeface="Arial" panose="020B0604020202020204" pitchFamily="34" charset="0"/>
              </a:rPr>
              <a:t> Exhausted (vv. 5-8)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b="0" i="1" dirty="0">
                <a:latin typeface="Arial" panose="020B0604020202020204" pitchFamily="34" charset="0"/>
              </a:rPr>
              <a:t> Felt frustrated &amp; all alone (v. 10)</a:t>
            </a:r>
          </a:p>
        </p:txBody>
      </p:sp>
      <p:sp>
        <p:nvSpPr>
          <p:cNvPr id="126985" name="AutoShape 9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Elijah Struggled – So Do We!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-15949"/>
            <a:ext cx="359585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Elijah</a:t>
            </a:r>
          </a:p>
        </p:txBody>
      </p:sp>
    </p:spTree>
    <p:extLst>
      <p:ext uri="{BB962C8B-B14F-4D97-AF65-F5344CB8AC3E}">
        <p14:creationId xmlns:p14="http://schemas.microsoft.com/office/powerpoint/2010/main" val="297837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11" name="Group 7"/>
          <p:cNvGrpSpPr>
            <a:grpSpLocks/>
          </p:cNvGrpSpPr>
          <p:nvPr/>
        </p:nvGrpSpPr>
        <p:grpSpPr bwMode="auto">
          <a:xfrm>
            <a:off x="228600" y="228600"/>
            <a:ext cx="8610600" cy="1981200"/>
            <a:chOff x="144" y="144"/>
            <a:chExt cx="5424" cy="1248"/>
          </a:xfrm>
        </p:grpSpPr>
        <p:sp>
          <p:nvSpPr>
            <p:cNvPr id="123907" name="AutoShape 3"/>
            <p:cNvSpPr>
              <a:spLocks noChangeArrowheads="1"/>
            </p:cNvSpPr>
            <p:nvPr/>
          </p:nvSpPr>
          <p:spPr bwMode="auto">
            <a:xfrm>
              <a:off x="144" y="144"/>
              <a:ext cx="5424" cy="1248"/>
            </a:xfrm>
            <a:prstGeom prst="bevel">
              <a:avLst>
                <a:gd name="adj" fmla="val 10176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23908" name="Picture 4" descr="Jesus said, &quot;Come to me all you who are tired from carrying heavy loads...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58"/>
              <a:ext cx="1104" cy="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23909" name="Text Box 5"/>
            <p:cNvSpPr txBox="1">
              <a:spLocks noChangeArrowheads="1"/>
            </p:cNvSpPr>
            <p:nvPr/>
          </p:nvSpPr>
          <p:spPr bwMode="auto">
            <a:xfrm>
              <a:off x="2256" y="326"/>
              <a:ext cx="2832" cy="82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>
                  <a:solidFill>
                    <a:srgbClr val="FFFF99"/>
                  </a:solidFill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815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2101" name="Text Box 5"/>
          <p:cNvSpPr txBox="1">
            <a:spLocks noChangeArrowheads="1"/>
          </p:cNvSpPr>
          <p:nvPr/>
        </p:nvSpPr>
        <p:spPr bwMode="auto">
          <a:xfrm rot="16200000">
            <a:off x="-3479006" y="3021806"/>
            <a:ext cx="815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I. What Is Discouragement?</a:t>
            </a:r>
          </a:p>
        </p:txBody>
      </p: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1600200" y="381000"/>
            <a:ext cx="7162800" cy="629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Dictionary</a:t>
            </a:r>
            <a:r>
              <a:rPr lang="en-US" altLang="en-US" b="0">
                <a:latin typeface="Arial" panose="020B0604020202020204" pitchFamily="34" charset="0"/>
              </a:rPr>
              <a:t>: “To deprive of courage, hope, 	confidence” (Webster)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Opposite of</a:t>
            </a:r>
            <a:r>
              <a:rPr lang="en-US" altLang="en-US">
                <a:latin typeface="Arial" panose="020B0604020202020204" pitchFamily="34" charset="0"/>
              </a:rPr>
              <a:t>: </a:t>
            </a:r>
            <a:r>
              <a:rPr lang="en-US" altLang="en-US" b="0">
                <a:latin typeface="Arial" panose="020B0604020202020204" pitchFamily="34" charset="0"/>
              </a:rPr>
              <a:t> Encouraged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C. </a:t>
            </a:r>
            <a:r>
              <a:rPr lang="en-US" altLang="en-US" u="sng">
                <a:latin typeface="Arial" panose="020B0604020202020204" pitchFamily="34" charset="0"/>
              </a:rPr>
              <a:t>Synonyms</a:t>
            </a:r>
            <a:r>
              <a:rPr lang="en-US" altLang="en-US">
                <a:latin typeface="Arial" panose="020B0604020202020204" pitchFamily="34" charset="0"/>
              </a:rPr>
              <a:t>:</a:t>
            </a:r>
            <a:r>
              <a:rPr lang="en-US" altLang="en-US" b="0">
                <a:latin typeface="Arial" panose="020B0604020202020204" pitchFamily="34" charset="0"/>
              </a:rPr>
              <a:t> disappointed, down, disheartened, 	troubled, blues, depression, gloomy, etc.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D. </a:t>
            </a:r>
            <a:r>
              <a:rPr lang="en-US" altLang="en-US" u="sng">
                <a:latin typeface="Arial" panose="020B0604020202020204" pitchFamily="34" charset="0"/>
              </a:rPr>
              <a:t>There is legitimate discouragement</a:t>
            </a:r>
            <a:endParaRPr lang="en-US" altLang="en-US" b="0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b="0">
                <a:latin typeface="Arial" panose="020B0604020202020204" pitchFamily="34" charset="0"/>
              </a:rPr>
              <a:t> </a:t>
            </a:r>
            <a:r>
              <a:rPr lang="en-US" altLang="en-US" b="0" i="1">
                <a:latin typeface="Arial" panose="020B0604020202020204" pitchFamily="34" charset="0"/>
              </a:rPr>
              <a:t>Possible to be discouraged (Heb. 12:3, 5)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b="0" i="1">
                <a:latin typeface="Arial" panose="020B0604020202020204" pitchFamily="34" charset="0"/>
              </a:rPr>
              <a:t> The need for encouragement (Rom. 1:12)</a:t>
            </a:r>
            <a:r>
              <a:rPr lang="en-US" altLang="en-US" i="1" u="sng"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E. </a:t>
            </a:r>
            <a:r>
              <a:rPr lang="en-US" altLang="en-US" u="sng">
                <a:latin typeface="Arial" panose="020B0604020202020204" pitchFamily="34" charset="0"/>
              </a:rPr>
              <a:t>Broad term:</a:t>
            </a:r>
            <a:endParaRPr lang="en-US" altLang="en-US" b="0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b="0">
                <a:latin typeface="Arial" panose="020B0604020202020204" pitchFamily="34" charset="0"/>
              </a:rPr>
              <a:t> Includes feelings hurt – heartache – clinical 	depression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b="0">
                <a:latin typeface="Arial" panose="020B0604020202020204" pitchFamily="34" charset="0"/>
              </a:rPr>
              <a:t> Some “Depression” is merely discouragement	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002" name="Group 2"/>
          <p:cNvGrpSpPr>
            <a:grpSpLocks/>
          </p:cNvGrpSpPr>
          <p:nvPr/>
        </p:nvGrpSpPr>
        <p:grpSpPr bwMode="auto">
          <a:xfrm>
            <a:off x="228600" y="228600"/>
            <a:ext cx="8610600" cy="1981200"/>
            <a:chOff x="144" y="144"/>
            <a:chExt cx="5424" cy="1248"/>
          </a:xfrm>
        </p:grpSpPr>
        <p:sp>
          <p:nvSpPr>
            <p:cNvPr id="128003" name="AutoShape 3"/>
            <p:cNvSpPr>
              <a:spLocks noChangeArrowheads="1"/>
            </p:cNvSpPr>
            <p:nvPr/>
          </p:nvSpPr>
          <p:spPr bwMode="auto">
            <a:xfrm>
              <a:off x="144" y="144"/>
              <a:ext cx="5424" cy="1248"/>
            </a:xfrm>
            <a:prstGeom prst="bevel">
              <a:avLst>
                <a:gd name="adj" fmla="val 10176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28004" name="Picture 4" descr="Jesus said, &quot;Come to me all you who are tired from carrying heavy loads...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58"/>
              <a:ext cx="1104" cy="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28005" name="Text Box 5"/>
            <p:cNvSpPr txBox="1">
              <a:spLocks noChangeArrowheads="1"/>
            </p:cNvSpPr>
            <p:nvPr/>
          </p:nvSpPr>
          <p:spPr bwMode="auto">
            <a:xfrm>
              <a:off x="2256" y="326"/>
              <a:ext cx="2832" cy="82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>
                  <a:solidFill>
                    <a:srgbClr val="FFFF99"/>
                  </a:solidFill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81534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II. What Causes Discouragement?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19" name="Text Box 3"/>
          <p:cNvSpPr txBox="1">
            <a:spLocks noChangeArrowheads="1"/>
          </p:cNvSpPr>
          <p:nvPr/>
        </p:nvSpPr>
        <p:spPr bwMode="auto">
          <a:xfrm rot="16200000">
            <a:off x="-3479006" y="3109284"/>
            <a:ext cx="8153400" cy="56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400" dirty="0">
                <a:solidFill>
                  <a:schemeClr val="bg1"/>
                </a:solidFill>
                <a:latin typeface="Times New Roman" panose="02020603050405020304" pitchFamily="18" charset="0"/>
              </a:rPr>
              <a:t>II. What Causes Discouragement?</a:t>
            </a: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5438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Disappointment at Sin of Others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Physical Problems / Sickness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C. </a:t>
            </a:r>
            <a:r>
              <a:rPr lang="en-US" altLang="en-US" u="sng">
                <a:latin typeface="Arial" panose="020B0604020202020204" pitchFamily="34" charset="0"/>
              </a:rPr>
              <a:t>Material / Financial Difficulties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D. </a:t>
            </a:r>
            <a:r>
              <a:rPr lang="en-US" altLang="en-US" u="sng">
                <a:latin typeface="Arial" panose="020B0604020202020204" pitchFamily="34" charset="0"/>
              </a:rPr>
              <a:t>Own Sin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E. </a:t>
            </a:r>
            <a:r>
              <a:rPr lang="en-US" altLang="en-US" u="sng">
                <a:latin typeface="Arial" panose="020B0604020202020204" pitchFamily="34" charset="0"/>
              </a:rPr>
              <a:t>Death of a Stronghold</a:t>
            </a:r>
            <a:endParaRPr lang="en-US" altLang="en-US" b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026" name="Group 2"/>
          <p:cNvGrpSpPr>
            <a:grpSpLocks/>
          </p:cNvGrpSpPr>
          <p:nvPr/>
        </p:nvGrpSpPr>
        <p:grpSpPr bwMode="auto">
          <a:xfrm>
            <a:off x="228600" y="228600"/>
            <a:ext cx="8610600" cy="1981200"/>
            <a:chOff x="144" y="144"/>
            <a:chExt cx="5424" cy="1248"/>
          </a:xfrm>
        </p:grpSpPr>
        <p:sp>
          <p:nvSpPr>
            <p:cNvPr id="129027" name="AutoShape 3"/>
            <p:cNvSpPr>
              <a:spLocks noChangeArrowheads="1"/>
            </p:cNvSpPr>
            <p:nvPr/>
          </p:nvSpPr>
          <p:spPr bwMode="auto">
            <a:xfrm>
              <a:off x="144" y="144"/>
              <a:ext cx="5424" cy="1248"/>
            </a:xfrm>
            <a:prstGeom prst="bevel">
              <a:avLst>
                <a:gd name="adj" fmla="val 10176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29028" name="Picture 4" descr="Jesus said, &quot;Come to me all you who are tired from carrying heavy loads...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58"/>
              <a:ext cx="1104" cy="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29029" name="Text Box 5"/>
            <p:cNvSpPr txBox="1">
              <a:spLocks noChangeArrowheads="1"/>
            </p:cNvSpPr>
            <p:nvPr/>
          </p:nvSpPr>
          <p:spPr bwMode="auto">
            <a:xfrm>
              <a:off x="2256" y="326"/>
              <a:ext cx="2832" cy="82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>
                  <a:solidFill>
                    <a:srgbClr val="FFFF99"/>
                  </a:solidFill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8153400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II. What Causes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III. How Does It Create A Struggle?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 rot="16200000">
            <a:off x="-3358356" y="2966244"/>
            <a:ext cx="815340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III. How Does It Create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A Struggle?</a:t>
            </a:r>
          </a:p>
        </p:txBody>
      </p:sp>
      <p:sp>
        <p:nvSpPr>
          <p:cNvPr id="142340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1628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Feel Like You Are Alone</a:t>
            </a:r>
            <a:r>
              <a:rPr lang="en-US" altLang="en-US" b="0">
                <a:latin typeface="Arial" panose="020B0604020202020204" pitchFamily="34" charset="0"/>
              </a:rPr>
              <a:t> (1 Kings 19:10)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Sees A Dark Future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C. </a:t>
            </a:r>
            <a:r>
              <a:rPr lang="en-US" altLang="en-US" u="sng">
                <a:latin typeface="Arial" panose="020B0604020202020204" pitchFamily="34" charset="0"/>
              </a:rPr>
              <a:t>Think Nothing Can Do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D. </a:t>
            </a:r>
            <a:r>
              <a:rPr lang="en-US" altLang="en-US" u="sng">
                <a:latin typeface="Arial" panose="020B0604020202020204" pitchFamily="34" charset="0"/>
              </a:rPr>
              <a:t>Exaggerate The Trouble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E. </a:t>
            </a:r>
            <a:r>
              <a:rPr lang="en-US" altLang="en-US" u="sng">
                <a:latin typeface="Arial" panose="020B0604020202020204" pitchFamily="34" charset="0"/>
              </a:rPr>
              <a:t>Forget The Good Of The Past</a:t>
            </a:r>
            <a:endParaRPr lang="en-US" altLang="en-US" b="0" i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050" name="Group 2"/>
          <p:cNvGrpSpPr>
            <a:grpSpLocks/>
          </p:cNvGrpSpPr>
          <p:nvPr/>
        </p:nvGrpSpPr>
        <p:grpSpPr bwMode="auto">
          <a:xfrm>
            <a:off x="228600" y="228600"/>
            <a:ext cx="8610600" cy="1981200"/>
            <a:chOff x="144" y="144"/>
            <a:chExt cx="5424" cy="1248"/>
          </a:xfrm>
        </p:grpSpPr>
        <p:sp>
          <p:nvSpPr>
            <p:cNvPr id="130051" name="AutoShape 3"/>
            <p:cNvSpPr>
              <a:spLocks noChangeArrowheads="1"/>
            </p:cNvSpPr>
            <p:nvPr/>
          </p:nvSpPr>
          <p:spPr bwMode="auto">
            <a:xfrm>
              <a:off x="144" y="144"/>
              <a:ext cx="5424" cy="1248"/>
            </a:xfrm>
            <a:prstGeom prst="bevel">
              <a:avLst>
                <a:gd name="adj" fmla="val 10176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30052" name="Picture 4" descr="Jesus said, &quot;Come to me all you who are tired from carrying heavy loads...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58"/>
              <a:ext cx="1104" cy="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30053" name="Text Box 5"/>
            <p:cNvSpPr txBox="1">
              <a:spLocks noChangeArrowheads="1"/>
            </p:cNvSpPr>
            <p:nvPr/>
          </p:nvSpPr>
          <p:spPr bwMode="auto">
            <a:xfrm>
              <a:off x="2256" y="326"/>
              <a:ext cx="2832" cy="82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>
                  <a:solidFill>
                    <a:srgbClr val="FFFF99"/>
                  </a:solidFill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8153400" cy="320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II. What Causes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III. How Does It Create A Struggle?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IV. How Can One Deal With It?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7162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A. </a:t>
            </a:r>
            <a:r>
              <a:rPr lang="en-US" altLang="en-US" u="sng" dirty="0">
                <a:latin typeface="Arial" panose="020B0604020202020204" pitchFamily="34" charset="0"/>
              </a:rPr>
              <a:t>Things That Don’t Help</a:t>
            </a:r>
            <a:endParaRPr lang="en-US" altLang="en-US" b="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	1. Running to escape (Psa. 55:6, 16-23)</a:t>
            </a: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	2. Self pity (1 Sam. 30:1-6)</a:t>
            </a: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	3. Alcohol (1 Pet. 4:3)</a:t>
            </a:r>
          </a:p>
        </p:txBody>
      </p:sp>
      <p:sp>
        <p:nvSpPr>
          <p:cNvPr id="149510" name="Rectangle 6"/>
          <p:cNvSpPr>
            <a:spLocks noChangeArrowheads="1"/>
          </p:cNvSpPr>
          <p:nvPr/>
        </p:nvSpPr>
        <p:spPr bwMode="auto">
          <a:xfrm rot="16200000">
            <a:off x="-2637631" y="3171031"/>
            <a:ext cx="64706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IV. How Can One Deal With It?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1555" name="Text Box 3"/>
          <p:cNvSpPr txBox="1">
            <a:spLocks noChangeArrowheads="1"/>
          </p:cNvSpPr>
          <p:nvPr/>
        </p:nvSpPr>
        <p:spPr bwMode="auto">
          <a:xfrm>
            <a:off x="1600200" y="381000"/>
            <a:ext cx="71628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Things That Don’t Help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Elijah’s Case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1. Prayed (1 Kings 19:4; 1 Pet. 5:7)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2. Remember the power of God (1 Kings 19:11-		13)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3. Get busy doing Lord’s will (vv. 15-ff)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4. Not as bad as you think (v. 18)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5. Are others who will help (vv. 17-18)</a:t>
            </a:r>
            <a:endParaRPr lang="en-US" altLang="en-US" b="0" i="1">
              <a:latin typeface="Arial" panose="020B0604020202020204" pitchFamily="34" charset="0"/>
            </a:endParaRPr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 rot="16200000">
            <a:off x="-2637631" y="3171031"/>
            <a:ext cx="64706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IV. How Can One Deal With It?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2579" name="Text Box 3"/>
          <p:cNvSpPr txBox="1">
            <a:spLocks noChangeArrowheads="1"/>
          </p:cNvSpPr>
          <p:nvPr/>
        </p:nvSpPr>
        <p:spPr bwMode="auto">
          <a:xfrm>
            <a:off x="1600200" y="381000"/>
            <a:ext cx="7162800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Things That Don’t Help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Elijah’s Case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C. </a:t>
            </a:r>
            <a:r>
              <a:rPr lang="en-US" altLang="en-US" u="sng">
                <a:latin typeface="Arial" panose="020B0604020202020204" pitchFamily="34" charset="0"/>
              </a:rPr>
              <a:t>Hebrews’ Encouragement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1. Know you are on right track (chapters 1-9)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2. Consider danger if stay discouraged (6:4-8)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3. You’ve done it in the past (6:9-12)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4. Remember God’s promises (6:13-20)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5. Consider how Jesus endured (12:3)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6. Could be worse (12:4)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7. Bad circumstances make us better (12:5-11)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	8. Take respon. self &amp; be determined (12:12)</a:t>
            </a:r>
            <a:endParaRPr lang="en-US" altLang="en-US" b="0" i="1">
              <a:latin typeface="Arial" panose="020B0604020202020204" pitchFamily="34" charset="0"/>
            </a:endParaRP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 rot="16200000">
            <a:off x="-2637631" y="3171031"/>
            <a:ext cx="64706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IV. How Can One Deal With It?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3" name="Text Box 3"/>
          <p:cNvSpPr txBox="1">
            <a:spLocks noChangeArrowheads="1"/>
          </p:cNvSpPr>
          <p:nvPr/>
        </p:nvSpPr>
        <p:spPr bwMode="auto">
          <a:xfrm>
            <a:off x="1600200" y="381000"/>
            <a:ext cx="71628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A. </a:t>
            </a:r>
            <a:r>
              <a:rPr lang="en-US" altLang="en-US" u="sng">
                <a:latin typeface="Arial" panose="020B0604020202020204" pitchFamily="34" charset="0"/>
              </a:rPr>
              <a:t>Things That Don’t Help</a:t>
            </a: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B. </a:t>
            </a:r>
            <a:r>
              <a:rPr lang="en-US" altLang="en-US" u="sng">
                <a:latin typeface="Arial" panose="020B0604020202020204" pitchFamily="34" charset="0"/>
              </a:rPr>
              <a:t>Elijah’s Case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C. </a:t>
            </a:r>
            <a:r>
              <a:rPr lang="en-US" altLang="en-US" u="sng">
                <a:latin typeface="Arial" panose="020B0604020202020204" pitchFamily="34" charset="0"/>
              </a:rPr>
              <a:t>Hebrews’ Encouragement</a:t>
            </a:r>
            <a:endParaRPr lang="en-US" altLang="en-US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>
                <a:latin typeface="Arial" panose="020B0604020202020204" pitchFamily="34" charset="0"/>
              </a:rPr>
              <a:t>D. </a:t>
            </a:r>
            <a:r>
              <a:rPr lang="en-US" altLang="en-US" u="sng">
                <a:latin typeface="Arial" panose="020B0604020202020204" pitchFamily="34" charset="0"/>
              </a:rPr>
              <a:t>Instructions to Encourage the Fainthearted</a:t>
            </a:r>
          </a:p>
        </p:txBody>
      </p:sp>
      <p:sp>
        <p:nvSpPr>
          <p:cNvPr id="153604" name="Rectangle 4"/>
          <p:cNvSpPr>
            <a:spLocks noChangeArrowheads="1"/>
          </p:cNvSpPr>
          <p:nvPr/>
        </p:nvSpPr>
        <p:spPr bwMode="auto">
          <a:xfrm rot="16200000">
            <a:off x="-2637631" y="3171031"/>
            <a:ext cx="64706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IV. How Can One Deal With It?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Text Box 4"/>
          <p:cNvSpPr txBox="1">
            <a:spLocks noChangeArrowheads="1"/>
          </p:cNvSpPr>
          <p:nvPr/>
        </p:nvSpPr>
        <p:spPr bwMode="auto">
          <a:xfrm>
            <a:off x="457200" y="228600"/>
            <a:ext cx="8229600" cy="19272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en-US" altLang="en-US" sz="2400" u="sng">
                <a:latin typeface="Times New Roman" panose="02020603050405020304" pitchFamily="18" charset="0"/>
              </a:rPr>
              <a:t>1 Thess 5:14</a:t>
            </a:r>
          </a:p>
          <a:p>
            <a:endParaRPr lang="en-US" altLang="en-US" sz="2400" u="sng">
              <a:latin typeface="Times New Roman" panose="02020603050405020304" pitchFamily="18" charset="0"/>
            </a:endParaRPr>
          </a:p>
          <a:p>
            <a:r>
              <a:rPr lang="en-US" altLang="en-US" sz="2400" b="0">
                <a:latin typeface="Times New Roman" panose="02020603050405020304" pitchFamily="18" charset="0"/>
              </a:rPr>
              <a:t>Now we exhort you, brethren, warn those who are unruly, </a:t>
            </a:r>
            <a:r>
              <a:rPr lang="en-US" altLang="en-US" sz="2400">
                <a:solidFill>
                  <a:srgbClr val="996600"/>
                </a:solidFill>
                <a:latin typeface="Times New Roman" panose="02020603050405020304" pitchFamily="18" charset="0"/>
              </a:rPr>
              <a:t>comfort the fainthearted</a:t>
            </a:r>
            <a:r>
              <a:rPr lang="en-US" altLang="en-US" sz="2400" b="0">
                <a:latin typeface="Times New Roman" panose="02020603050405020304" pitchFamily="18" charset="0"/>
              </a:rPr>
              <a:t>, uphold the weak, be patient with all. </a:t>
            </a:r>
          </a:p>
          <a:p>
            <a:pPr algn="ctr"/>
            <a:r>
              <a:rPr lang="en-US" altLang="en-US" sz="2400" b="0">
                <a:latin typeface="Times New Roman" panose="02020603050405020304" pitchFamily="18" charset="0"/>
              </a:rPr>
              <a:t>[ASV: “encourage”]</a:t>
            </a:r>
          </a:p>
        </p:txBody>
      </p:sp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914400" y="2362200"/>
            <a:ext cx="76962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b="0" dirty="0">
                <a:latin typeface="Arial" panose="020B0604020202020204" pitchFamily="34" charset="0"/>
              </a:rPr>
              <a:t>Remind them what the word says (4:18; 5:11; Acts 20:2; 1 Cor. 14:31)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b="0" dirty="0">
                <a:latin typeface="Arial" panose="020B0604020202020204" pitchFamily="34" charset="0"/>
              </a:rPr>
              <a:t>Be positive – not negative (Num. 13:33 – 14:1; 21:4; 32:7, 9)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b="0" dirty="0">
                <a:latin typeface="Arial" panose="020B0604020202020204" pitchFamily="34" charset="0"/>
              </a:rPr>
              <a:t>Tell them to not give up (1 Thess. 3:2; Acts 11:23)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b="0" dirty="0">
                <a:latin typeface="Arial" panose="020B0604020202020204" pitchFamily="34" charset="0"/>
              </a:rPr>
              <a:t>Let know care – are loved (Col. 2:2)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b="0" dirty="0">
                <a:latin typeface="Arial" panose="020B0604020202020204" pitchFamily="34" charset="0"/>
              </a:rPr>
              <a:t>Remind them of cycles of life (Psa. 30:5)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b="0" dirty="0">
                <a:latin typeface="Arial" panose="020B0604020202020204" pitchFamily="34" charset="0"/>
              </a:rPr>
              <a:t>Remind them of temporary –vs- spiritual (2 Cor. 4:16-18)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4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4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4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4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4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4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3" name="Text Box 3"/>
          <p:cNvSpPr txBox="1">
            <a:spLocks noChangeArrowheads="1"/>
          </p:cNvSpPr>
          <p:nvPr/>
        </p:nvSpPr>
        <p:spPr bwMode="auto">
          <a:xfrm>
            <a:off x="1600200" y="381000"/>
            <a:ext cx="71628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  <a:tab pos="685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A. </a:t>
            </a:r>
            <a:r>
              <a:rPr lang="en-US" altLang="en-US" u="sng" dirty="0">
                <a:latin typeface="Arial" panose="020B0604020202020204" pitchFamily="34" charset="0"/>
              </a:rPr>
              <a:t>Things That Don’t Help</a:t>
            </a: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B. </a:t>
            </a:r>
            <a:r>
              <a:rPr lang="en-US" altLang="en-US" u="sng" dirty="0">
                <a:latin typeface="Arial" panose="020B0604020202020204" pitchFamily="34" charset="0"/>
              </a:rPr>
              <a:t>Elijah’s Case</a:t>
            </a:r>
            <a:endParaRPr lang="en-US" altLang="en-US" b="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C. </a:t>
            </a:r>
            <a:r>
              <a:rPr lang="en-US" altLang="en-US" u="sng" dirty="0">
                <a:latin typeface="Arial" panose="020B0604020202020204" pitchFamily="34" charset="0"/>
              </a:rPr>
              <a:t>Hebrews’ Encouragement</a:t>
            </a:r>
            <a:endParaRPr lang="en-US" altLang="en-US" b="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D. </a:t>
            </a:r>
            <a:r>
              <a:rPr lang="en-US" altLang="en-US" u="sng" dirty="0">
                <a:latin typeface="Arial" panose="020B0604020202020204" pitchFamily="34" charset="0"/>
              </a:rPr>
              <a:t>Instructions to Encourage the Fainthearted</a:t>
            </a:r>
            <a:endParaRPr lang="en-US" altLang="en-US" b="0" u="sng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Arial" panose="020B0604020202020204" pitchFamily="34" charset="0"/>
              </a:rPr>
              <a:t>E.  </a:t>
            </a:r>
            <a:r>
              <a:rPr lang="en-US" altLang="en-US" u="sng" dirty="0">
                <a:latin typeface="Arial" panose="020B0604020202020204" pitchFamily="34" charset="0"/>
              </a:rPr>
              <a:t>Put trust in God</a:t>
            </a:r>
          </a:p>
        </p:txBody>
      </p:sp>
      <p:sp>
        <p:nvSpPr>
          <p:cNvPr id="153604" name="Rectangle 4"/>
          <p:cNvSpPr>
            <a:spLocks noChangeArrowheads="1"/>
          </p:cNvSpPr>
          <p:nvPr/>
        </p:nvSpPr>
        <p:spPr bwMode="auto">
          <a:xfrm rot="16200000">
            <a:off x="-2637631" y="3171031"/>
            <a:ext cx="64706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IV. How Can One Deal With It?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05000" y="3962400"/>
            <a:ext cx="6553200" cy="230832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0" dirty="0">
                <a:latin typeface="Arial Narrow" panose="020B0606020202030204" pitchFamily="34" charset="0"/>
              </a:rPr>
              <a:t>Friends advice David to flee – for nothing can do (vv. 1-3)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0" dirty="0">
                <a:latin typeface="Arial Narrow" panose="020B0606020202030204" pitchFamily="34" charset="0"/>
              </a:rPr>
              <a:t>David declares his confidence in the Lord (vv. 4-7)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b="0" i="1" dirty="0">
                <a:latin typeface="Arial Narrow" panose="020B0606020202030204" pitchFamily="34" charset="0"/>
              </a:rPr>
              <a:t>God in on his throne in control (v. 4)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b="0" i="1" dirty="0">
                <a:latin typeface="Arial Narrow" panose="020B0606020202030204" pitchFamily="34" charset="0"/>
              </a:rPr>
              <a:t>God will punish wicked (vv. 5-6)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b="0" i="1" dirty="0">
                <a:latin typeface="Arial Narrow" panose="020B0606020202030204" pitchFamily="34" charset="0"/>
              </a:rPr>
              <a:t>God will remember the righteous (v. 7)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3962400" y="3134856"/>
            <a:ext cx="2438400" cy="75134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Psa.</a:t>
            </a:r>
            <a:r>
              <a:rPr kumimoji="0" lang="en-US" sz="2800" b="1" i="0" u="none" strike="noStrike" cap="none" normalizeH="0" dirty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11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893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530" name="Group 2"/>
          <p:cNvGrpSpPr>
            <a:grpSpLocks/>
          </p:cNvGrpSpPr>
          <p:nvPr/>
        </p:nvGrpSpPr>
        <p:grpSpPr bwMode="auto">
          <a:xfrm>
            <a:off x="228600" y="228600"/>
            <a:ext cx="8610600" cy="1981200"/>
            <a:chOff x="144" y="144"/>
            <a:chExt cx="5424" cy="1248"/>
          </a:xfrm>
        </p:grpSpPr>
        <p:sp>
          <p:nvSpPr>
            <p:cNvPr id="150531" name="AutoShape 3"/>
            <p:cNvSpPr>
              <a:spLocks noChangeArrowheads="1"/>
            </p:cNvSpPr>
            <p:nvPr/>
          </p:nvSpPr>
          <p:spPr bwMode="auto">
            <a:xfrm>
              <a:off x="144" y="144"/>
              <a:ext cx="5424" cy="1248"/>
            </a:xfrm>
            <a:prstGeom prst="bevel">
              <a:avLst>
                <a:gd name="adj" fmla="val 10176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50532" name="Picture 4" descr="Jesus said, &quot;Come to me all you who are tired from carrying heavy loads...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58"/>
              <a:ext cx="1104" cy="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</a:extLst>
          </p:spPr>
        </p:pic>
        <p:sp>
          <p:nvSpPr>
            <p:cNvPr id="150533" name="Text Box 5"/>
            <p:cNvSpPr txBox="1">
              <a:spLocks noChangeArrowheads="1"/>
            </p:cNvSpPr>
            <p:nvPr/>
          </p:nvSpPr>
          <p:spPr bwMode="auto">
            <a:xfrm>
              <a:off x="2256" y="326"/>
              <a:ext cx="2832" cy="82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>
                  <a:solidFill>
                    <a:srgbClr val="FFFF99"/>
                  </a:solidFill>
                  <a:latin typeface="Times New Roman" panose="02020603050405020304" pitchFamily="18" charset="0"/>
                </a:rPr>
                <a:t>Struggle With Discouragement</a:t>
              </a:r>
            </a:p>
          </p:txBody>
        </p:sp>
      </p:grp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8153400" cy="320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I. What Is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II. What Causes Discouragement?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III. How Does It Create A Struggle?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>
                <a:solidFill>
                  <a:srgbClr val="3333CC"/>
                </a:solidFill>
                <a:latin typeface="Times New Roman" panose="02020603050405020304" pitchFamily="18" charset="0"/>
              </a:rPr>
              <a:t>IV. How Can One Deal With It?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4601</TotalTime>
  <Words>558</Words>
  <Application>Microsoft Office PowerPoint</Application>
  <PresentationFormat>On-screen Show (4:3)</PresentationFormat>
  <Paragraphs>108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Times New Roman</vt:lpstr>
      <vt:lpstr>Calibri</vt:lpstr>
      <vt:lpstr>Arial Narrow</vt:lpstr>
      <vt:lpstr>Wingdings</vt:lpstr>
      <vt:lpstr>Arial</vt:lpstr>
      <vt:lpstr>AR CENA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88</cp:revision>
  <cp:lastPrinted>2016-10-08T15:41:59Z</cp:lastPrinted>
  <dcterms:created xsi:type="dcterms:W3CDTF">2001-11-29T17:55:34Z</dcterms:created>
  <dcterms:modified xsi:type="dcterms:W3CDTF">2016-10-10T12:05:35Z</dcterms:modified>
</cp:coreProperties>
</file>