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20"/>
  </p:notesMasterIdLst>
  <p:sldIdLst>
    <p:sldId id="334" r:id="rId2"/>
    <p:sldId id="317" r:id="rId3"/>
    <p:sldId id="339" r:id="rId4"/>
    <p:sldId id="316" r:id="rId5"/>
    <p:sldId id="323" r:id="rId6"/>
    <p:sldId id="319" r:id="rId7"/>
    <p:sldId id="324" r:id="rId8"/>
    <p:sldId id="325" r:id="rId9"/>
    <p:sldId id="326" r:id="rId10"/>
    <p:sldId id="327" r:id="rId11"/>
    <p:sldId id="328" r:id="rId12"/>
    <p:sldId id="320" r:id="rId13"/>
    <p:sldId id="329" r:id="rId14"/>
    <p:sldId id="330" r:id="rId15"/>
    <p:sldId id="331" r:id="rId16"/>
    <p:sldId id="332" r:id="rId17"/>
    <p:sldId id="333" r:id="rId18"/>
    <p:sldId id="321" r:id="rId1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FF9933"/>
    <a:srgbClr val="996600"/>
    <a:srgbClr val="663300"/>
    <a:srgbClr val="00CC99"/>
    <a:srgbClr val="CC6600"/>
    <a:srgbClr val="FFFF66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1388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75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3F4BF3-15A2-444A-8279-67194B593EAC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A7A07A-1FF6-460C-9CF4-C4D790E3A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4740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3C595E-C051-4E51-BA80-8E562550F1D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87880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D0B602-EF8A-4440-B651-2E0E08F6990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97472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A77122-FA2C-48AF-BC22-47CE23B3D3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06602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D2826B-5167-4219-B909-05A12783EA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70612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9AEC09-AA07-411E-8541-53E0DD83B75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76754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04BFC6-116F-47A6-A867-6EF8B84522C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00194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37F4B2-DBCA-4BBD-A6FC-EFB6286ACE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82377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6653DE-B583-4708-A817-B8DE9AC490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05575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BEECB0-7C57-4A8F-9FD7-DF520D4732C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79991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CB8DF4-1FBD-47E9-A312-00F99CF6589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48039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E9B309-3BBC-4DB6-B069-2CD3BA1412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9691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6861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/>
            </a:lvl1pPr>
          </a:lstStyle>
          <a:p>
            <a:endParaRPr lang="en-US" altLang="en-US"/>
          </a:p>
        </p:txBody>
      </p:sp>
      <p:sp>
        <p:nvSpPr>
          <p:cNvPr id="6861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/>
            </a:lvl1pPr>
          </a:lstStyle>
          <a:p>
            <a:endParaRPr lang="en-US" altLang="en-US"/>
          </a:p>
        </p:txBody>
      </p:sp>
      <p:sp>
        <p:nvSpPr>
          <p:cNvPr id="686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/>
            </a:lvl1pPr>
          </a:lstStyle>
          <a:p>
            <a:fld id="{0195E2F7-5DCD-4092-A4D7-A9CDA1A7CEF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rs17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62200"/>
            <a:ext cx="2927350" cy="358140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636" name="Text Box 4"/>
          <p:cNvSpPr txBox="1">
            <a:spLocks noChangeArrowheads="1"/>
          </p:cNvSpPr>
          <p:nvPr/>
        </p:nvSpPr>
        <p:spPr bwMode="auto">
          <a:xfrm>
            <a:off x="5334000" y="1439949"/>
            <a:ext cx="256672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en-US" dirty="0"/>
              <a:t>Luke 10:38-42</a:t>
            </a:r>
          </a:p>
        </p:txBody>
      </p:sp>
      <p:sp>
        <p:nvSpPr>
          <p:cNvPr id="69637" name="Text Box 5"/>
          <p:cNvSpPr txBox="1">
            <a:spLocks noChangeArrowheads="1"/>
          </p:cNvSpPr>
          <p:nvPr/>
        </p:nvSpPr>
        <p:spPr bwMode="auto">
          <a:xfrm>
            <a:off x="3657600" y="2362200"/>
            <a:ext cx="5105400" cy="8318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US" altLang="en-US" sz="2400" b="0">
                <a:latin typeface="Times New Roman" panose="02020603050405020304" pitchFamily="18" charset="0"/>
              </a:rPr>
              <a:t>“Martha, Martha, you are worried and troubled about many things” (v. 41)</a:t>
            </a:r>
          </a:p>
        </p:txBody>
      </p:sp>
      <p:sp>
        <p:nvSpPr>
          <p:cNvPr id="69638" name="Text Box 6"/>
          <p:cNvSpPr txBox="1">
            <a:spLocks noChangeArrowheads="1"/>
          </p:cNvSpPr>
          <p:nvPr/>
        </p:nvSpPr>
        <p:spPr bwMode="auto">
          <a:xfrm>
            <a:off x="3733800" y="3429000"/>
            <a:ext cx="51816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400" b="0" i="1"/>
              <a:t> Not a bad person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400" b="0" i="1"/>
              <a:t> Not immoral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400" b="0" i="1"/>
              <a:t> Not lacking in love for the Lord</a:t>
            </a:r>
          </a:p>
        </p:txBody>
      </p:sp>
      <p:sp>
        <p:nvSpPr>
          <p:cNvPr id="69639" name="Text Box 7"/>
          <p:cNvSpPr txBox="1">
            <a:spLocks noChangeArrowheads="1"/>
          </p:cNvSpPr>
          <p:nvPr/>
        </p:nvSpPr>
        <p:spPr bwMode="auto">
          <a:xfrm>
            <a:off x="3733800" y="5000625"/>
            <a:ext cx="5181600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400" b="0" i="1"/>
              <a:t> Bothered (NASV) – many things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400" b="0" i="1"/>
              <a:t> Distracted – thus struggled</a:t>
            </a:r>
          </a:p>
        </p:txBody>
      </p:sp>
      <p:sp>
        <p:nvSpPr>
          <p:cNvPr id="69640" name="Text Box 8"/>
          <p:cNvSpPr txBox="1">
            <a:spLocks noChangeArrowheads="1"/>
          </p:cNvSpPr>
          <p:nvPr/>
        </p:nvSpPr>
        <p:spPr bwMode="auto">
          <a:xfrm>
            <a:off x="838200" y="6172200"/>
            <a:ext cx="7772400" cy="466725"/>
          </a:xfrm>
          <a:prstGeom prst="rect">
            <a:avLst/>
          </a:prstGeom>
          <a:solidFill>
            <a:schemeClr val="bg1"/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n-US" sz="2400">
                <a:solidFill>
                  <a:srgbClr val="002060"/>
                </a:solidFill>
              </a:rPr>
              <a:t>We, like Martha, struggle with many things!</a:t>
            </a:r>
          </a:p>
        </p:txBody>
      </p:sp>
      <p:sp>
        <p:nvSpPr>
          <p:cNvPr id="9" name="Rectangle 8"/>
          <p:cNvSpPr/>
          <p:nvPr/>
        </p:nvSpPr>
        <p:spPr>
          <a:xfrm>
            <a:off x="1066800" y="4971"/>
            <a:ext cx="6869188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6600" b="1" i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 CENA" panose="02000000000000000000" pitchFamily="2" charset="0"/>
              </a:rPr>
              <a:t>Good People Are Often</a:t>
            </a:r>
          </a:p>
          <a:p>
            <a:r>
              <a:rPr lang="en-US" sz="6600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 CENA" panose="02000000000000000000" pitchFamily="2" charset="0"/>
              </a:rPr>
              <a:t>Troubled</a:t>
            </a:r>
            <a:endParaRPr lang="en-US" sz="6600" b="1" i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 CEN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39048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96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96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9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69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696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696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69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7" grpId="0" animBg="1"/>
      <p:bldP spid="69638" grpId="0"/>
      <p:bldP spid="69639" grpId="0" build="p"/>
      <p:bldP spid="6964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956" name="Group 4"/>
          <p:cNvGrpSpPr>
            <a:grpSpLocks/>
          </p:cNvGrpSpPr>
          <p:nvPr/>
        </p:nvGrpSpPr>
        <p:grpSpPr bwMode="auto">
          <a:xfrm>
            <a:off x="228600" y="228600"/>
            <a:ext cx="8610600" cy="1981200"/>
            <a:chOff x="144" y="144"/>
            <a:chExt cx="5424" cy="1248"/>
          </a:xfrm>
        </p:grpSpPr>
        <p:sp>
          <p:nvSpPr>
            <p:cNvPr id="125957" name="AutoShape 5"/>
            <p:cNvSpPr>
              <a:spLocks noChangeArrowheads="1"/>
            </p:cNvSpPr>
            <p:nvPr/>
          </p:nvSpPr>
          <p:spPr bwMode="auto">
            <a:xfrm>
              <a:off x="144" y="144"/>
              <a:ext cx="5424" cy="1248"/>
            </a:xfrm>
            <a:prstGeom prst="bevel">
              <a:avLst>
                <a:gd name="adj" fmla="val 10176"/>
              </a:avLst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125958" name="Picture 6" descr="Jesus said, &quot;Come to me all you who are tired from carrying heavy loads...&quot;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" y="358"/>
              <a:ext cx="1104" cy="8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</a:extLst>
          </p:spPr>
        </p:pic>
        <p:sp>
          <p:nvSpPr>
            <p:cNvPr id="125959" name="Text Box 7"/>
            <p:cNvSpPr txBox="1">
              <a:spLocks noChangeArrowheads="1"/>
            </p:cNvSpPr>
            <p:nvPr/>
          </p:nvSpPr>
          <p:spPr bwMode="auto">
            <a:xfrm>
              <a:off x="2256" y="326"/>
              <a:ext cx="2832" cy="826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tx1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4000">
                  <a:solidFill>
                    <a:srgbClr val="FFFF99"/>
                  </a:solidFill>
                  <a:latin typeface="Times New Roman" panose="02020603050405020304" pitchFamily="18" charset="0"/>
                </a:rPr>
                <a:t>Struggle With Discouragement</a:t>
              </a:r>
            </a:p>
          </p:txBody>
        </p:sp>
      </p:grpSp>
      <p:sp>
        <p:nvSpPr>
          <p:cNvPr id="125960" name="Text Box 8"/>
          <p:cNvSpPr txBox="1">
            <a:spLocks noChangeArrowheads="1"/>
          </p:cNvSpPr>
          <p:nvPr/>
        </p:nvSpPr>
        <p:spPr bwMode="auto">
          <a:xfrm>
            <a:off x="533400" y="2971800"/>
            <a:ext cx="7924800" cy="2135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1682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1682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1682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1682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1682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168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168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168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168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800">
                <a:latin typeface="Arial" panose="020B0604020202020204" pitchFamily="34" charset="0"/>
              </a:rPr>
              <a:t> It is not uncommon for Christians to be 	discouraged from time to time</a:t>
            </a:r>
            <a:endParaRPr lang="en-US" altLang="en-US" sz="2800">
              <a:solidFill>
                <a:srgbClr val="3333CC"/>
              </a:solidFill>
              <a:latin typeface="Arial" panose="020B0604020202020204" pitchFamily="34" charset="0"/>
            </a:endParaRPr>
          </a:p>
          <a:p>
            <a:pPr lvl="1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n-US" altLang="en-US" sz="2800">
                <a:solidFill>
                  <a:srgbClr val="3333CC"/>
                </a:solidFill>
                <a:latin typeface="Arial" panose="020B0604020202020204" pitchFamily="34" charset="0"/>
              </a:rPr>
              <a:t> </a:t>
            </a:r>
            <a:r>
              <a:rPr lang="en-US" altLang="en-US" i="1">
                <a:solidFill>
                  <a:srgbClr val="3333CC"/>
                </a:solidFill>
                <a:latin typeface="Arial" panose="020B0604020202020204" pitchFamily="34" charset="0"/>
              </a:rPr>
              <a:t>Some – occasionally / Others – Stay in it</a:t>
            </a:r>
          </a:p>
          <a:p>
            <a:pPr lvl="1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n-US" altLang="en-US" i="1">
                <a:solidFill>
                  <a:srgbClr val="3333CC"/>
                </a:solidFill>
                <a:latin typeface="Arial" panose="020B0604020202020204" pitchFamily="34" charset="0"/>
              </a:rPr>
              <a:t> Some – “blahs” or “blues” / Some – Depression</a:t>
            </a:r>
            <a:endParaRPr lang="en-US" altLang="en-US" i="1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59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59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259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59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59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259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59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59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259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60" grpId="0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81" name="Text Box 5"/>
          <p:cNvSpPr txBox="1">
            <a:spLocks noChangeArrowheads="1"/>
          </p:cNvSpPr>
          <p:nvPr/>
        </p:nvSpPr>
        <p:spPr bwMode="auto">
          <a:xfrm>
            <a:off x="4343400" y="609600"/>
            <a:ext cx="48006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200"/>
              <a:t>Reached a Point Where He Was Pretty Low</a:t>
            </a:r>
          </a:p>
        </p:txBody>
      </p:sp>
      <p:pic>
        <p:nvPicPr>
          <p:cNvPr id="126982" name="Picture 6" descr="MCSO01855_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45" r="76797" b="5693"/>
          <a:stretch>
            <a:fillRect/>
          </a:stretch>
        </p:blipFill>
        <p:spPr bwMode="auto">
          <a:xfrm>
            <a:off x="457200" y="2133600"/>
            <a:ext cx="167640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6984" name="Text Box 8"/>
          <p:cNvSpPr txBox="1">
            <a:spLocks noChangeArrowheads="1"/>
          </p:cNvSpPr>
          <p:nvPr/>
        </p:nvSpPr>
        <p:spPr bwMode="auto">
          <a:xfrm>
            <a:off x="2209800" y="2133600"/>
            <a:ext cx="6705600" cy="4007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b="0" dirty="0">
                <a:solidFill>
                  <a:srgbClr val="3333CC"/>
                </a:solidFill>
                <a:latin typeface="Arial" panose="020B0604020202020204" pitchFamily="34" charset="0"/>
              </a:rPr>
              <a:t> Perhaps we think the great prophets are 	people of steel – unreal temperament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b="0" dirty="0">
                <a:solidFill>
                  <a:srgbClr val="3333CC"/>
                </a:solidFill>
                <a:latin typeface="Arial" panose="020B0604020202020204" pitchFamily="34" charset="0"/>
              </a:rPr>
              <a:t> Jas. 5:17 – “nature like ours”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b="0" dirty="0">
                <a:solidFill>
                  <a:srgbClr val="3333CC"/>
                </a:solidFill>
                <a:latin typeface="Arial" panose="020B0604020202020204" pitchFamily="34" charset="0"/>
              </a:rPr>
              <a:t> 1 Kings 19:1-10  Reached a point – “burnout” </a:t>
            </a:r>
            <a:endParaRPr lang="en-US" altLang="en-US" b="0" dirty="0">
              <a:latin typeface="Arial" panose="020B0604020202020204" pitchFamily="34" charset="0"/>
            </a:endParaRPr>
          </a:p>
          <a:p>
            <a:pPr lvl="1">
              <a:lnSpc>
                <a:spcPct val="90000"/>
              </a:lnSpc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n-US" altLang="en-US" b="0" dirty="0">
                <a:latin typeface="Arial" panose="020B0604020202020204" pitchFamily="34" charset="0"/>
              </a:rPr>
              <a:t> </a:t>
            </a:r>
            <a:r>
              <a:rPr lang="en-US" altLang="en-US" b="0" i="1" dirty="0">
                <a:latin typeface="Arial" panose="020B0604020202020204" pitchFamily="34" charset="0"/>
              </a:rPr>
              <a:t>Afraid (v. 3)</a:t>
            </a:r>
          </a:p>
          <a:p>
            <a:pPr lvl="1">
              <a:lnSpc>
                <a:spcPct val="90000"/>
              </a:lnSpc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n-US" altLang="en-US" b="0" i="1" dirty="0">
                <a:latin typeface="Arial" panose="020B0604020202020204" pitchFamily="34" charset="0"/>
              </a:rPr>
              <a:t> Doubted ability to continue (v. 4)</a:t>
            </a:r>
          </a:p>
          <a:p>
            <a:pPr lvl="1">
              <a:lnSpc>
                <a:spcPct val="90000"/>
              </a:lnSpc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n-US" altLang="en-US" b="0" i="1" dirty="0">
                <a:latin typeface="Arial" panose="020B0604020202020204" pitchFamily="34" charset="0"/>
              </a:rPr>
              <a:t> Exhausted (vv. 5-8)</a:t>
            </a:r>
          </a:p>
          <a:p>
            <a:pPr lvl="1">
              <a:lnSpc>
                <a:spcPct val="90000"/>
              </a:lnSpc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n-US" altLang="en-US" b="0" i="1" dirty="0">
                <a:latin typeface="Arial" panose="020B0604020202020204" pitchFamily="34" charset="0"/>
              </a:rPr>
              <a:t> Felt frustrated &amp; all alone (v. 10)</a:t>
            </a:r>
          </a:p>
        </p:txBody>
      </p:sp>
      <p:sp>
        <p:nvSpPr>
          <p:cNvPr id="126985" name="AutoShape 9"/>
          <p:cNvSpPr>
            <a:spLocks noChangeArrowheads="1"/>
          </p:cNvSpPr>
          <p:nvPr/>
        </p:nvSpPr>
        <p:spPr bwMode="auto">
          <a:xfrm>
            <a:off x="0" y="6172200"/>
            <a:ext cx="9144000" cy="685800"/>
          </a:xfrm>
          <a:prstGeom prst="roundRect">
            <a:avLst>
              <a:gd name="adj" fmla="val 16667"/>
            </a:avLst>
          </a:prstGeom>
          <a:solidFill>
            <a:srgbClr val="9966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Elijah Struggled – So Do We!</a:t>
            </a:r>
          </a:p>
        </p:txBody>
      </p:sp>
      <p:sp>
        <p:nvSpPr>
          <p:cNvPr id="2" name="Rectangle 1"/>
          <p:cNvSpPr/>
          <p:nvPr/>
        </p:nvSpPr>
        <p:spPr>
          <a:xfrm>
            <a:off x="457200" y="-15949"/>
            <a:ext cx="359585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3800" b="1" i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 CENA" panose="02000000000000000000" pitchFamily="2" charset="0"/>
              </a:rPr>
              <a:t>Elijah</a:t>
            </a:r>
          </a:p>
        </p:txBody>
      </p:sp>
    </p:spTree>
    <p:extLst>
      <p:ext uri="{BB962C8B-B14F-4D97-AF65-F5344CB8AC3E}">
        <p14:creationId xmlns:p14="http://schemas.microsoft.com/office/powerpoint/2010/main" val="642001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69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69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69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69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69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69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69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69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69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69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69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69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69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69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26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84" grpId="0" build="p" bldLvl="2"/>
      <p:bldP spid="12698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911" name="Group 7"/>
          <p:cNvGrpSpPr>
            <a:grpSpLocks/>
          </p:cNvGrpSpPr>
          <p:nvPr/>
        </p:nvGrpSpPr>
        <p:grpSpPr bwMode="auto">
          <a:xfrm>
            <a:off x="228600" y="228600"/>
            <a:ext cx="8610600" cy="1981200"/>
            <a:chOff x="144" y="144"/>
            <a:chExt cx="5424" cy="1248"/>
          </a:xfrm>
        </p:grpSpPr>
        <p:sp>
          <p:nvSpPr>
            <p:cNvPr id="123907" name="AutoShape 3"/>
            <p:cNvSpPr>
              <a:spLocks noChangeArrowheads="1"/>
            </p:cNvSpPr>
            <p:nvPr/>
          </p:nvSpPr>
          <p:spPr bwMode="auto">
            <a:xfrm>
              <a:off x="144" y="144"/>
              <a:ext cx="5424" cy="1248"/>
            </a:xfrm>
            <a:prstGeom prst="bevel">
              <a:avLst>
                <a:gd name="adj" fmla="val 10176"/>
              </a:avLst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123908" name="Picture 4" descr="Jesus said, &quot;Come to me all you who are tired from carrying heavy loads...&quot;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" y="358"/>
              <a:ext cx="1104" cy="8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</a:extLst>
          </p:spPr>
        </p:pic>
        <p:sp>
          <p:nvSpPr>
            <p:cNvPr id="123909" name="Text Box 5"/>
            <p:cNvSpPr txBox="1">
              <a:spLocks noChangeArrowheads="1"/>
            </p:cNvSpPr>
            <p:nvPr/>
          </p:nvSpPr>
          <p:spPr bwMode="auto">
            <a:xfrm>
              <a:off x="2256" y="326"/>
              <a:ext cx="2832" cy="826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tx1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4000">
                  <a:solidFill>
                    <a:srgbClr val="FFFF99"/>
                  </a:solidFill>
                  <a:latin typeface="Times New Roman" panose="02020603050405020304" pitchFamily="18" charset="0"/>
                </a:rPr>
                <a:t>Struggle With Discouragement</a:t>
              </a:r>
            </a:p>
          </p:txBody>
        </p:sp>
      </p:grpSp>
      <p:sp>
        <p:nvSpPr>
          <p:cNvPr id="123910" name="Text Box 6"/>
          <p:cNvSpPr txBox="1">
            <a:spLocks noChangeArrowheads="1"/>
          </p:cNvSpPr>
          <p:nvPr/>
        </p:nvSpPr>
        <p:spPr bwMode="auto">
          <a:xfrm>
            <a:off x="533400" y="2743200"/>
            <a:ext cx="8153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4000">
                <a:solidFill>
                  <a:srgbClr val="3333CC"/>
                </a:solidFill>
                <a:latin typeface="Times New Roman" panose="02020603050405020304" pitchFamily="18" charset="0"/>
              </a:rPr>
              <a:t>I. What Is Discouragement?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00" name="Rectangle 4"/>
          <p:cNvSpPr>
            <a:spLocks noChangeArrowheads="1"/>
          </p:cNvSpPr>
          <p:nvPr/>
        </p:nvSpPr>
        <p:spPr bwMode="auto">
          <a:xfrm>
            <a:off x="0" y="0"/>
            <a:ext cx="1219200" cy="6858000"/>
          </a:xfrm>
          <a:prstGeom prst="rect">
            <a:avLst/>
          </a:prstGeom>
          <a:solidFill>
            <a:srgbClr val="33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2101" name="Text Box 5"/>
          <p:cNvSpPr txBox="1">
            <a:spLocks noChangeArrowheads="1"/>
          </p:cNvSpPr>
          <p:nvPr/>
        </p:nvSpPr>
        <p:spPr bwMode="auto">
          <a:xfrm rot="16200000">
            <a:off x="-3479006" y="3021806"/>
            <a:ext cx="815340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altLang="en-US" sz="3600">
                <a:solidFill>
                  <a:schemeClr val="bg1"/>
                </a:solidFill>
                <a:latin typeface="Times New Roman" panose="02020603050405020304" pitchFamily="18" charset="0"/>
              </a:rPr>
              <a:t>I. What Is Discouragement?</a:t>
            </a:r>
          </a:p>
        </p:txBody>
      </p:sp>
      <p:sp>
        <p:nvSpPr>
          <p:cNvPr id="132102" name="Text Box 6"/>
          <p:cNvSpPr txBox="1">
            <a:spLocks noChangeArrowheads="1"/>
          </p:cNvSpPr>
          <p:nvPr/>
        </p:nvSpPr>
        <p:spPr bwMode="auto">
          <a:xfrm>
            <a:off x="1600200" y="381000"/>
            <a:ext cx="7162800" cy="629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0" dirty="0">
                <a:latin typeface="Arial" panose="020B0604020202020204" pitchFamily="34" charset="0"/>
              </a:rPr>
              <a:t>A. </a:t>
            </a:r>
            <a:r>
              <a:rPr lang="en-US" altLang="en-US" u="sng" dirty="0">
                <a:latin typeface="Arial" panose="020B0604020202020204" pitchFamily="34" charset="0"/>
              </a:rPr>
              <a:t>Dictionary</a:t>
            </a:r>
            <a:r>
              <a:rPr lang="en-US" altLang="en-US" b="0" dirty="0">
                <a:latin typeface="Arial" panose="020B0604020202020204" pitchFamily="34" charset="0"/>
              </a:rPr>
              <a:t>: “To deprive of courage, hope, 	confidence” (Webster)</a:t>
            </a:r>
          </a:p>
          <a:p>
            <a:pPr>
              <a:spcBef>
                <a:spcPct val="50000"/>
              </a:spcBef>
            </a:pPr>
            <a:r>
              <a:rPr lang="en-US" altLang="en-US" b="0" dirty="0">
                <a:latin typeface="Arial" panose="020B0604020202020204" pitchFamily="34" charset="0"/>
              </a:rPr>
              <a:t>B. </a:t>
            </a:r>
            <a:r>
              <a:rPr lang="en-US" altLang="en-US" u="sng" dirty="0">
                <a:latin typeface="Arial" panose="020B0604020202020204" pitchFamily="34" charset="0"/>
              </a:rPr>
              <a:t>Opposite of</a:t>
            </a:r>
            <a:r>
              <a:rPr lang="en-US" altLang="en-US" dirty="0">
                <a:latin typeface="Arial" panose="020B0604020202020204" pitchFamily="34" charset="0"/>
              </a:rPr>
              <a:t>: </a:t>
            </a:r>
            <a:r>
              <a:rPr lang="en-US" altLang="en-US" b="0" dirty="0">
                <a:latin typeface="Arial" panose="020B0604020202020204" pitchFamily="34" charset="0"/>
              </a:rPr>
              <a:t> Encouraged</a:t>
            </a:r>
          </a:p>
          <a:p>
            <a:pPr>
              <a:spcBef>
                <a:spcPct val="50000"/>
              </a:spcBef>
            </a:pPr>
            <a:r>
              <a:rPr lang="en-US" altLang="en-US" b="0" dirty="0">
                <a:latin typeface="Arial" panose="020B0604020202020204" pitchFamily="34" charset="0"/>
              </a:rPr>
              <a:t>C. </a:t>
            </a:r>
            <a:r>
              <a:rPr lang="en-US" altLang="en-US" u="sng" dirty="0">
                <a:latin typeface="Arial" panose="020B0604020202020204" pitchFamily="34" charset="0"/>
              </a:rPr>
              <a:t>Synonyms</a:t>
            </a:r>
            <a:r>
              <a:rPr lang="en-US" altLang="en-US" dirty="0">
                <a:latin typeface="Arial" panose="020B0604020202020204" pitchFamily="34" charset="0"/>
              </a:rPr>
              <a:t>:</a:t>
            </a:r>
            <a:r>
              <a:rPr lang="en-US" altLang="en-US" b="0" dirty="0">
                <a:latin typeface="Arial" panose="020B0604020202020204" pitchFamily="34" charset="0"/>
              </a:rPr>
              <a:t> disappointed, down, disheartened, 	troubled, blues, depression, gloomy, etc.</a:t>
            </a:r>
          </a:p>
          <a:p>
            <a:pPr>
              <a:spcBef>
                <a:spcPct val="50000"/>
              </a:spcBef>
            </a:pPr>
            <a:r>
              <a:rPr lang="en-US" altLang="en-US" b="0" dirty="0">
                <a:latin typeface="Arial" panose="020B0604020202020204" pitchFamily="34" charset="0"/>
              </a:rPr>
              <a:t>D. </a:t>
            </a:r>
            <a:r>
              <a:rPr lang="en-US" altLang="en-US" u="sng" dirty="0">
                <a:latin typeface="Arial" panose="020B0604020202020204" pitchFamily="34" charset="0"/>
              </a:rPr>
              <a:t>There is legitimate discouragement</a:t>
            </a:r>
            <a:endParaRPr lang="en-US" altLang="en-US" b="0" dirty="0">
              <a:latin typeface="Arial" panose="020B0604020202020204" pitchFamily="34" charset="0"/>
            </a:endParaRP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altLang="en-US" b="0" dirty="0">
                <a:latin typeface="Arial" panose="020B0604020202020204" pitchFamily="34" charset="0"/>
              </a:rPr>
              <a:t> </a:t>
            </a:r>
            <a:r>
              <a:rPr lang="en-US" altLang="en-US" b="0" i="1" dirty="0">
                <a:latin typeface="Arial" panose="020B0604020202020204" pitchFamily="34" charset="0"/>
              </a:rPr>
              <a:t>Possible to be discouraged (Heb. 12:3, 5)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altLang="en-US" b="0" i="1" dirty="0">
                <a:latin typeface="Arial" panose="020B0604020202020204" pitchFamily="34" charset="0"/>
              </a:rPr>
              <a:t> The need for encouragement (Rom. 1:12)</a:t>
            </a:r>
            <a:r>
              <a:rPr lang="en-US" altLang="en-US" i="1" u="sng" dirty="0">
                <a:latin typeface="Arial" panose="020B0604020202020204" pitchFamily="34" charset="0"/>
              </a:rPr>
              <a:t> </a:t>
            </a:r>
          </a:p>
          <a:p>
            <a:pPr>
              <a:spcBef>
                <a:spcPct val="50000"/>
              </a:spcBef>
            </a:pPr>
            <a:r>
              <a:rPr lang="en-US" altLang="en-US" b="0" dirty="0">
                <a:latin typeface="Arial" panose="020B0604020202020204" pitchFamily="34" charset="0"/>
              </a:rPr>
              <a:t>E. </a:t>
            </a:r>
            <a:r>
              <a:rPr lang="en-US" altLang="en-US" u="sng" dirty="0">
                <a:latin typeface="Arial" panose="020B0604020202020204" pitchFamily="34" charset="0"/>
              </a:rPr>
              <a:t>Broad term:</a:t>
            </a:r>
            <a:endParaRPr lang="en-US" altLang="en-US" b="0" dirty="0">
              <a:latin typeface="Arial" panose="020B0604020202020204" pitchFamily="34" charset="0"/>
            </a:endParaRP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altLang="en-US" b="0" dirty="0">
                <a:latin typeface="Arial" panose="020B0604020202020204" pitchFamily="34" charset="0"/>
              </a:rPr>
              <a:t> Includes feelings hurt – heartache – clinical 	depression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altLang="en-US" b="0" dirty="0">
                <a:latin typeface="Arial" panose="020B0604020202020204" pitchFamily="34" charset="0"/>
              </a:rPr>
              <a:t> Some “Depression” is merely discouragement	 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2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2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2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2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2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2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2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2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2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2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2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2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21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21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21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21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21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21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21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21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21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321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21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21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3210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210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210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102" grpId="0" build="p" bldLvl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002" name="Group 2"/>
          <p:cNvGrpSpPr>
            <a:grpSpLocks/>
          </p:cNvGrpSpPr>
          <p:nvPr/>
        </p:nvGrpSpPr>
        <p:grpSpPr bwMode="auto">
          <a:xfrm>
            <a:off x="228600" y="228600"/>
            <a:ext cx="8610600" cy="1981200"/>
            <a:chOff x="144" y="144"/>
            <a:chExt cx="5424" cy="1248"/>
          </a:xfrm>
        </p:grpSpPr>
        <p:sp>
          <p:nvSpPr>
            <p:cNvPr id="128003" name="AutoShape 3"/>
            <p:cNvSpPr>
              <a:spLocks noChangeArrowheads="1"/>
            </p:cNvSpPr>
            <p:nvPr/>
          </p:nvSpPr>
          <p:spPr bwMode="auto">
            <a:xfrm>
              <a:off x="144" y="144"/>
              <a:ext cx="5424" cy="1248"/>
            </a:xfrm>
            <a:prstGeom prst="bevel">
              <a:avLst>
                <a:gd name="adj" fmla="val 10176"/>
              </a:avLst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128004" name="Picture 4" descr="Jesus said, &quot;Come to me all you who are tired from carrying heavy loads...&quot;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" y="358"/>
              <a:ext cx="1104" cy="8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</a:extLst>
          </p:spPr>
        </p:pic>
        <p:sp>
          <p:nvSpPr>
            <p:cNvPr id="128005" name="Text Box 5"/>
            <p:cNvSpPr txBox="1">
              <a:spLocks noChangeArrowheads="1"/>
            </p:cNvSpPr>
            <p:nvPr/>
          </p:nvSpPr>
          <p:spPr bwMode="auto">
            <a:xfrm>
              <a:off x="2256" y="326"/>
              <a:ext cx="2832" cy="826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tx1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4000">
                  <a:solidFill>
                    <a:srgbClr val="FFFF99"/>
                  </a:solidFill>
                  <a:latin typeface="Times New Roman" panose="02020603050405020304" pitchFamily="18" charset="0"/>
                </a:rPr>
                <a:t>Struggle With Discouragement</a:t>
              </a:r>
            </a:p>
          </p:txBody>
        </p:sp>
      </p:grpSp>
      <p:sp>
        <p:nvSpPr>
          <p:cNvPr id="128006" name="Text Box 6"/>
          <p:cNvSpPr txBox="1">
            <a:spLocks noChangeArrowheads="1"/>
          </p:cNvSpPr>
          <p:nvPr/>
        </p:nvSpPr>
        <p:spPr bwMode="auto">
          <a:xfrm>
            <a:off x="533400" y="2743200"/>
            <a:ext cx="8153400" cy="14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4000">
                <a:solidFill>
                  <a:srgbClr val="3333CC"/>
                </a:solidFill>
                <a:latin typeface="Times New Roman" panose="02020603050405020304" pitchFamily="18" charset="0"/>
              </a:rPr>
              <a:t>I. What Is Discouragement?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4000">
                <a:solidFill>
                  <a:srgbClr val="3333CC"/>
                </a:solidFill>
                <a:latin typeface="Times New Roman" panose="02020603050405020304" pitchFamily="18" charset="0"/>
              </a:rPr>
              <a:t>II. What Causes Discouragement?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ChangeArrowheads="1"/>
          </p:cNvSpPr>
          <p:nvPr/>
        </p:nvSpPr>
        <p:spPr bwMode="auto">
          <a:xfrm>
            <a:off x="0" y="0"/>
            <a:ext cx="1219200" cy="6858000"/>
          </a:xfrm>
          <a:prstGeom prst="rect">
            <a:avLst/>
          </a:prstGeom>
          <a:solidFill>
            <a:srgbClr val="33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33123" name="Text Box 3"/>
          <p:cNvSpPr txBox="1">
            <a:spLocks noChangeArrowheads="1"/>
          </p:cNvSpPr>
          <p:nvPr/>
        </p:nvSpPr>
        <p:spPr bwMode="auto">
          <a:xfrm rot="16200000">
            <a:off x="-3467100" y="3033086"/>
            <a:ext cx="8153400" cy="563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altLang="en-US" sz="3400" dirty="0">
                <a:solidFill>
                  <a:schemeClr val="bg1"/>
                </a:solidFill>
                <a:latin typeface="Times New Roman" panose="02020603050405020304" pitchFamily="18" charset="0"/>
              </a:rPr>
              <a:t>II. What Causes Discouragement?</a:t>
            </a:r>
          </a:p>
        </p:txBody>
      </p:sp>
      <p:sp>
        <p:nvSpPr>
          <p:cNvPr id="133124" name="Text Box 4"/>
          <p:cNvSpPr txBox="1">
            <a:spLocks noChangeArrowheads="1"/>
          </p:cNvSpPr>
          <p:nvPr/>
        </p:nvSpPr>
        <p:spPr bwMode="auto">
          <a:xfrm>
            <a:off x="1600200" y="381000"/>
            <a:ext cx="7162800" cy="4411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457200" indent="-457200">
              <a:spcBef>
                <a:spcPts val="200"/>
              </a:spcBef>
              <a:buFont typeface="+mj-lt"/>
              <a:buAutoNum type="alphaUcPeriod"/>
            </a:pPr>
            <a:r>
              <a:rPr lang="en-US" altLang="en-US" u="sng" dirty="0">
                <a:latin typeface="Arial" panose="020B0604020202020204" pitchFamily="34" charset="0"/>
              </a:rPr>
              <a:t>Disappointment at Sin of Others</a:t>
            </a:r>
            <a:endParaRPr lang="en-US" altLang="en-US" b="0" dirty="0">
              <a:latin typeface="Arial" panose="020B0604020202020204" pitchFamily="34" charset="0"/>
            </a:endParaRPr>
          </a:p>
          <a:p>
            <a:pPr marL="914400" lvl="1" indent="-457200">
              <a:spcBef>
                <a:spcPts val="200"/>
              </a:spcBef>
              <a:buFont typeface="+mj-lt"/>
              <a:buAutoNum type="arabicPeriod"/>
            </a:pPr>
            <a:r>
              <a:rPr lang="en-US" altLang="en-US" b="0" dirty="0">
                <a:latin typeface="Arial" panose="020B0604020202020204" pitchFamily="34" charset="0"/>
              </a:rPr>
              <a:t>1 Kings 19:10</a:t>
            </a:r>
          </a:p>
          <a:p>
            <a:pPr marL="914400" lvl="1" indent="-457200">
              <a:spcBef>
                <a:spcPts val="200"/>
              </a:spcBef>
              <a:buFont typeface="+mj-lt"/>
              <a:buAutoNum type="arabicPeriod"/>
            </a:pPr>
            <a:r>
              <a:rPr lang="en-US" altLang="en-US" b="0" dirty="0">
                <a:latin typeface="Arial" panose="020B0604020202020204" pitchFamily="34" charset="0"/>
              </a:rPr>
              <a:t> </a:t>
            </a:r>
            <a:r>
              <a:rPr lang="en-US" altLang="en-US" b="0" dirty="0">
                <a:solidFill>
                  <a:srgbClr val="3333CC"/>
                </a:solidFill>
                <a:latin typeface="Arial" panose="020B0604020202020204" pitchFamily="34" charset="0"/>
              </a:rPr>
              <a:t>Brethren</a:t>
            </a:r>
          </a:p>
          <a:p>
            <a:pPr marL="1371600" lvl="2" indent="-457200">
              <a:spcBef>
                <a:spcPts val="200"/>
              </a:spcBef>
              <a:buFont typeface="+mj-lt"/>
              <a:buAutoNum type="alphaLcPeriod"/>
            </a:pPr>
            <a:r>
              <a:rPr lang="en-US" altLang="en-US" b="0" dirty="0">
                <a:latin typeface="Arial" panose="020B0604020202020204" pitchFamily="34" charset="0"/>
              </a:rPr>
              <a:t>Psa. 119:136</a:t>
            </a:r>
          </a:p>
          <a:p>
            <a:pPr marL="1371600" lvl="2" indent="-457200">
              <a:spcBef>
                <a:spcPts val="200"/>
              </a:spcBef>
              <a:buFont typeface="+mj-lt"/>
              <a:buAutoNum type="alphaLcPeriod"/>
            </a:pPr>
            <a:r>
              <a:rPr lang="en-US" altLang="en-US" b="0" dirty="0">
                <a:latin typeface="Arial" panose="020B0604020202020204" pitchFamily="34" charset="0"/>
              </a:rPr>
              <a:t>Sin – worldliness</a:t>
            </a:r>
          </a:p>
          <a:p>
            <a:pPr marL="1371600" lvl="2" indent="-457200">
              <a:spcBef>
                <a:spcPts val="200"/>
              </a:spcBef>
              <a:buFont typeface="+mj-lt"/>
              <a:buAutoNum type="alphaLcPeriod"/>
            </a:pPr>
            <a:r>
              <a:rPr lang="en-US" altLang="en-US" b="0" dirty="0">
                <a:latin typeface="Arial" panose="020B0604020202020204" pitchFamily="34" charset="0"/>
              </a:rPr>
              <a:t>Toleration of error</a:t>
            </a:r>
          </a:p>
          <a:p>
            <a:pPr marL="1371600" lvl="2" indent="-457200">
              <a:spcBef>
                <a:spcPts val="200"/>
              </a:spcBef>
              <a:buFont typeface="+mj-lt"/>
              <a:buAutoNum type="alphaLcPeriod"/>
            </a:pPr>
            <a:r>
              <a:rPr lang="en-US" altLang="en-US" b="0" dirty="0">
                <a:latin typeface="Arial" panose="020B0604020202020204" pitchFamily="34" charset="0"/>
              </a:rPr>
              <a:t>Church troubles</a:t>
            </a:r>
          </a:p>
          <a:p>
            <a:pPr marL="914400" lvl="1" indent="-457200">
              <a:spcBef>
                <a:spcPts val="200"/>
              </a:spcBef>
              <a:buFont typeface="+mj-lt"/>
              <a:buAutoNum type="arabicPeriod"/>
            </a:pPr>
            <a:r>
              <a:rPr lang="en-US" altLang="en-US" b="0" dirty="0">
                <a:latin typeface="Arial" panose="020B0604020202020204" pitchFamily="34" charset="0"/>
              </a:rPr>
              <a:t> </a:t>
            </a:r>
            <a:r>
              <a:rPr lang="en-US" altLang="en-US" b="0" dirty="0">
                <a:solidFill>
                  <a:srgbClr val="3333CC"/>
                </a:solidFill>
                <a:latin typeface="Arial" panose="020B0604020202020204" pitchFamily="34" charset="0"/>
              </a:rPr>
              <a:t>Family</a:t>
            </a:r>
          </a:p>
          <a:p>
            <a:pPr marL="1371600" lvl="2" indent="-457200">
              <a:spcBef>
                <a:spcPts val="200"/>
              </a:spcBef>
              <a:buFont typeface="+mj-lt"/>
              <a:buAutoNum type="alphaLcPeriod"/>
            </a:pPr>
            <a:r>
              <a:rPr lang="en-US" altLang="en-US" b="0" dirty="0">
                <a:latin typeface="Arial" panose="020B0604020202020204" pitchFamily="34" charset="0"/>
              </a:rPr>
              <a:t>Never obey gospel</a:t>
            </a:r>
          </a:p>
          <a:p>
            <a:pPr marL="1371600" lvl="2" indent="-457200">
              <a:spcBef>
                <a:spcPts val="200"/>
              </a:spcBef>
              <a:buFont typeface="+mj-lt"/>
              <a:buAutoNum type="alphaLcPeriod"/>
            </a:pPr>
            <a:r>
              <a:rPr lang="en-US" altLang="en-US" b="0" dirty="0">
                <a:latin typeface="Arial" panose="020B0604020202020204" pitchFamily="34" charset="0"/>
              </a:rPr>
              <a:t>Turn astray – life of sin</a:t>
            </a:r>
          </a:p>
          <a:p>
            <a:pPr marL="1371600" lvl="2" indent="-457200">
              <a:spcBef>
                <a:spcPts val="200"/>
              </a:spcBef>
              <a:buFont typeface="+mj-lt"/>
              <a:buAutoNum type="alphaLcPeriod"/>
            </a:pPr>
            <a:r>
              <a:rPr lang="en-US" altLang="en-US" b="0" dirty="0">
                <a:latin typeface="Arial" panose="020B0604020202020204" pitchFamily="34" charset="0"/>
              </a:rPr>
              <a:t>Believe or practice religious error 	 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3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3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3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3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3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3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3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3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3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3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3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3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3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3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3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31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31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31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331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31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31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33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3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3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331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331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31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3312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312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312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4" grpId="0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ChangeArrowheads="1"/>
          </p:cNvSpPr>
          <p:nvPr/>
        </p:nvSpPr>
        <p:spPr bwMode="auto">
          <a:xfrm>
            <a:off x="0" y="0"/>
            <a:ext cx="1219200" cy="6858000"/>
          </a:xfrm>
          <a:prstGeom prst="rect">
            <a:avLst/>
          </a:prstGeom>
          <a:solidFill>
            <a:srgbClr val="33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4148" name="Text Box 4"/>
          <p:cNvSpPr txBox="1">
            <a:spLocks noChangeArrowheads="1"/>
          </p:cNvSpPr>
          <p:nvPr/>
        </p:nvSpPr>
        <p:spPr bwMode="auto">
          <a:xfrm>
            <a:off x="1600200" y="381000"/>
            <a:ext cx="7543800" cy="4689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0" dirty="0">
                <a:latin typeface="Arial" panose="020B0604020202020204" pitchFamily="34" charset="0"/>
              </a:rPr>
              <a:t>A. </a:t>
            </a:r>
            <a:r>
              <a:rPr lang="en-US" altLang="en-US" u="sng" dirty="0">
                <a:latin typeface="Arial" panose="020B0604020202020204" pitchFamily="34" charset="0"/>
              </a:rPr>
              <a:t>Disappointment at Sin of Others</a:t>
            </a:r>
            <a:endParaRPr lang="en-US" altLang="en-US" b="0" dirty="0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en-US" b="0" dirty="0">
                <a:latin typeface="Arial" panose="020B0604020202020204" pitchFamily="34" charset="0"/>
              </a:rPr>
              <a:t>B. </a:t>
            </a:r>
            <a:r>
              <a:rPr lang="en-US" altLang="en-US" u="sng" dirty="0">
                <a:latin typeface="Arial" panose="020B0604020202020204" pitchFamily="34" charset="0"/>
              </a:rPr>
              <a:t>Physical Problems / Sickness</a:t>
            </a:r>
            <a:endParaRPr lang="en-US" altLang="en-US" b="0" dirty="0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en-US" b="0" dirty="0">
                <a:latin typeface="Arial" panose="020B0604020202020204" pitchFamily="34" charset="0"/>
              </a:rPr>
              <a:t>	1. Elijah was exhausted</a:t>
            </a:r>
          </a:p>
          <a:p>
            <a:pPr lvl="2">
              <a:spcBef>
                <a:spcPct val="50000"/>
              </a:spcBef>
              <a:buFontTx/>
              <a:buChar char="•"/>
            </a:pPr>
            <a:r>
              <a:rPr lang="en-US" altLang="en-US" b="0" dirty="0">
                <a:latin typeface="Arial" panose="020B0604020202020204" pitchFamily="34" charset="0"/>
              </a:rPr>
              <a:t> </a:t>
            </a:r>
            <a:r>
              <a:rPr lang="en-US" altLang="en-US" sz="2000" dirty="0">
                <a:latin typeface="Arial" panose="020B0604020202020204" pitchFamily="34" charset="0"/>
              </a:rPr>
              <a:t>Ran from Ahab, Mt Carmel to </a:t>
            </a:r>
            <a:r>
              <a:rPr lang="en-US" altLang="en-US" sz="2000" dirty="0" err="1">
                <a:latin typeface="Arial" panose="020B0604020202020204" pitchFamily="34" charset="0"/>
              </a:rPr>
              <a:t>Jezreel</a:t>
            </a:r>
            <a:r>
              <a:rPr lang="en-US" altLang="en-US" sz="2000" dirty="0">
                <a:latin typeface="Arial" panose="020B0604020202020204" pitchFamily="34" charset="0"/>
              </a:rPr>
              <a:t> – 30 miles (18:46)</a:t>
            </a:r>
          </a:p>
          <a:p>
            <a:pPr lvl="2">
              <a:spcBef>
                <a:spcPct val="50000"/>
              </a:spcBef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</a:rPr>
              <a:t> Ran from Jezebel, to Beersheba – 60 miles (19:1-3)</a:t>
            </a:r>
          </a:p>
          <a:p>
            <a:pPr lvl="2">
              <a:spcBef>
                <a:spcPct val="50000"/>
              </a:spcBef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</a:rPr>
              <a:t> Ran another days journey (19:4)</a:t>
            </a:r>
          </a:p>
          <a:p>
            <a:pPr lvl="2">
              <a:spcBef>
                <a:spcPct val="50000"/>
              </a:spcBef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</a:rPr>
              <a:t> Then felt despair (19:10)</a:t>
            </a:r>
          </a:p>
          <a:p>
            <a:pPr lvl="1">
              <a:spcBef>
                <a:spcPct val="50000"/>
              </a:spcBef>
            </a:pPr>
            <a:r>
              <a:rPr lang="en-US" altLang="en-US" b="0" dirty="0">
                <a:latin typeface="Arial" panose="020B0604020202020204" pitchFamily="34" charset="0"/>
              </a:rPr>
              <a:t>2. Prolonged sickness, stress on the body, 	extreme exhaustion – may discourage one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 rot="16200000">
            <a:off x="-3467100" y="3033086"/>
            <a:ext cx="8153400" cy="563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altLang="en-US" sz="3400" dirty="0">
                <a:solidFill>
                  <a:schemeClr val="bg1"/>
                </a:solidFill>
                <a:latin typeface="Times New Roman" panose="02020603050405020304" pitchFamily="18" charset="0"/>
              </a:rPr>
              <a:t>II. What Causes Discouragement?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4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4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4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4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4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4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4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4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4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4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4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4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41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41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41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41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41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41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48" grpId="0" uiExpand="1" build="p" bldLvl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ChangeArrowheads="1"/>
          </p:cNvSpPr>
          <p:nvPr/>
        </p:nvSpPr>
        <p:spPr bwMode="auto">
          <a:xfrm>
            <a:off x="0" y="0"/>
            <a:ext cx="1219200" cy="6858000"/>
          </a:xfrm>
          <a:prstGeom prst="rect">
            <a:avLst/>
          </a:prstGeom>
          <a:solidFill>
            <a:srgbClr val="33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5172" name="Text Box 4"/>
          <p:cNvSpPr txBox="1">
            <a:spLocks noChangeArrowheads="1"/>
          </p:cNvSpPr>
          <p:nvPr/>
        </p:nvSpPr>
        <p:spPr bwMode="auto">
          <a:xfrm>
            <a:off x="1600200" y="381000"/>
            <a:ext cx="7543800" cy="301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A. </a:t>
            </a:r>
            <a:r>
              <a:rPr lang="en-US" altLang="en-US" u="sng">
                <a:latin typeface="Arial" panose="020B0604020202020204" pitchFamily="34" charset="0"/>
              </a:rPr>
              <a:t>Disappointment at Sin of Others</a:t>
            </a:r>
            <a:endParaRPr lang="en-US" altLang="en-US" b="0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B. </a:t>
            </a:r>
            <a:r>
              <a:rPr lang="en-US" altLang="en-US" u="sng">
                <a:latin typeface="Arial" panose="020B0604020202020204" pitchFamily="34" charset="0"/>
              </a:rPr>
              <a:t>Physical Problems / Sickness</a:t>
            </a:r>
          </a:p>
          <a:p>
            <a:pPr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C. </a:t>
            </a:r>
            <a:r>
              <a:rPr lang="en-US" altLang="en-US" u="sng">
                <a:latin typeface="Arial" panose="020B0604020202020204" pitchFamily="34" charset="0"/>
              </a:rPr>
              <a:t>Material / Financial Difficulties</a:t>
            </a:r>
            <a:endParaRPr lang="en-US" altLang="en-US" b="0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	1. Financial strain – causes stress</a:t>
            </a:r>
          </a:p>
          <a:p>
            <a:pPr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	2. Matt. 6:24-33 – worry, anxiety about material 			things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 rot="16200000">
            <a:off x="-3467100" y="3033086"/>
            <a:ext cx="8153400" cy="563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altLang="en-US" sz="3400" dirty="0">
                <a:solidFill>
                  <a:schemeClr val="bg1"/>
                </a:solidFill>
                <a:latin typeface="Times New Roman" panose="02020603050405020304" pitchFamily="18" charset="0"/>
              </a:rPr>
              <a:t>II. What Causes Discouragement?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5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5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5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5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5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5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2" grpId="0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ChangeArrowheads="1"/>
          </p:cNvSpPr>
          <p:nvPr/>
        </p:nvSpPr>
        <p:spPr bwMode="auto">
          <a:xfrm>
            <a:off x="0" y="0"/>
            <a:ext cx="1219200" cy="6858000"/>
          </a:xfrm>
          <a:prstGeom prst="rect">
            <a:avLst/>
          </a:prstGeom>
          <a:solidFill>
            <a:srgbClr val="33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6196" name="Text Box 4"/>
          <p:cNvSpPr txBox="1">
            <a:spLocks noChangeArrowheads="1"/>
          </p:cNvSpPr>
          <p:nvPr/>
        </p:nvSpPr>
        <p:spPr bwMode="auto">
          <a:xfrm>
            <a:off x="1600200" y="381000"/>
            <a:ext cx="7543800" cy="575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A. </a:t>
            </a:r>
            <a:r>
              <a:rPr lang="en-US" altLang="en-US" u="sng">
                <a:latin typeface="Arial" panose="020B0604020202020204" pitchFamily="34" charset="0"/>
              </a:rPr>
              <a:t>Disappointment at Sin of Others</a:t>
            </a:r>
            <a:endParaRPr lang="en-US" altLang="en-US" b="0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B. </a:t>
            </a:r>
            <a:r>
              <a:rPr lang="en-US" altLang="en-US" u="sng">
                <a:latin typeface="Arial" panose="020B0604020202020204" pitchFamily="34" charset="0"/>
              </a:rPr>
              <a:t>Physical Problems / Sickness</a:t>
            </a:r>
          </a:p>
          <a:p>
            <a:pPr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C. </a:t>
            </a:r>
            <a:r>
              <a:rPr lang="en-US" altLang="en-US" u="sng">
                <a:latin typeface="Arial" panose="020B0604020202020204" pitchFamily="34" charset="0"/>
              </a:rPr>
              <a:t>Material / Financial Difficulties</a:t>
            </a:r>
          </a:p>
          <a:p>
            <a:pPr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D. </a:t>
            </a:r>
            <a:r>
              <a:rPr lang="en-US" altLang="en-US" u="sng">
                <a:latin typeface="Arial" panose="020B0604020202020204" pitchFamily="34" charset="0"/>
              </a:rPr>
              <a:t>Own Sin</a:t>
            </a:r>
            <a:endParaRPr lang="en-US" altLang="en-US" b="0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	1. Often “depression” is merely of problem of guilt 			(1 Jno. 3:20)</a:t>
            </a:r>
          </a:p>
          <a:p>
            <a:pPr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	2. “I’m discouraged” – used as an excuse!</a:t>
            </a:r>
          </a:p>
          <a:p>
            <a:pPr lvl="2"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altLang="en-US" b="0">
                <a:latin typeface="Arial" panose="020B0604020202020204" pitchFamily="34" charset="0"/>
              </a:rPr>
              <a:t> </a:t>
            </a:r>
            <a:r>
              <a:rPr lang="en-US" altLang="en-US" b="0" i="1">
                <a:latin typeface="Arial" panose="020B0604020202020204" pitchFamily="34" charset="0"/>
              </a:rPr>
              <a:t>Not all that interested in spiritual matters</a:t>
            </a:r>
          </a:p>
          <a:p>
            <a:pPr lvl="2"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altLang="en-US" b="0" i="1">
                <a:latin typeface="Arial" panose="020B0604020202020204" pitchFamily="34" charset="0"/>
              </a:rPr>
              <a:t> Doing things questionable – maybe sinful</a:t>
            </a:r>
          </a:p>
          <a:p>
            <a:pPr lvl="2"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altLang="en-US" b="0" i="1">
                <a:latin typeface="Arial" panose="020B0604020202020204" pitchFamily="34" charset="0"/>
              </a:rPr>
              <a:t> Blame others – for being discouraged!	</a:t>
            </a:r>
          </a:p>
          <a:p>
            <a:pPr lvl="1">
              <a:lnSpc>
                <a:spcPct val="80000"/>
              </a:lnSpc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3. Rom. 1:12 – Encouraged by </a:t>
            </a:r>
            <a:r>
              <a:rPr lang="en-US" altLang="en-US" b="0" i="1">
                <a:latin typeface="Arial" panose="020B0604020202020204" pitchFamily="34" charset="0"/>
              </a:rPr>
              <a:t>mutual</a:t>
            </a:r>
            <a:r>
              <a:rPr lang="en-US" altLang="en-US" b="0">
                <a:latin typeface="Arial" panose="020B0604020202020204" pitchFamily="34" charset="0"/>
              </a:rPr>
              <a:t> faith 	[Discouraged because not same faith]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 rot="16200000">
            <a:off x="-3467100" y="3033086"/>
            <a:ext cx="8153400" cy="563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altLang="en-US" sz="3400" dirty="0">
                <a:solidFill>
                  <a:schemeClr val="bg1"/>
                </a:solidFill>
                <a:latin typeface="Times New Roman" panose="02020603050405020304" pitchFamily="18" charset="0"/>
              </a:rPr>
              <a:t>II. What Causes Discouragement?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6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6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6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6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6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6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6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6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6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61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61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61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61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61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61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61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61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61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6" grpId="0" build="p" bldLvl="3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ChangeArrowheads="1"/>
          </p:cNvSpPr>
          <p:nvPr/>
        </p:nvSpPr>
        <p:spPr bwMode="auto">
          <a:xfrm>
            <a:off x="0" y="0"/>
            <a:ext cx="1219200" cy="6858000"/>
          </a:xfrm>
          <a:prstGeom prst="rect">
            <a:avLst/>
          </a:prstGeom>
          <a:solidFill>
            <a:srgbClr val="33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7220" name="Text Box 4"/>
          <p:cNvSpPr txBox="1">
            <a:spLocks noChangeArrowheads="1"/>
          </p:cNvSpPr>
          <p:nvPr/>
        </p:nvSpPr>
        <p:spPr bwMode="auto">
          <a:xfrm>
            <a:off x="1600200" y="381000"/>
            <a:ext cx="7543800" cy="483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A. </a:t>
            </a:r>
            <a:r>
              <a:rPr lang="en-US" altLang="en-US" u="sng">
                <a:latin typeface="Arial" panose="020B0604020202020204" pitchFamily="34" charset="0"/>
              </a:rPr>
              <a:t>Disappointment at Sin of Others</a:t>
            </a:r>
            <a:endParaRPr lang="en-US" altLang="en-US" b="0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B. </a:t>
            </a:r>
            <a:r>
              <a:rPr lang="en-US" altLang="en-US" u="sng">
                <a:latin typeface="Arial" panose="020B0604020202020204" pitchFamily="34" charset="0"/>
              </a:rPr>
              <a:t>Physical Problems / Sickness</a:t>
            </a:r>
          </a:p>
          <a:p>
            <a:pPr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C. </a:t>
            </a:r>
            <a:r>
              <a:rPr lang="en-US" altLang="en-US" u="sng">
                <a:latin typeface="Arial" panose="020B0604020202020204" pitchFamily="34" charset="0"/>
              </a:rPr>
              <a:t>Material / Financial Difficulties</a:t>
            </a:r>
          </a:p>
          <a:p>
            <a:pPr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D. </a:t>
            </a:r>
            <a:r>
              <a:rPr lang="en-US" altLang="en-US" u="sng">
                <a:latin typeface="Arial" panose="020B0604020202020204" pitchFamily="34" charset="0"/>
              </a:rPr>
              <a:t>Own Sin</a:t>
            </a:r>
          </a:p>
          <a:p>
            <a:pPr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E. </a:t>
            </a:r>
            <a:r>
              <a:rPr lang="en-US" altLang="en-US" u="sng">
                <a:latin typeface="Arial" panose="020B0604020202020204" pitchFamily="34" charset="0"/>
              </a:rPr>
              <a:t>Death of a Stronghold</a:t>
            </a:r>
            <a:endParaRPr lang="en-US" altLang="en-US" b="0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	1. Moses’ death (Josh. 1:1, 7, 9)</a:t>
            </a:r>
          </a:p>
          <a:p>
            <a:pPr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	2. Jesus’ death (John 14:1)</a:t>
            </a:r>
          </a:p>
          <a:p>
            <a:pPr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	3. Parent, mentor, leader, etc.</a:t>
            </a:r>
          </a:p>
          <a:p>
            <a:pPr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	4. Wonder how can we do it without them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 rot="16200000">
            <a:off x="-3467100" y="3033086"/>
            <a:ext cx="8153400" cy="563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altLang="en-US" sz="3400" dirty="0">
                <a:solidFill>
                  <a:schemeClr val="bg1"/>
                </a:solidFill>
                <a:latin typeface="Times New Roman" panose="02020603050405020304" pitchFamily="18" charset="0"/>
              </a:rPr>
              <a:t>II. What Causes Discouragement?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72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72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72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72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72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72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72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72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72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72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72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72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20" grpId="0" build="p" bldLvl="3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026" name="Group 2"/>
          <p:cNvGrpSpPr>
            <a:grpSpLocks/>
          </p:cNvGrpSpPr>
          <p:nvPr/>
        </p:nvGrpSpPr>
        <p:grpSpPr bwMode="auto">
          <a:xfrm>
            <a:off x="228600" y="228600"/>
            <a:ext cx="8610600" cy="1981200"/>
            <a:chOff x="144" y="144"/>
            <a:chExt cx="5424" cy="1248"/>
          </a:xfrm>
        </p:grpSpPr>
        <p:sp>
          <p:nvSpPr>
            <p:cNvPr id="129027" name="AutoShape 3"/>
            <p:cNvSpPr>
              <a:spLocks noChangeArrowheads="1"/>
            </p:cNvSpPr>
            <p:nvPr/>
          </p:nvSpPr>
          <p:spPr bwMode="auto">
            <a:xfrm>
              <a:off x="144" y="144"/>
              <a:ext cx="5424" cy="1248"/>
            </a:xfrm>
            <a:prstGeom prst="bevel">
              <a:avLst>
                <a:gd name="adj" fmla="val 10176"/>
              </a:avLst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129028" name="Picture 4" descr="Jesus said, &quot;Come to me all you who are tired from carrying heavy loads...&quot;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" y="358"/>
              <a:ext cx="1104" cy="8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</a:extLst>
          </p:spPr>
        </p:pic>
        <p:sp>
          <p:nvSpPr>
            <p:cNvPr id="129029" name="Text Box 5"/>
            <p:cNvSpPr txBox="1">
              <a:spLocks noChangeArrowheads="1"/>
            </p:cNvSpPr>
            <p:nvPr/>
          </p:nvSpPr>
          <p:spPr bwMode="auto">
            <a:xfrm>
              <a:off x="2256" y="326"/>
              <a:ext cx="2832" cy="826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tx1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4000">
                  <a:solidFill>
                    <a:srgbClr val="FFFF99"/>
                  </a:solidFill>
                  <a:latin typeface="Times New Roman" panose="02020603050405020304" pitchFamily="18" charset="0"/>
                </a:rPr>
                <a:t>Struggle With Discouragement</a:t>
              </a:r>
            </a:p>
          </p:txBody>
        </p:sp>
      </p:grpSp>
      <p:sp>
        <p:nvSpPr>
          <p:cNvPr id="129030" name="Text Box 6"/>
          <p:cNvSpPr txBox="1">
            <a:spLocks noChangeArrowheads="1"/>
          </p:cNvSpPr>
          <p:nvPr/>
        </p:nvSpPr>
        <p:spPr bwMode="auto">
          <a:xfrm>
            <a:off x="533400" y="2743200"/>
            <a:ext cx="8153400" cy="234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4000">
                <a:solidFill>
                  <a:srgbClr val="3333CC"/>
                </a:solidFill>
                <a:latin typeface="Times New Roman" panose="02020603050405020304" pitchFamily="18" charset="0"/>
              </a:rPr>
              <a:t>I. What Is Discouragement?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4000">
                <a:solidFill>
                  <a:srgbClr val="3333CC"/>
                </a:solidFill>
                <a:latin typeface="Times New Roman" panose="02020603050405020304" pitchFamily="18" charset="0"/>
              </a:rPr>
              <a:t>II. What Causes Discouragement?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4000">
                <a:solidFill>
                  <a:srgbClr val="3333CC"/>
                </a:solidFill>
                <a:latin typeface="Times New Roman" panose="02020603050405020304" pitchFamily="18" charset="0"/>
              </a:rPr>
              <a:t>III. How Does It Create A Struggle?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ChangeArrowheads="1"/>
          </p:cNvSpPr>
          <p:nvPr/>
        </p:nvSpPr>
        <p:spPr bwMode="auto">
          <a:xfrm>
            <a:off x="0" y="0"/>
            <a:ext cx="1219200" cy="6858000"/>
          </a:xfrm>
          <a:prstGeom prst="rect">
            <a:avLst/>
          </a:prstGeom>
          <a:solidFill>
            <a:srgbClr val="33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8243" name="Text Box 3"/>
          <p:cNvSpPr txBox="1">
            <a:spLocks noChangeArrowheads="1"/>
          </p:cNvSpPr>
          <p:nvPr/>
        </p:nvSpPr>
        <p:spPr bwMode="auto">
          <a:xfrm rot="16200000">
            <a:off x="-3358356" y="2966244"/>
            <a:ext cx="8153400" cy="696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en-US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III. How Does It Create</a:t>
            </a:r>
          </a:p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en-US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A Struggle?</a:t>
            </a:r>
          </a:p>
        </p:txBody>
      </p:sp>
      <p:sp>
        <p:nvSpPr>
          <p:cNvPr id="138244" name="Text Box 4"/>
          <p:cNvSpPr txBox="1">
            <a:spLocks noChangeArrowheads="1"/>
          </p:cNvSpPr>
          <p:nvPr/>
        </p:nvSpPr>
        <p:spPr bwMode="auto">
          <a:xfrm>
            <a:off x="1600200" y="381000"/>
            <a:ext cx="7162800" cy="1808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A. </a:t>
            </a:r>
            <a:r>
              <a:rPr lang="en-US" altLang="en-US" u="sng">
                <a:latin typeface="Arial" panose="020B0604020202020204" pitchFamily="34" charset="0"/>
              </a:rPr>
              <a:t>Feel Like You Are Alone</a:t>
            </a:r>
            <a:r>
              <a:rPr lang="en-US" altLang="en-US" b="0">
                <a:latin typeface="Arial" panose="020B0604020202020204" pitchFamily="34" charset="0"/>
              </a:rPr>
              <a:t> (1 Kings 19:10)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	1. No one to help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	2. No one cares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	3. No one understands	 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8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8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8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8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8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8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8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8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8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8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8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8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4" grpId="0" build="p" bldLvl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ChangeArrowheads="1"/>
          </p:cNvSpPr>
          <p:nvPr/>
        </p:nvSpPr>
        <p:spPr bwMode="auto">
          <a:xfrm>
            <a:off x="0" y="0"/>
            <a:ext cx="1219200" cy="6858000"/>
          </a:xfrm>
          <a:prstGeom prst="rect">
            <a:avLst/>
          </a:prstGeom>
          <a:solidFill>
            <a:srgbClr val="33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9267" name="Text Box 3"/>
          <p:cNvSpPr txBox="1">
            <a:spLocks noChangeArrowheads="1"/>
          </p:cNvSpPr>
          <p:nvPr/>
        </p:nvSpPr>
        <p:spPr bwMode="auto">
          <a:xfrm rot="16200000">
            <a:off x="-3358356" y="2966244"/>
            <a:ext cx="8153400" cy="696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en-US" altLang="en-US" sz="3600">
                <a:solidFill>
                  <a:schemeClr val="bg1"/>
                </a:solidFill>
                <a:latin typeface="Times New Roman" panose="02020603050405020304" pitchFamily="18" charset="0"/>
              </a:rPr>
              <a:t>III. How Does It Create</a:t>
            </a:r>
          </a:p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en-US" altLang="en-US" sz="3600">
                <a:solidFill>
                  <a:schemeClr val="bg1"/>
                </a:solidFill>
                <a:latin typeface="Times New Roman" panose="02020603050405020304" pitchFamily="18" charset="0"/>
              </a:rPr>
              <a:t>A Struggle?</a:t>
            </a:r>
          </a:p>
        </p:txBody>
      </p:sp>
      <p:sp>
        <p:nvSpPr>
          <p:cNvPr id="139268" name="Text Box 4"/>
          <p:cNvSpPr txBox="1">
            <a:spLocks noChangeArrowheads="1"/>
          </p:cNvSpPr>
          <p:nvPr/>
        </p:nvSpPr>
        <p:spPr bwMode="auto">
          <a:xfrm>
            <a:off x="1600200" y="381000"/>
            <a:ext cx="7162800" cy="3049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A. </a:t>
            </a:r>
            <a:r>
              <a:rPr lang="en-US" altLang="en-US" u="sng">
                <a:latin typeface="Arial" panose="020B0604020202020204" pitchFamily="34" charset="0"/>
              </a:rPr>
              <a:t>Feel Like You Are Alone</a:t>
            </a:r>
            <a:r>
              <a:rPr lang="en-US" altLang="en-US" b="0">
                <a:latin typeface="Arial" panose="020B0604020202020204" pitchFamily="34" charset="0"/>
              </a:rPr>
              <a:t> (1 Kings 19:10)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B. </a:t>
            </a:r>
            <a:r>
              <a:rPr lang="en-US" altLang="en-US" u="sng">
                <a:latin typeface="Arial" panose="020B0604020202020204" pitchFamily="34" charset="0"/>
              </a:rPr>
              <a:t>Sees A Dark Future</a:t>
            </a:r>
            <a:endParaRPr lang="en-US" altLang="en-US" b="0">
              <a:latin typeface="Arial" panose="020B0604020202020204" pitchFamily="34" charset="0"/>
            </a:endParaRP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	1. 1 Kings 19  - just as soon not live – no reason 		to keep going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	2. Heb. 12:12 – “hands which hang down”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	3. Can’t see past the dark cloud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	4. Tendency to want to just give up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9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9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9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9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9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9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9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9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9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92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92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92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68" grpId="0" uiExpand="1" build="p" bldLvl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ChangeArrowheads="1"/>
          </p:cNvSpPr>
          <p:nvPr/>
        </p:nvSpPr>
        <p:spPr bwMode="auto">
          <a:xfrm>
            <a:off x="0" y="0"/>
            <a:ext cx="1219200" cy="6858000"/>
          </a:xfrm>
          <a:prstGeom prst="rect">
            <a:avLst/>
          </a:prstGeom>
          <a:solidFill>
            <a:srgbClr val="33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0291" name="Text Box 3"/>
          <p:cNvSpPr txBox="1">
            <a:spLocks noChangeArrowheads="1"/>
          </p:cNvSpPr>
          <p:nvPr/>
        </p:nvSpPr>
        <p:spPr bwMode="auto">
          <a:xfrm rot="16200000">
            <a:off x="-3358356" y="2966244"/>
            <a:ext cx="8153400" cy="696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en-US" altLang="en-US" sz="3600">
                <a:solidFill>
                  <a:schemeClr val="bg1"/>
                </a:solidFill>
                <a:latin typeface="Times New Roman" panose="02020603050405020304" pitchFamily="18" charset="0"/>
              </a:rPr>
              <a:t>III. How Does It Create</a:t>
            </a:r>
          </a:p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en-US" altLang="en-US" sz="3600">
                <a:solidFill>
                  <a:schemeClr val="bg1"/>
                </a:solidFill>
                <a:latin typeface="Times New Roman" panose="02020603050405020304" pitchFamily="18" charset="0"/>
              </a:rPr>
              <a:t>A Struggle?</a:t>
            </a:r>
          </a:p>
        </p:txBody>
      </p:sp>
      <p:sp>
        <p:nvSpPr>
          <p:cNvPr id="140292" name="Text Box 4"/>
          <p:cNvSpPr txBox="1">
            <a:spLocks noChangeArrowheads="1"/>
          </p:cNvSpPr>
          <p:nvPr/>
        </p:nvSpPr>
        <p:spPr bwMode="auto">
          <a:xfrm>
            <a:off x="1600200" y="381000"/>
            <a:ext cx="7162800" cy="3268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b="0" dirty="0">
                <a:latin typeface="Arial" panose="020B0604020202020204" pitchFamily="34" charset="0"/>
              </a:rPr>
              <a:t>A. </a:t>
            </a:r>
            <a:r>
              <a:rPr lang="en-US" altLang="en-US" u="sng" dirty="0">
                <a:latin typeface="Arial" panose="020B0604020202020204" pitchFamily="34" charset="0"/>
              </a:rPr>
              <a:t>Feel Like You Are Alone</a:t>
            </a:r>
            <a:r>
              <a:rPr lang="en-US" altLang="en-US" b="0" dirty="0">
                <a:latin typeface="Arial" panose="020B0604020202020204" pitchFamily="34" charset="0"/>
              </a:rPr>
              <a:t> (1 Kings 19:10)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b="0" dirty="0">
                <a:latin typeface="Arial" panose="020B0604020202020204" pitchFamily="34" charset="0"/>
              </a:rPr>
              <a:t>B. </a:t>
            </a:r>
            <a:r>
              <a:rPr lang="en-US" altLang="en-US" u="sng" dirty="0">
                <a:latin typeface="Arial" panose="020B0604020202020204" pitchFamily="34" charset="0"/>
              </a:rPr>
              <a:t>Sees A Dark Future</a:t>
            </a:r>
            <a:endParaRPr lang="en-US" altLang="en-US" b="0" dirty="0">
              <a:latin typeface="Arial" panose="020B0604020202020204" pitchFamily="34" charset="0"/>
            </a:endParaRP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b="0" dirty="0">
                <a:latin typeface="Arial" panose="020B0604020202020204" pitchFamily="34" charset="0"/>
              </a:rPr>
              <a:t>C. </a:t>
            </a:r>
            <a:r>
              <a:rPr lang="en-US" altLang="en-US" u="sng" dirty="0">
                <a:latin typeface="Arial" panose="020B0604020202020204" pitchFamily="34" charset="0"/>
              </a:rPr>
              <a:t>Think Nothing Can Do</a:t>
            </a:r>
            <a:endParaRPr lang="en-US" altLang="en-US" b="0" dirty="0">
              <a:latin typeface="Arial" panose="020B0604020202020204" pitchFamily="34" charset="0"/>
            </a:endParaRP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b="0" dirty="0">
                <a:latin typeface="Arial" panose="020B0604020202020204" pitchFamily="34" charset="0"/>
              </a:rPr>
              <a:t>	1. 1 Kings 19  - Elijah wanted to die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b="0" dirty="0">
                <a:latin typeface="Arial" panose="020B0604020202020204" pitchFamily="34" charset="0"/>
              </a:rPr>
              <a:t>	2. Col. 3:21 – feel can’t do anything right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b="0" dirty="0">
                <a:latin typeface="Arial" panose="020B0604020202020204" pitchFamily="34" charset="0"/>
              </a:rPr>
              <a:t>	3. Psa. 11:3 – “What can the righteous do?”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b="0" dirty="0">
                <a:latin typeface="Arial" panose="020B0604020202020204" pitchFamily="34" charset="0"/>
              </a:rPr>
              <a:t>	3. So, what’s the use?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0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0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0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0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0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0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0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0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0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02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02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02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292" grpId="0" build="p" bldLvl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ChangeArrowheads="1"/>
          </p:cNvSpPr>
          <p:nvPr/>
        </p:nvSpPr>
        <p:spPr bwMode="auto">
          <a:xfrm>
            <a:off x="0" y="0"/>
            <a:ext cx="1219200" cy="6858000"/>
          </a:xfrm>
          <a:prstGeom prst="rect">
            <a:avLst/>
          </a:prstGeom>
          <a:solidFill>
            <a:srgbClr val="33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1315" name="Text Box 3"/>
          <p:cNvSpPr txBox="1">
            <a:spLocks noChangeArrowheads="1"/>
          </p:cNvSpPr>
          <p:nvPr/>
        </p:nvSpPr>
        <p:spPr bwMode="auto">
          <a:xfrm rot="16200000">
            <a:off x="-3358356" y="2966244"/>
            <a:ext cx="8153400" cy="696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en-US" altLang="en-US" sz="3600">
                <a:solidFill>
                  <a:schemeClr val="bg1"/>
                </a:solidFill>
                <a:latin typeface="Times New Roman" panose="02020603050405020304" pitchFamily="18" charset="0"/>
              </a:rPr>
              <a:t>III. How Does It Create</a:t>
            </a:r>
          </a:p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en-US" altLang="en-US" sz="3600">
                <a:solidFill>
                  <a:schemeClr val="bg1"/>
                </a:solidFill>
                <a:latin typeface="Times New Roman" panose="02020603050405020304" pitchFamily="18" charset="0"/>
              </a:rPr>
              <a:t>A Struggle?</a:t>
            </a:r>
          </a:p>
        </p:txBody>
      </p:sp>
      <p:sp>
        <p:nvSpPr>
          <p:cNvPr id="141316" name="Text Box 4"/>
          <p:cNvSpPr txBox="1">
            <a:spLocks noChangeArrowheads="1"/>
          </p:cNvSpPr>
          <p:nvPr/>
        </p:nvSpPr>
        <p:spPr bwMode="auto">
          <a:xfrm>
            <a:off x="1600200" y="381000"/>
            <a:ext cx="7162800" cy="608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A. </a:t>
            </a:r>
            <a:r>
              <a:rPr lang="en-US" altLang="en-US" u="sng">
                <a:latin typeface="Arial" panose="020B0604020202020204" pitchFamily="34" charset="0"/>
              </a:rPr>
              <a:t>Feel Like You Are Alone</a:t>
            </a:r>
            <a:r>
              <a:rPr lang="en-US" altLang="en-US" b="0">
                <a:latin typeface="Arial" panose="020B0604020202020204" pitchFamily="34" charset="0"/>
              </a:rPr>
              <a:t> (1 Kings 19:10)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B. </a:t>
            </a:r>
            <a:r>
              <a:rPr lang="en-US" altLang="en-US" u="sng">
                <a:latin typeface="Arial" panose="020B0604020202020204" pitchFamily="34" charset="0"/>
              </a:rPr>
              <a:t>Sees A Dark Future</a:t>
            </a:r>
            <a:endParaRPr lang="en-US" altLang="en-US" b="0">
              <a:latin typeface="Arial" panose="020B0604020202020204" pitchFamily="34" charset="0"/>
            </a:endParaRP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C. </a:t>
            </a:r>
            <a:r>
              <a:rPr lang="en-US" altLang="en-US" u="sng">
                <a:latin typeface="Arial" panose="020B0604020202020204" pitchFamily="34" charset="0"/>
              </a:rPr>
              <a:t>Think Nothing Can Do</a:t>
            </a:r>
            <a:endParaRPr lang="en-US" altLang="en-US" b="0">
              <a:latin typeface="Arial" panose="020B0604020202020204" pitchFamily="34" charset="0"/>
            </a:endParaRP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D. </a:t>
            </a:r>
            <a:r>
              <a:rPr lang="en-US" altLang="en-US" u="sng">
                <a:latin typeface="Arial" panose="020B0604020202020204" pitchFamily="34" charset="0"/>
              </a:rPr>
              <a:t>Exaggerate The Trouble</a:t>
            </a:r>
            <a:endParaRPr lang="en-US" altLang="en-US" b="0">
              <a:latin typeface="Arial" panose="020B0604020202020204" pitchFamily="34" charset="0"/>
            </a:endParaRP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	1. 1 Kings 19  - “I alone am left” [Yet 7,000]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	2. Make the problem bigger – in our mind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	3. Reason: see the darker side</a:t>
            </a:r>
          </a:p>
          <a:p>
            <a:pPr lvl="2"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altLang="en-US" b="0">
                <a:latin typeface="Arial" panose="020B0604020202020204" pitchFamily="34" charset="0"/>
              </a:rPr>
              <a:t> </a:t>
            </a:r>
            <a:r>
              <a:rPr lang="en-US" altLang="en-US" b="0" i="1">
                <a:latin typeface="Arial" panose="020B0604020202020204" pitchFamily="34" charset="0"/>
              </a:rPr>
              <a:t>Sick – think dying</a:t>
            </a:r>
          </a:p>
          <a:p>
            <a:pPr lvl="2"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altLang="en-US" b="0" i="1">
                <a:latin typeface="Arial" panose="020B0604020202020204" pitchFamily="34" charset="0"/>
              </a:rPr>
              <a:t> One done wrong – does nothing right</a:t>
            </a:r>
          </a:p>
          <a:p>
            <a:pPr lvl="2"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altLang="en-US" b="0" i="1">
                <a:latin typeface="Arial" panose="020B0604020202020204" pitchFamily="34" charset="0"/>
              </a:rPr>
              <a:t> Difference – becomes a rift</a:t>
            </a:r>
          </a:p>
          <a:p>
            <a:pPr lvl="2"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altLang="en-US" b="0" i="1">
                <a:latin typeface="Arial" panose="020B0604020202020204" pitchFamily="34" charset="0"/>
              </a:rPr>
              <a:t> Financial reverse – ready for bankruptcy </a:t>
            </a:r>
          </a:p>
          <a:p>
            <a:pPr lvl="2"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altLang="en-US" b="0" i="1">
                <a:latin typeface="Arial" panose="020B0604020202020204" pitchFamily="34" charset="0"/>
              </a:rPr>
              <a:t> Feeling down – “I’m depressed”</a:t>
            </a:r>
          </a:p>
          <a:p>
            <a:pPr lvl="2"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altLang="en-US" b="0" i="1">
                <a:latin typeface="Arial" panose="020B0604020202020204" pitchFamily="34" charset="0"/>
              </a:rPr>
              <a:t> Problem – becomes hopeless </a:t>
            </a:r>
            <a:endParaRPr lang="en-US" altLang="en-US" b="0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13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13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13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13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13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13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13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13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13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13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13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13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13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13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13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13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13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13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13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13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13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413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13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13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413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13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13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16" grpId="0" uiExpand="1" build="p" bldLvl="3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ChangeArrowheads="1"/>
          </p:cNvSpPr>
          <p:nvPr/>
        </p:nvSpPr>
        <p:spPr bwMode="auto">
          <a:xfrm>
            <a:off x="0" y="0"/>
            <a:ext cx="1219200" cy="6858000"/>
          </a:xfrm>
          <a:prstGeom prst="rect">
            <a:avLst/>
          </a:prstGeom>
          <a:solidFill>
            <a:srgbClr val="33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2339" name="Text Box 3"/>
          <p:cNvSpPr txBox="1">
            <a:spLocks noChangeArrowheads="1"/>
          </p:cNvSpPr>
          <p:nvPr/>
        </p:nvSpPr>
        <p:spPr bwMode="auto">
          <a:xfrm rot="16200000">
            <a:off x="-3358356" y="2966244"/>
            <a:ext cx="8153400" cy="696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en-US" altLang="en-US" sz="3600">
                <a:solidFill>
                  <a:schemeClr val="bg1"/>
                </a:solidFill>
                <a:latin typeface="Times New Roman" panose="02020603050405020304" pitchFamily="18" charset="0"/>
              </a:rPr>
              <a:t>III. How Does It Create</a:t>
            </a:r>
          </a:p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en-US" altLang="en-US" sz="3600">
                <a:solidFill>
                  <a:schemeClr val="bg1"/>
                </a:solidFill>
                <a:latin typeface="Times New Roman" panose="02020603050405020304" pitchFamily="18" charset="0"/>
              </a:rPr>
              <a:t>A Struggle?</a:t>
            </a:r>
          </a:p>
        </p:txBody>
      </p:sp>
      <p:sp>
        <p:nvSpPr>
          <p:cNvPr id="142340" name="Text Box 4"/>
          <p:cNvSpPr txBox="1">
            <a:spLocks noChangeArrowheads="1"/>
          </p:cNvSpPr>
          <p:nvPr/>
        </p:nvSpPr>
        <p:spPr bwMode="auto">
          <a:xfrm>
            <a:off x="1600200" y="381000"/>
            <a:ext cx="7162800" cy="626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A. </a:t>
            </a:r>
            <a:r>
              <a:rPr lang="en-US" altLang="en-US" u="sng">
                <a:latin typeface="Arial" panose="020B0604020202020204" pitchFamily="34" charset="0"/>
              </a:rPr>
              <a:t>Feel Like You Are Alone</a:t>
            </a:r>
            <a:r>
              <a:rPr lang="en-US" altLang="en-US" b="0">
                <a:latin typeface="Arial" panose="020B0604020202020204" pitchFamily="34" charset="0"/>
              </a:rPr>
              <a:t> (1 Kings 19:10)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B. </a:t>
            </a:r>
            <a:r>
              <a:rPr lang="en-US" altLang="en-US" u="sng">
                <a:latin typeface="Arial" panose="020B0604020202020204" pitchFamily="34" charset="0"/>
              </a:rPr>
              <a:t>Sees A Dark Future</a:t>
            </a:r>
            <a:endParaRPr lang="en-US" altLang="en-US" b="0">
              <a:latin typeface="Arial" panose="020B0604020202020204" pitchFamily="34" charset="0"/>
            </a:endParaRP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C. </a:t>
            </a:r>
            <a:r>
              <a:rPr lang="en-US" altLang="en-US" u="sng">
                <a:latin typeface="Arial" panose="020B0604020202020204" pitchFamily="34" charset="0"/>
              </a:rPr>
              <a:t>Think Nothing Can Do</a:t>
            </a:r>
            <a:endParaRPr lang="en-US" altLang="en-US" b="0">
              <a:latin typeface="Arial" panose="020B0604020202020204" pitchFamily="34" charset="0"/>
            </a:endParaRP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D. </a:t>
            </a:r>
            <a:r>
              <a:rPr lang="en-US" altLang="en-US" u="sng">
                <a:latin typeface="Arial" panose="020B0604020202020204" pitchFamily="34" charset="0"/>
              </a:rPr>
              <a:t>Exaggerate The Trouble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E. </a:t>
            </a:r>
            <a:r>
              <a:rPr lang="en-US" altLang="en-US" u="sng">
                <a:latin typeface="Arial" panose="020B0604020202020204" pitchFamily="34" charset="0"/>
              </a:rPr>
              <a:t>Forget The Good Of The Past</a:t>
            </a:r>
            <a:endParaRPr lang="en-US" altLang="en-US" b="0">
              <a:latin typeface="Arial" panose="020B0604020202020204" pitchFamily="34" charset="0"/>
            </a:endParaRP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	1. Elijah seems to have forgotten:</a:t>
            </a:r>
          </a:p>
          <a:p>
            <a:pPr lvl="2"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altLang="en-US" b="0" i="1">
                <a:latin typeface="Arial" panose="020B0604020202020204" pitchFamily="34" charset="0"/>
              </a:rPr>
              <a:t> God’s answer to prayer (1 Ki. 17:1-7)</a:t>
            </a:r>
          </a:p>
          <a:p>
            <a:pPr lvl="2"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altLang="en-US" b="0" i="1">
                <a:latin typeface="Arial" panose="020B0604020202020204" pitchFamily="34" charset="0"/>
              </a:rPr>
              <a:t> Widow’s flour &amp; oil (1 Ki. 17:8-16)</a:t>
            </a:r>
          </a:p>
          <a:p>
            <a:pPr lvl="2"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altLang="en-US" b="0" i="1">
                <a:latin typeface="Arial" panose="020B0604020202020204" pitchFamily="34" charset="0"/>
              </a:rPr>
              <a:t> Raising of widow’s son (1 Ki. 17:17-24)</a:t>
            </a:r>
          </a:p>
          <a:p>
            <a:pPr lvl="2"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altLang="en-US" b="0" i="1">
                <a:latin typeface="Arial" panose="020B0604020202020204" pitchFamily="34" charset="0"/>
              </a:rPr>
              <a:t> Victory at Mt. Carmel (1 Ki. 18:20-40)</a:t>
            </a:r>
          </a:p>
          <a:p>
            <a:pPr lvl="1">
              <a:lnSpc>
                <a:spcPct val="60000"/>
              </a:lnSpc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2.</a:t>
            </a:r>
            <a:r>
              <a:rPr lang="en-US" altLang="en-US" b="0" i="1">
                <a:latin typeface="Arial" panose="020B0604020202020204" pitchFamily="34" charset="0"/>
              </a:rPr>
              <a:t> </a:t>
            </a:r>
            <a:r>
              <a:rPr lang="en-US" altLang="en-US" b="0">
                <a:latin typeface="Arial" panose="020B0604020202020204" pitchFamily="34" charset="0"/>
              </a:rPr>
              <a:t>We Forget:</a:t>
            </a:r>
          </a:p>
          <a:p>
            <a:pPr lvl="2">
              <a:lnSpc>
                <a:spcPct val="60000"/>
              </a:lnSpc>
              <a:spcBef>
                <a:spcPct val="50000"/>
              </a:spcBef>
              <a:buFontTx/>
              <a:buChar char="•"/>
            </a:pPr>
            <a:r>
              <a:rPr lang="en-US" altLang="en-US" b="0" i="1">
                <a:latin typeface="Arial" panose="020B0604020202020204" pitchFamily="34" charset="0"/>
              </a:rPr>
              <a:t> How been blessed – good of days gone by</a:t>
            </a:r>
          </a:p>
          <a:p>
            <a:pPr lvl="2">
              <a:lnSpc>
                <a:spcPct val="60000"/>
              </a:lnSpc>
              <a:spcBef>
                <a:spcPct val="50000"/>
              </a:spcBef>
              <a:buFontTx/>
              <a:buChar char="•"/>
            </a:pPr>
            <a:r>
              <a:rPr lang="en-US" altLang="en-US" b="0" i="1">
                <a:latin typeface="Arial" panose="020B0604020202020204" pitchFamily="34" charset="0"/>
              </a:rPr>
              <a:t> God answered prayers</a:t>
            </a:r>
          </a:p>
          <a:p>
            <a:pPr lvl="2">
              <a:lnSpc>
                <a:spcPct val="60000"/>
              </a:lnSpc>
              <a:spcBef>
                <a:spcPct val="50000"/>
              </a:spcBef>
              <a:buFontTx/>
              <a:buChar char="•"/>
            </a:pPr>
            <a:r>
              <a:rPr lang="en-US" altLang="en-US" b="0" i="1">
                <a:latin typeface="Arial" panose="020B0604020202020204" pitchFamily="34" charset="0"/>
              </a:rPr>
              <a:t> Overcome in the past 		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23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23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23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23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23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23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23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23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23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23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23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23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234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234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234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234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234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234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234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234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234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4234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234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234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4234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234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234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40" grpId="0" build="p" bldLvl="3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050" name="Group 2"/>
          <p:cNvGrpSpPr>
            <a:grpSpLocks/>
          </p:cNvGrpSpPr>
          <p:nvPr/>
        </p:nvGrpSpPr>
        <p:grpSpPr bwMode="auto">
          <a:xfrm>
            <a:off x="228600" y="228600"/>
            <a:ext cx="8610600" cy="1981200"/>
            <a:chOff x="144" y="144"/>
            <a:chExt cx="5424" cy="1248"/>
          </a:xfrm>
        </p:grpSpPr>
        <p:sp>
          <p:nvSpPr>
            <p:cNvPr id="130051" name="AutoShape 3"/>
            <p:cNvSpPr>
              <a:spLocks noChangeArrowheads="1"/>
            </p:cNvSpPr>
            <p:nvPr/>
          </p:nvSpPr>
          <p:spPr bwMode="auto">
            <a:xfrm>
              <a:off x="144" y="144"/>
              <a:ext cx="5424" cy="1248"/>
            </a:xfrm>
            <a:prstGeom prst="bevel">
              <a:avLst>
                <a:gd name="adj" fmla="val 10176"/>
              </a:avLst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130052" name="Picture 4" descr="Jesus said, &quot;Come to me all you who are tired from carrying heavy loads...&quot;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" y="358"/>
              <a:ext cx="1104" cy="8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</a:extLst>
          </p:spPr>
        </p:pic>
        <p:sp>
          <p:nvSpPr>
            <p:cNvPr id="130053" name="Text Box 5"/>
            <p:cNvSpPr txBox="1">
              <a:spLocks noChangeArrowheads="1"/>
            </p:cNvSpPr>
            <p:nvPr/>
          </p:nvSpPr>
          <p:spPr bwMode="auto">
            <a:xfrm>
              <a:off x="2256" y="326"/>
              <a:ext cx="2832" cy="826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tx1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4000">
                  <a:solidFill>
                    <a:srgbClr val="FFFF99"/>
                  </a:solidFill>
                  <a:latin typeface="Times New Roman" panose="02020603050405020304" pitchFamily="18" charset="0"/>
                </a:rPr>
                <a:t>Struggle With Discouragement</a:t>
              </a:r>
            </a:p>
          </p:txBody>
        </p:sp>
      </p:grpSp>
      <p:sp>
        <p:nvSpPr>
          <p:cNvPr id="130054" name="Text Box 6"/>
          <p:cNvSpPr txBox="1">
            <a:spLocks noChangeArrowheads="1"/>
          </p:cNvSpPr>
          <p:nvPr/>
        </p:nvSpPr>
        <p:spPr bwMode="auto">
          <a:xfrm>
            <a:off x="533400" y="2743200"/>
            <a:ext cx="8153400" cy="320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4000">
                <a:solidFill>
                  <a:srgbClr val="3333CC"/>
                </a:solidFill>
                <a:latin typeface="Times New Roman" panose="02020603050405020304" pitchFamily="18" charset="0"/>
              </a:rPr>
              <a:t>I. What Is Discouragement?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4000">
                <a:solidFill>
                  <a:srgbClr val="3333CC"/>
                </a:solidFill>
                <a:latin typeface="Times New Roman" panose="02020603050405020304" pitchFamily="18" charset="0"/>
              </a:rPr>
              <a:t>II. What Causes Discouragement?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4000">
                <a:solidFill>
                  <a:srgbClr val="3333CC"/>
                </a:solidFill>
                <a:latin typeface="Times New Roman" panose="02020603050405020304" pitchFamily="18" charset="0"/>
              </a:rPr>
              <a:t>III. How Does It Create A Struggle?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4000">
                <a:solidFill>
                  <a:srgbClr val="3333CC"/>
                </a:solidFill>
                <a:latin typeface="Times New Roman" panose="02020603050405020304" pitchFamily="18" charset="0"/>
              </a:rPr>
              <a:t>IV. How Can One Deal With It?</a:t>
            </a:r>
          </a:p>
        </p:txBody>
      </p:sp>
      <p:sp>
        <p:nvSpPr>
          <p:cNvPr id="130056" name="Oval 8"/>
          <p:cNvSpPr>
            <a:spLocks noChangeArrowheads="1"/>
          </p:cNvSpPr>
          <p:nvPr/>
        </p:nvSpPr>
        <p:spPr bwMode="auto">
          <a:xfrm>
            <a:off x="228600" y="5029200"/>
            <a:ext cx="8001000" cy="1219200"/>
          </a:xfrm>
          <a:prstGeom prst="ellipse">
            <a:avLst/>
          </a:prstGeom>
          <a:noFill/>
          <a:ln w="9525">
            <a:solidFill>
              <a:srgbClr val="99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0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4999</TotalTime>
  <Words>516</Words>
  <Application>Microsoft Office PowerPoint</Application>
  <PresentationFormat>On-screen Show (4:3)</PresentationFormat>
  <Paragraphs>150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 CENA</vt:lpstr>
      <vt:lpstr>Arial</vt:lpstr>
      <vt:lpstr>Calibri</vt:lpstr>
      <vt:lpstr>Times New Roman</vt:lpstr>
      <vt:lpstr>Wingdings</vt:lpstr>
      <vt:lpstr>1_Default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 Bethel Church of Christ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Donnie V. Rader</dc:creator>
  <cp:lastModifiedBy>Donnie V. Rader</cp:lastModifiedBy>
  <cp:revision>85</cp:revision>
  <dcterms:created xsi:type="dcterms:W3CDTF">2001-11-29T17:55:34Z</dcterms:created>
  <dcterms:modified xsi:type="dcterms:W3CDTF">2016-10-10T12:04:13Z</dcterms:modified>
</cp:coreProperties>
</file>