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23" r:id="rId13"/>
  </p:sldMasterIdLst>
  <p:notesMasterIdLst>
    <p:notesMasterId r:id="rId49"/>
  </p:notesMasterIdLst>
  <p:sldIdLst>
    <p:sldId id="283" r:id="rId14"/>
    <p:sldId id="284" r:id="rId15"/>
    <p:sldId id="285" r:id="rId16"/>
    <p:sldId id="257" r:id="rId17"/>
    <p:sldId id="261" r:id="rId18"/>
    <p:sldId id="282" r:id="rId19"/>
    <p:sldId id="286" r:id="rId20"/>
    <p:sldId id="263" r:id="rId21"/>
    <p:sldId id="273" r:id="rId22"/>
    <p:sldId id="287" r:id="rId23"/>
    <p:sldId id="264" r:id="rId24"/>
    <p:sldId id="274" r:id="rId25"/>
    <p:sldId id="288" r:id="rId26"/>
    <p:sldId id="265" r:id="rId27"/>
    <p:sldId id="275" r:id="rId28"/>
    <p:sldId id="289" r:id="rId29"/>
    <p:sldId id="266" r:id="rId30"/>
    <p:sldId id="276" r:id="rId31"/>
    <p:sldId id="290" r:id="rId32"/>
    <p:sldId id="267" r:id="rId33"/>
    <p:sldId id="277" r:id="rId34"/>
    <p:sldId id="291" r:id="rId35"/>
    <p:sldId id="268" r:id="rId36"/>
    <p:sldId id="278" r:id="rId37"/>
    <p:sldId id="292" r:id="rId38"/>
    <p:sldId id="269" r:id="rId39"/>
    <p:sldId id="279" r:id="rId40"/>
    <p:sldId id="293" r:id="rId41"/>
    <p:sldId id="270" r:id="rId42"/>
    <p:sldId id="294" r:id="rId43"/>
    <p:sldId id="280" r:id="rId44"/>
    <p:sldId id="271" r:id="rId45"/>
    <p:sldId id="281" r:id="rId46"/>
    <p:sldId id="295" r:id="rId47"/>
    <p:sldId id="272" r:id="rId48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50"/>
      <p:bold r:id="rId51"/>
      <p:italic r:id="rId52"/>
      <p:boldItalic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Calibri Light" panose="020F0302020204030204" pitchFamily="34" charset="0"/>
      <p:regular r:id="rId58"/>
      <p:italic r:id="rId59"/>
    </p:embeddedFont>
    <p:embeddedFont>
      <p:font typeface="Comic Sans MS" panose="030F0702030302020204" pitchFamily="66" charset="0"/>
      <p:regular r:id="rId60"/>
      <p:bold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14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font" Target="fonts/font5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font" Target="fonts/font7.fntdata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DAEF8-4E82-47CE-B55B-DD0D8CEE5D91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161C5-268E-48B3-92B3-76655EA12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verses about the</a:t>
            </a:r>
            <a:r>
              <a:rPr lang="en-US" baseline="0" dirty="0" smtClean="0"/>
              <a:t> downfall of king </a:t>
            </a:r>
            <a:r>
              <a:rPr lang="en-US" baseline="0" dirty="0" err="1" smtClean="0"/>
              <a:t>Rehoboam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161C5-268E-48B3-92B3-76655EA12D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69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Jas. 5:12 – “judgment” same word as hypocrisy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161C5-268E-48B3-92B3-76655EA12D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96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“These people draw</a:t>
            </a:r>
            <a:r>
              <a:rPr lang="en-US" baseline="0" dirty="0" smtClean="0"/>
              <a:t> near to me with their mouth, and honor me with their lips, but their heart is far from me. 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161C5-268E-48B3-92B3-76655EA12D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30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Doesn’t mean can do work outside home – but that</a:t>
            </a:r>
            <a:r>
              <a:rPr lang="en-US" baseline="0" dirty="0" smtClean="0"/>
              <a:t> must not interfere with her role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161C5-268E-48B3-92B3-76655EA12D0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31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saying </a:t>
            </a:r>
            <a:r>
              <a:rPr lang="en-US" u="sng" dirty="0" smtClean="0"/>
              <a:t>all</a:t>
            </a:r>
            <a:r>
              <a:rPr lang="en-US" dirty="0" smtClean="0"/>
              <a:t> day care</a:t>
            </a:r>
            <a:r>
              <a:rPr lang="en-US" baseline="0" dirty="0" smtClean="0"/>
              <a:t> is wrong – or never use day 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161C5-268E-48B3-92B3-76655EA12D0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4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3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16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9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64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4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6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42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81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20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57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39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20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01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77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20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50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33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61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2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13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65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6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61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25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83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07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03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51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62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61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54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52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37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17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87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3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16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61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0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173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581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302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78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874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02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77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95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389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591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744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576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48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71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521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116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358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047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63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0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41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18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23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87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657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604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18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425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957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53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326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50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60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68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652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05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85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58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157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431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4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67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257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07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00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38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55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731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373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338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96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92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070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1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1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518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832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047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808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256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010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881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82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15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97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581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58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07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13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101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70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151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68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322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896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734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828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01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238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08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84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74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303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537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467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67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76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7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99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666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631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631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698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048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99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306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03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366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141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7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683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000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735028" y="5381112"/>
            <a:ext cx="10614056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3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rot="5400000">
            <a:off x="-5707078" y="2486306"/>
            <a:ext cx="10614056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6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/>
              <a:pPr/>
              <a:t>2/26/2015</a:t>
            </a:fld>
            <a:endParaRPr lang="en-US"/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/>
              <a:pPr/>
              <a:t>2/26/2015</a:t>
            </a:fld>
            <a:endParaRPr lang="en-US"/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9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05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07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26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41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63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93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23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220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9900" y="-62182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8900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8921-6E83-432D-84FA-ABB2A60A4B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76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391793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25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88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404577" y="-62182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E9ABE-5AF0-43D7-8A8C-6B67DE27A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09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72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preferredarms.com/oldsite/Images/Large%20Shield,%20fac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56" y="-621824"/>
            <a:ext cx="2468609" cy="244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67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82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550" y="208181"/>
            <a:ext cx="405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1 Kings 14:21-28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19650" y="20681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bg1"/>
                </a:solidFill>
              </a:rPr>
              <a:t>2 Chronicles 12:1-16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131" y="981576"/>
            <a:ext cx="835894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Solomon was third &amp; last king in the united kingdom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During his reign – kingdom prospered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Made 500 shields of gold (1 Kings 10:16-17)</a:t>
            </a:r>
          </a:p>
          <a:p>
            <a:pPr marL="914400" lvl="1" indent="-457200">
              <a:buFont typeface="+mj-lt"/>
              <a:buAutoNum type="alphaLcPeriod"/>
            </a:pPr>
            <a:endParaRPr lang="en-US" sz="10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Under </a:t>
            </a:r>
            <a:r>
              <a:rPr lang="en-US" sz="2800" u="sng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Rehoboam</a:t>
            </a:r>
            <a:r>
              <a:rPr lang="en-US" sz="2800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things turned south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9 ½ tribes revolted – kingdom split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Rehoboam</a:t>
            </a: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and Judah forsook the law of God (2 </a:t>
            </a:r>
            <a:r>
              <a:rPr lang="en-US" sz="2400" i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Chron</a:t>
            </a: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12:1)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He and the nation turned to idolatry ( 1 Kings 14:22-24)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u="sng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Shishak</a:t>
            </a:r>
            <a:r>
              <a:rPr lang="en-US" sz="2800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(king of Egypt) invaded the land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Irony: When delivered Israel from Egypt – they left taking the treasures of Egypt – Now Egypt takes from them.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Shishak</a:t>
            </a: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took the golden shields (1 Kings 14:26; 2 Chron. 12:9)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853143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083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550" y="208181"/>
            <a:ext cx="405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1 Kings 14:21-28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19650" y="20681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bg1"/>
                </a:solidFill>
              </a:rPr>
              <a:t>2 Chronicles 12:1-16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530" y="1109913"/>
            <a:ext cx="83589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u="sng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Rehoboam</a:t>
            </a:r>
            <a:r>
              <a:rPr lang="en-US" sz="2800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replaced the shields with bronze shields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1 Kings 14:27; 2 Chron. 12:10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Did so to save face – cover his embarrassment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He traded the genuine for lesser quality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gold was stolen – so he replaces it with </a:t>
            </a:r>
            <a:r>
              <a:rPr lang="en-US" sz="2400" i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second rate bronze</a:t>
            </a: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!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gold shields were worth millions – the bronze worth thousands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853143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713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1894" y="320842"/>
            <a:ext cx="7700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Perhaps We Have Made Our Own Bronze Shields</a:t>
            </a:r>
            <a:endParaRPr lang="en-US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1521171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76463" y="1840417"/>
            <a:ext cx="89675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Through </a:t>
            </a:r>
            <a:r>
              <a:rPr lang="en-US" sz="24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Rehoboam’s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weakness </a:t>
            </a:r>
            <a:r>
              <a:rPr lang="en-US" sz="24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Shishak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stole the golden shields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Though our weakness “</a:t>
            </a:r>
            <a:r>
              <a:rPr lang="en-US" sz="24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Shishak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” steals our golden faith and service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 was representative of a time when God’s glory was upon the nation of Israel – Now the glory is gone!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Rehoboam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traded the gold for inferior bronze!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God’s service deserves the best – but often we substitute second rate bronze!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39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4947" y="702436"/>
            <a:ext cx="8438529" cy="313932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 smtClean="0">
                <a:ln/>
                <a:solidFill>
                  <a:schemeClr val="accent4"/>
                </a:solidFill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6600" b="1" cap="none" spc="0" dirty="0" smtClean="0">
                <a:ln/>
                <a:solidFill>
                  <a:schemeClr val="accent4"/>
                </a:solidFill>
                <a:latin typeface="Comic Sans MS" panose="030F0702030302020204" pitchFamily="66" charset="0"/>
              </a:rPr>
              <a:t>&amp;</a:t>
            </a:r>
          </a:p>
          <a:p>
            <a:pPr algn="ctr"/>
            <a:r>
              <a:rPr lang="en-US" sz="6600" b="1" cap="none" spc="0" dirty="0" smtClean="0">
                <a:ln/>
                <a:solidFill>
                  <a:schemeClr val="accent4"/>
                </a:solidFill>
                <a:latin typeface="Comic Sans MS" panose="030F0702030302020204" pitchFamily="66" charset="0"/>
              </a:rPr>
              <a:t>Second Rate Bronze</a:t>
            </a:r>
            <a:endParaRPr lang="en-US" sz="6600" b="1" cap="none" spc="0" dirty="0">
              <a:ln/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7650" y="4723031"/>
            <a:ext cx="405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1 Kings 14:21-28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0" y="472166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bg1"/>
                </a:solidFill>
              </a:rPr>
              <a:t>2 Chronicles 12:1-16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68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</p:txBody>
      </p:sp>
    </p:spTree>
    <p:extLst>
      <p:ext uri="{BB962C8B-B14F-4D97-AF65-F5344CB8AC3E}">
        <p14:creationId xmlns:p14="http://schemas.microsoft.com/office/powerpoint/2010/main" val="3968700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30652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wisdom of God found in His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Wisdom that descends from above (Jas. 3:13-18)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Mind of God has been revealed (1 Cor. 2:9-13)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God’s wisdom far exceeds man’s (1 Cor. 1:25)</a:t>
            </a:r>
          </a:p>
        </p:txBody>
      </p:sp>
    </p:spTree>
    <p:extLst>
      <p:ext uri="{BB962C8B-B14F-4D97-AF65-F5344CB8AC3E}">
        <p14:creationId xmlns:p14="http://schemas.microsoft.com/office/powerpoint/2010/main" val="1042647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30652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wisdom of God found in His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wisdom of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Follow our own opinion over the law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Depend on the advice of modern advisors over the word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we turn to counsel of man before consulting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Turn to man’s wisdom for how to make a marriage work (cf. Eph.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Turn to man’s wisdom on how to discipline kids (Prov. 22:6)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Turn to man’s judgment on how to reach the erring (cf. 1 Cor. 5:1-13)</a:t>
            </a:r>
          </a:p>
        </p:txBody>
      </p:sp>
    </p:spTree>
    <p:extLst>
      <p:ext uri="{BB962C8B-B14F-4D97-AF65-F5344CB8AC3E}">
        <p14:creationId xmlns:p14="http://schemas.microsoft.com/office/powerpoint/2010/main" val="3559223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FFC000"/>
                </a:solidFill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dirty="0">
                <a:ln/>
                <a:solidFill>
                  <a:srgbClr val="FFC000"/>
                </a:solidFill>
                <a:latin typeface="Comic Sans MS" panose="030F0702030302020204" pitchFamily="66" charset="0"/>
              </a:rPr>
              <a:t>&amp; Second Rate Bronze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Trade Sincere Service for </a:t>
            </a:r>
            <a:r>
              <a:rPr lang="en-US" sz="3000" dirty="0" smtClean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Hypocrisy</a:t>
            </a:r>
            <a:endParaRPr lang="en-US" sz="3000" dirty="0">
              <a:solidFill>
                <a:srgbClr val="FFC000">
                  <a:lumMod val="40000"/>
                  <a:lumOff val="60000"/>
                </a:srgb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262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1127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000" dirty="0" smtClean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Trade </a:t>
            </a:r>
            <a:r>
              <a:rPr lang="en-US" sz="3000" dirty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Sincere Service for </a:t>
            </a:r>
            <a:r>
              <a:rPr lang="en-US" sz="3000" dirty="0" smtClean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Hypocrisy</a:t>
            </a:r>
            <a:endParaRPr lang="en-US" sz="3000" dirty="0">
              <a:solidFill>
                <a:srgbClr val="FFC000">
                  <a:lumMod val="40000"/>
                  <a:lumOff val="6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Sincere service from the heart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Only sincere service –ready for day of Christ (Phil. 1:10)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 will of God from the heart (Eph. 6:6)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Love is to be genuine and true (Rom. 12:9) </a:t>
            </a:r>
          </a:p>
        </p:txBody>
      </p:sp>
    </p:spTree>
    <p:extLst>
      <p:ext uri="{BB962C8B-B14F-4D97-AF65-F5344CB8AC3E}">
        <p14:creationId xmlns:p14="http://schemas.microsoft.com/office/powerpoint/2010/main" val="4157947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1127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000" dirty="0" smtClean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Trade </a:t>
            </a:r>
            <a:r>
              <a:rPr lang="en-US" sz="3000" dirty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Sincere Service for </a:t>
            </a:r>
            <a:r>
              <a:rPr lang="en-US" sz="3000" dirty="0" smtClean="0">
                <a:solidFill>
                  <a:srgbClr val="FFC000">
                    <a:lumMod val="40000"/>
                    <a:lumOff val="60000"/>
                  </a:srgbClr>
                </a:solidFill>
                <a:latin typeface="Arial Narrow" panose="020B0606020202030204" pitchFamily="34" charset="0"/>
              </a:rPr>
              <a:t>Hypocrisy</a:t>
            </a:r>
            <a:endParaRPr lang="en-US" sz="3000" dirty="0">
              <a:solidFill>
                <a:srgbClr val="FFC000">
                  <a:lumMod val="40000"/>
                  <a:lumOff val="6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Sincere service from the heart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Hypocrisy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Put on a front of being righteous (Matt. 23:28)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we are more concerned about look to man than before God…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To save face – we pretend to be what we are 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see the faults of others – yet we do the same ourselves (Matt. 7:1-5)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having trouble with giving our word (cf. Jas. 5:12)</a:t>
            </a:r>
          </a:p>
        </p:txBody>
      </p:sp>
    </p:spTree>
    <p:extLst>
      <p:ext uri="{BB962C8B-B14F-4D97-AF65-F5344CB8AC3E}">
        <p14:creationId xmlns:p14="http://schemas.microsoft.com/office/powerpoint/2010/main" val="3251225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</p:txBody>
      </p:sp>
    </p:spTree>
    <p:extLst>
      <p:ext uri="{BB962C8B-B14F-4D97-AF65-F5344CB8AC3E}">
        <p14:creationId xmlns:p14="http://schemas.microsoft.com/office/powerpoint/2010/main" val="1065198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28747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Grow in knowledge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Should be filled with knowledge of his will (Col. 1:9)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Grow in knowledge (2 Pet. 3:18)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Constantly adding to our knowledge (1 Pet. 1:5-10)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Involves: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Reading and rereading and rereading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Comparing to other texts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Checking other translations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Learning the meaning of words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Striving to learn how a text fits into the context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Trying to harmonize with other text</a:t>
            </a:r>
          </a:p>
        </p:txBody>
      </p:sp>
    </p:spTree>
    <p:extLst>
      <p:ext uri="{BB962C8B-B14F-4D97-AF65-F5344CB8AC3E}">
        <p14:creationId xmlns:p14="http://schemas.microsoft.com/office/powerpoint/2010/main" val="1141579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28747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Grow in knowledge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Mere reading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Merely read a text with little analysis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Don’t try to learn the meaning of difficult verses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Just “study” (read) what have to – to get ready for class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Little thought given to application</a:t>
            </a:r>
          </a:p>
        </p:txBody>
      </p:sp>
    </p:spTree>
    <p:extLst>
      <p:ext uri="{BB962C8B-B14F-4D97-AF65-F5344CB8AC3E}">
        <p14:creationId xmlns:p14="http://schemas.microsoft.com/office/powerpoint/2010/main" val="1720758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</p:txBody>
      </p:sp>
    </p:spTree>
    <p:extLst>
      <p:ext uri="{BB962C8B-B14F-4D97-AF65-F5344CB8AC3E}">
        <p14:creationId xmlns:p14="http://schemas.microsoft.com/office/powerpoint/2010/main" val="2874113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747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Action – Doing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Doers of the word – not hearers only (Jas. 1:22; Rom. 2:13)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Why call Jesus Lord if don’t do what says (Luke 6:46)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Faith must be active (Jas. 2:26)</a:t>
            </a:r>
          </a:p>
        </p:txBody>
      </p:sp>
    </p:spTree>
    <p:extLst>
      <p:ext uri="{BB962C8B-B14F-4D97-AF65-F5344CB8AC3E}">
        <p14:creationId xmlns:p14="http://schemas.microsoft.com/office/powerpoint/2010/main" val="2714688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7476"/>
            <a:ext cx="8020050" cy="55399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Action – Doing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Lip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Talk a good game – but without action (Jas. 2:14-17; Matt. 23:29-31)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say we love and care about others – do little to show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we talk about love for God – show little devotion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we talk about obedience – but are not faithful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claim doesn’t match our actions (Matt. 15:8)</a:t>
            </a:r>
          </a:p>
        </p:txBody>
      </p:sp>
    </p:spTree>
    <p:extLst>
      <p:ext uri="{BB962C8B-B14F-4D97-AF65-F5344CB8AC3E}">
        <p14:creationId xmlns:p14="http://schemas.microsoft.com/office/powerpoint/2010/main" val="2486622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</p:txBody>
      </p:sp>
    </p:spTree>
    <p:extLst>
      <p:ext uri="{BB962C8B-B14F-4D97-AF65-F5344CB8AC3E}">
        <p14:creationId xmlns:p14="http://schemas.microsoft.com/office/powerpoint/2010/main" val="987500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38272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052" y="1828800"/>
            <a:ext cx="842210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Faithful service to Lord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God is the priority (1 Pet. 3:15)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Give self to the Lord (Rom.12:1)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Faithful to the point of death (Rev. 2:10)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Give it our all (Heb. 10:23)</a:t>
            </a:r>
          </a:p>
        </p:txBody>
      </p:sp>
    </p:spTree>
    <p:extLst>
      <p:ext uri="{BB962C8B-B14F-4D97-AF65-F5344CB8AC3E}">
        <p14:creationId xmlns:p14="http://schemas.microsoft.com/office/powerpoint/2010/main" val="355473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38272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052" y="1828800"/>
            <a:ext cx="842210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Faithful service to Lord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Merely going to church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Think that if we go to services most (or some) of time – substitute for real dedication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“Going to church” is my service – my big sacrifice</a:t>
            </a:r>
            <a:endParaRPr lang="en-US" sz="2400" i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Our “excuses” for not doing more – are our 2</a:t>
            </a:r>
            <a:r>
              <a:rPr lang="en-US" sz="2400" i="1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bronze!</a:t>
            </a:r>
          </a:p>
        </p:txBody>
      </p:sp>
    </p:spTree>
    <p:extLst>
      <p:ext uri="{BB962C8B-B14F-4D97-AF65-F5344CB8AC3E}">
        <p14:creationId xmlns:p14="http://schemas.microsoft.com/office/powerpoint/2010/main" val="69082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</p:txBody>
      </p:sp>
    </p:spTree>
    <p:extLst>
      <p:ext uri="{BB962C8B-B14F-4D97-AF65-F5344CB8AC3E}">
        <p14:creationId xmlns:p14="http://schemas.microsoft.com/office/powerpoint/2010/main" val="689293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398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Godly living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Grace of God teaches us to live godly (Titus 2:11-12)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Involves: denying ungodliness and worldly lust (Titus 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Separate / different from the world (2 Cor. 6:14 – 7:1)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Means: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Don’t talk like the world talks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Don’t dress like the world dresses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Don’t watch what the world watches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Don’t go where the world goes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Don’t drink what the world drinks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Don’t do what the world does</a:t>
            </a:r>
          </a:p>
        </p:txBody>
      </p:sp>
    </p:spTree>
    <p:extLst>
      <p:ext uri="{BB962C8B-B14F-4D97-AF65-F5344CB8AC3E}">
        <p14:creationId xmlns:p14="http://schemas.microsoft.com/office/powerpoint/2010/main" val="1076293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398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Godly living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compromise to fit 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World pressures us to fit in – be like it (Prov. 1:10-ff; Rom. 12:1)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They think it is strange how Christian lives (1 Pet. 4:4)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we don’t want to seem odd – different – so we go along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we try to be like those around 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the pressure of the world is greater than our godly living</a:t>
            </a:r>
            <a:endParaRPr lang="en-US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650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 Great Marriage for Staying Together</a:t>
            </a:r>
          </a:p>
        </p:txBody>
      </p:sp>
    </p:spTree>
    <p:extLst>
      <p:ext uri="{BB962C8B-B14F-4D97-AF65-F5344CB8AC3E}">
        <p14:creationId xmlns:p14="http://schemas.microsoft.com/office/powerpoint/2010/main" val="776175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250" y="2874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 Great Marriage for Staying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Great marriage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Genuine love and care for each other (Eph. 5:28,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Both have a fear of God (Psa. 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Seek to meet each others needs (Mark 8:34)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Spend time with each other (1 Pet. 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Bond &amp; blend their lives together (Matt. 19:6)</a:t>
            </a:r>
            <a:endParaRPr lang="en-US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73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250" y="2874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 Great Marriage for Staying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Great marriage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Merely staying together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Settle for merely staying together – not separating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Conclude that as long as we live together – done good!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May not communicate well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May not respect the conjugal rites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May not be close at all</a:t>
            </a:r>
          </a:p>
        </p:txBody>
      </p:sp>
    </p:spTree>
    <p:extLst>
      <p:ext uri="{BB962C8B-B14F-4D97-AF65-F5344CB8AC3E}">
        <p14:creationId xmlns:p14="http://schemas.microsoft.com/office/powerpoint/2010/main" val="1713130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 Great Marriage for Staying Together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Mom at Home for Day Care</a:t>
            </a:r>
          </a:p>
        </p:txBody>
      </p:sp>
    </p:spTree>
    <p:extLst>
      <p:ext uri="{BB962C8B-B14F-4D97-AF65-F5344CB8AC3E}">
        <p14:creationId xmlns:p14="http://schemas.microsoft.com/office/powerpoint/2010/main" val="1109816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" y="30652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Mom at Home for Day Care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Mom at home with kids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Wife / mom has responsibilities in home (1 Tim. 5:13; Titus 2:5)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Teaching / training of children (Prov. 22:6; Eph. 6:4)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Time mom spends at home with children – she will never regret!</a:t>
            </a:r>
          </a:p>
        </p:txBody>
      </p:sp>
    </p:spTree>
    <p:extLst>
      <p:ext uri="{BB962C8B-B14F-4D97-AF65-F5344CB8AC3E}">
        <p14:creationId xmlns:p14="http://schemas.microsoft.com/office/powerpoint/2010/main" val="3250204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" y="30652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Mom at Home for Day Care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Mom at home with kids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Day care as a substitute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Turn that work over to someone else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When others are doing mom’s work – settling for the inferior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40000"/>
                    <a:lumOff val="60000"/>
                  </a:schemeClr>
                </a:solidFill>
                <a:cs typeface="Arial" pitchFamily="34" charset="0"/>
              </a:rPr>
              <a:t>When she is absent, “there is a silent evil reigning, which can be removed only by her return” (Barnes)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dirty="0" smtClean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34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 Great Marriage for Staying Together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Mom at Home for Day Care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Time with Children for Money and Gifts</a:t>
            </a:r>
          </a:p>
        </p:txBody>
      </p:sp>
    </p:spTree>
    <p:extLst>
      <p:ext uri="{BB962C8B-B14F-4D97-AF65-F5344CB8AC3E}">
        <p14:creationId xmlns:p14="http://schemas.microsoft.com/office/powerpoint/2010/main" val="3728136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4398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9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Time with Children for Money and Gifts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Spending time with children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Can’t fulfill some responsibilities without time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Takes time to be an example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Take time to teach (Eph. 6:4)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Takes time to help with problems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Takes time to build a relationship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Part of redeeming the time (Eph. 5:15-16)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You will never regret the time spend with children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Have some true “family time”</a:t>
            </a:r>
          </a:p>
        </p:txBody>
      </p:sp>
      <p:sp>
        <p:nvSpPr>
          <p:cNvPr id="4" name="Oval 3"/>
          <p:cNvSpPr/>
          <p:nvPr/>
        </p:nvSpPr>
        <p:spPr>
          <a:xfrm rot="20885452">
            <a:off x="7004648" y="2392950"/>
            <a:ext cx="1905000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Play with</a:t>
            </a:r>
          </a:p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Them 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 rot="376401">
            <a:off x="6919612" y="3500785"/>
            <a:ext cx="1905000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Read to Them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 rot="20885452">
            <a:off x="158594" y="5331449"/>
            <a:ext cx="2149012" cy="9660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Take them with you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 rot="904658">
            <a:off x="1889116" y="5514183"/>
            <a:ext cx="2149012" cy="9660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Do things They ask</a:t>
            </a:r>
          </a:p>
        </p:txBody>
      </p:sp>
      <p:sp>
        <p:nvSpPr>
          <p:cNvPr id="8" name="Oval 7"/>
          <p:cNvSpPr/>
          <p:nvPr/>
        </p:nvSpPr>
        <p:spPr>
          <a:xfrm rot="443206">
            <a:off x="3601986" y="5749248"/>
            <a:ext cx="2149012" cy="9660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Have time for them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21417874">
            <a:off x="5379448" y="5665024"/>
            <a:ext cx="2149012" cy="9660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Build memories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205458">
            <a:off x="6797605" y="5678430"/>
            <a:ext cx="2149012" cy="9660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</a:rPr>
              <a:t>Do things together</a:t>
            </a:r>
            <a:endParaRPr lang="en-US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31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4398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9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Time with Children for Money and Gifts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Spending time with children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Substitute money and gifts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Too busy to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To eat together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To talk about each other’s day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To go somewhere as a family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To help a teenager through some problem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Think “quality time” (though very little) is better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Feeling guilty, we shower them with money and gifts to replace the time</a:t>
            </a:r>
          </a:p>
        </p:txBody>
      </p:sp>
    </p:spTree>
    <p:extLst>
      <p:ext uri="{BB962C8B-B14F-4D97-AF65-F5344CB8AC3E}">
        <p14:creationId xmlns:p14="http://schemas.microsoft.com/office/powerpoint/2010/main" val="1899607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a Great Marriage for Staying Together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Mom at Home for Day Care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Trade Time with Children for Money and Gifts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Discipline with Love for Yelling &amp; Threats</a:t>
            </a:r>
          </a:p>
        </p:txBody>
      </p:sp>
    </p:spTree>
    <p:extLst>
      <p:ext uri="{BB962C8B-B14F-4D97-AF65-F5344CB8AC3E}">
        <p14:creationId xmlns:p14="http://schemas.microsoft.com/office/powerpoint/2010/main" val="1948305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4017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10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Discipline with Love for Yelling &amp; Threats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Discipline with love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Children must be disciplined – corrected (Prov. 22:15)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Must be balanced with love (Prov. 13:24)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Sternness must be balanced with tenderness</a:t>
            </a:r>
          </a:p>
        </p:txBody>
      </p:sp>
    </p:spTree>
    <p:extLst>
      <p:ext uri="{BB962C8B-B14F-4D97-AF65-F5344CB8AC3E}">
        <p14:creationId xmlns:p14="http://schemas.microsoft.com/office/powerpoint/2010/main" val="1521539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450" y="401776"/>
            <a:ext cx="8020050" cy="553998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10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Discipline with Love for Yelling &amp; Threats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1052" y="1828800"/>
            <a:ext cx="842210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Gold: Discipline with love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b="1" u="sng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nd</a:t>
            </a:r>
            <a:r>
              <a:rPr lang="en-US" sz="28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Rate Bronze: Yell, holler or threaten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 the absence of correction driven by love – resort to yelling or hollering at the child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Think they have properly disciplined the child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Threaten to spank or enforce some rule – but don’t follow through</a:t>
            </a:r>
          </a:p>
        </p:txBody>
      </p:sp>
    </p:spTree>
    <p:extLst>
      <p:ext uri="{BB962C8B-B14F-4D97-AF65-F5344CB8AC3E}">
        <p14:creationId xmlns:p14="http://schemas.microsoft.com/office/powerpoint/2010/main" val="3092877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0"/>
            <a:ext cx="914400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4">
                <a:lumMod val="50000"/>
              </a:scheme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Stolen Gold</a:t>
            </a:r>
          </a:p>
          <a:p>
            <a:pPr algn="ctr"/>
            <a:r>
              <a:rPr lang="en-US" sz="5400" b="1" cap="none" spc="0" dirty="0" smtClean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&amp; Second Rate Bronze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2550" y="1925776"/>
            <a:ext cx="80200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the Wisdom of God for the Wisdom of Men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Sincere Service for Hypocrisy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Growing in Knowledge for Mere Reading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Action for Lip Service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Faithfulness for Going to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Godly Living for Fitting In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a Great Marriage for Staying Together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Mom at Home for Day Care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Time with Children for Money and Gifts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Trade Discipline with Love for Yelling &amp; Threats</a:t>
            </a:r>
          </a:p>
        </p:txBody>
      </p:sp>
    </p:spTree>
    <p:extLst>
      <p:ext uri="{BB962C8B-B14F-4D97-AF65-F5344CB8AC3E}">
        <p14:creationId xmlns:p14="http://schemas.microsoft.com/office/powerpoint/2010/main" val="4008963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891</TotalTime>
  <Words>2209</Words>
  <Application>Microsoft Office PowerPoint</Application>
  <PresentationFormat>On-screen Show (4:3)</PresentationFormat>
  <Paragraphs>300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35</vt:i4>
      </vt:variant>
    </vt:vector>
  </HeadingPairs>
  <TitlesOfParts>
    <vt:vector size="54" baseType="lpstr">
      <vt:lpstr>Arial Narrow</vt:lpstr>
      <vt:lpstr>Calibri</vt:lpstr>
      <vt:lpstr>Calibri Light</vt:lpstr>
      <vt:lpstr>Wingdings</vt:lpstr>
      <vt:lpstr>Arial</vt:lpstr>
      <vt:lpstr>Comic Sans MS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48</cp:revision>
  <dcterms:created xsi:type="dcterms:W3CDTF">2014-11-15T16:05:19Z</dcterms:created>
  <dcterms:modified xsi:type="dcterms:W3CDTF">2015-02-26T12:31:09Z</dcterms:modified>
</cp:coreProperties>
</file>