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2"/>
    <p:sldMasterId id="2147483694" r:id="rId3"/>
  </p:sldMasterIdLst>
  <p:notesMasterIdLst>
    <p:notesMasterId r:id="rId43"/>
  </p:notesMasterIdLst>
  <p:handoutMasterIdLst>
    <p:handoutMasterId r:id="rId44"/>
  </p:handoutMasterIdLst>
  <p:sldIdLst>
    <p:sldId id="280" r:id="rId4"/>
    <p:sldId id="260" r:id="rId5"/>
    <p:sldId id="258" r:id="rId6"/>
    <p:sldId id="259" r:id="rId7"/>
    <p:sldId id="281" r:id="rId8"/>
    <p:sldId id="282" r:id="rId9"/>
    <p:sldId id="290" r:id="rId10"/>
    <p:sldId id="262" r:id="rId11"/>
    <p:sldId id="270" r:id="rId12"/>
    <p:sldId id="283" r:id="rId13"/>
    <p:sldId id="291" r:id="rId14"/>
    <p:sldId id="263" r:id="rId15"/>
    <p:sldId id="271" r:id="rId16"/>
    <p:sldId id="284" r:id="rId17"/>
    <p:sldId id="285" r:id="rId18"/>
    <p:sldId id="286" r:id="rId19"/>
    <p:sldId id="292" r:id="rId20"/>
    <p:sldId id="264" r:id="rId21"/>
    <p:sldId id="272" r:id="rId22"/>
    <p:sldId id="287" r:id="rId23"/>
    <p:sldId id="288" r:id="rId24"/>
    <p:sldId id="296" r:id="rId25"/>
    <p:sldId id="265" r:id="rId26"/>
    <p:sldId id="273" r:id="rId27"/>
    <p:sldId id="289" r:id="rId28"/>
    <p:sldId id="293" r:id="rId29"/>
    <p:sldId id="266" r:id="rId30"/>
    <p:sldId id="274" r:id="rId31"/>
    <p:sldId id="297" r:id="rId32"/>
    <p:sldId id="294" r:id="rId33"/>
    <p:sldId id="267" r:id="rId34"/>
    <p:sldId id="275" r:id="rId35"/>
    <p:sldId id="298" r:id="rId36"/>
    <p:sldId id="295" r:id="rId37"/>
    <p:sldId id="268" r:id="rId38"/>
    <p:sldId id="276" r:id="rId39"/>
    <p:sldId id="300" r:id="rId40"/>
    <p:sldId id="299" r:id="rId41"/>
    <p:sldId id="269" r:id="rId42"/>
  </p:sldIdLst>
  <p:sldSz cx="9144000" cy="6858000" type="screen4x3"/>
  <p:notesSz cx="7019925" cy="9305925"/>
  <p:embeddedFontLst>
    <p:embeddedFont>
      <p:font typeface="Corbel" panose="020B0503020204020204" pitchFamily="34" charset="0"/>
      <p:regular r:id="rId45"/>
      <p:bold r:id="rId46"/>
      <p:italic r:id="rId47"/>
      <p:boldItalic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5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11" autoAdjust="0"/>
    <p:restoredTop sz="95013" autoAdjust="0"/>
  </p:normalViewPr>
  <p:slideViewPr>
    <p:cSldViewPr>
      <p:cViewPr varScale="1">
        <p:scale>
          <a:sx n="71" d="100"/>
          <a:sy n="71" d="100"/>
        </p:scale>
        <p:origin x="116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2.fntdata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1.fntdata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5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handoutMaster" Target="handoutMasters/handoutMaster1.xml"/><Relationship Id="rId52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font" Target="fonts/font7.fntdata"/><Relationship Id="rId3" Type="http://schemas.openxmlformats.org/officeDocument/2006/relationships/slideMaster" Target="slideMasters/slideMaster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7C6ACB66-EAB9-4D45-9F9C-28EA120D791D}" type="datetimeFigureOut">
              <a:rPr lang="en-US"/>
              <a:t>3/12/2014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92837A6B-DAA4-4C2D-AEAB-4E9E7009579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1545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F879D970-AC71-40CF-8717-2E4EAB5207AF}" type="datetimeFigureOut">
              <a:rPr lang="en-US"/>
              <a:t>3/12/2014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03266150-FA26-45B5-BF0B-186B42A09DC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94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hidden">
          <a:xfrm>
            <a:off x="0" y="1"/>
            <a:ext cx="9144000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ectangle 14"/>
          <p:cNvSpPr/>
          <p:nvPr/>
        </p:nvSpPr>
        <p:spPr bwMode="hidden">
          <a:xfrm>
            <a:off x="0" y="4810563"/>
            <a:ext cx="9144000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107" y="1905000"/>
            <a:ext cx="6859786" cy="2667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450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107" y="5029200"/>
            <a:ext cx="6173808" cy="1143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3/12/2014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 useBgFill="1">
        <p:nvSpPr>
          <p:cNvPr id="20" name="Freeform 9"/>
          <p:cNvSpPr>
            <a:spLocks/>
          </p:cNvSpPr>
          <p:nvPr/>
        </p:nvSpPr>
        <p:spPr bwMode="white">
          <a:xfrm>
            <a:off x="793" y="4714633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3/12/2014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"/>
            <a:ext cx="9144000" cy="481056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hidden">
          <a:xfrm>
            <a:off x="0" y="1"/>
            <a:ext cx="9144000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068" y="1905000"/>
            <a:ext cx="6859035" cy="2667000"/>
          </a:xfrm>
        </p:spPr>
        <p:txBody>
          <a:bodyPr anchor="b">
            <a:noAutofit/>
          </a:bodyPr>
          <a:lstStyle>
            <a:lvl1pPr algn="l">
              <a:defRPr sz="3601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5029200"/>
            <a:ext cx="6173809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3/12/2014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16" name="Freeform 9"/>
          <p:cNvSpPr>
            <a:spLocks/>
          </p:cNvSpPr>
          <p:nvPr/>
        </p:nvSpPr>
        <p:spPr bwMode="hidden">
          <a:xfrm>
            <a:off x="793" y="4714633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2107" y="1905000"/>
            <a:ext cx="3313277" cy="4267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 marL="1440564">
              <a:defRPr sz="1200"/>
            </a:lvl6pPr>
            <a:lvl7pPr marL="1440564">
              <a:defRPr sz="1200"/>
            </a:lvl7pPr>
            <a:lvl8pPr marL="1440564">
              <a:defRPr sz="1200"/>
            </a:lvl8pPr>
            <a:lvl9pPr marL="1440564"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29" y="1905000"/>
            <a:ext cx="3313277" cy="4267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 marL="1440564">
              <a:defRPr sz="1200"/>
            </a:lvl5pPr>
            <a:lvl6pPr marL="1440564">
              <a:defRPr sz="1200"/>
            </a:lvl6pPr>
            <a:lvl7pPr marL="1440564">
              <a:defRPr sz="1200"/>
            </a:lvl7pPr>
            <a:lvl8pPr marL="1440564">
              <a:defRPr sz="1200"/>
            </a:lvl8pPr>
            <a:lvl9pPr marL="1440564"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3/12/2014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3313277" cy="762000"/>
          </a:xfrm>
        </p:spPr>
        <p:txBody>
          <a:bodyPr anchor="ctr">
            <a:normAutofit/>
          </a:bodyPr>
          <a:lstStyle>
            <a:lvl1pPr marL="0" indent="0">
              <a:buNone/>
              <a:defRPr sz="1800" b="0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7" y="2743201"/>
            <a:ext cx="3313277" cy="342900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 marL="1440564">
              <a:defRPr sz="1200"/>
            </a:lvl6pPr>
            <a:lvl7pPr marL="1440564">
              <a:defRPr sz="1200"/>
            </a:lvl7pPr>
            <a:lvl8pPr marL="1440564">
              <a:defRPr sz="1200" baseline="0"/>
            </a:lvl8pPr>
            <a:lvl9pPr marL="1440564"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6329" y="1905000"/>
            <a:ext cx="3313277" cy="762000"/>
          </a:xfrm>
        </p:spPr>
        <p:txBody>
          <a:bodyPr anchor="ctr">
            <a:normAutofit/>
          </a:bodyPr>
          <a:lstStyle>
            <a:lvl1pPr marL="0" indent="0">
              <a:buNone/>
              <a:defRPr sz="1800" b="0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6329" y="2743201"/>
            <a:ext cx="3313277" cy="342900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 marL="1440564">
              <a:defRPr sz="1200"/>
            </a:lvl5pPr>
            <a:lvl6pPr marL="1440564">
              <a:defRPr sz="1200"/>
            </a:lvl6pPr>
            <a:lvl7pPr marL="1440564">
              <a:defRPr sz="1200"/>
            </a:lvl7pPr>
            <a:lvl8pPr marL="1440564">
              <a:defRPr sz="1200"/>
            </a:lvl8pPr>
            <a:lvl9pPr marL="1440564"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3/12/2014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3/12/2014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hidden">
          <a:xfrm>
            <a:off x="0" y="1"/>
            <a:ext cx="9144000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3/12/2014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3371537" y="1905000"/>
            <a:ext cx="4616636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2701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107" y="3429000"/>
            <a:ext cx="2057936" cy="25146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50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3/12/2014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7590" y="2087880"/>
            <a:ext cx="4344531" cy="3886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1142107" y="1905000"/>
            <a:ext cx="4616636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2701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956" y="3429000"/>
            <a:ext cx="2057936" cy="25146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50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3/12/2014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80493" y="2087880"/>
            <a:ext cx="4339864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101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3/12/2014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1" y="0"/>
            <a:ext cx="6987724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hidden">
          <a:xfrm>
            <a:off x="1" y="1"/>
            <a:ext cx="6915759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9" name="Freeform 9"/>
          <p:cNvSpPr>
            <a:spLocks/>
          </p:cNvSpPr>
          <p:nvPr/>
        </p:nvSpPr>
        <p:spPr bwMode="hidden">
          <a:xfrm rot="5400000">
            <a:off x="3558725" y="3357038"/>
            <a:ext cx="6858000" cy="143930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685800"/>
            <a:ext cx="5597089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3/12/2014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70868" y="685800"/>
            <a:ext cx="971804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16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99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60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62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49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83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9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60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14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6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23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7" y="189723"/>
            <a:ext cx="6859786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628777"/>
            <a:ext cx="9144000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/>
          <p:cNvSpPr/>
          <p:nvPr/>
        </p:nvSpPr>
        <p:spPr bwMode="hidden">
          <a:xfrm>
            <a:off x="0" y="1535909"/>
            <a:ext cx="9144000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6859786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8262" y="6420898"/>
            <a:ext cx="723215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52466975-C014-42E5-BFA6-B8D5FDD3B81F}" type="datetimeFigureOut">
              <a:rPr lang="en-US"/>
              <a:t>3/12/2014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20898"/>
            <a:ext cx="525916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2900" y="6420898"/>
            <a:ext cx="478994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38" name="Freeform 9"/>
          <p:cNvSpPr>
            <a:spLocks/>
          </p:cNvSpPr>
          <p:nvPr/>
        </p:nvSpPr>
        <p:spPr bwMode="white">
          <a:xfrm>
            <a:off x="793" y="1470257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05795" indent="-205795" algn="l" defTabSz="685983" rtl="0" eaLnBrk="1" latinLnBrk="0" hangingPunct="1">
        <a:lnSpc>
          <a:spcPct val="90000"/>
        </a:lnSpc>
        <a:spcBef>
          <a:spcPts val="1350"/>
        </a:spcBef>
        <a:buSzPct val="11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2105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23179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131872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564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749256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366641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675333" indent="-205795" algn="l" defTabSz="685983" rtl="0" eaLnBrk="1" latinLnBrk="0" hangingPunct="1">
        <a:lnSpc>
          <a:spcPct val="90000"/>
        </a:lnSpc>
        <a:spcBef>
          <a:spcPts val="450"/>
        </a:spcBef>
        <a:buSzPct val="11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3/12/2014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51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253425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Acts 8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889575"/>
            <a:ext cx="79248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Begins a new thought in the book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800" dirty="0" smtClean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1-7  Gospel in Jerusalem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8-12 Gospel in Judea and Samaria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800" dirty="0" smtClean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Gospel is spreading beyond Jerusalem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800" dirty="0" smtClean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transition chapter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800" dirty="0" smtClean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Several key characters / players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Saul (vv. 1-3)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Disciples (vv. 1-3)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 (v. 5)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Samaritans (vv. 5-12)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Simon (vv. 13-25)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Peter (v. 20)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Ethiopian Eunuch (vv. 26-40)</a:t>
            </a:r>
          </a:p>
        </p:txBody>
      </p:sp>
      <p:sp>
        <p:nvSpPr>
          <p:cNvPr id="5" name="Right Brace 4"/>
          <p:cNvSpPr/>
          <p:nvPr/>
        </p:nvSpPr>
        <p:spPr>
          <a:xfrm>
            <a:off x="5105400" y="3733800"/>
            <a:ext cx="609600" cy="2438400"/>
          </a:xfrm>
          <a:prstGeom prst="rightBrace">
            <a:avLst>
              <a:gd name="adj1" fmla="val 35686"/>
              <a:gd name="adj2" fmla="val 50000"/>
            </a:avLst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43600" y="4045059"/>
            <a:ext cx="2667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These People</a:t>
            </a:r>
          </a:p>
          <a:p>
            <a:pPr algn="ctr"/>
            <a:r>
              <a:rPr lang="en-US" sz="2800" b="1" dirty="0" smtClean="0"/>
              <a:t>Stand Out For Doing Different Things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07009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8153400" cy="4267200"/>
          </a:xfrm>
        </p:spPr>
        <p:txBody>
          <a:bodyPr>
            <a:noAutofit/>
          </a:bodyPr>
          <a:lstStyle/>
          <a:p>
            <a:r>
              <a:rPr lang="en-US" sz="8000" dirty="0" smtClean="0"/>
              <a:t>Things</a:t>
            </a:r>
            <a:br>
              <a:rPr lang="en-US" sz="8000" dirty="0" smtClean="0"/>
            </a:br>
            <a:r>
              <a:rPr lang="en-US" sz="8000" dirty="0" smtClean="0"/>
              <a:t>Some</a:t>
            </a:r>
            <a:br>
              <a:rPr lang="en-US" sz="8000" dirty="0" smtClean="0"/>
            </a:br>
            <a:r>
              <a:rPr lang="en-US" sz="8000" dirty="0" smtClean="0"/>
              <a:t>People</a:t>
            </a:r>
            <a:br>
              <a:rPr lang="en-US" sz="8000" dirty="0" smtClean="0"/>
            </a:br>
            <a:r>
              <a:rPr lang="en-US" sz="8000" dirty="0" smtClean="0"/>
              <a:t>Do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Acts 8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8566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Things Some People Do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Havoc of the Church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010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 smtClean="0"/>
              <a:t>Some Make Havoc of the Church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2954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Saul made havoc of the churc</a:t>
            </a:r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</a:rPr>
              <a:t>h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“Havoc” – lay waste t0 ruin</a:t>
            </a:r>
            <a:endParaRPr lang="en-US" sz="24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7882" y="2286000"/>
            <a:ext cx="8077200" cy="230832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“This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word is commonly applied to wild beasts, to lions, wolves, etc., and denotes the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‘devastations’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which they commit. Saul raged against the church like a wild beast-a strong expression, denoting the zeal and fury with which he engaged in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persecution.”</a:t>
            </a:r>
          </a:p>
          <a:p>
            <a:pPr algn="r"/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- Albert Barnes</a:t>
            </a:r>
            <a:endParaRPr lang="en-US" sz="24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4800600"/>
            <a:ext cx="8081682" cy="193899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“The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word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</a:rPr>
              <a:t>elumaineto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 (NT:3075), from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</a:rPr>
              <a:t>lumainoo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, to destroy, devastate, ravage, signifies the act of ferocious animals, such as bears, wolves, and the like, in seeking and devouring their prey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.”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  <a:p>
            <a:pPr algn="r"/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- Adam Clarke</a:t>
            </a:r>
            <a:endParaRPr lang="en-US" sz="2400" i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902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33400"/>
            <a:ext cx="7239000" cy="83099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"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to dishonor, defile, devastate, ruin."</a:t>
            </a:r>
          </a:p>
          <a:p>
            <a:pPr algn="r"/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- A. T. Robertson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415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 smtClean="0">
                <a:solidFill>
                  <a:srgbClr val="652825"/>
                </a:solidFill>
              </a:rPr>
              <a:t>Some Make Havoc of the Church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219200"/>
            <a:ext cx="8305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Saul made havoc of the church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“Havoc” – lay waste t0 ruin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Did so by what he did to the men &amp; women of the church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Sought to destroy the faith (Gal. 1:13, 23, ASV “havoc”)</a:t>
            </a:r>
          </a:p>
          <a:p>
            <a:pPr marL="914400" lvl="1" indent="-457200">
              <a:buFont typeface="+mj-lt"/>
              <a:buAutoNum type="arabicPeriod"/>
            </a:pPr>
            <a:endParaRPr lang="en-US" sz="2400" i="1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Some today make havoc of the church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Lack of respect of authority (2 John 9-11; 1 Pet. 4:11)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Lack of spirituality (Gal. 6:1)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Conforming to the world (Rom. 12:1-3)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Families not following God’s word (Eph. 5-6)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Softening &amp; tolerant spirit (1 Cor. 5:1-6)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Complain &amp; grumble (Phil. 2:14)</a:t>
            </a:r>
            <a:endParaRPr lang="en-US" sz="2400" i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735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54864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 smtClean="0">
                <a:solidFill>
                  <a:srgbClr val="652825"/>
                </a:solidFill>
              </a:rPr>
              <a:t>Some Make Havoc of the Church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369874"/>
            <a:ext cx="640112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making havoc of the church?</a:t>
            </a:r>
            <a:endParaRPr lang="en-US" sz="5400" b="1" cap="none" spc="50" dirty="0">
              <a:ln w="0"/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1156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Things Some People Do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Use Every Opportunity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3236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smtClean="0"/>
              <a:t>Some Use Every Opportunity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295400"/>
            <a:ext cx="830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Disciples used every opportunity to teach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When scattered – went everywhere preaching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Peter and John – spread word on way home (v. 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Philip used occasion of a man reading to teach (vv. 30-35)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Philip preached in all the cities he passed (v. 40) </a:t>
            </a:r>
            <a:endParaRPr lang="en-US" sz="2400" i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777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smtClean="0"/>
              <a:t>Some Use Every Opportunity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295400"/>
            <a:ext cx="83058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Disciples used every opportunity to teach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We should use every opportunity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To teach the lost (Mark 16:15-16)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To restore erring (Gal. 6:1; Jas. 5:19-20)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To encourage the weak (1 Thess. 5:14)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To warn the unfaithful (1 Thess. 5:14)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To teach our children (Deut. 6:7, 20-25)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To do good (Gal. 6:10)</a:t>
            </a:r>
            <a:endParaRPr lang="en-US" sz="2400" i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762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4864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 smtClean="0"/>
              <a:t>Some Use Every Opportunity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1371600" y="1369874"/>
            <a:ext cx="640112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using every opportunity?</a:t>
            </a:r>
            <a:endParaRPr lang="en-US" sz="5400" b="1" cap="none" spc="50" dirty="0">
              <a:ln w="0"/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715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Things Some People Do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Dramatic Changes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68291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 smtClean="0"/>
              <a:t>Some Make Dramatic Changes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Cases of conversion – unlikely prospects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Samaritans (vv. 5-12)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Samaritans – mixed race – no dealings with Jews (John 4:9)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Polluted worship  (mixed worship of one God with idol worship - 2 Kings 17:29).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When converted – dramatic change!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08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 smtClean="0"/>
              <a:t>Some Make Dramatic Changes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Cases of conversion – unlikely prospects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Samaritans (vv. 5-12)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Simon (vv. 9-11, 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Was a sorcerer (v. 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Was a religious leader (v. 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Been at this a long time (v. 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When converted – complete turn around!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671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 smtClean="0"/>
              <a:t>Some Make Dramatic Changes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Cases of conversion – unlikely prospects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Samaritans (vv. 5-12)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Simon (vv. 9-11, 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Ethiopian Eunuch (vv. 26-40)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Was an Ethiopian (v. 27)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Was Queen’s treasurer  - man of great authority (v. 27)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Was religious – thought he was right (v. 28)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07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 smtClean="0"/>
              <a:t>Some Make Dramatic Changes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Cases of conversion – unlikely prospects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You may need to make dramatic changes to be right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To become a Christian (Acts 26:28)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In your attitude (Prov. 23:7)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In your home life (1 Pet. 3:7)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In your prayer life (Mark 1:35; 1 Thess. 5:17)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In your study habits (Acts 17:11)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In how faithful you are (Rev. 2:10)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In your priorities (Matt. 6:33)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634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369874"/>
            <a:ext cx="640112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Do you need to make dramatic changes?</a:t>
            </a:r>
            <a:endParaRPr lang="en-US" sz="5400" b="1" cap="none" spc="50" dirty="0">
              <a:ln w="0"/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864" y="54864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 smtClean="0"/>
              <a:t>Some Make Dramatic Changes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2315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Things Some People Do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Dramatic Changes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Try to Get Right Things the Wrong Way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6274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 smtClean="0"/>
              <a:t>Some Try to Get Right Things the Wrong Way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Simon tried to get the Holy Spirit with money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Witnessed the power of the apostles (vv. 13, 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Wanted the same (v. 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Offered them money  to get it (vv. 18-19)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Wrong way to get it  (v. 20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)</a:t>
            </a:r>
            <a:endParaRPr lang="en-US" sz="2400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Wanted what was only for the apostles (v.21)</a:t>
            </a:r>
            <a:endParaRPr lang="en-US" sz="2400" i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197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 smtClean="0"/>
              <a:t>Some Try to Get Right Things the Wrong Way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Simon tried to get the Holy Spirit with money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Often we try to get right things the wrong way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Live Christian life without obeying gospel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Knowledge with shallow study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Spirituality without effort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Influence a sinner with compromise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Godly children without emphasis on spiritual</a:t>
            </a:r>
          </a:p>
        </p:txBody>
      </p:sp>
    </p:spTree>
    <p:extLst>
      <p:ext uri="{BB962C8B-B14F-4D97-AF65-F5344CB8AC3E}">
        <p14:creationId xmlns:p14="http://schemas.microsoft.com/office/powerpoint/2010/main" val="3025956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 smtClean="0"/>
              <a:t>Some Try to Get Right Things the Wrong Way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Simon tried to get the Holy Spirit with money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Often we try to get right things the wrong way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Times we want what we can’t have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Marriage – is unscriptural (Matt. 19:9)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Leading roles – are limited (1 Tim. 2:11-12)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Head of family – for husband (Eph. 5:25)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Covet – another’s mate (Prov. 5:15-18)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Seek revenge – belongs to God (Rom. 12:17-21)</a:t>
            </a:r>
          </a:p>
        </p:txBody>
      </p:sp>
    </p:spTree>
    <p:extLst>
      <p:ext uri="{BB962C8B-B14F-4D97-AF65-F5344CB8AC3E}">
        <p14:creationId xmlns:p14="http://schemas.microsoft.com/office/powerpoint/2010/main" val="2705479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4864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 smtClean="0"/>
              <a:t>Some Try to Get Right Things the Wrong Way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609600" y="457200"/>
            <a:ext cx="7924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tying to get right things – wrong way?</a:t>
            </a:r>
            <a:endParaRPr lang="en-US" sz="5400" b="1" cap="none" spc="50" dirty="0">
              <a:ln w="0"/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3741" y="2362200"/>
            <a:ext cx="7924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seeking to have what is not yours?</a:t>
            </a:r>
            <a:endParaRPr lang="en-US" sz="5400" b="1" cap="none" spc="50" dirty="0">
              <a:ln w="0"/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87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Things Some People Do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Dramatic Changes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Try to Get Right Things the Wrong 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Fall Away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23277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 smtClean="0"/>
              <a:t>Some Fall Away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After becoming a Christian, Simon sinned and endangered his soul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Actions were wicked (v. 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Bound up in iniquity (v. 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Thoughts were wrong (v. 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Would perish if didn’t repent (v. 20)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205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058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 smtClean="0"/>
              <a:t>Some Fall Away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After becoming a Christian, Simon sinned and endangered his soul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Some fall away today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Because of fleshly desires (1 John 2:12-15)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Because of cares &amp; pleasures of life (Luke 8:14)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Because of being misled (Gal. 5:7)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Because friends lead them astray (Prov. 1:10-15)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Because not growing (Heb. 5:12)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629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6388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 smtClean="0"/>
              <a:t>Some Fall Away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1371600" y="1369874"/>
            <a:ext cx="640112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beginning to fall?</a:t>
            </a:r>
            <a:endParaRPr lang="en-US" sz="5400" b="1" cap="none" spc="50" dirty="0">
              <a:ln w="0"/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1082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Things Some People Do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Dramatic Changes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Try to Get Right Things the Wrong 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Fall Away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Are Restored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59230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2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dirty="0" smtClean="0"/>
              <a:t>Some Are Restored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Simon was soon restored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He was made to realize his sin &amp; lost condition (vv. 20-23)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He was told to repent &amp; pray (v. 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Asked Peter to pray for him (v. 24)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416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2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dirty="0" smtClean="0"/>
              <a:t>Some Are Restored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Simon was soon restored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You can be restored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By doing the same thing (repent and pray)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By confessing (Jas. 5:16)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So - free of the guilt of all sin (1 John 1:7)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Starting over – as if never sinned!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887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4864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200" dirty="0" smtClean="0"/>
              <a:t>Some Are Restored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1371600" y="1369874"/>
            <a:ext cx="640112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Do you need to be restored?</a:t>
            </a:r>
            <a:endParaRPr lang="en-US" sz="5400" b="1" cap="none" spc="50" dirty="0">
              <a:ln w="0"/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0774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Things Some People Do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Dramatic Changes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Try to Get Right Things the Wrong 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Fall Away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Are Restored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Seek Help Understanding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85603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2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3200" dirty="0" smtClean="0"/>
              <a:t>Some Seek Help Understanding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The eunuch sought help in understanding the text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Asked, “How can I unless someone guides me?” (v.31)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Raised questions about what text meant (v. 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Attitude / heart was willing to learn (v. 36)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398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2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3200" dirty="0" smtClean="0"/>
              <a:t>Some Seek Help Understanding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The eunuch sought help in understanding the text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Love for the word – means seek to understand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Love the word (Psa. 119:97, 127)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Will read it often &amp; thoroughly (cf. Acts 8:28)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Will raised questions about the meaning (v. 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Seek help from any who can help (vv. 31, 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Desire to see application to self (vv. 35-38)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Imagine the Eunuch saying, “No…I don’t guess I really need your study today.”?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799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410200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7"/>
            </a:pPr>
            <a:r>
              <a:rPr lang="en-US" sz="3200" dirty="0" smtClean="0"/>
              <a:t>Some Seek Help Understanding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762000" y="1369874"/>
            <a:ext cx="75438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Do you seek all the help you can get in understanding the text?</a:t>
            </a:r>
            <a:endParaRPr lang="en-US" sz="5400" b="1" cap="none" spc="50" dirty="0">
              <a:ln w="0"/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0683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Things Some People Do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Dramatic Changes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Try to Get Right Things the Wrong 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Fall Away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Are Restored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Seek Help Understanding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Act Immediately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54956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2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8"/>
            </a:pPr>
            <a:r>
              <a:rPr lang="en-US" sz="3200" dirty="0" smtClean="0"/>
              <a:t>Some Act Immediately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Each of the cases of conversion – acted immediately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Samaritans – when they believed (v.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Simon – believed and was baptized (v. 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Eunuch – asked what hinders me? (v. 36)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468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2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8"/>
            </a:pPr>
            <a:r>
              <a:rPr lang="en-US" sz="3200" dirty="0" smtClean="0"/>
              <a:t>Some Act Immediately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05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Each of the cases of conversion – acted immediately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 smtClean="0">
                <a:solidFill>
                  <a:schemeClr val="tx1">
                    <a:lumMod val="50000"/>
                  </a:schemeClr>
                </a:solidFill>
              </a:rPr>
              <a:t>There is a need to act immediately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Christ could return (1 Thess. 5:2; Matt. 24:36)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You could die (Jas. 4:13-14)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Your heart could become hardened (Heb. 3:7)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792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762000"/>
            <a:ext cx="75438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ready to act today?</a:t>
            </a:r>
          </a:p>
          <a:p>
            <a:pPr algn="ctr"/>
            <a:endParaRPr lang="en-US" sz="5400" b="1" cap="none" spc="50" dirty="0" smtClean="0">
              <a:ln w="0"/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en-US" sz="5400" b="1" spc="50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What hinders you?</a:t>
            </a:r>
            <a:endParaRPr lang="en-US" sz="5400" b="1" cap="none" spc="50" dirty="0">
              <a:ln w="0"/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5435025"/>
            <a:ext cx="86106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8"/>
            </a:pPr>
            <a:r>
              <a:rPr lang="en-US" sz="3200" dirty="0" smtClean="0"/>
              <a:t>Some Act Immediately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27504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9723"/>
            <a:ext cx="8077200" cy="114455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Things Some People Do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Havoc of the Church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Use Every Opportunity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Make Dramatic Changes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Try to Get Right Things the Wrong 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Fall Away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Are Restored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Seek Help Understanding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 smtClean="0"/>
              <a:t>Some Act Immediately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12757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arthtones 16x9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0661D01-5C9C-48FA-9887-83B1E66B59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Earth tone presentation (widescreen)</Template>
  <TotalTime>0</TotalTime>
  <Words>1766</Words>
  <Application>Microsoft Office PowerPoint</Application>
  <PresentationFormat>On-screen Show (4:3)</PresentationFormat>
  <Paragraphs>247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Corbel</vt:lpstr>
      <vt:lpstr>Calibri</vt:lpstr>
      <vt:lpstr>Wingdings</vt:lpstr>
      <vt:lpstr>Arial</vt:lpstr>
      <vt:lpstr>Earthtones 16x9</vt:lpstr>
      <vt:lpstr>13_Office Theme</vt:lpstr>
      <vt:lpstr>PowerPoint Presentation</vt:lpstr>
      <vt:lpstr>Things Some People Do</vt:lpstr>
      <vt:lpstr>Things Some People Do</vt:lpstr>
      <vt:lpstr>PowerPoint Presentation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Things Some People Do</vt:lpstr>
      <vt:lpstr>PowerPoint Presentation</vt:lpstr>
      <vt:lpstr>PowerPoint Presentation</vt:lpstr>
      <vt:lpstr>PowerPoint Presentation</vt:lpstr>
      <vt:lpstr>Things Some People Do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2014-02-20T18:55:08Z</dcterms:created>
  <dcterms:modified xsi:type="dcterms:W3CDTF">2014-03-12T12:18:12Z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TC028010659991</vt:lpwstr>
  </property>
</Properties>
</file>