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notesMasterIdLst>
    <p:notesMasterId r:id="rId31"/>
  </p:notesMasterIdLst>
  <p:sldIdLst>
    <p:sldId id="271" r:id="rId4"/>
    <p:sldId id="277" r:id="rId5"/>
    <p:sldId id="278" r:id="rId6"/>
    <p:sldId id="279" r:id="rId7"/>
    <p:sldId id="256" r:id="rId8"/>
    <p:sldId id="258" r:id="rId9"/>
    <p:sldId id="257" r:id="rId10"/>
    <p:sldId id="280" r:id="rId11"/>
    <p:sldId id="281" r:id="rId12"/>
    <p:sldId id="282" r:id="rId13"/>
    <p:sldId id="283" r:id="rId14"/>
    <p:sldId id="284" r:id="rId15"/>
    <p:sldId id="285" r:id="rId16"/>
    <p:sldId id="286" r:id="rId17"/>
    <p:sldId id="287" r:id="rId18"/>
    <p:sldId id="259" r:id="rId19"/>
    <p:sldId id="263" r:id="rId20"/>
    <p:sldId id="288" r:id="rId21"/>
    <p:sldId id="289" r:id="rId22"/>
    <p:sldId id="290" r:id="rId23"/>
    <p:sldId id="291" r:id="rId24"/>
    <p:sldId id="260" r:id="rId25"/>
    <p:sldId id="264" r:id="rId26"/>
    <p:sldId id="261" r:id="rId27"/>
    <p:sldId id="265" r:id="rId28"/>
    <p:sldId id="262" r:id="rId29"/>
    <p:sldId id="292" r:id="rId30"/>
  </p:sldIdLst>
  <p:sldSz cx="9144000" cy="6858000" type="screen4x3"/>
  <p:notesSz cx="6858000" cy="9144000"/>
  <p:embeddedFontLst>
    <p:embeddedFont>
      <p:font typeface="Arial Narrow" panose="020B0606020202030204" pitchFamily="34" charset="0"/>
      <p:regular r:id="rId32"/>
      <p:bold r:id="rId33"/>
      <p:italic r:id="rId34"/>
      <p:boldItalic r:id="rId35"/>
    </p:embeddedFont>
    <p:embeddedFont>
      <p:font typeface="Calibri" panose="020F0502020204030204" pitchFamily="34" charset="0"/>
      <p:regular r:id="rId36"/>
      <p:bold r:id="rId37"/>
      <p:italic r:id="rId38"/>
      <p:boldItalic r:id="rId39"/>
    </p:embeddedFont>
    <p:embeddedFont>
      <p:font typeface="Cambria Math" panose="02040503050406030204" pitchFamily="18" charset="0"/>
      <p:regular r:id="rId40"/>
    </p:embeddedFont>
    <p:embeddedFont>
      <p:font typeface="Calibri Light" panose="020F0302020204030204" pitchFamily="34" charset="0"/>
      <p:regular r:id="rId41"/>
      <p: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3.fntdata"/><Relationship Id="rId42" Type="http://schemas.openxmlformats.org/officeDocument/2006/relationships/font" Target="fonts/font11.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5.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0F577D-A870-4CD5-AFBC-D32A2DACA91D}"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8974D2-AB8A-4770-8A87-7D2AD5470791}" type="slidenum">
              <a:rPr lang="en-US" smtClean="0"/>
              <a:t>‹#›</a:t>
            </a:fld>
            <a:endParaRPr lang="en-US"/>
          </a:p>
        </p:txBody>
      </p:sp>
    </p:spTree>
    <p:extLst>
      <p:ext uri="{BB962C8B-B14F-4D97-AF65-F5344CB8AC3E}">
        <p14:creationId xmlns:p14="http://schemas.microsoft.com/office/powerpoint/2010/main" val="3512242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094924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178781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744264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56295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8370DF-5FDA-4F56-BFFC-446104599054}"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2646115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8370DF-5FDA-4F56-BFFC-446104599054}"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428192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370DF-5FDA-4F56-BFFC-446104599054}"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4035196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26070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2384993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3007475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755768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4043268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915383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372583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4137947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8370DF-5FDA-4F56-BFFC-446104599054}"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593963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8370DF-5FDA-4F56-BFFC-446104599054}"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573011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370DF-5FDA-4F56-BFFC-446104599054}"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843718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624786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590855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52036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4072195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661377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108926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893506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356387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8370DF-5FDA-4F56-BFFC-446104599054}" type="datetimeFigureOut">
              <a:rPr lang="en-US" smtClean="0"/>
              <a:t>2/26/2015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185687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8370DF-5FDA-4F56-BFFC-446104599054}" type="datetimeFigureOut">
              <a:rPr lang="en-US" smtClean="0"/>
              <a:t>2/26/2015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3919085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370DF-5FDA-4F56-BFFC-446104599054}"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463250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265080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370DF-5FDA-4F56-BFFC-446104599054}" type="datetimeFigureOut">
              <a:rPr lang="en-US" smtClean="0"/>
              <a:t>2/26/2015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2204825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1787123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8370DF-5FDA-4F56-BFFC-446104599054}"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EA3EB7-ABC3-4939-89E3-12F9728D9403}" type="slidenum">
              <a:rPr lang="en-US" smtClean="0"/>
              <a:t>‹#›</a:t>
            </a:fld>
            <a:endParaRPr lang="en-US"/>
          </a:p>
        </p:txBody>
      </p:sp>
    </p:spTree>
    <p:extLst>
      <p:ext uri="{BB962C8B-B14F-4D97-AF65-F5344CB8AC3E}">
        <p14:creationId xmlns:p14="http://schemas.microsoft.com/office/powerpoint/2010/main" val="37790186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370DF-5FDA-4F56-BFFC-446104599054}"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EA3EB7-ABC3-4939-89E3-12F9728D9403}" type="slidenum">
              <a:rPr lang="en-US" smtClean="0"/>
              <a:t>‹#›</a:t>
            </a:fld>
            <a:endParaRPr lang="en-US"/>
          </a:p>
        </p:txBody>
      </p:sp>
      <p:pic>
        <p:nvPicPr>
          <p:cNvPr id="7" name="Picture 2" descr="http://www.turnbacktogod.com/wp-content/uploads/2010/05/Pray-For-Gods-Servants.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5527" r="-405" b="3088"/>
          <a:stretch/>
        </p:blipFill>
        <p:spPr bwMode="auto">
          <a:xfrm>
            <a:off x="0" y="0"/>
            <a:ext cx="9258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333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370DF-5FDA-4F56-BFFC-446104599054}"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EA3EB7-ABC3-4939-89E3-12F9728D9403}" type="slidenum">
              <a:rPr lang="en-US" smtClean="0"/>
              <a:t>‹#›</a:t>
            </a:fld>
            <a:endParaRPr lang="en-US"/>
          </a:p>
        </p:txBody>
      </p:sp>
      <p:pic>
        <p:nvPicPr>
          <p:cNvPr id="7" name="Picture 2" descr="http://www.turnbacktogod.com/wp-content/uploads/2010/05/Pray-For-Gods-Servants.jpg"/>
          <p:cNvPicPr>
            <a:picLocks noChangeAspect="1" noChangeArrowheads="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35527" r="-405" b="3088"/>
          <a:stretch/>
        </p:blipFill>
        <p:spPr bwMode="auto">
          <a:xfrm>
            <a:off x="0" y="0"/>
            <a:ext cx="9258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3531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370DF-5FDA-4F56-BFFC-446104599054}" type="datetimeFigureOut">
              <a:rPr lang="en-US" smtClean="0"/>
              <a:t>2/26/2015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EA3EB7-ABC3-4939-89E3-12F9728D9403}" type="slidenum">
              <a:rPr lang="en-US" smtClean="0"/>
              <a:t>‹#›</a:t>
            </a:fld>
            <a:endParaRPr lang="en-US"/>
          </a:p>
        </p:txBody>
      </p:sp>
      <p:pic>
        <p:nvPicPr>
          <p:cNvPr id="7" name="Picture 2" descr="http://www.turnbacktogod.com/wp-content/uploads/2010/05/Pray-For-Gods-Servants.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35527" r="-405" b="3088"/>
          <a:stretch/>
        </p:blipFill>
        <p:spPr bwMode="auto">
          <a:xfrm>
            <a:off x="0" y="0"/>
            <a:ext cx="9258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9097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5" y="409433"/>
            <a:ext cx="7806520" cy="5447645"/>
          </a:xfrm>
          <a:prstGeom prst="rect">
            <a:avLst/>
          </a:prstGeom>
          <a:noFill/>
        </p:spPr>
        <p:txBody>
          <a:bodyPr wrap="square" rtlCol="0">
            <a:spAutoFit/>
          </a:bodyPr>
          <a:lstStyle/>
          <a:p>
            <a:pPr algn="ctr"/>
            <a:r>
              <a:rPr lang="en-US" sz="3600" b="1" u="sng" dirty="0" smtClean="0">
                <a:latin typeface="Times New Roman" panose="02020603050405020304" pitchFamily="18" charset="0"/>
                <a:cs typeface="Times New Roman" panose="02020603050405020304" pitchFamily="18" charset="0"/>
              </a:rPr>
              <a:t>Acts 27:22-25</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22 And now I urge you to take heart, for there will be no loss of life among you, but only of the ship.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23 For there stood by me this night an angel of the God to whom I belong and whom I serve,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24 saying, 'Do not be afraid, Paul; you must be brought before Caesar; and indeed God has granted you all those who sail with you.'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25 "Therefore take heart, men, for I believe God that it will be just as it was told me. </a:t>
            </a:r>
          </a:p>
        </p:txBody>
      </p:sp>
      <p:sp>
        <p:nvSpPr>
          <p:cNvPr id="3" name="Rectangle 2"/>
          <p:cNvSpPr/>
          <p:nvPr/>
        </p:nvSpPr>
        <p:spPr>
          <a:xfrm>
            <a:off x="1583140" y="2811439"/>
            <a:ext cx="1091821" cy="47767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951026" y="2811439"/>
            <a:ext cx="1091821" cy="47767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1448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5" y="409433"/>
            <a:ext cx="7806520" cy="5447645"/>
          </a:xfrm>
          <a:prstGeom prst="rect">
            <a:avLst/>
          </a:prstGeom>
          <a:noFill/>
        </p:spPr>
        <p:txBody>
          <a:bodyPr wrap="square" rtlCol="0">
            <a:spAutoFit/>
          </a:bodyPr>
          <a:lstStyle/>
          <a:p>
            <a:pPr algn="ctr"/>
            <a:r>
              <a:rPr lang="en-US" sz="3600" b="1" u="sng" dirty="0" smtClean="0">
                <a:solidFill>
                  <a:schemeClr val="bg1">
                    <a:lumMod val="85000"/>
                  </a:schemeClr>
                </a:solidFill>
                <a:latin typeface="Times New Roman" panose="02020603050405020304" pitchFamily="18" charset="0"/>
                <a:cs typeface="Times New Roman" panose="02020603050405020304" pitchFamily="18" charset="0"/>
              </a:rPr>
              <a:t>Acts 27:22-25</a:t>
            </a:r>
          </a:p>
          <a:p>
            <a:endParaRPr lang="en-US" sz="2400" dirty="0" smtClean="0">
              <a:solidFill>
                <a:schemeClr val="bg1">
                  <a:lumMod val="85000"/>
                </a:schemeClr>
              </a:solidFill>
              <a:latin typeface="Times New Roman" panose="02020603050405020304" pitchFamily="18" charset="0"/>
              <a:cs typeface="Times New Roman" panose="02020603050405020304" pitchFamily="18" charset="0"/>
            </a:endParaRPr>
          </a:p>
          <a:p>
            <a:r>
              <a:rPr lang="en-US" sz="2400" dirty="0" smtClean="0">
                <a:solidFill>
                  <a:schemeClr val="bg1">
                    <a:lumMod val="85000"/>
                  </a:schemeClr>
                </a:solidFill>
                <a:latin typeface="Times New Roman" panose="02020603050405020304" pitchFamily="18" charset="0"/>
                <a:cs typeface="Times New Roman" panose="02020603050405020304" pitchFamily="18" charset="0"/>
              </a:rPr>
              <a:t>22 And now I urge you to take heart, for there will be no loss of life among you, but only of the ship. </a:t>
            </a:r>
          </a:p>
          <a:p>
            <a:endParaRPr lang="en-US" sz="2400" dirty="0" smtClean="0">
              <a:solidFill>
                <a:schemeClr val="bg1">
                  <a:lumMod val="85000"/>
                </a:schemeClr>
              </a:solidFill>
              <a:latin typeface="Times New Roman" panose="02020603050405020304" pitchFamily="18" charset="0"/>
              <a:cs typeface="Times New Roman" panose="02020603050405020304" pitchFamily="18" charset="0"/>
            </a:endParaRPr>
          </a:p>
          <a:p>
            <a:r>
              <a:rPr lang="en-US" sz="2400" dirty="0" smtClean="0">
                <a:solidFill>
                  <a:schemeClr val="bg1">
                    <a:lumMod val="85000"/>
                  </a:schemeClr>
                </a:solidFill>
                <a:latin typeface="Times New Roman" panose="02020603050405020304" pitchFamily="18" charset="0"/>
                <a:cs typeface="Times New Roman" panose="02020603050405020304" pitchFamily="18" charset="0"/>
              </a:rPr>
              <a:t>23 For there stood by me this night an angel of the God to whom I belong and whom I serve, </a:t>
            </a:r>
          </a:p>
          <a:p>
            <a:endParaRPr lang="en-US" sz="2400" dirty="0" smtClean="0">
              <a:solidFill>
                <a:schemeClr val="bg1">
                  <a:lumMod val="85000"/>
                </a:schemeClr>
              </a:solidFill>
              <a:latin typeface="Times New Roman" panose="02020603050405020304" pitchFamily="18" charset="0"/>
              <a:cs typeface="Times New Roman" panose="02020603050405020304" pitchFamily="18" charset="0"/>
            </a:endParaRPr>
          </a:p>
          <a:p>
            <a:r>
              <a:rPr lang="en-US" sz="2400" dirty="0" smtClean="0">
                <a:solidFill>
                  <a:schemeClr val="bg1">
                    <a:lumMod val="85000"/>
                  </a:schemeClr>
                </a:solidFill>
                <a:latin typeface="Times New Roman" panose="02020603050405020304" pitchFamily="18" charset="0"/>
                <a:cs typeface="Times New Roman" panose="02020603050405020304" pitchFamily="18" charset="0"/>
              </a:rPr>
              <a:t>24 saying, 'Do not be afraid, Paul; you must be brought before Caesar; and indeed God has granted you all those who sail with you.' </a:t>
            </a:r>
          </a:p>
          <a:p>
            <a:endParaRPr lang="en-US" sz="2400" dirty="0" smtClean="0">
              <a:solidFill>
                <a:schemeClr val="bg1">
                  <a:lumMod val="85000"/>
                </a:schemeClr>
              </a:solidFill>
              <a:latin typeface="Times New Roman" panose="02020603050405020304" pitchFamily="18" charset="0"/>
              <a:cs typeface="Times New Roman" panose="02020603050405020304" pitchFamily="18" charset="0"/>
            </a:endParaRPr>
          </a:p>
          <a:p>
            <a:r>
              <a:rPr lang="en-US" sz="2400" dirty="0" smtClean="0">
                <a:solidFill>
                  <a:schemeClr val="bg1">
                    <a:lumMod val="85000"/>
                  </a:schemeClr>
                </a:solidFill>
                <a:latin typeface="Times New Roman" panose="02020603050405020304" pitchFamily="18" charset="0"/>
                <a:cs typeface="Times New Roman" panose="02020603050405020304" pitchFamily="18" charset="0"/>
              </a:rPr>
              <a:t>25 "Therefore take heart, men, for I believe God that it will be just as it was told me. </a:t>
            </a:r>
          </a:p>
        </p:txBody>
      </p:sp>
      <p:sp>
        <p:nvSpPr>
          <p:cNvPr id="3" name="Rectangle 2"/>
          <p:cNvSpPr/>
          <p:nvPr/>
        </p:nvSpPr>
        <p:spPr>
          <a:xfrm>
            <a:off x="1583140" y="2811439"/>
            <a:ext cx="1091821" cy="477671"/>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951026" y="2811439"/>
            <a:ext cx="1091821" cy="477671"/>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818563" y="395785"/>
            <a:ext cx="5547817" cy="1723549"/>
          </a:xfrm>
          <a:prstGeom prst="rect">
            <a:avLst/>
          </a:prstGeom>
          <a:solidFill>
            <a:srgbClr val="FFFFFF">
              <a:alpha val="80000"/>
            </a:srgbClr>
          </a:solidFill>
        </p:spPr>
        <p:txBody>
          <a:bodyPr wrap="square" rtlCol="0">
            <a:spAutoFit/>
          </a:bodyPr>
          <a:lstStyle/>
          <a:p>
            <a:pPr algn="ctr"/>
            <a:r>
              <a:rPr lang="en-US" sz="3600" b="1" u="sng" dirty="0" smtClean="0"/>
              <a:t>Paul’s Claim</a:t>
            </a:r>
            <a:r>
              <a:rPr lang="en-US" sz="3600" dirty="0" smtClean="0"/>
              <a:t>:</a:t>
            </a:r>
          </a:p>
          <a:p>
            <a:pPr algn="ctr"/>
            <a:endParaRPr lang="en-US" sz="1400" dirty="0" smtClean="0"/>
          </a:p>
          <a:p>
            <a:pPr algn="ctr"/>
            <a:r>
              <a:rPr lang="en-US" sz="2800" i="1" dirty="0" smtClean="0"/>
              <a:t>I Belong to God</a:t>
            </a:r>
          </a:p>
          <a:p>
            <a:pPr algn="ctr"/>
            <a:r>
              <a:rPr lang="en-US" sz="2800" i="1" dirty="0" smtClean="0"/>
              <a:t>I </a:t>
            </a:r>
            <a:r>
              <a:rPr lang="en-US" sz="2800" i="1" u="sng" dirty="0" smtClean="0"/>
              <a:t>Serve</a:t>
            </a:r>
            <a:r>
              <a:rPr lang="en-US" sz="2800" i="1" dirty="0" smtClean="0"/>
              <a:t> God</a:t>
            </a:r>
            <a:endParaRPr lang="en-US" sz="2800" i="1" dirty="0"/>
          </a:p>
        </p:txBody>
      </p:sp>
      <p:sp>
        <p:nvSpPr>
          <p:cNvPr id="6" name="TextBox 5"/>
          <p:cNvSpPr txBox="1"/>
          <p:nvPr/>
        </p:nvSpPr>
        <p:spPr>
          <a:xfrm>
            <a:off x="1583140" y="4133529"/>
            <a:ext cx="5547817" cy="1723549"/>
          </a:xfrm>
          <a:prstGeom prst="rect">
            <a:avLst/>
          </a:prstGeom>
          <a:solidFill>
            <a:srgbClr val="FFFFFF">
              <a:alpha val="80000"/>
            </a:srgbClr>
          </a:solidFill>
        </p:spPr>
        <p:txBody>
          <a:bodyPr wrap="square" rtlCol="0">
            <a:spAutoFit/>
          </a:bodyPr>
          <a:lstStyle/>
          <a:p>
            <a:pPr algn="ctr"/>
            <a:r>
              <a:rPr lang="en-US" sz="3600" b="1" u="sng" dirty="0" smtClean="0"/>
              <a:t>Do You Make Such A Claim</a:t>
            </a:r>
            <a:r>
              <a:rPr lang="en-US" sz="3600" dirty="0"/>
              <a:t>?</a:t>
            </a:r>
            <a:endParaRPr lang="en-US" sz="3600" dirty="0" smtClean="0"/>
          </a:p>
          <a:p>
            <a:pPr algn="ctr"/>
            <a:endParaRPr lang="en-US" sz="1400" dirty="0" smtClean="0"/>
          </a:p>
          <a:p>
            <a:pPr algn="ctr"/>
            <a:r>
              <a:rPr lang="en-US" sz="2800" i="1" u="sng" dirty="0" smtClean="0"/>
              <a:t>Can</a:t>
            </a:r>
            <a:r>
              <a:rPr lang="en-US" sz="2800" i="1" dirty="0" smtClean="0"/>
              <a:t> you claim – a servant of God?</a:t>
            </a:r>
          </a:p>
          <a:p>
            <a:pPr algn="ctr"/>
            <a:r>
              <a:rPr lang="en-US" sz="2800" i="1" u="sng" dirty="0" smtClean="0"/>
              <a:t>Would</a:t>
            </a:r>
            <a:r>
              <a:rPr lang="en-US" sz="2800" i="1" dirty="0" smtClean="0"/>
              <a:t> you?</a:t>
            </a:r>
            <a:endParaRPr lang="en-US" sz="2800" i="1" dirty="0"/>
          </a:p>
        </p:txBody>
      </p:sp>
    </p:spTree>
    <p:extLst>
      <p:ext uri="{BB962C8B-B14F-4D97-AF65-F5344CB8AC3E}">
        <p14:creationId xmlns:p14="http://schemas.microsoft.com/office/powerpoint/2010/main" val="15391712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854" y="272955"/>
            <a:ext cx="8011236" cy="646331"/>
          </a:xfrm>
          <a:prstGeom prst="rect">
            <a:avLst/>
          </a:prstGeom>
          <a:noFill/>
        </p:spPr>
        <p:txBody>
          <a:bodyPr wrap="square" rtlCol="0">
            <a:spAutoFit/>
          </a:bodyPr>
          <a:lstStyle/>
          <a:p>
            <a:pPr algn="ctr"/>
            <a:r>
              <a:rPr lang="en-US" sz="3600" b="1" dirty="0" smtClean="0"/>
              <a:t>Would </a:t>
            </a:r>
            <a:r>
              <a:rPr lang="en-US" sz="3600" b="1" u="sng" dirty="0" smtClean="0"/>
              <a:t>God</a:t>
            </a:r>
            <a:r>
              <a:rPr lang="en-US" sz="3600" b="1" dirty="0" smtClean="0"/>
              <a:t> Call You His Servant?</a:t>
            </a:r>
            <a:endParaRPr lang="en-US" sz="3600" b="1" dirty="0"/>
          </a:p>
        </p:txBody>
      </p:sp>
      <p:sp>
        <p:nvSpPr>
          <p:cNvPr id="3" name="TextBox 2"/>
          <p:cNvSpPr txBox="1"/>
          <p:nvPr/>
        </p:nvSpPr>
        <p:spPr>
          <a:xfrm>
            <a:off x="887104" y="1101216"/>
            <a:ext cx="7820168" cy="3416320"/>
          </a:xfrm>
          <a:prstGeom prst="rect">
            <a:avLst/>
          </a:prstGeom>
          <a:noFill/>
        </p:spPr>
        <p:txBody>
          <a:bodyPr wrap="square" rtlCol="0">
            <a:spAutoFit/>
          </a:bodyPr>
          <a:lstStyle/>
          <a:p>
            <a:pPr marL="342900" indent="-342900">
              <a:buFont typeface="Wingdings" panose="05000000000000000000" pitchFamily="2" charset="2"/>
              <a:buChar char="Ø"/>
            </a:pPr>
            <a:r>
              <a:rPr lang="en-US" sz="2400" u="sng" dirty="0" smtClean="0"/>
              <a:t>Abraham</a:t>
            </a:r>
            <a:r>
              <a:rPr lang="en-US" sz="2400" dirty="0" smtClean="0"/>
              <a:t> – “My servant Abraham” (Gen. 26:24)</a:t>
            </a:r>
          </a:p>
          <a:p>
            <a:pPr marL="342900" indent="-342900">
              <a:buFont typeface="Wingdings" panose="05000000000000000000" pitchFamily="2" charset="2"/>
              <a:buChar char="Ø"/>
            </a:pPr>
            <a:r>
              <a:rPr lang="en-US" sz="2400" u="sng" dirty="0" smtClean="0"/>
              <a:t>Moses</a:t>
            </a:r>
            <a:r>
              <a:rPr lang="en-US" sz="2400" dirty="0" smtClean="0"/>
              <a:t> – “My servant Moses” (Num. 12:7)</a:t>
            </a:r>
          </a:p>
          <a:p>
            <a:r>
              <a:rPr lang="en-US" sz="2400" dirty="0"/>
              <a:t>	</a:t>
            </a:r>
            <a:r>
              <a:rPr lang="en-US" sz="2400" dirty="0" smtClean="0"/>
              <a:t>     - “Moses, the servant of God” (Rev. 15:3)</a:t>
            </a:r>
          </a:p>
          <a:p>
            <a:pPr marL="342900" indent="-342900">
              <a:buFont typeface="Wingdings" panose="05000000000000000000" pitchFamily="2" charset="2"/>
              <a:buChar char="Ø"/>
            </a:pPr>
            <a:r>
              <a:rPr lang="en-US" sz="2400" u="sng" dirty="0" smtClean="0"/>
              <a:t>David</a:t>
            </a:r>
            <a:r>
              <a:rPr lang="en-US" sz="2400" dirty="0" smtClean="0"/>
              <a:t> – “My servant David” (2 Sam. 7:5)</a:t>
            </a:r>
          </a:p>
          <a:p>
            <a:pPr marL="342900" indent="-342900">
              <a:buFont typeface="Wingdings" panose="05000000000000000000" pitchFamily="2" charset="2"/>
              <a:buChar char="Ø"/>
            </a:pPr>
            <a:r>
              <a:rPr lang="en-US" sz="2400" u="sng" dirty="0" smtClean="0"/>
              <a:t>Daniel </a:t>
            </a:r>
            <a:r>
              <a:rPr lang="en-US" sz="2400" dirty="0" smtClean="0"/>
              <a:t>– “Daniel, servant of the living God” (Dan. 6:20)</a:t>
            </a:r>
          </a:p>
          <a:p>
            <a:pPr marL="342900" indent="-342900">
              <a:buFont typeface="Wingdings" panose="05000000000000000000" pitchFamily="2" charset="2"/>
              <a:buChar char="Ø"/>
            </a:pPr>
            <a:r>
              <a:rPr lang="en-US" sz="2400" u="sng" dirty="0" smtClean="0"/>
              <a:t>Jesus</a:t>
            </a:r>
            <a:r>
              <a:rPr lang="en-US" sz="2400" dirty="0" smtClean="0"/>
              <a:t> – “glorified His Servant, Jesus” (Acts 3:13)</a:t>
            </a:r>
          </a:p>
          <a:p>
            <a:pPr marL="342900" indent="-342900">
              <a:buFont typeface="Wingdings" panose="05000000000000000000" pitchFamily="2" charset="2"/>
              <a:buChar char="Ø"/>
            </a:pPr>
            <a:r>
              <a:rPr lang="en-US" sz="2400" u="sng" dirty="0" smtClean="0"/>
              <a:t>John</a:t>
            </a:r>
            <a:r>
              <a:rPr lang="en-US" sz="2400" dirty="0" smtClean="0"/>
              <a:t> – “to his servant John” (Rev. 1:1)</a:t>
            </a:r>
          </a:p>
          <a:p>
            <a:pPr marL="342900" indent="-342900">
              <a:buFont typeface="Wingdings" panose="05000000000000000000" pitchFamily="2" charset="2"/>
              <a:buChar char="Ø"/>
            </a:pPr>
            <a:r>
              <a:rPr lang="en-US" sz="2400" u="sng" dirty="0" err="1" smtClean="0"/>
              <a:t>Epaphras</a:t>
            </a:r>
            <a:r>
              <a:rPr lang="en-US" sz="2400" dirty="0" smtClean="0"/>
              <a:t> – “</a:t>
            </a:r>
            <a:r>
              <a:rPr lang="en-US" sz="2400" dirty="0" err="1" smtClean="0"/>
              <a:t>Epaphras</a:t>
            </a:r>
            <a:r>
              <a:rPr lang="en-US" sz="2400" dirty="0" smtClean="0"/>
              <a:t>, our dear fellow servant” (Col. 1:7)</a:t>
            </a:r>
          </a:p>
          <a:p>
            <a:pPr marL="342900" indent="-342900">
              <a:buFont typeface="Wingdings" panose="05000000000000000000" pitchFamily="2" charset="2"/>
              <a:buChar char="Ø"/>
            </a:pPr>
            <a:r>
              <a:rPr lang="en-US" sz="2400" u="sng" dirty="0" smtClean="0"/>
              <a:t>Paul</a:t>
            </a:r>
            <a:r>
              <a:rPr lang="en-US" sz="2400" dirty="0" smtClean="0"/>
              <a:t> – “Paul, a bondservant of God” (Titus 1:1)</a:t>
            </a:r>
            <a:endParaRPr lang="en-US" sz="2400" dirty="0"/>
          </a:p>
        </p:txBody>
      </p:sp>
      <p:sp>
        <p:nvSpPr>
          <p:cNvPr id="4" name="TextBox 3"/>
          <p:cNvSpPr txBox="1"/>
          <p:nvPr/>
        </p:nvSpPr>
        <p:spPr>
          <a:xfrm>
            <a:off x="586854" y="5038299"/>
            <a:ext cx="8011236" cy="646331"/>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b="1" dirty="0" smtClean="0"/>
              <a:t>Why </a:t>
            </a:r>
            <a:r>
              <a:rPr lang="en-US" sz="3600" b="1" u="sng" dirty="0" smtClean="0"/>
              <a:t>Should</a:t>
            </a:r>
            <a:r>
              <a:rPr lang="en-US" sz="3600" b="1" dirty="0" smtClean="0"/>
              <a:t> He Call You His Servant?</a:t>
            </a:r>
            <a:endParaRPr lang="en-US" sz="3600" b="1" dirty="0"/>
          </a:p>
        </p:txBody>
      </p:sp>
    </p:spTree>
    <p:extLst>
      <p:ext uri="{BB962C8B-B14F-4D97-AF65-F5344CB8AC3E}">
        <p14:creationId xmlns:p14="http://schemas.microsoft.com/office/powerpoint/2010/main" val="2852070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fade">
                                      <p:cBhvr>
                                        <p:cTn id="70" dur="1000"/>
                                        <p:tgtEl>
                                          <p:spTgt spid="4"/>
                                        </p:tgtEl>
                                      </p:cBhvr>
                                    </p:animEffect>
                                    <p:anim calcmode="lin" valueType="num">
                                      <p:cBhvr>
                                        <p:cTn id="71" dur="1000" fill="hold"/>
                                        <p:tgtEl>
                                          <p:spTgt spid="4"/>
                                        </p:tgtEl>
                                        <p:attrNameLst>
                                          <p:attrName>ppt_x</p:attrName>
                                        </p:attrNameLst>
                                      </p:cBhvr>
                                      <p:tavLst>
                                        <p:tav tm="0">
                                          <p:val>
                                            <p:strVal val="#ppt_x"/>
                                          </p:val>
                                        </p:tav>
                                        <p:tav tm="100000">
                                          <p:val>
                                            <p:strVal val="#ppt_x"/>
                                          </p:val>
                                        </p:tav>
                                      </p:tavLst>
                                    </p:anim>
                                    <p:anim calcmode="lin" valueType="num">
                                      <p:cBhvr>
                                        <p:cTn id="7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854" y="272955"/>
            <a:ext cx="8011236" cy="1200329"/>
          </a:xfrm>
          <a:prstGeom prst="rect">
            <a:avLst/>
          </a:prstGeom>
          <a:noFill/>
        </p:spPr>
        <p:txBody>
          <a:bodyPr wrap="square" rtlCol="0">
            <a:spAutoFit/>
          </a:bodyPr>
          <a:lstStyle/>
          <a:p>
            <a:pPr algn="ctr"/>
            <a:r>
              <a:rPr lang="en-US" sz="3600" b="1" dirty="0" smtClean="0"/>
              <a:t>You Can Choose To Be</a:t>
            </a:r>
          </a:p>
          <a:p>
            <a:pPr algn="ctr"/>
            <a:r>
              <a:rPr lang="en-US" sz="3600" b="1" dirty="0" smtClean="0"/>
              <a:t>A Servant of God</a:t>
            </a:r>
            <a:endParaRPr lang="en-US" sz="3600" b="1" dirty="0"/>
          </a:p>
        </p:txBody>
      </p:sp>
      <p:sp>
        <p:nvSpPr>
          <p:cNvPr id="3" name="TextBox 2"/>
          <p:cNvSpPr txBox="1"/>
          <p:nvPr/>
        </p:nvSpPr>
        <p:spPr>
          <a:xfrm>
            <a:off x="631209" y="2033516"/>
            <a:ext cx="7922525" cy="3323987"/>
          </a:xfrm>
          <a:prstGeom prst="rect">
            <a:avLst/>
          </a:prstGeom>
          <a:solidFill>
            <a:srgbClr val="FFFFFF">
              <a:alpha val="80000"/>
            </a:srgbClr>
          </a:solidFill>
          <a:ln>
            <a:solidFill>
              <a:srgbClr val="00B0F0"/>
            </a:solidFill>
          </a:ln>
        </p:spPr>
        <p:txBody>
          <a:bodyPr wrap="square" rtlCol="0">
            <a:spAutoFit/>
          </a:bodyPr>
          <a:lstStyle/>
          <a:p>
            <a:pPr algn="ctr"/>
            <a:r>
              <a:rPr lang="en-US" sz="2800" b="1" u="sng" dirty="0" smtClean="0">
                <a:latin typeface="Times New Roman" panose="02020603050405020304" pitchFamily="18" charset="0"/>
                <a:cs typeface="Times New Roman" panose="02020603050405020304" pitchFamily="18" charset="0"/>
              </a:rPr>
              <a:t>Josh 24:15</a:t>
            </a:r>
          </a:p>
          <a:p>
            <a:endParaRPr lang="en-US" sz="14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And if it seems evil to you to serve the LORD,</a:t>
            </a:r>
            <a:r>
              <a:rPr lang="en-US" sz="2800" b="1" dirty="0" smtClean="0">
                <a:solidFill>
                  <a:srgbClr val="0070C0"/>
                </a:solidFill>
                <a:latin typeface="Times New Roman" panose="02020603050405020304" pitchFamily="18" charset="0"/>
                <a:cs typeface="Times New Roman" panose="02020603050405020304" pitchFamily="18" charset="0"/>
              </a:rPr>
              <a:t> choose for yourselves this day whom you will serve</a:t>
            </a:r>
            <a:r>
              <a:rPr lang="en-US" sz="2800" dirty="0" smtClean="0">
                <a:latin typeface="Times New Roman" panose="02020603050405020304" pitchFamily="18" charset="0"/>
                <a:cs typeface="Times New Roman" panose="02020603050405020304" pitchFamily="18" charset="0"/>
              </a:rPr>
              <a:t>, whether the gods which your fathers served that were on the other side of the River, or the gods of the Amorites, in whose land you dwell. But as for me and my house, </a:t>
            </a:r>
            <a:r>
              <a:rPr lang="en-US" sz="2800" b="1" dirty="0" smtClean="0">
                <a:solidFill>
                  <a:srgbClr val="0070C0"/>
                </a:solidFill>
                <a:latin typeface="Times New Roman" panose="02020603050405020304" pitchFamily="18" charset="0"/>
                <a:cs typeface="Times New Roman" panose="02020603050405020304" pitchFamily="18" charset="0"/>
              </a:rPr>
              <a:t>we will serve the LORD</a:t>
            </a:r>
            <a:r>
              <a:rPr lang="en-US" sz="28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57224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69917" y="2012758"/>
            <a:ext cx="7175684" cy="2777607"/>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6404" y="2777487"/>
            <a:ext cx="6895222" cy="132343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7800" b="1" cap="none" spc="0" dirty="0" smtClean="0">
                <a:ln/>
                <a:solidFill>
                  <a:schemeClr val="accent4"/>
                </a:solidFill>
                <a:effectLst/>
                <a:latin typeface="Cambria Math" panose="02040503050406030204" pitchFamily="18" charset="0"/>
                <a:ea typeface="Cambria Math" panose="02040503050406030204" pitchFamily="18" charset="0"/>
              </a:rPr>
              <a:t>Servants of God</a:t>
            </a:r>
            <a:endParaRPr lang="en-US" sz="7800" b="1" cap="none" spc="0" dirty="0">
              <a:ln/>
              <a:solidFill>
                <a:schemeClr val="accent4"/>
              </a:solidFill>
              <a:effectLst/>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531811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1676" y="2381250"/>
            <a:ext cx="5638800" cy="2095500"/>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142861" y="2804783"/>
            <a:ext cx="5219186"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dirty="0">
                <a:ln/>
                <a:solidFill>
                  <a:srgbClr val="FFC000"/>
                </a:solidFill>
                <a:latin typeface="Cambria Math" panose="02040503050406030204" pitchFamily="18" charset="0"/>
                <a:ea typeface="Cambria Math" panose="02040503050406030204" pitchFamily="18" charset="0"/>
              </a:rPr>
              <a:t>Servants of God</a:t>
            </a:r>
          </a:p>
        </p:txBody>
      </p:sp>
      <p:sp>
        <p:nvSpPr>
          <p:cNvPr id="2" name="TextBox 1"/>
          <p:cNvSpPr txBox="1"/>
          <p:nvPr/>
        </p:nvSpPr>
        <p:spPr>
          <a:xfrm>
            <a:off x="750628" y="39578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787256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3" name="TextBox 2"/>
          <p:cNvSpPr txBox="1"/>
          <p:nvPr/>
        </p:nvSpPr>
        <p:spPr>
          <a:xfrm>
            <a:off x="723333" y="1114746"/>
            <a:ext cx="7888404" cy="1077218"/>
          </a:xfrm>
          <a:prstGeom prst="rect">
            <a:avLst/>
          </a:prstGeom>
          <a:noFill/>
        </p:spPr>
        <p:txBody>
          <a:bodyPr wrap="square" rtlCol="0">
            <a:spAutoFit/>
          </a:bodyPr>
          <a:lstStyle/>
          <a:p>
            <a:pPr algn="ctr"/>
            <a:r>
              <a:rPr lang="en-US" sz="3200" i="1" dirty="0" smtClean="0">
                <a:solidFill>
                  <a:srgbClr val="002060"/>
                </a:solidFill>
                <a:effectLst>
                  <a:outerShdw blurRad="38100" dist="38100" dir="2700000" algn="tl">
                    <a:srgbClr val="000000">
                      <a:alpha val="43137"/>
                    </a:srgbClr>
                  </a:outerShdw>
                </a:effectLst>
              </a:rPr>
              <a:t>Serving God is easy</a:t>
            </a:r>
          </a:p>
          <a:p>
            <a:pPr algn="ctr"/>
            <a:r>
              <a:rPr lang="en-US" sz="3200" i="1" dirty="0" smtClean="0">
                <a:solidFill>
                  <a:srgbClr val="002060"/>
                </a:solidFill>
                <a:effectLst>
                  <a:outerShdw blurRad="38100" dist="38100" dir="2700000" algn="tl">
                    <a:srgbClr val="000000">
                      <a:alpha val="43137"/>
                    </a:srgbClr>
                  </a:outerShdw>
                </a:effectLst>
              </a:rPr>
              <a:t>Until there is a conflict!</a:t>
            </a:r>
            <a:endParaRPr lang="en-US" sz="3200" i="1" dirty="0">
              <a:solidFill>
                <a:srgbClr val="002060"/>
              </a:solidFill>
              <a:effectLst>
                <a:outerShdw blurRad="38100" dist="38100" dir="2700000" algn="tl">
                  <a:srgbClr val="000000">
                    <a:alpha val="43137"/>
                  </a:srgbClr>
                </a:outerShdw>
              </a:effectLst>
            </a:endParaRPr>
          </a:p>
        </p:txBody>
      </p:sp>
      <p:sp>
        <p:nvSpPr>
          <p:cNvPr id="4" name="TextBox 3"/>
          <p:cNvSpPr txBox="1"/>
          <p:nvPr/>
        </p:nvSpPr>
        <p:spPr>
          <a:xfrm>
            <a:off x="368494" y="3344546"/>
            <a:ext cx="4080678"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Narrow" panose="020B0606020202030204" pitchFamily="34" charset="0"/>
              </a:rPr>
              <a:t>“You shall not murder” </a:t>
            </a:r>
          </a:p>
          <a:p>
            <a:pPr marL="285750" indent="-285750">
              <a:buFont typeface="Arial" panose="020B0604020202020204" pitchFamily="34" charset="0"/>
              <a:buChar char="•"/>
            </a:pPr>
            <a:r>
              <a:rPr lang="en-US" sz="2400" dirty="0" smtClean="0">
                <a:latin typeface="Arial Narrow" panose="020B0606020202030204" pitchFamily="34" charset="0"/>
              </a:rPr>
              <a:t>“You shall not commit adultery”</a:t>
            </a:r>
          </a:p>
          <a:p>
            <a:pPr marL="285750" indent="-285750">
              <a:buFont typeface="Arial" panose="020B0604020202020204" pitchFamily="34" charset="0"/>
              <a:buChar char="•"/>
            </a:pPr>
            <a:r>
              <a:rPr lang="en-US" sz="2400" dirty="0" smtClean="0">
                <a:latin typeface="Arial Narrow" panose="020B0606020202030204" pitchFamily="34" charset="0"/>
              </a:rPr>
              <a:t>“You shall not steal”</a:t>
            </a:r>
          </a:p>
          <a:p>
            <a:pPr marL="285750" indent="-285750">
              <a:buFont typeface="Arial" panose="020B0604020202020204" pitchFamily="34" charset="0"/>
              <a:buChar char="•"/>
            </a:pPr>
            <a:r>
              <a:rPr lang="en-US" sz="2400" dirty="0" smtClean="0">
                <a:latin typeface="Arial Narrow" panose="020B0606020202030204" pitchFamily="34" charset="0"/>
              </a:rPr>
              <a:t>“You shall not bear false witness”</a:t>
            </a:r>
          </a:p>
          <a:p>
            <a:pPr marL="285750" indent="-285750">
              <a:buFont typeface="Arial" panose="020B0604020202020204" pitchFamily="34" charset="0"/>
              <a:buChar char="•"/>
            </a:pPr>
            <a:r>
              <a:rPr lang="en-US" sz="2400" dirty="0" smtClean="0">
                <a:latin typeface="Arial Narrow" panose="020B0606020202030204" pitchFamily="34" charset="0"/>
              </a:rPr>
              <a:t>“Honor your father and your mother”</a:t>
            </a:r>
          </a:p>
          <a:p>
            <a:pPr marL="285750" indent="-285750">
              <a:buFont typeface="Arial" panose="020B0604020202020204" pitchFamily="34" charset="0"/>
              <a:buChar char="•"/>
            </a:pPr>
            <a:r>
              <a:rPr lang="en-US" sz="2400" dirty="0" smtClean="0">
                <a:latin typeface="Arial Narrow" panose="020B0606020202030204" pitchFamily="34" charset="0"/>
              </a:rPr>
              <a:t>“You shall love your neighbor as yourself”</a:t>
            </a:r>
          </a:p>
        </p:txBody>
      </p:sp>
      <p:pic>
        <p:nvPicPr>
          <p:cNvPr id="5" name="Picture 4" descr="http://images.google.com/url?source=imgres&amp;ct=img&amp;q=http://www.sermonsfromseattle.com/images/ruler_04.gif&amp;usg=AFQjCNE8r0pwK_V76L0ybZ6lMh8pSrOk9w"/>
          <p:cNvPicPr>
            <a:picLocks noChangeAspect="1" noChangeArrowheads="1"/>
          </p:cNvPicPr>
          <p:nvPr/>
        </p:nvPicPr>
        <p:blipFill>
          <a:blip r:embed="rId2" cstate="print"/>
          <a:srcRect l="45334" r="6667"/>
          <a:stretch>
            <a:fillRect/>
          </a:stretch>
        </p:blipFill>
        <p:spPr bwMode="auto">
          <a:xfrm>
            <a:off x="7577562" y="1647816"/>
            <a:ext cx="1566438" cy="2240878"/>
          </a:xfrm>
          <a:prstGeom prst="ellipse">
            <a:avLst/>
          </a:prstGeom>
          <a:ln>
            <a:noFill/>
          </a:ln>
          <a:effectLst>
            <a:softEdge rad="112500"/>
          </a:effectLst>
        </p:spPr>
      </p:pic>
      <p:sp>
        <p:nvSpPr>
          <p:cNvPr id="8" name="TextBox 7"/>
          <p:cNvSpPr txBox="1"/>
          <p:nvPr/>
        </p:nvSpPr>
        <p:spPr>
          <a:xfrm>
            <a:off x="0" y="2291201"/>
            <a:ext cx="3111690" cy="954107"/>
          </a:xfrm>
          <a:prstGeom prst="rect">
            <a:avLst/>
          </a:prstGeom>
          <a:solidFill>
            <a:schemeClr val="tx1"/>
          </a:solidFill>
        </p:spPr>
        <p:txBody>
          <a:bodyPr wrap="square" rtlCol="0">
            <a:spAutoFit/>
          </a:bodyPr>
          <a:lstStyle/>
          <a:p>
            <a:pPr algn="ctr"/>
            <a:r>
              <a:rPr lang="en-US" sz="2800" dirty="0" smtClean="0">
                <a:solidFill>
                  <a:schemeClr val="bg1"/>
                </a:solidFill>
              </a:rPr>
              <a:t>Rich Young Ruler</a:t>
            </a:r>
          </a:p>
          <a:p>
            <a:pPr algn="ctr"/>
            <a:r>
              <a:rPr lang="en-US" sz="2800" dirty="0" smtClean="0">
                <a:solidFill>
                  <a:schemeClr val="bg1"/>
                </a:solidFill>
              </a:rPr>
              <a:t>(Matt. 19:16-22)</a:t>
            </a:r>
            <a:endParaRPr lang="en-US" sz="2800" dirty="0">
              <a:solidFill>
                <a:schemeClr val="bg1"/>
              </a:solidFill>
            </a:endParaRPr>
          </a:p>
        </p:txBody>
      </p:sp>
      <p:sp>
        <p:nvSpPr>
          <p:cNvPr id="9" name="TextBox 8"/>
          <p:cNvSpPr txBox="1"/>
          <p:nvPr/>
        </p:nvSpPr>
        <p:spPr>
          <a:xfrm>
            <a:off x="5107321" y="3888694"/>
            <a:ext cx="3395236" cy="1938992"/>
          </a:xfrm>
          <a:prstGeom prst="rect">
            <a:avLst/>
          </a:prstGeom>
          <a:noFill/>
          <a:ln w="38100">
            <a:solidFill>
              <a:srgbClr val="C00000"/>
            </a:solidFill>
          </a:ln>
        </p:spPr>
        <p:txBody>
          <a:bodyPr wrap="square" rtlCol="0">
            <a:spAutoFit/>
          </a:bodyPr>
          <a:lstStyle/>
          <a:p>
            <a:r>
              <a:rPr lang="en-US" sz="2400" dirty="0" smtClean="0">
                <a:latin typeface="Arial Narrow" panose="020B0606020202030204" pitchFamily="34" charset="0"/>
              </a:rPr>
              <a:t>“If you want to be perfect, go, sell what you have and give to the poor, and you will have treasure in heaven; and come, follow Me.”</a:t>
            </a:r>
          </a:p>
        </p:txBody>
      </p:sp>
    </p:spTree>
    <p:extLst>
      <p:ext uri="{BB962C8B-B14F-4D97-AF65-F5344CB8AC3E}">
        <p14:creationId xmlns:p14="http://schemas.microsoft.com/office/powerpoint/2010/main" val="3422578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3847207"/>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914400" lvl="1" indent="-457200">
              <a:buFont typeface="+mj-lt"/>
              <a:buAutoNum type="arabicPeriod"/>
            </a:pPr>
            <a:r>
              <a:rPr lang="en-US" sz="2400" dirty="0" smtClean="0"/>
              <a:t>Sense in which we are to serve others (Gal. 5:13) – Not the focus here</a:t>
            </a:r>
          </a:p>
          <a:p>
            <a:pPr marL="914400" lvl="1" indent="-457200">
              <a:buFont typeface="+mj-lt"/>
              <a:buAutoNum type="arabicPeriod"/>
            </a:pPr>
            <a:r>
              <a:rPr lang="en-US" sz="2400" dirty="0" smtClean="0"/>
              <a:t>How do we serve others instead of God?</a:t>
            </a:r>
          </a:p>
          <a:p>
            <a:pPr marL="1371600" lvl="2" indent="-457200">
              <a:buFont typeface="+mj-lt"/>
              <a:buAutoNum type="alphaLcPeriod"/>
            </a:pPr>
            <a:r>
              <a:rPr lang="en-US" sz="2400" dirty="0" smtClean="0"/>
              <a:t>By listening to man instead of God’s word</a:t>
            </a:r>
          </a:p>
          <a:p>
            <a:pPr marL="1371600" lvl="2" indent="-457200">
              <a:buFont typeface="+mj-lt"/>
              <a:buAutoNum type="alphaLcPeriod"/>
            </a:pPr>
            <a:r>
              <a:rPr lang="en-US" sz="2400" dirty="0" smtClean="0"/>
              <a:t>By yielding to man’s wishes over God’s</a:t>
            </a:r>
          </a:p>
          <a:p>
            <a:pPr marL="1371600" lvl="2" indent="-457200">
              <a:buFont typeface="+mj-lt"/>
              <a:buAutoNum type="alphaLcPeriod"/>
            </a:pPr>
            <a:r>
              <a:rPr lang="en-US" sz="2400" dirty="0" smtClean="0"/>
              <a:t>By striving to please / impress man with hypocrisy</a:t>
            </a:r>
          </a:p>
          <a:p>
            <a:pPr marL="1371600" lvl="2" indent="-457200">
              <a:buFont typeface="+mj-lt"/>
              <a:buAutoNum type="alphaLcPeriod"/>
            </a:pPr>
            <a:r>
              <a:rPr lang="en-US" sz="2400" dirty="0" smtClean="0"/>
              <a:t>By compromising in order to “fit in” with crowd</a:t>
            </a:r>
          </a:p>
          <a:p>
            <a:pPr marL="1371600" lvl="2" indent="-457200">
              <a:buFont typeface="+mj-lt"/>
              <a:buAutoNum type="alphaLcPeriod"/>
            </a:pPr>
            <a:r>
              <a:rPr lang="en-US" sz="2400" dirty="0" smtClean="0"/>
              <a:t>By bowing to peer pressure</a:t>
            </a:r>
          </a:p>
          <a:p>
            <a:pPr marL="1371600" lvl="2" indent="-457200">
              <a:buFont typeface="+mj-lt"/>
              <a:buAutoNum type="alphaLcPeriod"/>
            </a:pPr>
            <a:r>
              <a:rPr lang="en-US" sz="2400" dirty="0" smtClean="0"/>
              <a:t>By sparing feelings – not telling truth of God</a:t>
            </a:r>
            <a:endParaRPr lang="en-US" sz="2400" dirty="0"/>
          </a:p>
        </p:txBody>
      </p:sp>
    </p:spTree>
    <p:extLst>
      <p:ext uri="{BB962C8B-B14F-4D97-AF65-F5344CB8AC3E}">
        <p14:creationId xmlns:p14="http://schemas.microsoft.com/office/powerpoint/2010/main" val="2945089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1000"/>
                                        <p:tgtEl>
                                          <p:spTgt spid="6">
                                            <p:txEl>
                                              <p:pRg st="6" end="6"/>
                                            </p:txEl>
                                          </p:spTgt>
                                        </p:tgtEl>
                                      </p:cBhvr>
                                    </p:animEffect>
                                    <p:anim calcmode="lin" valueType="num">
                                      <p:cBhvr>
                                        <p:cTn id="4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fade">
                                      <p:cBhvr>
                                        <p:cTn id="49" dur="1000"/>
                                        <p:tgtEl>
                                          <p:spTgt spid="6">
                                            <p:txEl>
                                              <p:pRg st="7" end="7"/>
                                            </p:txEl>
                                          </p:spTgt>
                                        </p:tgtEl>
                                      </p:cBhvr>
                                    </p:animEffect>
                                    <p:anim calcmode="lin" valueType="num">
                                      <p:cBhvr>
                                        <p:cTn id="50"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8" end="8"/>
                                            </p:txEl>
                                          </p:spTgt>
                                        </p:tgtEl>
                                        <p:attrNameLst>
                                          <p:attrName>style.visibility</p:attrName>
                                        </p:attrNameLst>
                                      </p:cBhvr>
                                      <p:to>
                                        <p:strVal val="visible"/>
                                      </p:to>
                                    </p:set>
                                    <p:animEffect transition="in" filter="fade">
                                      <p:cBhvr>
                                        <p:cTn id="56" dur="1000"/>
                                        <p:tgtEl>
                                          <p:spTgt spid="6">
                                            <p:txEl>
                                              <p:pRg st="8" end="8"/>
                                            </p:txEl>
                                          </p:spTgt>
                                        </p:tgtEl>
                                      </p:cBhvr>
                                    </p:animEffect>
                                    <p:anim calcmode="lin" valueType="num">
                                      <p:cBhvr>
                                        <p:cTn id="57"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2739211"/>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914400" lvl="1" indent="-457200">
              <a:buFont typeface="+mj-lt"/>
              <a:buAutoNum type="arabicPeriod"/>
            </a:pPr>
            <a:r>
              <a:rPr lang="en-US" sz="2400" dirty="0" smtClean="0"/>
              <a:t>Sense in which we are to serve others (Gal. 5:13) – Not the focus here</a:t>
            </a:r>
          </a:p>
          <a:p>
            <a:pPr marL="914400" lvl="1" indent="-457200">
              <a:buFont typeface="+mj-lt"/>
              <a:buAutoNum type="arabicPeriod"/>
            </a:pPr>
            <a:r>
              <a:rPr lang="en-US" sz="2400" dirty="0" smtClean="0"/>
              <a:t>How do we serve others instead of God?</a:t>
            </a:r>
          </a:p>
          <a:p>
            <a:pPr marL="914400" lvl="1" indent="-457200">
              <a:buFont typeface="+mj-lt"/>
              <a:buAutoNum type="arabicPeriod"/>
            </a:pPr>
            <a:r>
              <a:rPr lang="en-US" sz="2400" dirty="0" smtClean="0"/>
              <a:t>Paul focused on serving the Lord – not man</a:t>
            </a:r>
          </a:p>
          <a:p>
            <a:pPr marL="1371600" lvl="2" indent="-457200">
              <a:buFont typeface="+mj-lt"/>
              <a:buAutoNum type="alphaLcPeriod"/>
            </a:pPr>
            <a:r>
              <a:rPr lang="en-US" sz="2400" dirty="0" smtClean="0"/>
              <a:t>1 Cor. 4:1-5 – Thus, cared little what man thought</a:t>
            </a:r>
          </a:p>
          <a:p>
            <a:pPr marL="1371600" lvl="2" indent="-457200">
              <a:buFont typeface="+mj-lt"/>
              <a:buAutoNum type="alphaLcPeriod"/>
            </a:pPr>
            <a:r>
              <a:rPr lang="en-US" sz="2400" dirty="0" smtClean="0"/>
              <a:t>Gal. 1:10 – If pleased man – not be a servant of Christ</a:t>
            </a:r>
            <a:endParaRPr lang="en-US" sz="2400" dirty="0"/>
          </a:p>
        </p:txBody>
      </p:sp>
    </p:spTree>
    <p:extLst>
      <p:ext uri="{BB962C8B-B14F-4D97-AF65-F5344CB8AC3E}">
        <p14:creationId xmlns:p14="http://schemas.microsoft.com/office/powerpoint/2010/main" val="1641582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3539430"/>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457200" indent="-457200">
              <a:buFont typeface="+mj-lt"/>
              <a:buAutoNum type="alphaUcPeriod"/>
            </a:pPr>
            <a:r>
              <a:rPr lang="en-US" sz="2800" u="sng" dirty="0" smtClean="0"/>
              <a:t>Some Serve Family</a:t>
            </a:r>
          </a:p>
          <a:p>
            <a:pPr marL="914400" lvl="1" indent="-457200">
              <a:buFont typeface="+mj-lt"/>
              <a:buAutoNum type="arabicPeriod"/>
            </a:pPr>
            <a:r>
              <a:rPr lang="en-US" sz="2400" dirty="0" smtClean="0"/>
              <a:t>How do we serve family instead of God?</a:t>
            </a:r>
          </a:p>
          <a:p>
            <a:pPr marL="1371600" lvl="2" indent="-457200">
              <a:buFont typeface="+mj-lt"/>
              <a:buAutoNum type="alphaLcPeriod"/>
            </a:pPr>
            <a:r>
              <a:rPr lang="en-US" sz="2400" dirty="0" smtClean="0"/>
              <a:t>By standing with family – when family is not with God</a:t>
            </a:r>
          </a:p>
          <a:p>
            <a:pPr marL="1371600" lvl="2" indent="-457200">
              <a:buFont typeface="+mj-lt"/>
              <a:buAutoNum type="alphaLcPeriod"/>
            </a:pPr>
            <a:r>
              <a:rPr lang="en-US" sz="2400" dirty="0" smtClean="0"/>
              <a:t>By defending / excusing family – that is not living right</a:t>
            </a:r>
          </a:p>
          <a:p>
            <a:pPr marL="1371600" lvl="2" indent="-457200">
              <a:buFont typeface="+mj-lt"/>
              <a:buAutoNum type="alphaLcPeriod"/>
            </a:pPr>
            <a:r>
              <a:rPr lang="en-US" sz="2400" dirty="0" smtClean="0"/>
              <a:t>By refusing to accept truth because of family situation</a:t>
            </a:r>
          </a:p>
          <a:p>
            <a:pPr marL="1371600" lvl="2" indent="-457200">
              <a:buFont typeface="+mj-lt"/>
              <a:buAutoNum type="alphaLcPeriod"/>
            </a:pPr>
            <a:r>
              <a:rPr lang="en-US" sz="2400" dirty="0" smtClean="0"/>
              <a:t>When family can count on you – but God cannot</a:t>
            </a:r>
          </a:p>
          <a:p>
            <a:pPr marL="1371600" lvl="2" indent="-457200">
              <a:buFont typeface="+mj-lt"/>
              <a:buAutoNum type="alphaLcPeriod"/>
            </a:pPr>
            <a:r>
              <a:rPr lang="en-US" sz="2400" dirty="0" smtClean="0"/>
              <a:t>When can make all the family gatherings – but can’t be around the Lord’s table</a:t>
            </a:r>
            <a:endParaRPr lang="en-US" sz="2400" dirty="0"/>
          </a:p>
        </p:txBody>
      </p:sp>
    </p:spTree>
    <p:extLst>
      <p:ext uri="{BB962C8B-B14F-4D97-AF65-F5344CB8AC3E}">
        <p14:creationId xmlns:p14="http://schemas.microsoft.com/office/powerpoint/2010/main" val="411596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4278094"/>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457200" indent="-457200">
              <a:buFont typeface="+mj-lt"/>
              <a:buAutoNum type="alphaUcPeriod"/>
            </a:pPr>
            <a:r>
              <a:rPr lang="en-US" sz="2800" u="sng" dirty="0" smtClean="0"/>
              <a:t>Some Serve Family</a:t>
            </a:r>
          </a:p>
          <a:p>
            <a:pPr marL="914400" lvl="1" indent="-457200">
              <a:buFont typeface="+mj-lt"/>
              <a:buAutoNum type="arabicPeriod"/>
            </a:pPr>
            <a:r>
              <a:rPr lang="en-US" sz="2400" dirty="0" smtClean="0"/>
              <a:t>How do we serve family instead of God?</a:t>
            </a:r>
          </a:p>
          <a:p>
            <a:pPr marL="914400" lvl="1" indent="-457200">
              <a:buFont typeface="+mj-lt"/>
              <a:buAutoNum type="arabicPeriod"/>
            </a:pPr>
            <a:r>
              <a:rPr lang="en-US" sz="2400" dirty="0" smtClean="0"/>
              <a:t>When we love &amp; serve family MORE than God – not fit for the kingdom</a:t>
            </a:r>
          </a:p>
          <a:p>
            <a:pPr marL="1371600" lvl="2" indent="-457200">
              <a:buFont typeface="+mj-lt"/>
              <a:buAutoNum type="alphaLcPeriod"/>
            </a:pPr>
            <a:r>
              <a:rPr lang="en-US" sz="2400" dirty="0" smtClean="0"/>
              <a:t>Matt. 10:37 – “he that loves father and mother more than me is not worthy of me”</a:t>
            </a:r>
          </a:p>
          <a:p>
            <a:pPr marL="1371600" lvl="2" indent="-457200">
              <a:buFont typeface="+mj-lt"/>
              <a:buAutoNum type="alphaLcPeriod"/>
            </a:pPr>
            <a:r>
              <a:rPr lang="en-US" sz="2400" dirty="0" smtClean="0"/>
              <a:t>Context (vv. 34-36) – Serving God may have severe impact on family!</a:t>
            </a:r>
          </a:p>
          <a:p>
            <a:pPr marL="1371600" lvl="2" indent="-457200">
              <a:buFont typeface="+mj-lt"/>
              <a:buAutoNum type="alphaLcPeriod"/>
            </a:pPr>
            <a:r>
              <a:rPr lang="en-US" sz="2400" dirty="0" smtClean="0"/>
              <a:t>Luke 9:61-62 – one who turned back to family – not fit for the kingdom</a:t>
            </a:r>
            <a:endParaRPr lang="en-US" sz="2400" dirty="0"/>
          </a:p>
        </p:txBody>
      </p:sp>
    </p:spTree>
    <p:extLst>
      <p:ext uri="{BB962C8B-B14F-4D97-AF65-F5344CB8AC3E}">
        <p14:creationId xmlns:p14="http://schemas.microsoft.com/office/powerpoint/2010/main" val="3637446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2862322"/>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457200" indent="-457200">
              <a:buFont typeface="+mj-lt"/>
              <a:buAutoNum type="alphaUcPeriod"/>
            </a:pPr>
            <a:r>
              <a:rPr lang="en-US" sz="2800" u="sng" dirty="0" smtClean="0"/>
              <a:t>Some Serve Family</a:t>
            </a:r>
          </a:p>
          <a:p>
            <a:pPr marL="457200" indent="-457200">
              <a:buFont typeface="+mj-lt"/>
              <a:buAutoNum type="alphaUcPeriod"/>
            </a:pPr>
            <a:r>
              <a:rPr lang="en-US" sz="2800" u="sng" dirty="0" smtClean="0"/>
              <a:t>Some Serve Self</a:t>
            </a:r>
          </a:p>
          <a:p>
            <a:pPr marL="914400" lvl="1" indent="-457200">
              <a:buFont typeface="+mj-lt"/>
              <a:buAutoNum type="arabicPeriod"/>
            </a:pPr>
            <a:r>
              <a:rPr lang="en-US" sz="2400" dirty="0" smtClean="0"/>
              <a:t>Self service – perhaps our greatest problem</a:t>
            </a:r>
          </a:p>
          <a:p>
            <a:pPr marL="1371600" lvl="2" indent="-457200">
              <a:buFont typeface="+mj-lt"/>
              <a:buAutoNum type="alphaLcPeriod"/>
            </a:pPr>
            <a:r>
              <a:rPr lang="en-US" sz="2400" dirty="0" smtClean="0"/>
              <a:t>All sin comes from self service (1 John 2:15-17)</a:t>
            </a:r>
          </a:p>
          <a:p>
            <a:pPr marL="1371600" lvl="2" indent="-457200">
              <a:buFont typeface="+mj-lt"/>
              <a:buAutoNum type="alphaLcPeriod"/>
            </a:pPr>
            <a:r>
              <a:rPr lang="en-US" sz="2400" dirty="0" smtClean="0"/>
              <a:t>All disobedience from self seeking (1 Sam. 15:23)</a:t>
            </a:r>
          </a:p>
          <a:p>
            <a:pPr marL="1371600" lvl="2" indent="-457200">
              <a:buFont typeface="+mj-lt"/>
              <a:buAutoNum type="alphaLcPeriod"/>
            </a:pPr>
            <a:r>
              <a:rPr lang="en-US" sz="2400" dirty="0" smtClean="0"/>
              <a:t>Self seeking breed all kinds of evil (Jas. 3:14)</a:t>
            </a:r>
          </a:p>
        </p:txBody>
      </p:sp>
    </p:spTree>
    <p:extLst>
      <p:ext uri="{BB962C8B-B14F-4D97-AF65-F5344CB8AC3E}">
        <p14:creationId xmlns:p14="http://schemas.microsoft.com/office/powerpoint/2010/main" val="1572224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3600986"/>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457200" indent="-457200">
              <a:buFont typeface="+mj-lt"/>
              <a:buAutoNum type="alphaUcPeriod"/>
            </a:pPr>
            <a:r>
              <a:rPr lang="en-US" sz="2800" u="sng" dirty="0" smtClean="0"/>
              <a:t>Some Serve Family</a:t>
            </a:r>
          </a:p>
          <a:p>
            <a:pPr marL="457200" indent="-457200">
              <a:buFont typeface="+mj-lt"/>
              <a:buAutoNum type="alphaUcPeriod"/>
            </a:pPr>
            <a:r>
              <a:rPr lang="en-US" sz="2800" u="sng" dirty="0" smtClean="0"/>
              <a:t>Some Serve Self</a:t>
            </a:r>
          </a:p>
          <a:p>
            <a:pPr marL="914400" lvl="1" indent="-457200">
              <a:buFont typeface="+mj-lt"/>
              <a:buAutoNum type="arabicPeriod"/>
            </a:pPr>
            <a:r>
              <a:rPr lang="en-US" sz="2400" dirty="0" smtClean="0"/>
              <a:t>Self service – perhaps our greatest problem</a:t>
            </a:r>
          </a:p>
          <a:p>
            <a:pPr marL="914400" lvl="1" indent="-457200">
              <a:buFont typeface="+mj-lt"/>
              <a:buAutoNum type="arabicPeriod"/>
            </a:pPr>
            <a:r>
              <a:rPr lang="en-US" sz="2400" dirty="0" smtClean="0"/>
              <a:t>How do we serve self instead of God?</a:t>
            </a:r>
          </a:p>
          <a:p>
            <a:pPr marL="1371600" lvl="2" indent="-457200">
              <a:buFont typeface="+mj-lt"/>
              <a:buAutoNum type="alphaLcPeriod"/>
            </a:pPr>
            <a:r>
              <a:rPr lang="en-US" sz="2400" dirty="0" smtClean="0"/>
              <a:t>By not denying self (Mark 8:34)</a:t>
            </a:r>
          </a:p>
          <a:p>
            <a:pPr marL="1371600" lvl="2" indent="-457200">
              <a:buFont typeface="+mj-lt"/>
              <a:buAutoNum type="alphaLcPeriod"/>
            </a:pPr>
            <a:r>
              <a:rPr lang="en-US" sz="2400" dirty="0" smtClean="0"/>
              <a:t>By doing what I want – regardless of God’s word</a:t>
            </a:r>
          </a:p>
          <a:p>
            <a:pPr marL="1371600" lvl="2" indent="-457200">
              <a:buFont typeface="+mj-lt"/>
              <a:buAutoNum type="alphaLcPeriod"/>
            </a:pPr>
            <a:r>
              <a:rPr lang="en-US" sz="2400" dirty="0" smtClean="0"/>
              <a:t>By thinking of what serves me best – vs – pleasing God</a:t>
            </a:r>
          </a:p>
          <a:p>
            <a:pPr marL="1371600" lvl="2" indent="-457200">
              <a:buFont typeface="+mj-lt"/>
              <a:buAutoNum type="alphaLcPeriod"/>
            </a:pPr>
            <a:r>
              <a:rPr lang="en-US" sz="2400" dirty="0" smtClean="0"/>
              <a:t>By skirting God’s law with “I feel” or “I think”</a:t>
            </a:r>
          </a:p>
        </p:txBody>
      </p:sp>
    </p:spTree>
    <p:extLst>
      <p:ext uri="{BB962C8B-B14F-4D97-AF65-F5344CB8AC3E}">
        <p14:creationId xmlns:p14="http://schemas.microsoft.com/office/powerpoint/2010/main" val="1486310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2862322"/>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457200" indent="-457200">
              <a:buFont typeface="+mj-lt"/>
              <a:buAutoNum type="alphaUcPeriod"/>
            </a:pPr>
            <a:r>
              <a:rPr lang="en-US" sz="2800" u="sng" dirty="0" smtClean="0"/>
              <a:t>Some Serve Family</a:t>
            </a:r>
          </a:p>
          <a:p>
            <a:pPr marL="457200" indent="-457200">
              <a:buFont typeface="+mj-lt"/>
              <a:buAutoNum type="alphaUcPeriod"/>
            </a:pPr>
            <a:r>
              <a:rPr lang="en-US" sz="2800" u="sng" dirty="0" smtClean="0"/>
              <a:t>Some Serve Self</a:t>
            </a:r>
          </a:p>
          <a:p>
            <a:pPr marL="914400" lvl="1" indent="-457200">
              <a:buFont typeface="+mj-lt"/>
              <a:buAutoNum type="arabicPeriod"/>
            </a:pPr>
            <a:r>
              <a:rPr lang="en-US" sz="2400" dirty="0" smtClean="0"/>
              <a:t>Self service – perhaps our greatest problem</a:t>
            </a:r>
          </a:p>
          <a:p>
            <a:pPr marL="914400" lvl="1" indent="-457200">
              <a:buFont typeface="+mj-lt"/>
              <a:buAutoNum type="arabicPeriod"/>
            </a:pPr>
            <a:r>
              <a:rPr lang="en-US" sz="2400" dirty="0" smtClean="0"/>
              <a:t>How do we serve self instead of God?</a:t>
            </a:r>
          </a:p>
          <a:p>
            <a:pPr marL="914400" lvl="1" indent="-457200">
              <a:buFont typeface="+mj-lt"/>
              <a:buAutoNum type="arabicPeriod"/>
            </a:pPr>
            <a:r>
              <a:rPr lang="en-US" sz="2400" dirty="0" smtClean="0"/>
              <a:t>Servants of God say “not I, but Christ” (Gal. 2:20)</a:t>
            </a:r>
          </a:p>
          <a:p>
            <a:pPr marL="914400" lvl="1" indent="-457200">
              <a:buFont typeface="+mj-lt"/>
              <a:buAutoNum type="arabicPeriod"/>
            </a:pPr>
            <a:r>
              <a:rPr lang="en-US" sz="2400" dirty="0" smtClean="0"/>
              <a:t>Self serving doomed in judgment (Rom. 2:8)</a:t>
            </a:r>
          </a:p>
        </p:txBody>
      </p:sp>
    </p:spTree>
    <p:extLst>
      <p:ext uri="{BB962C8B-B14F-4D97-AF65-F5344CB8AC3E}">
        <p14:creationId xmlns:p14="http://schemas.microsoft.com/office/powerpoint/2010/main" val="4151671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1000"/>
                                        <p:tgtEl>
                                          <p:spTgt spid="6">
                                            <p:txEl>
                                              <p:pRg st="6" end="6"/>
                                            </p:txEl>
                                          </p:spTgt>
                                        </p:tgtEl>
                                      </p:cBhvr>
                                    </p:animEffect>
                                    <p:anim calcmode="lin" valueType="num">
                                      <p:cBhvr>
                                        <p:cTn id="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333" y="28660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518613" y="1323832"/>
            <a:ext cx="8475262" cy="2923877"/>
          </a:xfrm>
          <a:prstGeom prst="rect">
            <a:avLst/>
          </a:prstGeom>
          <a:noFill/>
        </p:spPr>
        <p:txBody>
          <a:bodyPr wrap="square" rtlCol="0">
            <a:spAutoFit/>
          </a:bodyPr>
          <a:lstStyle/>
          <a:p>
            <a:pPr marL="457200" indent="-457200">
              <a:buFont typeface="+mj-lt"/>
              <a:buAutoNum type="alphaUcPeriod"/>
            </a:pPr>
            <a:r>
              <a:rPr lang="en-US" sz="2800" u="sng" dirty="0" smtClean="0"/>
              <a:t>Some Serve Others</a:t>
            </a:r>
          </a:p>
          <a:p>
            <a:pPr marL="457200" indent="-457200">
              <a:buFont typeface="+mj-lt"/>
              <a:buAutoNum type="alphaUcPeriod"/>
            </a:pPr>
            <a:r>
              <a:rPr lang="en-US" sz="2800" u="sng" dirty="0" smtClean="0"/>
              <a:t>Some Serve Family</a:t>
            </a:r>
          </a:p>
          <a:p>
            <a:pPr marL="457200" indent="-457200">
              <a:buFont typeface="+mj-lt"/>
              <a:buAutoNum type="alphaUcPeriod"/>
            </a:pPr>
            <a:r>
              <a:rPr lang="en-US" sz="2800" u="sng" dirty="0" smtClean="0"/>
              <a:t>Some Serve Self</a:t>
            </a:r>
          </a:p>
          <a:p>
            <a:pPr marL="457200" indent="-457200">
              <a:buFont typeface="+mj-lt"/>
              <a:buAutoNum type="alphaUcPeriod"/>
            </a:pPr>
            <a:r>
              <a:rPr lang="en-US" sz="2800" u="sng" dirty="0" smtClean="0"/>
              <a:t>Only One God &amp; Master</a:t>
            </a:r>
          </a:p>
          <a:p>
            <a:pPr marL="914400" lvl="1" indent="-457200">
              <a:buFont typeface="+mj-lt"/>
              <a:buAutoNum type="arabicPeriod"/>
            </a:pPr>
            <a:r>
              <a:rPr lang="en-US" sz="2400" dirty="0" smtClean="0"/>
              <a:t>Only serve the God of heaven (Dan. 3:15-18)</a:t>
            </a:r>
          </a:p>
          <a:p>
            <a:pPr marL="914400" lvl="1" indent="-457200">
              <a:buFont typeface="+mj-lt"/>
              <a:buAutoNum type="arabicPeriod"/>
            </a:pPr>
            <a:r>
              <a:rPr lang="en-US" sz="2400" dirty="0" smtClean="0"/>
              <a:t>Him only shall we serve (Matt. 4:10)</a:t>
            </a:r>
          </a:p>
          <a:p>
            <a:pPr marL="914400" lvl="1" indent="-457200">
              <a:buFont typeface="+mj-lt"/>
              <a:buAutoNum type="arabicPeriod"/>
            </a:pPr>
            <a:r>
              <a:rPr lang="en-US" sz="2400" dirty="0" smtClean="0"/>
              <a:t>Cannot serve God and mammon (Matt. 6:24)</a:t>
            </a:r>
          </a:p>
        </p:txBody>
      </p:sp>
    </p:spTree>
    <p:extLst>
      <p:ext uri="{BB962C8B-B14F-4D97-AF65-F5344CB8AC3E}">
        <p14:creationId xmlns:p14="http://schemas.microsoft.com/office/powerpoint/2010/main" val="3981547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1676" y="2381250"/>
            <a:ext cx="5638800" cy="2095500"/>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142861" y="2804783"/>
            <a:ext cx="5219186"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dirty="0">
                <a:ln/>
                <a:solidFill>
                  <a:srgbClr val="FFC000"/>
                </a:solidFill>
                <a:latin typeface="Cambria Math" panose="02040503050406030204" pitchFamily="18" charset="0"/>
                <a:ea typeface="Cambria Math" panose="02040503050406030204" pitchFamily="18" charset="0"/>
              </a:rPr>
              <a:t>Servants of God</a:t>
            </a:r>
          </a:p>
        </p:txBody>
      </p:sp>
      <p:sp>
        <p:nvSpPr>
          <p:cNvPr id="2" name="TextBox 1"/>
          <p:cNvSpPr txBox="1"/>
          <p:nvPr/>
        </p:nvSpPr>
        <p:spPr>
          <a:xfrm>
            <a:off x="750628" y="39578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750628" y="1388518"/>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661339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4" y="2966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3" name="TextBox 2"/>
          <p:cNvSpPr txBox="1"/>
          <p:nvPr/>
        </p:nvSpPr>
        <p:spPr>
          <a:xfrm>
            <a:off x="928048" y="1815152"/>
            <a:ext cx="7806520" cy="2062103"/>
          </a:xfrm>
          <a:prstGeom prst="rect">
            <a:avLst/>
          </a:prstGeom>
          <a:noFill/>
        </p:spPr>
        <p:txBody>
          <a:bodyPr wrap="square" rtlCol="0">
            <a:spAutoFit/>
          </a:bodyPr>
          <a:lstStyle/>
          <a:p>
            <a:pPr algn="ctr"/>
            <a:r>
              <a:rPr lang="en-US" sz="3200" u="sng" dirty="0" smtClean="0">
                <a:latin typeface="Times New Roman" panose="02020603050405020304" pitchFamily="18" charset="0"/>
                <a:cs typeface="Times New Roman" panose="02020603050405020304" pitchFamily="18" charset="0"/>
              </a:rPr>
              <a:t>Phil 2:5-8</a:t>
            </a:r>
          </a:p>
          <a:p>
            <a:pPr algn="ctr"/>
            <a:endParaRPr lang="en-US" sz="3200" u="sng" dirty="0">
              <a:latin typeface="Times New Roman" panose="02020603050405020304" pitchFamily="18" charset="0"/>
              <a:cs typeface="Times New Roman" panose="02020603050405020304" pitchFamily="18" charset="0"/>
            </a:endParaRPr>
          </a:p>
          <a:p>
            <a:pPr algn="ctr"/>
            <a:r>
              <a:rPr lang="en-US" sz="3200" b="1" dirty="0" smtClean="0">
                <a:latin typeface="Times New Roman" panose="02020603050405020304" pitchFamily="18" charset="0"/>
                <a:cs typeface="Times New Roman" panose="02020603050405020304" pitchFamily="18" charset="0"/>
              </a:rPr>
              <a:t>Point:</a:t>
            </a:r>
            <a:r>
              <a:rPr lang="en-US" sz="3200" i="1" dirty="0" smtClean="0">
                <a:latin typeface="Times New Roman" panose="02020603050405020304" pitchFamily="18" charset="0"/>
                <a:cs typeface="Times New Roman" panose="02020603050405020304" pitchFamily="18" charset="0"/>
              </a:rPr>
              <a:t> Christ is an example</a:t>
            </a:r>
          </a:p>
          <a:p>
            <a:pPr algn="ctr"/>
            <a:r>
              <a:rPr lang="en-US" sz="3200" i="1" dirty="0" smtClean="0">
                <a:latin typeface="Times New Roman" panose="02020603050405020304" pitchFamily="18" charset="0"/>
                <a:cs typeface="Times New Roman" panose="02020603050405020304" pitchFamily="18" charset="0"/>
              </a:rPr>
              <a:t>of the attitude essential to unity &amp; service</a:t>
            </a:r>
            <a:endParaRPr lang="en-US" sz="2400"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9242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4" y="2966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3" name="TextBox 2"/>
          <p:cNvSpPr txBox="1"/>
          <p:nvPr/>
        </p:nvSpPr>
        <p:spPr>
          <a:xfrm>
            <a:off x="928048" y="1815152"/>
            <a:ext cx="7806520" cy="4278094"/>
          </a:xfrm>
          <a:prstGeom prst="rect">
            <a:avLst/>
          </a:prstGeom>
          <a:noFill/>
        </p:spPr>
        <p:txBody>
          <a:bodyPr wrap="square" rtlCol="0">
            <a:spAutoFit/>
          </a:bodyPr>
          <a:lstStyle/>
          <a:p>
            <a:pPr algn="ctr"/>
            <a:r>
              <a:rPr lang="en-US" sz="3200" u="sng" dirty="0" smtClean="0">
                <a:latin typeface="Times New Roman" panose="02020603050405020304" pitchFamily="18" charset="0"/>
                <a:cs typeface="Times New Roman" panose="02020603050405020304" pitchFamily="18" charset="0"/>
              </a:rPr>
              <a:t>Phil 2:5-8</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5 Let this </a:t>
            </a:r>
            <a:r>
              <a:rPr lang="en-US" sz="2400" b="1" u="sng" dirty="0" smtClean="0">
                <a:latin typeface="Times New Roman" panose="02020603050405020304" pitchFamily="18" charset="0"/>
                <a:cs typeface="Times New Roman" panose="02020603050405020304" pitchFamily="18" charset="0"/>
              </a:rPr>
              <a:t>mind</a:t>
            </a:r>
            <a:r>
              <a:rPr lang="en-US" sz="2400" dirty="0" smtClean="0">
                <a:latin typeface="Times New Roman" panose="02020603050405020304" pitchFamily="18" charset="0"/>
                <a:cs typeface="Times New Roman" panose="02020603050405020304" pitchFamily="18" charset="0"/>
              </a:rPr>
              <a:t> be in you which was also in Christ Jesus,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6 who, being in the form of God, did not consider it robbery to be equal with God,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7 but made Himself of no reputation, taking the form of a bondservant, and coming in the likeness of men. </a:t>
            </a:r>
          </a:p>
          <a:p>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8 And being found in appearance as a man, He humbled Himself and became obedient to the point of death, even the death of the cross. </a:t>
            </a:r>
          </a:p>
        </p:txBody>
      </p:sp>
    </p:spTree>
    <p:extLst>
      <p:ext uri="{BB962C8B-B14F-4D97-AF65-F5344CB8AC3E}">
        <p14:creationId xmlns:p14="http://schemas.microsoft.com/office/powerpoint/2010/main" val="3209256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4" y="2966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4" name="TextBox 3"/>
          <p:cNvSpPr txBox="1"/>
          <p:nvPr/>
        </p:nvSpPr>
        <p:spPr>
          <a:xfrm>
            <a:off x="518613" y="1323832"/>
            <a:ext cx="8475262" cy="2739211"/>
          </a:xfrm>
          <a:prstGeom prst="rect">
            <a:avLst/>
          </a:prstGeom>
          <a:noFill/>
        </p:spPr>
        <p:txBody>
          <a:bodyPr wrap="square" rtlCol="0">
            <a:spAutoFit/>
          </a:bodyPr>
          <a:lstStyle/>
          <a:p>
            <a:pPr marL="457200" indent="-457200">
              <a:buFont typeface="+mj-lt"/>
              <a:buAutoNum type="alphaUcPeriod"/>
            </a:pPr>
            <a:r>
              <a:rPr lang="en-US" sz="2800" u="sng" dirty="0" smtClean="0"/>
              <a:t>Humility</a:t>
            </a:r>
          </a:p>
          <a:p>
            <a:pPr marL="914400" lvl="1" indent="-457200">
              <a:buFont typeface="+mj-lt"/>
              <a:buAutoNum type="arabicPeriod"/>
            </a:pPr>
            <a:r>
              <a:rPr lang="en-US" sz="2400" dirty="0" smtClean="0"/>
              <a:t>Opposite of self service and self seeking</a:t>
            </a:r>
          </a:p>
          <a:p>
            <a:pPr marL="914400" lvl="1" indent="-457200">
              <a:buFont typeface="+mj-lt"/>
              <a:buAutoNum type="arabicPeriod"/>
            </a:pPr>
            <a:r>
              <a:rPr lang="en-US" sz="2400" dirty="0" smtClean="0"/>
              <a:t>Though he was deity – yet made himself nothing (vv. 6-7)</a:t>
            </a:r>
          </a:p>
          <a:p>
            <a:pPr marL="914400" lvl="1" indent="-457200">
              <a:buFont typeface="+mj-lt"/>
              <a:buAutoNum type="arabicPeriod"/>
            </a:pPr>
            <a:r>
              <a:rPr lang="en-US" sz="2400" dirty="0" smtClean="0"/>
              <a:t>He took the form or role of a servant (</a:t>
            </a:r>
            <a:r>
              <a:rPr lang="en-US" sz="2400" dirty="0" err="1" smtClean="0"/>
              <a:t>v.</a:t>
            </a:r>
            <a:r>
              <a:rPr lang="en-US" sz="2400" dirty="0" smtClean="0"/>
              <a:t> 7)</a:t>
            </a:r>
          </a:p>
          <a:p>
            <a:pPr marL="914400" lvl="1" indent="-457200">
              <a:buFont typeface="+mj-lt"/>
              <a:buAutoNum type="arabicPeriod"/>
            </a:pPr>
            <a:r>
              <a:rPr lang="en-US" sz="2400" dirty="0" smtClean="0"/>
              <a:t>Scene of washing disciples feet – shows humility and service (John 13)</a:t>
            </a:r>
          </a:p>
          <a:p>
            <a:pPr marL="914400" lvl="1" indent="-457200">
              <a:buFont typeface="+mj-lt"/>
              <a:buAutoNum type="arabicPeriod"/>
            </a:pPr>
            <a:r>
              <a:rPr lang="en-US" sz="2400" dirty="0" smtClean="0"/>
              <a:t>Your service begins with humility (its not about </a:t>
            </a:r>
            <a:r>
              <a:rPr lang="en-US" sz="2400" u="sng" dirty="0" smtClean="0"/>
              <a:t>you</a:t>
            </a:r>
            <a:r>
              <a:rPr lang="en-US" sz="2400" dirty="0" smtClean="0"/>
              <a:t>)</a:t>
            </a:r>
            <a:endParaRPr lang="en-US" sz="2400" dirty="0"/>
          </a:p>
        </p:txBody>
      </p:sp>
    </p:spTree>
    <p:extLst>
      <p:ext uri="{BB962C8B-B14F-4D97-AF65-F5344CB8AC3E}">
        <p14:creationId xmlns:p14="http://schemas.microsoft.com/office/powerpoint/2010/main" val="1922341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4" y="2966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4" name="TextBox 3"/>
          <p:cNvSpPr txBox="1"/>
          <p:nvPr/>
        </p:nvSpPr>
        <p:spPr>
          <a:xfrm>
            <a:off x="518613" y="1323832"/>
            <a:ext cx="8475262" cy="3170099"/>
          </a:xfrm>
          <a:prstGeom prst="rect">
            <a:avLst/>
          </a:prstGeom>
          <a:noFill/>
        </p:spPr>
        <p:txBody>
          <a:bodyPr wrap="square" rtlCol="0">
            <a:spAutoFit/>
          </a:bodyPr>
          <a:lstStyle/>
          <a:p>
            <a:pPr marL="457200" indent="-457200">
              <a:buFont typeface="+mj-lt"/>
              <a:buAutoNum type="alphaUcPeriod"/>
            </a:pPr>
            <a:r>
              <a:rPr lang="en-US" sz="2800" u="sng" dirty="0" smtClean="0"/>
              <a:t>Humility</a:t>
            </a:r>
          </a:p>
          <a:p>
            <a:pPr marL="457200" indent="-457200">
              <a:buFont typeface="+mj-lt"/>
              <a:buAutoNum type="alphaUcPeriod"/>
            </a:pPr>
            <a:r>
              <a:rPr lang="en-US" sz="2800" u="sng" dirty="0" smtClean="0"/>
              <a:t>Submission</a:t>
            </a:r>
          </a:p>
          <a:p>
            <a:pPr marL="914400" lvl="1" indent="-457200">
              <a:buFont typeface="+mj-lt"/>
              <a:buAutoNum type="arabicPeriod"/>
            </a:pPr>
            <a:r>
              <a:rPr lang="en-US" sz="2400" dirty="0" smtClean="0"/>
              <a:t>Became obedient to death (</a:t>
            </a:r>
            <a:r>
              <a:rPr lang="en-US" sz="2400" dirty="0" err="1" smtClean="0"/>
              <a:t>v.</a:t>
            </a:r>
            <a:r>
              <a:rPr lang="en-US" sz="2400" dirty="0" smtClean="0"/>
              <a:t> 8)</a:t>
            </a:r>
          </a:p>
          <a:p>
            <a:pPr marL="914400" lvl="1" indent="-457200">
              <a:buFont typeface="+mj-lt"/>
              <a:buAutoNum type="arabicPeriod"/>
            </a:pPr>
            <a:r>
              <a:rPr lang="en-US" sz="2400" dirty="0" smtClean="0"/>
              <a:t>Came to do the will of God (Heb. 10:7, 9)</a:t>
            </a:r>
          </a:p>
          <a:p>
            <a:pPr marL="914400" lvl="1" indent="-457200">
              <a:buFont typeface="+mj-lt"/>
              <a:buAutoNum type="arabicPeriod"/>
            </a:pPr>
            <a:r>
              <a:rPr lang="en-US" sz="2400" dirty="0" smtClean="0"/>
              <a:t>Prayed “Thy will be done” (Luke 22:42)</a:t>
            </a:r>
          </a:p>
          <a:p>
            <a:pPr marL="914400" lvl="1" indent="-457200">
              <a:buFont typeface="+mj-lt"/>
              <a:buAutoNum type="arabicPeriod"/>
            </a:pPr>
            <a:r>
              <a:rPr lang="en-US" sz="2400" dirty="0" smtClean="0"/>
              <a:t>If you want to be a servant of God – must willingly submit</a:t>
            </a:r>
          </a:p>
          <a:p>
            <a:pPr marL="1371600" lvl="2" indent="-457200">
              <a:buFont typeface="+mj-lt"/>
              <a:buAutoNum type="alphaLcPeriod"/>
            </a:pPr>
            <a:r>
              <a:rPr lang="en-US" sz="2400" dirty="0" smtClean="0"/>
              <a:t>Suppress your own will (Mark 8:34; Acts 24:25)</a:t>
            </a:r>
          </a:p>
          <a:p>
            <a:pPr marL="1371600" lvl="2" indent="-457200">
              <a:buFont typeface="+mj-lt"/>
              <a:buAutoNum type="alphaLcPeriod"/>
            </a:pPr>
            <a:r>
              <a:rPr lang="en-US" sz="2400" dirty="0" smtClean="0"/>
              <a:t>Yield to the will of God (Gal. 2:20)</a:t>
            </a:r>
            <a:endParaRPr lang="en-US" sz="2400" dirty="0"/>
          </a:p>
        </p:txBody>
      </p:sp>
    </p:spTree>
    <p:extLst>
      <p:ext uri="{BB962C8B-B14F-4D97-AF65-F5344CB8AC3E}">
        <p14:creationId xmlns:p14="http://schemas.microsoft.com/office/powerpoint/2010/main" val="2399728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34" y="2966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4" name="TextBox 3"/>
          <p:cNvSpPr txBox="1"/>
          <p:nvPr/>
        </p:nvSpPr>
        <p:spPr>
          <a:xfrm>
            <a:off x="518613" y="1323832"/>
            <a:ext cx="8475262" cy="3970318"/>
          </a:xfrm>
          <a:prstGeom prst="rect">
            <a:avLst/>
          </a:prstGeom>
          <a:noFill/>
        </p:spPr>
        <p:txBody>
          <a:bodyPr wrap="square" rtlCol="0">
            <a:spAutoFit/>
          </a:bodyPr>
          <a:lstStyle/>
          <a:p>
            <a:pPr marL="457200" indent="-457200">
              <a:buFont typeface="+mj-lt"/>
              <a:buAutoNum type="alphaUcPeriod"/>
            </a:pPr>
            <a:r>
              <a:rPr lang="en-US" sz="2800" u="sng" dirty="0" smtClean="0"/>
              <a:t>Humility</a:t>
            </a:r>
          </a:p>
          <a:p>
            <a:pPr marL="457200" indent="-457200">
              <a:buFont typeface="+mj-lt"/>
              <a:buAutoNum type="alphaUcPeriod"/>
            </a:pPr>
            <a:r>
              <a:rPr lang="en-US" sz="2800" u="sng" dirty="0" smtClean="0"/>
              <a:t>Submission</a:t>
            </a:r>
          </a:p>
          <a:p>
            <a:pPr marL="457200" indent="-457200">
              <a:buFont typeface="+mj-lt"/>
              <a:buAutoNum type="alphaUcPeriod"/>
            </a:pPr>
            <a:r>
              <a:rPr lang="en-US" sz="2800" u="sng" dirty="0" smtClean="0"/>
              <a:t>Sacrifice</a:t>
            </a:r>
          </a:p>
          <a:p>
            <a:pPr marL="914400" lvl="1" indent="-457200">
              <a:buFont typeface="+mj-lt"/>
              <a:buAutoNum type="arabicPeriod"/>
            </a:pPr>
            <a:r>
              <a:rPr lang="en-US" sz="2400" dirty="0" smtClean="0"/>
              <a:t>Cost him the glories of heaven (vv. 6-7)</a:t>
            </a:r>
          </a:p>
          <a:p>
            <a:pPr marL="914400" lvl="1" indent="-457200">
              <a:buFont typeface="+mj-lt"/>
              <a:buAutoNum type="arabicPeriod"/>
            </a:pPr>
            <a:r>
              <a:rPr lang="en-US" sz="2400" dirty="0" smtClean="0"/>
              <a:t>Cost him the cruel death on cross (</a:t>
            </a:r>
            <a:r>
              <a:rPr lang="en-US" sz="2400" dirty="0" err="1" smtClean="0"/>
              <a:t>v.</a:t>
            </a:r>
            <a:r>
              <a:rPr lang="en-US" sz="2400" dirty="0" smtClean="0"/>
              <a:t> 8)</a:t>
            </a:r>
          </a:p>
          <a:p>
            <a:pPr marL="914400" lvl="1" indent="-457200">
              <a:buFont typeface="+mj-lt"/>
              <a:buAutoNum type="arabicPeriod"/>
            </a:pPr>
            <a:r>
              <a:rPr lang="en-US" sz="2400" dirty="0" smtClean="0"/>
              <a:t>Being a servant of God may cost you:</a:t>
            </a:r>
          </a:p>
          <a:p>
            <a:pPr marL="1371600" lvl="2" indent="-457200">
              <a:buFont typeface="+mj-lt"/>
              <a:buAutoNum type="alphaLcPeriod"/>
            </a:pPr>
            <a:r>
              <a:rPr lang="en-US" sz="2400" dirty="0" smtClean="0"/>
              <a:t>Time, money, job, family – even life (Rev. 2:10)</a:t>
            </a:r>
          </a:p>
          <a:p>
            <a:pPr marL="1371600" lvl="2" indent="-457200">
              <a:buFont typeface="+mj-lt"/>
              <a:buAutoNum type="alphaLcPeriod"/>
            </a:pPr>
            <a:r>
              <a:rPr lang="en-US" sz="2400" dirty="0" smtClean="0"/>
              <a:t>Will not be easy</a:t>
            </a:r>
          </a:p>
          <a:p>
            <a:pPr marL="1371600" lvl="2" indent="-457200">
              <a:buFont typeface="+mj-lt"/>
              <a:buAutoNum type="alphaLcPeriod"/>
            </a:pPr>
            <a:r>
              <a:rPr lang="en-US" sz="2400" dirty="0" smtClean="0"/>
              <a:t>Will not always be comfortable</a:t>
            </a:r>
          </a:p>
          <a:p>
            <a:pPr marL="1371600" lvl="2" indent="-457200">
              <a:buFont typeface="+mj-lt"/>
              <a:buAutoNum type="alphaLcPeriod"/>
            </a:pPr>
            <a:r>
              <a:rPr lang="en-US" sz="2400" dirty="0" smtClean="0"/>
              <a:t>Cost may be terribly painful!</a:t>
            </a:r>
            <a:endParaRPr lang="en-US" sz="2400" dirty="0"/>
          </a:p>
        </p:txBody>
      </p:sp>
    </p:spTree>
    <p:extLst>
      <p:ext uri="{BB962C8B-B14F-4D97-AF65-F5344CB8AC3E}">
        <p14:creationId xmlns:p14="http://schemas.microsoft.com/office/powerpoint/2010/main" val="4080718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1676" y="2381250"/>
            <a:ext cx="5638800" cy="2095500"/>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142861" y="2804783"/>
            <a:ext cx="5219186"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dirty="0">
                <a:ln/>
                <a:solidFill>
                  <a:srgbClr val="FFC000"/>
                </a:solidFill>
                <a:latin typeface="Cambria Math" panose="02040503050406030204" pitchFamily="18" charset="0"/>
                <a:ea typeface="Cambria Math" panose="02040503050406030204" pitchFamily="18" charset="0"/>
              </a:rPr>
              <a:t>Servants of God</a:t>
            </a:r>
          </a:p>
        </p:txBody>
      </p:sp>
      <p:sp>
        <p:nvSpPr>
          <p:cNvPr id="2" name="TextBox 1"/>
          <p:cNvSpPr txBox="1"/>
          <p:nvPr/>
        </p:nvSpPr>
        <p:spPr>
          <a:xfrm>
            <a:off x="750628" y="39578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750628" y="1388518"/>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7" name="TextBox 6"/>
          <p:cNvSpPr txBox="1"/>
          <p:nvPr/>
        </p:nvSpPr>
        <p:spPr>
          <a:xfrm>
            <a:off x="750628" y="47615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3"/>
            </a:pPr>
            <a:r>
              <a:rPr lang="en-US" sz="4000" b="1" dirty="0" smtClean="0">
                <a:latin typeface="Cambria Math" panose="02040503050406030204" pitchFamily="18" charset="0"/>
                <a:ea typeface="Cambria Math" panose="02040503050406030204" pitchFamily="18" charset="0"/>
              </a:rPr>
              <a:t>The Principles of our Service</a:t>
            </a:r>
            <a:endParaRPr lang="en-US" sz="4000" b="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740050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9682" y="298777"/>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3"/>
            </a:pPr>
            <a:r>
              <a:rPr lang="en-US" sz="4000" b="1" dirty="0" smtClean="0">
                <a:latin typeface="Cambria Math" panose="02040503050406030204" pitchFamily="18" charset="0"/>
                <a:ea typeface="Cambria Math" panose="02040503050406030204" pitchFamily="18" charset="0"/>
              </a:rPr>
              <a:t>The Principles of our Service</a:t>
            </a:r>
            <a:endParaRPr lang="en-US" sz="4000" b="1" dirty="0">
              <a:latin typeface="Cambria Math" panose="02040503050406030204" pitchFamily="18" charset="0"/>
              <a:ea typeface="Cambria Math" panose="02040503050406030204" pitchFamily="18" charset="0"/>
            </a:endParaRPr>
          </a:p>
        </p:txBody>
      </p:sp>
      <p:sp>
        <p:nvSpPr>
          <p:cNvPr id="3" name="TextBox 2"/>
          <p:cNvSpPr txBox="1"/>
          <p:nvPr/>
        </p:nvSpPr>
        <p:spPr>
          <a:xfrm>
            <a:off x="518613" y="1323832"/>
            <a:ext cx="8407023" cy="4462760"/>
          </a:xfrm>
          <a:prstGeom prst="rect">
            <a:avLst/>
          </a:prstGeom>
          <a:noFill/>
        </p:spPr>
        <p:txBody>
          <a:bodyPr wrap="square" rtlCol="0">
            <a:spAutoFit/>
          </a:bodyPr>
          <a:lstStyle/>
          <a:p>
            <a:pPr marL="457200" indent="-457200">
              <a:buFont typeface="+mj-lt"/>
              <a:buAutoNum type="alphaUcPeriod"/>
            </a:pPr>
            <a:r>
              <a:rPr lang="en-US" sz="2800" u="sng" dirty="0" smtClean="0"/>
              <a:t>Listens to God </a:t>
            </a:r>
            <a:r>
              <a:rPr lang="en-US" sz="2800" dirty="0" smtClean="0"/>
              <a:t> (1 Sam. 3:9; Acts 10:33)</a:t>
            </a:r>
          </a:p>
          <a:p>
            <a:pPr marL="457200" indent="-457200">
              <a:buFont typeface="+mj-lt"/>
              <a:buAutoNum type="alphaUcPeriod"/>
            </a:pPr>
            <a:endParaRPr lang="en-US" sz="800" dirty="0"/>
          </a:p>
          <a:p>
            <a:pPr marL="457200" indent="-457200">
              <a:buFont typeface="+mj-lt"/>
              <a:buAutoNum type="alphaUcPeriod"/>
            </a:pPr>
            <a:r>
              <a:rPr lang="en-US" sz="2800" u="sng" dirty="0" smtClean="0"/>
              <a:t>Does the will of God</a:t>
            </a:r>
            <a:r>
              <a:rPr lang="en-US" sz="2800" dirty="0" smtClean="0"/>
              <a:t> (John 4:34; 17:4; Matt. 8:9)</a:t>
            </a:r>
          </a:p>
          <a:p>
            <a:pPr marL="457200" indent="-457200">
              <a:buFont typeface="+mj-lt"/>
              <a:buAutoNum type="alphaUcPeriod"/>
            </a:pPr>
            <a:endParaRPr lang="en-US" sz="800" dirty="0" smtClean="0"/>
          </a:p>
          <a:p>
            <a:pPr marL="457200" indent="-457200">
              <a:buFont typeface="+mj-lt"/>
              <a:buAutoNum type="alphaUcPeriod"/>
            </a:pPr>
            <a:r>
              <a:rPr lang="en-US" sz="2800" u="sng" dirty="0" smtClean="0"/>
              <a:t>Gets on with the task</a:t>
            </a:r>
            <a:r>
              <a:rPr lang="en-US" sz="2800" dirty="0" smtClean="0"/>
              <a:t> (Jer. 7:25; 26:5)</a:t>
            </a:r>
          </a:p>
          <a:p>
            <a:pPr marL="457200" indent="-457200">
              <a:buFont typeface="+mj-lt"/>
              <a:buAutoNum type="alphaUcPeriod"/>
            </a:pPr>
            <a:endParaRPr lang="en-US" sz="800" dirty="0" smtClean="0"/>
          </a:p>
          <a:p>
            <a:pPr marL="457200" indent="-457200">
              <a:buFont typeface="+mj-lt"/>
              <a:buAutoNum type="alphaUcPeriod"/>
            </a:pPr>
            <a:r>
              <a:rPr lang="en-US" sz="2800" u="sng" dirty="0" smtClean="0"/>
              <a:t>Pleases God – regardless of others</a:t>
            </a:r>
            <a:r>
              <a:rPr lang="en-US" sz="2800" dirty="0" smtClean="0"/>
              <a:t> (John 8:29)</a:t>
            </a:r>
          </a:p>
          <a:p>
            <a:pPr marL="457200" indent="-457200">
              <a:buFont typeface="+mj-lt"/>
              <a:buAutoNum type="alphaUcPeriod"/>
            </a:pPr>
            <a:endParaRPr lang="en-US" sz="800" dirty="0" smtClean="0"/>
          </a:p>
          <a:p>
            <a:pPr marL="457200" indent="-457200">
              <a:buFont typeface="+mj-lt"/>
              <a:buAutoNum type="alphaUcPeriod"/>
            </a:pPr>
            <a:r>
              <a:rPr lang="en-US" sz="2800" u="sng" dirty="0" smtClean="0"/>
              <a:t>Puts God before family</a:t>
            </a:r>
            <a:r>
              <a:rPr lang="en-US" sz="2800" dirty="0" smtClean="0"/>
              <a:t> (Abraham)</a:t>
            </a:r>
          </a:p>
          <a:p>
            <a:pPr marL="914400" lvl="1" indent="-457200">
              <a:buFont typeface="+mj-lt"/>
              <a:buAutoNum type="alphaLcPeriod"/>
            </a:pPr>
            <a:r>
              <a:rPr lang="en-US" sz="2400" dirty="0" smtClean="0"/>
              <a:t>Left the Ur of Chaldees (Gen. 12)</a:t>
            </a:r>
          </a:p>
          <a:p>
            <a:pPr marL="914400" lvl="1" indent="-457200">
              <a:buFont typeface="+mj-lt"/>
              <a:buAutoNum type="alphaLcPeriod"/>
            </a:pPr>
            <a:r>
              <a:rPr lang="en-US" sz="2400" dirty="0" smtClean="0"/>
              <a:t>Willing to sacrifice his son (Gen. 22)</a:t>
            </a:r>
          </a:p>
          <a:p>
            <a:pPr marL="914400" lvl="1" indent="-457200">
              <a:buFont typeface="+mj-lt"/>
              <a:buAutoNum type="alphaLcPeriod"/>
            </a:pPr>
            <a:endParaRPr lang="en-US" sz="800" dirty="0" smtClean="0"/>
          </a:p>
          <a:p>
            <a:pPr marL="457200" indent="-457200">
              <a:buFont typeface="+mj-lt"/>
              <a:buAutoNum type="alphaUcPeriod"/>
            </a:pPr>
            <a:r>
              <a:rPr lang="en-US" sz="2800" u="sng" dirty="0" smtClean="0"/>
              <a:t>Don’t always know how it will turn out </a:t>
            </a:r>
            <a:r>
              <a:rPr lang="en-US" sz="2800" dirty="0" smtClean="0"/>
              <a:t>(Heb. 11:8, 17-19)</a:t>
            </a:r>
          </a:p>
        </p:txBody>
      </p:sp>
    </p:spTree>
    <p:extLst>
      <p:ext uri="{BB962C8B-B14F-4D97-AF65-F5344CB8AC3E}">
        <p14:creationId xmlns:p14="http://schemas.microsoft.com/office/powerpoint/2010/main" val="3458512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1676" y="2381250"/>
            <a:ext cx="5638800" cy="2095500"/>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142861" y="2804783"/>
            <a:ext cx="5219186"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dirty="0">
                <a:ln/>
                <a:solidFill>
                  <a:srgbClr val="FFC000"/>
                </a:solidFill>
                <a:latin typeface="Cambria Math" panose="02040503050406030204" pitchFamily="18" charset="0"/>
                <a:ea typeface="Cambria Math" panose="02040503050406030204" pitchFamily="18" charset="0"/>
              </a:rPr>
              <a:t>Servants of God</a:t>
            </a:r>
          </a:p>
        </p:txBody>
      </p:sp>
      <p:sp>
        <p:nvSpPr>
          <p:cNvPr id="2" name="TextBox 1"/>
          <p:cNvSpPr txBox="1"/>
          <p:nvPr/>
        </p:nvSpPr>
        <p:spPr>
          <a:xfrm>
            <a:off x="750628" y="39578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750628" y="1388518"/>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7" name="TextBox 6"/>
          <p:cNvSpPr txBox="1"/>
          <p:nvPr/>
        </p:nvSpPr>
        <p:spPr>
          <a:xfrm>
            <a:off x="750628" y="47615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3"/>
            </a:pPr>
            <a:r>
              <a:rPr lang="en-US" sz="4000" b="1" dirty="0" smtClean="0">
                <a:latin typeface="Cambria Math" panose="02040503050406030204" pitchFamily="18" charset="0"/>
                <a:ea typeface="Cambria Math" panose="02040503050406030204" pitchFamily="18" charset="0"/>
              </a:rPr>
              <a:t>The Principles of our Service</a:t>
            </a:r>
            <a:endParaRPr lang="en-US" sz="4000" b="1" dirty="0">
              <a:latin typeface="Cambria Math" panose="02040503050406030204" pitchFamily="18" charset="0"/>
              <a:ea typeface="Cambria Math" panose="02040503050406030204" pitchFamily="18" charset="0"/>
            </a:endParaRPr>
          </a:p>
        </p:txBody>
      </p:sp>
      <p:sp>
        <p:nvSpPr>
          <p:cNvPr id="8" name="TextBox 7"/>
          <p:cNvSpPr txBox="1"/>
          <p:nvPr/>
        </p:nvSpPr>
        <p:spPr>
          <a:xfrm>
            <a:off x="750628" y="5792241"/>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4"/>
            </a:pPr>
            <a:r>
              <a:rPr lang="en-US" sz="4000" b="1" dirty="0" smtClean="0">
                <a:latin typeface="Cambria Math" panose="02040503050406030204" pitchFamily="18" charset="0"/>
                <a:ea typeface="Cambria Math" panose="02040503050406030204" pitchFamily="18" charset="0"/>
              </a:rPr>
              <a:t>The Reward of our Service</a:t>
            </a:r>
            <a:endParaRPr lang="en-US" sz="4000" b="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566645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3327" y="292194"/>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4"/>
            </a:pPr>
            <a:r>
              <a:rPr lang="en-US" sz="4000" b="1" dirty="0" smtClean="0">
                <a:latin typeface="Cambria Math" panose="02040503050406030204" pitchFamily="18" charset="0"/>
                <a:ea typeface="Cambria Math" panose="02040503050406030204" pitchFamily="18" charset="0"/>
              </a:rPr>
              <a:t>The Reward of our Service</a:t>
            </a:r>
            <a:endParaRPr lang="en-US" sz="4000" b="1" dirty="0">
              <a:latin typeface="Cambria Math" panose="02040503050406030204" pitchFamily="18" charset="0"/>
              <a:ea typeface="Cambria Math" panose="02040503050406030204" pitchFamily="18" charset="0"/>
            </a:endParaRPr>
          </a:p>
        </p:txBody>
      </p:sp>
      <p:sp>
        <p:nvSpPr>
          <p:cNvPr id="4" name="TextBox 3"/>
          <p:cNvSpPr txBox="1"/>
          <p:nvPr/>
        </p:nvSpPr>
        <p:spPr>
          <a:xfrm>
            <a:off x="518613" y="1323832"/>
            <a:ext cx="8475262" cy="3293209"/>
          </a:xfrm>
          <a:prstGeom prst="rect">
            <a:avLst/>
          </a:prstGeom>
          <a:noFill/>
        </p:spPr>
        <p:txBody>
          <a:bodyPr wrap="square" rtlCol="0">
            <a:spAutoFit/>
          </a:bodyPr>
          <a:lstStyle/>
          <a:p>
            <a:pPr marL="457200" indent="-457200">
              <a:buFont typeface="+mj-lt"/>
              <a:buAutoNum type="alphaUcPeriod"/>
            </a:pPr>
            <a:r>
              <a:rPr lang="en-US" sz="2800" u="sng" dirty="0" smtClean="0"/>
              <a:t>Hear: “Well Done” – heaven</a:t>
            </a:r>
          </a:p>
          <a:p>
            <a:pPr marL="914400" lvl="1" indent="-457200">
              <a:buFont typeface="+mj-lt"/>
              <a:buAutoNum type="arabicPeriod"/>
            </a:pPr>
            <a:r>
              <a:rPr lang="en-US" sz="2400" dirty="0" smtClean="0"/>
              <a:t>Matt. 25:21, 23 – good and faithful servant</a:t>
            </a:r>
          </a:p>
          <a:p>
            <a:pPr marL="914400" lvl="1" indent="-457200">
              <a:buFont typeface="+mj-lt"/>
              <a:buAutoNum type="arabicPeriod"/>
            </a:pPr>
            <a:r>
              <a:rPr lang="en-US" sz="2400" dirty="0" smtClean="0"/>
              <a:t>Judgment scene in context: (</a:t>
            </a:r>
            <a:r>
              <a:rPr lang="en-US" sz="2400" dirty="0" err="1" smtClean="0"/>
              <a:t>v.</a:t>
            </a:r>
            <a:r>
              <a:rPr lang="en-US" sz="2400" dirty="0" smtClean="0"/>
              <a:t> 34) – “come inherit kingdom”</a:t>
            </a:r>
          </a:p>
          <a:p>
            <a:pPr marL="914400" lvl="1" indent="-457200">
              <a:buFont typeface="+mj-lt"/>
              <a:buAutoNum type="arabicPeriod"/>
            </a:pPr>
            <a:endParaRPr lang="en-US" sz="800" dirty="0"/>
          </a:p>
          <a:p>
            <a:pPr marL="457200" indent="-457200">
              <a:buFont typeface="+mj-lt"/>
              <a:buAutoNum type="alphaUcPeriod"/>
            </a:pPr>
            <a:r>
              <a:rPr lang="en-US" sz="2800" u="sng" dirty="0" smtClean="0"/>
              <a:t>No Reason to Boast</a:t>
            </a:r>
            <a:r>
              <a:rPr lang="en-US" sz="2800" dirty="0" smtClean="0"/>
              <a:t> (Luke 17:7-10)</a:t>
            </a:r>
          </a:p>
          <a:p>
            <a:pPr marL="914400" lvl="1" indent="-457200">
              <a:buFont typeface="+mj-lt"/>
              <a:buAutoNum type="arabicPeriod"/>
            </a:pPr>
            <a:r>
              <a:rPr lang="en-US" sz="2400" dirty="0" smtClean="0"/>
              <a:t>Not earned a thing</a:t>
            </a:r>
          </a:p>
          <a:p>
            <a:pPr marL="914400" lvl="1" indent="-457200">
              <a:buFont typeface="+mj-lt"/>
              <a:buAutoNum type="arabicPeriod"/>
            </a:pPr>
            <a:r>
              <a:rPr lang="en-US" sz="2400" dirty="0" smtClean="0"/>
              <a:t>Nothing about which to pat self on back</a:t>
            </a:r>
          </a:p>
          <a:p>
            <a:pPr marL="914400" lvl="1" indent="-457200">
              <a:buFont typeface="+mj-lt"/>
              <a:buAutoNum type="arabicPeriod"/>
            </a:pPr>
            <a:r>
              <a:rPr lang="en-US" sz="2400" dirty="0" smtClean="0"/>
              <a:t>Just did our jobs – after all – we are servants</a:t>
            </a:r>
            <a:endParaRPr lang="en-US" sz="2400" dirty="0"/>
          </a:p>
        </p:txBody>
      </p:sp>
    </p:spTree>
    <p:extLst>
      <p:ext uri="{BB962C8B-B14F-4D97-AF65-F5344CB8AC3E}">
        <p14:creationId xmlns:p14="http://schemas.microsoft.com/office/powerpoint/2010/main" val="1343962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1676" y="2381250"/>
            <a:ext cx="5638800" cy="2095500"/>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142861" y="2804783"/>
            <a:ext cx="5219186"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dirty="0">
                <a:ln/>
                <a:solidFill>
                  <a:srgbClr val="FFC000"/>
                </a:solidFill>
                <a:latin typeface="Cambria Math" panose="02040503050406030204" pitchFamily="18" charset="0"/>
                <a:ea typeface="Cambria Math" panose="02040503050406030204" pitchFamily="18" charset="0"/>
              </a:rPr>
              <a:t>Servants of God</a:t>
            </a:r>
          </a:p>
        </p:txBody>
      </p:sp>
      <p:sp>
        <p:nvSpPr>
          <p:cNvPr id="2" name="TextBox 1"/>
          <p:cNvSpPr txBox="1"/>
          <p:nvPr/>
        </p:nvSpPr>
        <p:spPr>
          <a:xfrm>
            <a:off x="750628" y="39578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400050" indent="-400050" algn="ctr">
              <a:buFont typeface="+mj-lt"/>
              <a:buAutoNum type="romanUcPeriod"/>
            </a:pPr>
            <a:r>
              <a:rPr lang="en-US" sz="4000" b="1" dirty="0" smtClean="0">
                <a:latin typeface="Cambria Math" panose="02040503050406030204" pitchFamily="18" charset="0"/>
                <a:ea typeface="Cambria Math" panose="02040503050406030204" pitchFamily="18" charset="0"/>
              </a:rPr>
              <a:t>The Object of our Service</a:t>
            </a:r>
            <a:endParaRPr lang="en-US" sz="4000" b="1" dirty="0">
              <a:latin typeface="Cambria Math" panose="02040503050406030204" pitchFamily="18" charset="0"/>
              <a:ea typeface="Cambria Math" panose="02040503050406030204" pitchFamily="18" charset="0"/>
            </a:endParaRPr>
          </a:p>
        </p:txBody>
      </p:sp>
      <p:sp>
        <p:nvSpPr>
          <p:cNvPr id="6" name="TextBox 5"/>
          <p:cNvSpPr txBox="1"/>
          <p:nvPr/>
        </p:nvSpPr>
        <p:spPr>
          <a:xfrm>
            <a:off x="750628" y="1388518"/>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2"/>
            </a:pPr>
            <a:r>
              <a:rPr lang="en-US" sz="4000" b="1" dirty="0" smtClean="0">
                <a:latin typeface="Cambria Math" panose="02040503050406030204" pitchFamily="18" charset="0"/>
                <a:ea typeface="Cambria Math" panose="02040503050406030204" pitchFamily="18" charset="0"/>
              </a:rPr>
              <a:t>The Attitude of our Service</a:t>
            </a:r>
            <a:endParaRPr lang="en-US" sz="4000" b="1" dirty="0">
              <a:latin typeface="Cambria Math" panose="02040503050406030204" pitchFamily="18" charset="0"/>
              <a:ea typeface="Cambria Math" panose="02040503050406030204" pitchFamily="18" charset="0"/>
            </a:endParaRPr>
          </a:p>
        </p:txBody>
      </p:sp>
      <p:sp>
        <p:nvSpPr>
          <p:cNvPr id="7" name="TextBox 6"/>
          <p:cNvSpPr txBox="1"/>
          <p:nvPr/>
        </p:nvSpPr>
        <p:spPr>
          <a:xfrm>
            <a:off x="750628" y="4761596"/>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3"/>
            </a:pPr>
            <a:r>
              <a:rPr lang="en-US" sz="4000" b="1" dirty="0" smtClean="0">
                <a:latin typeface="Cambria Math" panose="02040503050406030204" pitchFamily="18" charset="0"/>
                <a:ea typeface="Cambria Math" panose="02040503050406030204" pitchFamily="18" charset="0"/>
              </a:rPr>
              <a:t>The Principles of our Service</a:t>
            </a:r>
            <a:endParaRPr lang="en-US" sz="4000" b="1" dirty="0">
              <a:latin typeface="Cambria Math" panose="02040503050406030204" pitchFamily="18" charset="0"/>
              <a:ea typeface="Cambria Math" panose="02040503050406030204" pitchFamily="18" charset="0"/>
            </a:endParaRPr>
          </a:p>
        </p:txBody>
      </p:sp>
      <p:sp>
        <p:nvSpPr>
          <p:cNvPr id="8" name="TextBox 7"/>
          <p:cNvSpPr txBox="1"/>
          <p:nvPr/>
        </p:nvSpPr>
        <p:spPr>
          <a:xfrm>
            <a:off x="750628" y="5792241"/>
            <a:ext cx="7779224" cy="707886"/>
          </a:xfrm>
          <a:prstGeom prst="rect">
            <a:avLst/>
          </a:prstGeom>
          <a:solidFill>
            <a:srgbClr val="FFFFFF">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857250" indent="-857250" algn="ctr">
              <a:buFont typeface="+mj-lt"/>
              <a:buAutoNum type="romanUcPeriod" startAt="4"/>
            </a:pPr>
            <a:r>
              <a:rPr lang="en-US" sz="4000" b="1" dirty="0" smtClean="0">
                <a:latin typeface="Cambria Math" panose="02040503050406030204" pitchFamily="18" charset="0"/>
                <a:ea typeface="Cambria Math" panose="02040503050406030204" pitchFamily="18" charset="0"/>
              </a:rPr>
              <a:t>The Reward of our Service</a:t>
            </a:r>
            <a:endParaRPr lang="en-US" sz="4000" b="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342242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01676" y="2381250"/>
            <a:ext cx="5638800" cy="2095500"/>
          </a:xfrm>
          <a:prstGeom prst="roundRect">
            <a:avLst>
              <a:gd name="adj" fmla="val 10318"/>
            </a:avLst>
          </a:prstGeom>
          <a:solidFill>
            <a:schemeClr val="tx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Box 3"/>
          <p:cNvSpPr txBox="1"/>
          <p:nvPr/>
        </p:nvSpPr>
        <p:spPr>
          <a:xfrm>
            <a:off x="207571" y="2582614"/>
            <a:ext cx="4820306" cy="1692771"/>
          </a:xfrm>
          <a:prstGeom prst="rect">
            <a:avLst/>
          </a:prstGeom>
          <a:noFill/>
        </p:spPr>
        <p:txBody>
          <a:bodyPr wrap="square" rtlCol="0">
            <a:spAutoFit/>
          </a:bodyPr>
          <a:lstStyle/>
          <a:p>
            <a:pPr algn="ctr"/>
            <a:r>
              <a:rPr lang="en-US" sz="2400" dirty="0" smtClean="0">
                <a:solidFill>
                  <a:srgbClr val="FFFF00"/>
                </a:solidFill>
                <a:latin typeface="Times New Roman" panose="02020603050405020304" pitchFamily="18" charset="0"/>
                <a:cs typeface="Times New Roman" panose="02020603050405020304" pitchFamily="18" charset="0"/>
              </a:rPr>
              <a:t>John 17:4</a:t>
            </a:r>
          </a:p>
          <a:p>
            <a:pPr algn="ctr"/>
            <a:endParaRPr lang="en-US" sz="800" dirty="0" smtClean="0">
              <a:solidFill>
                <a:srgbClr val="FFFF00"/>
              </a:solidFill>
              <a:latin typeface="Times New Roman" panose="02020603050405020304" pitchFamily="18" charset="0"/>
              <a:cs typeface="Times New Roman" panose="02020603050405020304" pitchFamily="18" charset="0"/>
            </a:endParaRPr>
          </a:p>
          <a:p>
            <a:pPr algn="ctr"/>
            <a:r>
              <a:rPr lang="en-US" sz="2400" dirty="0" smtClean="0">
                <a:solidFill>
                  <a:schemeClr val="bg1"/>
                </a:solidFill>
                <a:latin typeface="Times New Roman" panose="02020603050405020304" pitchFamily="18" charset="0"/>
                <a:cs typeface="Times New Roman" panose="02020603050405020304" pitchFamily="18" charset="0"/>
              </a:rPr>
              <a:t>“I have glorified You on the earth. I have finished the work which You have given Me to do.”</a:t>
            </a:r>
          </a:p>
        </p:txBody>
      </p:sp>
    </p:spTree>
    <p:extLst>
      <p:ext uri="{BB962C8B-B14F-4D97-AF65-F5344CB8AC3E}">
        <p14:creationId xmlns:p14="http://schemas.microsoft.com/office/powerpoint/2010/main" val="1055010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1565</TotalTime>
  <Words>1610</Words>
  <Application>Microsoft Office PowerPoint</Application>
  <PresentationFormat>On-screen Show (4:3)</PresentationFormat>
  <Paragraphs>210</Paragraphs>
  <Slides>27</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27</vt:i4>
      </vt:variant>
    </vt:vector>
  </HeadingPairs>
  <TitlesOfParts>
    <vt:vector size="37" baseType="lpstr">
      <vt:lpstr>Arial Narrow</vt:lpstr>
      <vt:lpstr>Calibri</vt:lpstr>
      <vt:lpstr>Cambria Math</vt:lpstr>
      <vt:lpstr>Times New Roman</vt:lpstr>
      <vt:lpstr>Calibri Light</vt:lpstr>
      <vt:lpstr>Wingdings</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37</cp:revision>
  <dcterms:created xsi:type="dcterms:W3CDTF">2015-02-07T03:20:36Z</dcterms:created>
  <dcterms:modified xsi:type="dcterms:W3CDTF">2015-02-26T12:48:44Z</dcterms:modified>
</cp:coreProperties>
</file>