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  <p:sldMasterId id="2147483654" r:id="rId2"/>
  </p:sldMasterIdLst>
  <p:notesMasterIdLst>
    <p:notesMasterId r:id="rId23"/>
  </p:notesMasterIdLst>
  <p:sldIdLst>
    <p:sldId id="260" r:id="rId3"/>
    <p:sldId id="311" r:id="rId4"/>
    <p:sldId id="340" r:id="rId5"/>
    <p:sldId id="257" r:id="rId6"/>
    <p:sldId id="266" r:id="rId7"/>
    <p:sldId id="324" r:id="rId8"/>
    <p:sldId id="328" r:id="rId9"/>
    <p:sldId id="325" r:id="rId10"/>
    <p:sldId id="329" r:id="rId11"/>
    <p:sldId id="334" r:id="rId12"/>
    <p:sldId id="335" r:id="rId13"/>
    <p:sldId id="336" r:id="rId14"/>
    <p:sldId id="332" r:id="rId15"/>
    <p:sldId id="333" r:id="rId16"/>
    <p:sldId id="337" r:id="rId17"/>
    <p:sldId id="338" r:id="rId18"/>
    <p:sldId id="326" r:id="rId19"/>
    <p:sldId id="330" r:id="rId20"/>
    <p:sldId id="339" r:id="rId21"/>
    <p:sldId id="282" r:id="rId22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24"/>
    </p:embeddedFont>
    <p:embeddedFont>
      <p:font typeface="Comic Sans MS" panose="030F0702030302020204" pitchFamily="66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00"/>
    <a:srgbClr val="FF0000"/>
    <a:srgbClr val="0000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60"/>
  </p:normalViewPr>
  <p:slideViewPr>
    <p:cSldViewPr>
      <p:cViewPr varScale="1">
        <p:scale>
          <a:sx n="60" d="100"/>
          <a:sy n="60" d="100"/>
        </p:scale>
        <p:origin x="13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E0D91-B44A-4AB4-BD8B-895A18C57CD7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22539-751C-417E-9F79-F025332B6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2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8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3079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17129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A0FF9C-8875-4EA0-A7C4-E8AD567216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BA5DF-0BDA-4BA4-B1FC-B00C6FDE1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055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2224-032E-4CE9-99D9-D6A05F073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955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5CA12-9D1B-429F-9C84-3880B8018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321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EF890-CAD1-4335-AECF-0F793B89D3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714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EB58E-45BC-48C9-9BBF-0D94F6E52A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811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AC761-4D96-479D-9684-DF6E0F947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320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FD19A-2983-4041-BD5F-ABFE530249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075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9F726-9224-4B41-B77D-85241CC455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87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39333-5536-4C05-9F81-626154FBE0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187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9436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1C4FE-CF2B-49BF-A7F4-C889AEB682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125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160771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72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73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0774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160775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6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7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8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07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17129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607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60781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60782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6078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9BEAA5-7D4E-47CF-8578-8E6EEBD09B4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6CEC54-E838-41DD-9AEC-19BD37A3F0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22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5486C-2B56-477F-8F4A-D3C2BB7382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062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84AF0-9BB3-4238-B5D8-1C414A9AD1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4860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BC53D-146C-41B4-B28C-2CB1C76E8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79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531C9-80D5-4FDF-850E-06380D7CA1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02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F018B-8BC5-4C8E-984C-D42D380AC7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378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88915-00B4-4447-AA20-80CB5B42ED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824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1EAAE-6180-4F43-8420-80A5673BD8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368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9396B-6594-4530-A9B4-A23F4BBE3A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212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9436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A1DEB-45D4-4B01-B628-B9EAE0ECB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952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54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55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0B6E5022-7769-40DF-839F-8AA6A9EEBD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159747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48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49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9750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159751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2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3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4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975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975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97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597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597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40EDDBFE-2FF5-4FAD-A389-64697F695C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2667000"/>
            <a:ext cx="91440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863850" y="0"/>
            <a:ext cx="3384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627313" y="1020763"/>
            <a:ext cx="3849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/>
              <a:t>(Outline of the Book)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57200" y="2590800"/>
            <a:ext cx="9448800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 b="1"/>
              <a:t>I. </a:t>
            </a:r>
            <a:r>
              <a:rPr lang="en-US" altLang="en-US" sz="2800" b="1" u="sng"/>
              <a:t>Justification By Faith Apart From Law</a:t>
            </a:r>
            <a:r>
              <a:rPr lang="en-US" altLang="en-US" sz="2800" b="1"/>
              <a:t> (1-8)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 b="1"/>
              <a:t>II. </a:t>
            </a:r>
            <a:r>
              <a:rPr lang="en-US" altLang="en-US" sz="2800" b="1" u="sng"/>
              <a:t>Rejection of the Jews &amp; Accepting Gentiles</a:t>
            </a:r>
            <a:r>
              <a:rPr lang="en-US" altLang="en-US" sz="2800" b="1"/>
              <a:t> (9-11)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 b="1"/>
              <a:t>III. </a:t>
            </a:r>
            <a:r>
              <a:rPr lang="en-US" altLang="en-US" sz="2800" b="1" u="sng"/>
              <a:t>The Christian’s Relationships</a:t>
            </a:r>
            <a:r>
              <a:rPr lang="en-US" altLang="en-US" sz="2800" b="1"/>
              <a:t> (12-16)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0" y="5410200"/>
            <a:ext cx="9144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1143000" y="990600"/>
            <a:ext cx="9088438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b="1"/>
              <a:t>A. </a:t>
            </a:r>
            <a:r>
              <a:rPr lang="en-US" altLang="en-US" b="1" i="1"/>
              <a:t>Man’s need for justification</a:t>
            </a:r>
            <a:r>
              <a:rPr lang="en-US" altLang="en-US" b="1"/>
              <a:t> (1-3).</a:t>
            </a:r>
          </a:p>
          <a:p>
            <a:pPr eaLnBrk="1" hangingPunct="1"/>
            <a:r>
              <a:rPr lang="en-US" altLang="en-US" b="1"/>
              <a:t>	</a:t>
            </a:r>
            <a:r>
              <a:rPr lang="en-US" altLang="en-US"/>
              <a:t>1. The Gentiles are in sin (1).</a:t>
            </a:r>
          </a:p>
          <a:p>
            <a:pPr eaLnBrk="1" hangingPunct="1"/>
            <a:r>
              <a:rPr lang="en-US" altLang="en-US"/>
              <a:t>	2. The Jews are in sin (2).</a:t>
            </a:r>
          </a:p>
          <a:p>
            <a:pPr eaLnBrk="1" hangingPunct="1"/>
            <a:r>
              <a:rPr lang="en-US" altLang="en-US"/>
              <a:t>	3. All are in sin (3:1-20).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 b="1"/>
              <a:t>B. </a:t>
            </a:r>
            <a:r>
              <a:rPr lang="en-US" altLang="en-US" b="1" i="1"/>
              <a:t>Man is justified by faith</a:t>
            </a:r>
            <a:r>
              <a:rPr lang="en-US" altLang="en-US" b="1"/>
              <a:t> (3:21-4:25).</a:t>
            </a:r>
            <a:endParaRPr lang="en-US" altLang="en-US"/>
          </a:p>
          <a:p>
            <a:pPr eaLnBrk="1" hangingPunct="1"/>
            <a:r>
              <a:rPr lang="en-US" altLang="en-US"/>
              <a:t>	1. Justified by faith apart from the law (3:21-31).</a:t>
            </a:r>
          </a:p>
          <a:p>
            <a:pPr eaLnBrk="1" hangingPunct="1"/>
            <a:r>
              <a:rPr lang="en-US" altLang="en-US"/>
              <a:t>	2. Abraham is an example to us of one justified by faith 		    apart from the law  (4).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 b="1"/>
              <a:t>C. </a:t>
            </a:r>
            <a:r>
              <a:rPr lang="en-US" altLang="en-US" b="1" i="1"/>
              <a:t>What justification means to us</a:t>
            </a:r>
            <a:r>
              <a:rPr lang="en-US" altLang="en-US" b="1"/>
              <a:t>  (5-8).</a:t>
            </a:r>
          </a:p>
          <a:p>
            <a:pPr eaLnBrk="1" hangingPunct="1"/>
            <a:r>
              <a:rPr lang="en-US" altLang="en-US" b="1"/>
              <a:t>	</a:t>
            </a:r>
            <a:r>
              <a:rPr lang="en-US" altLang="en-US"/>
              <a:t>1. Blessings of salvation by faith (5).</a:t>
            </a:r>
          </a:p>
          <a:p>
            <a:pPr eaLnBrk="1" hangingPunct="1"/>
            <a:r>
              <a:rPr lang="en-US" altLang="en-US"/>
              <a:t>	2. Doesn’t mean that we can continue in sin (6).</a:t>
            </a:r>
          </a:p>
          <a:p>
            <a:pPr eaLnBrk="1" hangingPunct="1"/>
            <a:r>
              <a:rPr lang="en-US" altLang="en-US"/>
              <a:t>	3. Deliverance from the bondage of sin (7-8).</a:t>
            </a:r>
          </a:p>
          <a:p>
            <a:pPr eaLnBrk="1" hangingPunct="1"/>
            <a:endParaRPr lang="en-US" altLang="en-US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304800" y="228600"/>
            <a:ext cx="7280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I. </a:t>
            </a:r>
            <a:r>
              <a:rPr lang="en-US" altLang="en-US" sz="2800" b="1" u="sng"/>
              <a:t>Justification By Faith Apart From Law</a:t>
            </a:r>
            <a:r>
              <a:rPr lang="en-US" altLang="en-US" sz="2800" b="1"/>
              <a:t> (1-8)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743200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“Moreover the law entered that the offense might abound. But where sin abounded, grace abounded much more” </a:t>
            </a:r>
          </a:p>
          <a:p>
            <a:pPr algn="r"/>
            <a:r>
              <a:rPr lang="en-US" sz="3200" dirty="0"/>
              <a:t>(Rom. 5:20)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3262" y="2286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Just Made: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Grace Abounds Where Sin Abounds</a:t>
            </a:r>
          </a:p>
        </p:txBody>
      </p:sp>
    </p:spTree>
    <p:extLst>
      <p:ext uri="{BB962C8B-B14F-4D97-AF65-F5344CB8AC3E}">
        <p14:creationId xmlns:p14="http://schemas.microsoft.com/office/powerpoint/2010/main" val="3699197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85800" y="3352800"/>
            <a:ext cx="781685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2"/>
                </a:solidFill>
              </a:rPr>
              <a:t>1 What shall we say then? Shall we continue in sin that grace may abound? </a:t>
            </a:r>
          </a:p>
        </p:txBody>
      </p:sp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457200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>
                <a:ln>
                  <a:noFill/>
                </a:ln>
                <a:effectLst/>
                <a:latin typeface="Charter Bd BT"/>
              </a:rPr>
              <a:t>Learn about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i="1" dirty="0">
                <a:latin typeface="Charter Bd BT"/>
              </a:rPr>
              <a:t>Repentance</a:t>
            </a:r>
            <a:endParaRPr kumimoji="0" lang="en-US" sz="2800" b="0" i="1" u="none" strike="noStrike" cap="none" normalizeH="0" baseline="0" dirty="0">
              <a:ln>
                <a:noFill/>
              </a:ln>
              <a:effectLst/>
              <a:latin typeface="Charter Bd BT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931131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>
                <a:ln>
                  <a:noFill/>
                </a:ln>
                <a:effectLst/>
                <a:latin typeface="Charter Bd BT"/>
              </a:rPr>
              <a:t>Learn about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i="1" dirty="0">
                <a:latin typeface="Charter Bd BT"/>
              </a:rPr>
              <a:t>Action of Baptism</a:t>
            </a:r>
            <a:endParaRPr kumimoji="0" lang="en-US" sz="2800" b="0" i="1" u="none" strike="noStrike" cap="none" normalizeH="0" baseline="0" dirty="0">
              <a:ln>
                <a:noFill/>
              </a:ln>
              <a:effectLst/>
              <a:latin typeface="Charter Bd BT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200400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>
                <a:ln>
                  <a:noFill/>
                </a:ln>
                <a:effectLst/>
                <a:latin typeface="Charter Bd BT"/>
              </a:rPr>
              <a:t>Learn about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i="1" dirty="0">
                <a:latin typeface="Charter Bd BT"/>
              </a:rPr>
              <a:t>Free Moral Agency</a:t>
            </a:r>
            <a:endParaRPr kumimoji="0" lang="en-US" sz="2800" b="0" i="1" u="none" strike="noStrike" cap="none" normalizeH="0" baseline="0" dirty="0">
              <a:ln>
                <a:noFill/>
              </a:ln>
              <a:effectLst/>
              <a:latin typeface="Charter Bd B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2" grpId="0" animBg="1"/>
      <p:bldP spid="9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Past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Present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4355" name="WordArt 19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4356" name="AutoShape 20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Future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54627" name="AutoShape 3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Past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4628" name="AutoShape 4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54629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54630" name="AutoShape 6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Future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AutoShape 4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Past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304800" y="236220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Dead to sin </a:t>
            </a:r>
            <a:r>
              <a:rPr lang="en-US" altLang="en-US" b="1"/>
              <a:t> (v. 2)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B. </a:t>
            </a:r>
            <a:r>
              <a:rPr lang="en-US" altLang="en-US" b="1" u="sng"/>
              <a:t>Old man crucified</a:t>
            </a:r>
            <a:r>
              <a:rPr lang="en-US" altLang="en-US" b="1"/>
              <a:t> (vv. 6-7)</a:t>
            </a:r>
          </a:p>
        </p:txBody>
      </p:sp>
      <p:sp>
        <p:nvSpPr>
          <p:cNvPr id="158728" name="AutoShape 8"/>
          <p:cNvSpPr>
            <a:spLocks noChangeArrowheads="1"/>
          </p:cNvSpPr>
          <p:nvPr/>
        </p:nvSpPr>
        <p:spPr bwMode="auto">
          <a:xfrm>
            <a:off x="1219200" y="4419600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of the past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Dead – Separated From 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7" grpId="0" build="p"/>
      <p:bldP spid="1587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55651" name="AutoShape 3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Past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5652" name="AutoShape 4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Present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55653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55654" name="AutoShape 6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Future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1796" name="Text Box 4"/>
          <p:cNvSpPr txBox="1">
            <a:spLocks noChangeArrowheads="1"/>
          </p:cNvSpPr>
          <p:nvPr/>
        </p:nvSpPr>
        <p:spPr bwMode="auto">
          <a:xfrm>
            <a:off x="304800" y="236220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We have a new life</a:t>
            </a:r>
            <a:r>
              <a:rPr lang="en-US" altLang="en-US" b="1"/>
              <a:t> (vv. 3-5, 8-11)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	</a:t>
            </a:r>
            <a:r>
              <a:rPr lang="en-US" altLang="en-US" sz="2000" b="1" i="1"/>
              <a:t>1. Rise from baptism to a new life (vv. 3-5)</a:t>
            </a:r>
            <a:endParaRPr lang="en-US" altLang="en-US" b="1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Oval 2"/>
          <p:cNvSpPr>
            <a:spLocks noChangeArrowheads="1"/>
          </p:cNvSpPr>
          <p:nvPr/>
        </p:nvSpPr>
        <p:spPr bwMode="auto">
          <a:xfrm>
            <a:off x="381000" y="1219200"/>
            <a:ext cx="2819400" cy="1905000"/>
          </a:xfrm>
          <a:prstGeom prst="ellipse">
            <a:avLst/>
          </a:prstGeom>
          <a:solidFill>
            <a:srgbClr val="FF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Died</a:t>
            </a:r>
          </a:p>
        </p:txBody>
      </p:sp>
      <p:sp>
        <p:nvSpPr>
          <p:cNvPr id="166915" name="Oval 3"/>
          <p:cNvSpPr>
            <a:spLocks noChangeArrowheads="1"/>
          </p:cNvSpPr>
          <p:nvPr/>
        </p:nvSpPr>
        <p:spPr bwMode="auto">
          <a:xfrm>
            <a:off x="2895600" y="3810000"/>
            <a:ext cx="2819400" cy="1905000"/>
          </a:xfrm>
          <a:prstGeom prst="ellipse">
            <a:avLst/>
          </a:prstGeom>
          <a:solidFill>
            <a:srgbClr val="FF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Buried</a:t>
            </a:r>
          </a:p>
        </p:txBody>
      </p:sp>
      <p:sp>
        <p:nvSpPr>
          <p:cNvPr id="166916" name="Oval 4"/>
          <p:cNvSpPr>
            <a:spLocks noChangeArrowheads="1"/>
          </p:cNvSpPr>
          <p:nvPr/>
        </p:nvSpPr>
        <p:spPr bwMode="auto">
          <a:xfrm>
            <a:off x="5867400" y="1295400"/>
            <a:ext cx="2819400" cy="1905000"/>
          </a:xfrm>
          <a:prstGeom prst="ellipse">
            <a:avLst/>
          </a:prstGeom>
          <a:solidFill>
            <a:srgbClr val="FF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Raised</a:t>
            </a:r>
          </a:p>
        </p:txBody>
      </p:sp>
      <p:sp>
        <p:nvSpPr>
          <p:cNvPr id="166917" name="AutoShape 5"/>
          <p:cNvSpPr>
            <a:spLocks noChangeArrowheads="1"/>
          </p:cNvSpPr>
          <p:nvPr/>
        </p:nvSpPr>
        <p:spPr bwMode="auto">
          <a:xfrm rot="2434319">
            <a:off x="2114550" y="3173413"/>
            <a:ext cx="1371600" cy="838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918" name="AutoShape 6"/>
          <p:cNvSpPr>
            <a:spLocks noChangeArrowheads="1"/>
          </p:cNvSpPr>
          <p:nvPr/>
        </p:nvSpPr>
        <p:spPr bwMode="auto">
          <a:xfrm rot="-2628179">
            <a:off x="5181600" y="3048000"/>
            <a:ext cx="1371600" cy="838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919" name="Oval 7"/>
          <p:cNvSpPr>
            <a:spLocks noChangeArrowheads="1"/>
          </p:cNvSpPr>
          <p:nvPr/>
        </p:nvSpPr>
        <p:spPr bwMode="auto">
          <a:xfrm>
            <a:off x="381000" y="12192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We Die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To Sin</a:t>
            </a:r>
          </a:p>
        </p:txBody>
      </p:sp>
      <p:sp>
        <p:nvSpPr>
          <p:cNvPr id="166920" name="Oval 8"/>
          <p:cNvSpPr>
            <a:spLocks noChangeArrowheads="1"/>
          </p:cNvSpPr>
          <p:nvPr/>
        </p:nvSpPr>
        <p:spPr bwMode="auto">
          <a:xfrm>
            <a:off x="2895600" y="38100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Buried In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Baptism</a:t>
            </a:r>
          </a:p>
        </p:txBody>
      </p:sp>
      <p:sp>
        <p:nvSpPr>
          <p:cNvPr id="166921" name="Oval 9"/>
          <p:cNvSpPr>
            <a:spLocks noChangeArrowheads="1"/>
          </p:cNvSpPr>
          <p:nvPr/>
        </p:nvSpPr>
        <p:spPr bwMode="auto">
          <a:xfrm>
            <a:off x="5867400" y="12954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Raised To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New Life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animBg="1" autoUpdateAnimBg="0"/>
      <p:bldP spid="166916" grpId="0" animBg="1" autoUpdateAnimBg="0"/>
      <p:bldP spid="166919" grpId="0" animBg="1" autoUpdateAnimBg="0"/>
      <p:bldP spid="166920" grpId="0" animBg="1" autoUpdateAnimBg="0"/>
      <p:bldP spid="16692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2296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We have a new life</a:t>
            </a:r>
            <a:r>
              <a:rPr lang="en-US" altLang="en-US" b="1"/>
              <a:t> (vv. 3-5, 8-11)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	</a:t>
            </a:r>
            <a:r>
              <a:rPr lang="en-US" altLang="en-US" sz="2000" b="1" i="1"/>
              <a:t>1. Rise from baptism to a new life (vv. 3-5)</a:t>
            </a:r>
          </a:p>
          <a:p>
            <a:pPr eaLnBrk="1" hangingPunct="1"/>
            <a:r>
              <a:rPr lang="en-US" altLang="en-US" sz="2000" b="1" i="1"/>
              <a:t>	2. Live unto God (vv. 8-11)</a:t>
            </a:r>
            <a:endParaRPr lang="en-US" altLang="en-US" b="1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610600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We have a new life</a:t>
            </a:r>
            <a:r>
              <a:rPr lang="en-US" altLang="en-US" b="1"/>
              <a:t> (vv. 3-5, 8-11)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B. </a:t>
            </a:r>
            <a:r>
              <a:rPr lang="en-US" altLang="en-US" b="1" u="sng"/>
              <a:t>We are servants of righteousness</a:t>
            </a:r>
            <a:r>
              <a:rPr lang="en-US" altLang="en-US" b="1"/>
              <a:t> (vv. 12-13, 16-20)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	</a:t>
            </a:r>
            <a:r>
              <a:rPr lang="en-US" altLang="en-US" sz="2000" b="1" i="1"/>
              <a:t>1. If yield to sin – you are its servant (v. 12)</a:t>
            </a:r>
          </a:p>
          <a:p>
            <a:pPr eaLnBrk="1" hangingPunct="1"/>
            <a:r>
              <a:rPr lang="en-US" altLang="en-US" sz="2000" b="1" i="1"/>
              <a:t>	2. Servants of righteousness – should be instruments to righteousness (v. 13)</a:t>
            </a:r>
          </a:p>
          <a:p>
            <a:pPr eaLnBrk="1" hangingPunct="1"/>
            <a:r>
              <a:rPr lang="en-US" altLang="en-US" sz="2000" b="1" i="1"/>
              <a:t>	3. We have a new master (vv. 16-20)</a:t>
            </a:r>
          </a:p>
          <a:p>
            <a:pPr eaLnBrk="1" hangingPunct="1"/>
            <a:r>
              <a:rPr lang="en-US" altLang="en-US" sz="2000" b="1" i="1"/>
              <a:t>		</a:t>
            </a:r>
            <a:r>
              <a:rPr lang="en-US" altLang="en-US" sz="2000" b="1"/>
              <a:t>a. Are a servant to one you obey (v. 16)</a:t>
            </a:r>
          </a:p>
          <a:p>
            <a:pPr eaLnBrk="1" hangingPunct="1"/>
            <a:r>
              <a:rPr lang="en-US" altLang="en-US" sz="2000" b="1"/>
              <a:t>		b. Been delivered to a new master (v. 17)</a:t>
            </a:r>
            <a:endParaRPr lang="en-US" altLang="en-US" b="1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Oval 2"/>
          <p:cNvSpPr>
            <a:spLocks noChangeArrowheads="1"/>
          </p:cNvSpPr>
          <p:nvPr/>
        </p:nvSpPr>
        <p:spPr bwMode="auto">
          <a:xfrm>
            <a:off x="533400" y="6096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4867" name="Oval 3"/>
          <p:cNvSpPr>
            <a:spLocks noChangeArrowheads="1"/>
          </p:cNvSpPr>
          <p:nvPr/>
        </p:nvSpPr>
        <p:spPr bwMode="auto">
          <a:xfrm>
            <a:off x="5334000" y="5334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4868" name="AutoShape 4"/>
          <p:cNvSpPr>
            <a:spLocks noChangeArrowheads="1"/>
          </p:cNvSpPr>
          <p:nvPr/>
        </p:nvSpPr>
        <p:spPr bwMode="auto">
          <a:xfrm>
            <a:off x="2895600" y="2362200"/>
            <a:ext cx="3733800" cy="762000"/>
          </a:xfrm>
          <a:prstGeom prst="curvedUpArrow">
            <a:avLst>
              <a:gd name="adj1" fmla="val 65424"/>
              <a:gd name="adj2" fmla="val 172090"/>
              <a:gd name="adj3" fmla="val 3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auto">
          <a:xfrm>
            <a:off x="685800" y="3733800"/>
            <a:ext cx="2514600" cy="838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</a:rPr>
              <a:t>Slave</a:t>
            </a:r>
          </a:p>
        </p:txBody>
      </p:sp>
      <p:sp>
        <p:nvSpPr>
          <p:cNvPr id="164870" name="AutoShape 6"/>
          <p:cNvSpPr>
            <a:spLocks noChangeArrowheads="1"/>
          </p:cNvSpPr>
          <p:nvPr/>
        </p:nvSpPr>
        <p:spPr bwMode="auto">
          <a:xfrm>
            <a:off x="1600200" y="2438400"/>
            <a:ext cx="609600" cy="1219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71" name="Text Box 7"/>
          <p:cNvSpPr txBox="1">
            <a:spLocks noChangeArrowheads="1"/>
          </p:cNvSpPr>
          <p:nvPr/>
        </p:nvSpPr>
        <p:spPr bwMode="auto">
          <a:xfrm>
            <a:off x="4114800" y="2362200"/>
            <a:ext cx="950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Sold</a:t>
            </a:r>
          </a:p>
        </p:txBody>
      </p:sp>
      <p:sp>
        <p:nvSpPr>
          <p:cNvPr id="164872" name="Text Box 8"/>
          <p:cNvSpPr txBox="1">
            <a:spLocks noChangeArrowheads="1"/>
          </p:cNvSpPr>
          <p:nvPr/>
        </p:nvSpPr>
        <p:spPr bwMode="auto">
          <a:xfrm>
            <a:off x="3886200" y="3124200"/>
            <a:ext cx="1855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Delivered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1" grpId="0" autoUpdateAnimBg="0"/>
      <p:bldP spid="16487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Oval 2"/>
          <p:cNvSpPr>
            <a:spLocks noChangeArrowheads="1"/>
          </p:cNvSpPr>
          <p:nvPr/>
        </p:nvSpPr>
        <p:spPr bwMode="auto">
          <a:xfrm>
            <a:off x="533400" y="6096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5891" name="Oval 3"/>
          <p:cNvSpPr>
            <a:spLocks noChangeArrowheads="1"/>
          </p:cNvSpPr>
          <p:nvPr/>
        </p:nvSpPr>
        <p:spPr bwMode="auto">
          <a:xfrm>
            <a:off x="5334000" y="5334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5892" name="AutoShape 4"/>
          <p:cNvSpPr>
            <a:spLocks noChangeArrowheads="1"/>
          </p:cNvSpPr>
          <p:nvPr/>
        </p:nvSpPr>
        <p:spPr bwMode="auto">
          <a:xfrm>
            <a:off x="2895600" y="2362200"/>
            <a:ext cx="3733800" cy="762000"/>
          </a:xfrm>
          <a:prstGeom prst="curvedUpArrow">
            <a:avLst>
              <a:gd name="adj1" fmla="val 65424"/>
              <a:gd name="adj2" fmla="val 172090"/>
              <a:gd name="adj3" fmla="val 3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4114800" y="2362200"/>
            <a:ext cx="950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Sold</a:t>
            </a:r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3886200" y="3124200"/>
            <a:ext cx="1855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Delivered</a:t>
            </a:r>
          </a:p>
        </p:txBody>
      </p:sp>
      <p:sp>
        <p:nvSpPr>
          <p:cNvPr id="165895" name="Rectangle 7"/>
          <p:cNvSpPr>
            <a:spLocks noChangeArrowheads="1"/>
          </p:cNvSpPr>
          <p:nvPr/>
        </p:nvSpPr>
        <p:spPr bwMode="auto">
          <a:xfrm>
            <a:off x="5791200" y="3657600"/>
            <a:ext cx="2514600" cy="838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</a:rPr>
              <a:t>Slave</a:t>
            </a:r>
          </a:p>
        </p:txBody>
      </p:sp>
      <p:sp>
        <p:nvSpPr>
          <p:cNvPr id="165896" name="AutoShape 8"/>
          <p:cNvSpPr>
            <a:spLocks noChangeArrowheads="1"/>
          </p:cNvSpPr>
          <p:nvPr/>
        </p:nvSpPr>
        <p:spPr bwMode="auto">
          <a:xfrm>
            <a:off x="6705600" y="2362200"/>
            <a:ext cx="609600" cy="1219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6106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/>
              <a:t>A. </a:t>
            </a:r>
            <a:r>
              <a:rPr lang="en-US" altLang="en-US" b="1" u="sng" dirty="0"/>
              <a:t>We have a new life</a:t>
            </a:r>
            <a:r>
              <a:rPr lang="en-US" altLang="en-US" b="1" dirty="0"/>
              <a:t> (vv. 3-5, 8-11)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B. </a:t>
            </a:r>
            <a:r>
              <a:rPr lang="en-US" altLang="en-US" b="1" u="sng" dirty="0"/>
              <a:t>We are servants of righteousness</a:t>
            </a:r>
            <a:r>
              <a:rPr lang="en-US" altLang="en-US" b="1" dirty="0"/>
              <a:t> (vv. 12-13, 16-20)</a:t>
            </a:r>
          </a:p>
          <a:p>
            <a:pPr eaLnBrk="1" hangingPunct="1"/>
            <a:endParaRPr lang="en-US" altLang="en-US" sz="1000" b="1" dirty="0"/>
          </a:p>
          <a:p>
            <a:pPr eaLnBrk="1" hangingPunct="1"/>
            <a:r>
              <a:rPr lang="en-US" altLang="en-US" b="1" dirty="0"/>
              <a:t>	</a:t>
            </a:r>
            <a:r>
              <a:rPr lang="en-US" altLang="en-US" sz="2000" b="1" i="1" dirty="0"/>
              <a:t>1. If yield to sin – you are its servant (v. 12)</a:t>
            </a:r>
          </a:p>
          <a:p>
            <a:pPr eaLnBrk="1" hangingPunct="1"/>
            <a:r>
              <a:rPr lang="en-US" altLang="en-US" sz="2000" b="1" i="1" dirty="0"/>
              <a:t>	2. Servants of righteousness – should be instruments to righteousness (v. 13)</a:t>
            </a:r>
          </a:p>
          <a:p>
            <a:pPr eaLnBrk="1" hangingPunct="1"/>
            <a:r>
              <a:rPr lang="en-US" altLang="en-US" sz="2000" b="1" i="1" dirty="0"/>
              <a:t>	3. We have a new master (vv. 16-20)</a:t>
            </a:r>
          </a:p>
          <a:p>
            <a:pPr eaLnBrk="1" hangingPunct="1"/>
            <a:r>
              <a:rPr lang="en-US" altLang="en-US" sz="2000" b="1" i="1" dirty="0"/>
              <a:t>		</a:t>
            </a:r>
            <a:r>
              <a:rPr lang="en-US" altLang="en-US" sz="2000" b="1" dirty="0"/>
              <a:t>a. Are a servant to one you obey (v. 16)</a:t>
            </a:r>
          </a:p>
          <a:p>
            <a:pPr eaLnBrk="1" hangingPunct="1"/>
            <a:r>
              <a:rPr lang="en-US" altLang="en-US" sz="2000" b="1" dirty="0"/>
              <a:t>		b. Been delivered to a new master (v. 17)</a:t>
            </a:r>
          </a:p>
          <a:p>
            <a:pPr eaLnBrk="1" hangingPunct="1"/>
            <a:r>
              <a:rPr lang="en-US" altLang="en-US" sz="2000" b="1" dirty="0"/>
              <a:t>		c. Free from sin (vv. 18-20)</a:t>
            </a:r>
            <a:endParaRPr lang="en-US" altLang="en-US" b="1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610600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/>
              <a:t>A. </a:t>
            </a:r>
            <a:r>
              <a:rPr lang="en-US" altLang="en-US" b="1" u="sng" dirty="0"/>
              <a:t>We have a new life</a:t>
            </a:r>
            <a:r>
              <a:rPr lang="en-US" altLang="en-US" b="1" dirty="0"/>
              <a:t> (vv. 3-5, 8-11)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B. </a:t>
            </a:r>
            <a:r>
              <a:rPr lang="en-US" altLang="en-US" b="1" u="sng" dirty="0"/>
              <a:t>We are servants of righteousness</a:t>
            </a:r>
            <a:r>
              <a:rPr lang="en-US" altLang="en-US" b="1" dirty="0"/>
              <a:t> (vv. 12-13, 16-20)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C. </a:t>
            </a:r>
            <a:r>
              <a:rPr lang="en-US" altLang="en-US" b="1" u="sng" dirty="0"/>
              <a:t>We are under grace</a:t>
            </a:r>
            <a:r>
              <a:rPr lang="en-US" altLang="en-US" b="1" dirty="0"/>
              <a:t> (vv. 14-15)</a:t>
            </a:r>
          </a:p>
          <a:p>
            <a:pPr eaLnBrk="1" hangingPunct="1"/>
            <a:endParaRPr lang="en-US" altLang="en-US" sz="1000" b="1" dirty="0"/>
          </a:p>
          <a:p>
            <a:pPr eaLnBrk="1" hangingPunct="1"/>
            <a:r>
              <a:rPr lang="en-US" altLang="en-US" b="1" dirty="0"/>
              <a:t>	</a:t>
            </a:r>
            <a:r>
              <a:rPr lang="en-US" altLang="en-US" b="1" i="1" dirty="0"/>
              <a:t>1. Way to escape (v. 14)</a:t>
            </a:r>
          </a:p>
          <a:p>
            <a:pPr eaLnBrk="1" hangingPunct="1"/>
            <a:r>
              <a:rPr lang="en-US" altLang="en-US" b="1" i="1" dirty="0"/>
              <a:t>	2. Does not encourage sin (v. 15)</a:t>
            </a:r>
            <a:endParaRPr lang="en-US" altLang="en-US" sz="2800" b="1" dirty="0"/>
          </a:p>
        </p:txBody>
      </p:sp>
      <p:sp>
        <p:nvSpPr>
          <p:cNvPr id="171012" name="AutoShape 4"/>
          <p:cNvSpPr>
            <a:spLocks noChangeArrowheads="1"/>
          </p:cNvSpPr>
          <p:nvPr/>
        </p:nvSpPr>
        <p:spPr bwMode="auto">
          <a:xfrm>
            <a:off x="1295400" y="5410200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Life of the present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Living a life of service to God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/>
      <p:bldP spid="1710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56675" name="AutoShape 3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Past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6676" name="AutoShape 4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56677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56678" name="AutoShape 6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Future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AutoShape 2"/>
          <p:cNvSpPr>
            <a:spLocks noChangeArrowheads="1"/>
          </p:cNvSpPr>
          <p:nvPr/>
        </p:nvSpPr>
        <p:spPr bwMode="auto">
          <a:xfrm>
            <a:off x="762000" y="330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Future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Sin leads to eternal death </a:t>
            </a:r>
            <a:r>
              <a:rPr lang="en-US" altLang="en-US" b="1"/>
              <a:t> (vv. 21, 23)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B. </a:t>
            </a:r>
            <a:r>
              <a:rPr lang="en-US" altLang="en-US" b="1" u="sng"/>
              <a:t>Righteousness leads to eternal life</a:t>
            </a:r>
            <a:r>
              <a:rPr lang="en-US" altLang="en-US" b="1"/>
              <a:t> (vv. 22-23)</a:t>
            </a:r>
          </a:p>
        </p:txBody>
      </p:sp>
      <p:sp>
        <p:nvSpPr>
          <p:cNvPr id="162820" name="AutoShape 4"/>
          <p:cNvSpPr>
            <a:spLocks noChangeArrowheads="1"/>
          </p:cNvSpPr>
          <p:nvPr/>
        </p:nvSpPr>
        <p:spPr bwMode="auto">
          <a:xfrm>
            <a:off x="1143000" y="4572000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Eternity of the future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Either Heaven (live right) or Hell (if sin)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/>
      <p:bldP spid="1628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Past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Present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4355" name="WordArt 19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4356" name="AutoShape 20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Future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1219200" y="2393604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of the past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Dead – Separated From It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219200" y="3684155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Life of the present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Living a life of service to God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1219200" y="4888345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Eternity of the future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Either Heaven (live right) or Hell (if sin)</a:t>
            </a:r>
          </a:p>
        </p:txBody>
      </p:sp>
    </p:spTree>
    <p:extLst>
      <p:ext uri="{BB962C8B-B14F-4D97-AF65-F5344CB8AC3E}">
        <p14:creationId xmlns:p14="http://schemas.microsoft.com/office/powerpoint/2010/main" val="2480745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/>
          <p:cNvSpPr>
            <a:spLocks noChangeArrowheads="1" noChangeShapeType="1" noTextEdit="1"/>
          </p:cNvSpPr>
          <p:nvPr/>
        </p:nvSpPr>
        <p:spPr bwMode="auto">
          <a:xfrm>
            <a:off x="1143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57200" y="2209800"/>
            <a:ext cx="8686800" cy="30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Explanation of repentance – different life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Life after baptism should be different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Baptism is a burial (v. 4)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Being under grace does not mean can sin – but rather a 		way to escape sin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We will be a slave to someone or something!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Eternity should be a motivating force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theme/theme1.xml><?xml version="1.0" encoding="utf-8"?>
<a:theme xmlns:a="http://schemas.openxmlformats.org/drawingml/2006/main" name="Zesty">
  <a:themeElements>
    <a:clrScheme name="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Zesty">
  <a:themeElements>
    <a:clrScheme name="1_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1_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1_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Designs\ZESTY.POT</Template>
  <TotalTime>3202</TotalTime>
  <Words>763</Words>
  <Application>Microsoft Office PowerPoint</Application>
  <PresentationFormat>On-screen Show (4:3)</PresentationFormat>
  <Paragraphs>149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Monotype Sorts</vt:lpstr>
      <vt:lpstr>Comic Sans MS</vt:lpstr>
      <vt:lpstr>Charter Bd BT</vt:lpstr>
      <vt:lpstr>Calibri</vt:lpstr>
      <vt:lpstr>Times New Roman</vt:lpstr>
      <vt:lpstr>Tahoma</vt:lpstr>
      <vt:lpstr>Zesty</vt:lpstr>
      <vt:lpstr>1_Zesty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89</cp:revision>
  <dcterms:created xsi:type="dcterms:W3CDTF">2005-09-13T19:02:16Z</dcterms:created>
  <dcterms:modified xsi:type="dcterms:W3CDTF">2016-10-31T14:04:47Z</dcterms:modified>
</cp:coreProperties>
</file>