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 id="2147483697" r:id="rId2"/>
  </p:sldMasterIdLst>
  <p:notesMasterIdLst>
    <p:notesMasterId r:id="rId43"/>
  </p:notesMasterIdLst>
  <p:handoutMasterIdLst>
    <p:handoutMasterId r:id="rId44"/>
  </p:handoutMasterIdLst>
  <p:sldIdLst>
    <p:sldId id="282" r:id="rId3"/>
    <p:sldId id="295" r:id="rId4"/>
    <p:sldId id="313" r:id="rId5"/>
    <p:sldId id="314" r:id="rId6"/>
    <p:sldId id="315" r:id="rId7"/>
    <p:sldId id="352" r:id="rId8"/>
    <p:sldId id="348" r:id="rId9"/>
    <p:sldId id="343" r:id="rId10"/>
    <p:sldId id="349" r:id="rId11"/>
    <p:sldId id="350" r:id="rId12"/>
    <p:sldId id="351" r:id="rId13"/>
    <p:sldId id="344" r:id="rId14"/>
    <p:sldId id="345" r:id="rId15"/>
    <p:sldId id="347" r:id="rId16"/>
    <p:sldId id="309" r:id="rId17"/>
    <p:sldId id="291" r:id="rId18"/>
    <p:sldId id="296" r:id="rId19"/>
    <p:sldId id="297" r:id="rId20"/>
    <p:sldId id="312" r:id="rId21"/>
    <p:sldId id="308" r:id="rId22"/>
    <p:sldId id="292" r:id="rId23"/>
    <p:sldId id="298" r:id="rId24"/>
    <p:sldId id="299" r:id="rId25"/>
    <p:sldId id="300" r:id="rId26"/>
    <p:sldId id="316" r:id="rId27"/>
    <p:sldId id="289" r:id="rId28"/>
    <p:sldId id="293" r:id="rId29"/>
    <p:sldId id="301" r:id="rId30"/>
    <p:sldId id="354" r:id="rId31"/>
    <p:sldId id="302" r:id="rId32"/>
    <p:sldId id="359" r:id="rId33"/>
    <p:sldId id="317" r:id="rId34"/>
    <p:sldId id="318" r:id="rId35"/>
    <p:sldId id="319" r:id="rId36"/>
    <p:sldId id="320" r:id="rId37"/>
    <p:sldId id="322" r:id="rId38"/>
    <p:sldId id="326" r:id="rId39"/>
    <p:sldId id="358" r:id="rId40"/>
    <p:sldId id="327" r:id="rId41"/>
    <p:sldId id="321" r:id="rId42"/>
  </p:sldIdLst>
  <p:sldSz cx="9144000" cy="6858000" type="screen4x3"/>
  <p:notesSz cx="6858000" cy="9144000"/>
  <p:embeddedFontLst>
    <p:embeddedFont>
      <p:font typeface="Freestyle Script" panose="030804020302050B0404" pitchFamily="66" charset="0"/>
      <p:regular r:id="rId45"/>
    </p:embeddedFont>
    <p:embeddedFont>
      <p:font typeface="Comic Sans MS" panose="030F0702030302020204" pitchFamily="66" charset="0"/>
      <p:regular r:id="rId46"/>
      <p:bold r:id="rId47"/>
    </p:embeddedFont>
    <p:embeddedFont>
      <p:font typeface="Tahoma" panose="020B0604030504040204" pitchFamily="34" charset="0"/>
      <p:regular r:id="rId48"/>
      <p:bold r:id="rId49"/>
    </p:embeddedFont>
    <p:embeddedFont>
      <p:font typeface="Arial Narrow" panose="020B0606020202030204" pitchFamily="34" charset="0"/>
      <p:regular r:id="rId50"/>
      <p:bold r:id="rId51"/>
      <p:italic r:id="rId52"/>
      <p:boldItalic r:id="rId53"/>
    </p:embeddedFont>
    <p:embeddedFont>
      <p:font typeface="Verdana" panose="020B0604030504040204" pitchFamily="34" charset="0"/>
      <p:regular r:id="rId54"/>
      <p:bold r:id="rId55"/>
      <p:italic r:id="rId56"/>
      <p:boldItalic r:id="rId57"/>
    </p:embeddedFont>
    <p:embeddedFont>
      <p:font typeface="Tw Cen MT" panose="020B0602020104020603" pitchFamily="34" charset="0"/>
      <p:regular r:id="rId58"/>
      <p:bold r:id="rId59"/>
      <p:italic r:id="rId60"/>
      <p:boldItalic r:id="rId61"/>
    </p:embeddedFont>
    <p:embeddedFont>
      <p:font typeface="Wingdings 2" panose="05020102010507070707" pitchFamily="18" charset="2"/>
      <p:regular r:id="rId62"/>
    </p:embeddedFont>
    <p:embeddedFont>
      <p:font typeface="Cordia New" panose="020B0304020202020204" pitchFamily="34" charset="-34"/>
      <p:regular r:id="rId63"/>
      <p:bold r:id="rId64"/>
      <p:italic r:id="rId65"/>
      <p:boldItalic r:id="rId66"/>
    </p:embeddedFont>
  </p:embeddedFontLst>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00"/>
    <a:srgbClr val="00FF99"/>
    <a:srgbClr val="333333"/>
    <a:srgbClr val="CC6600"/>
    <a:srgbClr val="FFFFCC"/>
    <a:srgbClr val="000066"/>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1595" autoAdjust="0"/>
  </p:normalViewPr>
  <p:slideViewPr>
    <p:cSldViewPr>
      <p:cViewPr varScale="1">
        <p:scale>
          <a:sx n="64" d="100"/>
          <a:sy n="64" d="100"/>
        </p:scale>
        <p:origin x="148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font" Target="fonts/font19.fntdata"/><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font" Target="fonts/font1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1669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1669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1669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5B4F417C-2040-422E-A9E2-FAC6991302A6}" type="slidenum">
              <a:rPr lang="en-US"/>
              <a:pPr>
                <a:defRPr/>
              </a:pPr>
              <a:t>‹#›</a:t>
            </a:fld>
            <a:endParaRPr lang="en-US"/>
          </a:p>
        </p:txBody>
      </p:sp>
    </p:spTree>
    <p:extLst>
      <p:ext uri="{BB962C8B-B14F-4D97-AF65-F5344CB8AC3E}">
        <p14:creationId xmlns:p14="http://schemas.microsoft.com/office/powerpoint/2010/main" val="1122721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358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58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58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358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F456BDD0-3154-4243-9F1E-BD31C85E67A2}" type="slidenum">
              <a:rPr lang="en-US"/>
              <a:pPr>
                <a:defRPr/>
              </a:pPr>
              <a:t>‹#›</a:t>
            </a:fld>
            <a:endParaRPr lang="en-US"/>
          </a:p>
        </p:txBody>
      </p:sp>
    </p:spTree>
    <p:extLst>
      <p:ext uri="{BB962C8B-B14F-4D97-AF65-F5344CB8AC3E}">
        <p14:creationId xmlns:p14="http://schemas.microsoft.com/office/powerpoint/2010/main" val="1322461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12/16/2003</a:t>
            </a:r>
          </a:p>
          <a:p>
            <a:r>
              <a:rPr lang="en-US" dirty="0" smtClean="0"/>
              <a:t>04/01/2012</a:t>
            </a:r>
          </a:p>
          <a:p>
            <a:r>
              <a:rPr lang="en-US" dirty="0" smtClean="0"/>
              <a:t>01/04/2015</a:t>
            </a:r>
            <a:endParaRPr lang="en-US" dirty="0"/>
          </a:p>
        </p:txBody>
      </p:sp>
      <p:sp>
        <p:nvSpPr>
          <p:cNvPr id="4" name="Slide Number Placeholder 3"/>
          <p:cNvSpPr>
            <a:spLocks noGrp="1"/>
          </p:cNvSpPr>
          <p:nvPr>
            <p:ph type="sldNum" sz="quarter" idx="10"/>
          </p:nvPr>
        </p:nvSpPr>
        <p:spPr/>
        <p:txBody>
          <a:bodyPr/>
          <a:lstStyle/>
          <a:p>
            <a:pPr>
              <a:defRPr/>
            </a:pPr>
            <a:fld id="{F456BDD0-3154-4243-9F1E-BD31C85E67A2}" type="slidenum">
              <a:rPr lang="en-US" smtClean="0"/>
              <a:pPr>
                <a:defRPr/>
              </a:pPr>
              <a:t>1</a:t>
            </a:fld>
            <a:endParaRPr lang="en-US"/>
          </a:p>
        </p:txBody>
      </p:sp>
    </p:spTree>
    <p:extLst>
      <p:ext uri="{BB962C8B-B14F-4D97-AF65-F5344CB8AC3E}">
        <p14:creationId xmlns:p14="http://schemas.microsoft.com/office/powerpoint/2010/main" val="3227300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http://www.wherethespiritleads.org/gender_inclusive_churches.htm</a:t>
            </a:r>
            <a:endParaRPr lang="en-US" dirty="0"/>
          </a:p>
        </p:txBody>
      </p:sp>
      <p:sp>
        <p:nvSpPr>
          <p:cNvPr id="4" name="Slide Number Placeholder 3"/>
          <p:cNvSpPr>
            <a:spLocks noGrp="1"/>
          </p:cNvSpPr>
          <p:nvPr>
            <p:ph type="sldNum" sz="quarter" idx="10"/>
          </p:nvPr>
        </p:nvSpPr>
        <p:spPr/>
        <p:txBody>
          <a:bodyPr/>
          <a:lstStyle/>
          <a:p>
            <a:pPr>
              <a:defRPr/>
            </a:pPr>
            <a:fld id="{F456BDD0-3154-4243-9F1E-BD31C85E67A2}" type="slidenum">
              <a:rPr lang="en-US" smtClean="0"/>
              <a:pPr>
                <a:defRPr/>
              </a:pPr>
              <a:t>8</a:t>
            </a:fld>
            <a:endParaRPr lang="en-US"/>
          </a:p>
        </p:txBody>
      </p:sp>
    </p:spTree>
    <p:extLst>
      <p:ext uri="{BB962C8B-B14F-4D97-AF65-F5344CB8AC3E}">
        <p14:creationId xmlns:p14="http://schemas.microsoft.com/office/powerpoint/2010/main" val="1480147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DD4AF0-50C1-4D23-8E00-8A1B3D6B1420}" type="slidenum">
              <a:rPr lang="en-US"/>
              <a:pPr>
                <a:defRPr/>
              </a:pPr>
              <a:t>‹#›</a:t>
            </a:fld>
            <a:endParaRPr lang="en-US"/>
          </a:p>
        </p:txBody>
      </p:sp>
    </p:spTree>
  </p:cSld>
  <p:clrMapOvr>
    <a:masterClrMapping/>
  </p:clrMapOvr>
  <p:transition spd="slow">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B58E43-3CF8-40FB-943D-0F53251AC5D1}" type="slidenum">
              <a:rPr lang="en-US"/>
              <a:pPr>
                <a:defRPr/>
              </a:pPr>
              <a:t>‹#›</a:t>
            </a:fld>
            <a:endParaRPr lang="en-US"/>
          </a:p>
        </p:txBody>
      </p:sp>
    </p:spTree>
  </p:cSld>
  <p:clrMapOvr>
    <a:masterClrMapping/>
  </p:clrMapOvr>
  <p:transition spd="slow">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2D1F7DF-8DDE-44CD-B2C8-C26DDD678107}" type="slidenum">
              <a:rPr lang="en-US"/>
              <a:pPr>
                <a:defRPr/>
              </a:pPr>
              <a:t>‹#›</a:t>
            </a:fld>
            <a:endParaRPr lang="en-US"/>
          </a:p>
        </p:txBody>
      </p:sp>
    </p:spTree>
  </p:cSld>
  <p:clrMapOvr>
    <a:masterClrMapping/>
  </p:clrMapOvr>
  <p:transition spd="slow">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9B5713-61B0-401E-835C-3582FC52F644}" type="slidenum">
              <a:rPr lang="en-US"/>
              <a:pPr>
                <a:defRPr/>
              </a:pPr>
              <a:t>‹#›</a:t>
            </a:fld>
            <a:endParaRPr lang="en-US"/>
          </a:p>
        </p:txBody>
      </p:sp>
    </p:spTree>
  </p:cSld>
  <p:clrMapOvr>
    <a:masterClrMapping/>
  </p:clrMapOvr>
  <p:transition spd="slow">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AF8F6B7-D224-47D0-8194-284848FCAEEC}" type="slidenum">
              <a:rPr lang="en-US"/>
              <a:pPr>
                <a:defRPr/>
              </a:pPr>
              <a:t>‹#›</a:t>
            </a:fld>
            <a:endParaRPr lang="en-US"/>
          </a:p>
        </p:txBody>
      </p:sp>
    </p:spTree>
  </p:cSld>
  <p:clrMapOvr>
    <a:masterClrMapping/>
  </p:clrMapOvr>
  <p:transition spd="slow">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4419A00-016F-4919-833D-592424C71964}" type="slidenum">
              <a:rPr lang="en-US"/>
              <a:pPr>
                <a:defRPr/>
              </a:pPr>
              <a:t>‹#›</a:t>
            </a:fld>
            <a:endParaRPr lang="en-US"/>
          </a:p>
        </p:txBody>
      </p:sp>
    </p:spTree>
  </p:cSld>
  <p:clrMapOvr>
    <a:masterClrMapping/>
  </p:clrMapOvr>
  <p:transition spd="slow">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5893DCB-598D-4808-B311-8069F5FC42EF}" type="slidenum">
              <a:rPr lang="en-US"/>
              <a:pPr>
                <a:defRPr/>
              </a:pPr>
              <a:t>‹#›</a:t>
            </a:fld>
            <a:endParaRPr lang="en-US"/>
          </a:p>
        </p:txBody>
      </p:sp>
    </p:spTree>
  </p:cSld>
  <p:clrMapOvr>
    <a:masterClrMapping/>
  </p:clrMapOvr>
  <p:transition spd="slow">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3DEA70-B91E-4564-9664-584F92929B09}" type="slidenum">
              <a:rPr lang="en-US"/>
              <a:pPr>
                <a:defRPr/>
              </a:pPr>
              <a:t>‹#›</a:t>
            </a:fld>
            <a:endParaRPr lang="en-US"/>
          </a:p>
        </p:txBody>
      </p:sp>
    </p:spTree>
  </p:cSld>
  <p:clrMapOvr>
    <a:masterClrMapping/>
  </p:clrMapOvr>
  <p:transition spd="slow">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C6EEDA-B055-4B79-9EA8-2002E6887A0F}" type="slidenum">
              <a:rPr lang="en-US"/>
              <a:pPr>
                <a:defRPr/>
              </a:pPr>
              <a:t>‹#›</a:t>
            </a:fld>
            <a:endParaRPr lang="en-US"/>
          </a:p>
        </p:txBody>
      </p:sp>
    </p:spTree>
  </p:cSld>
  <p:clrMapOvr>
    <a:masterClrMapping/>
  </p:clrMapOvr>
  <p:transition spd="slow">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96CDB7-3CCF-4FCD-A520-08E98B76A265}" type="slidenum">
              <a:rPr lang="en-US"/>
              <a:pPr>
                <a:defRPr/>
              </a:pPr>
              <a:t>‹#›</a:t>
            </a:fld>
            <a:endParaRPr lang="en-US"/>
          </a:p>
        </p:txBody>
      </p:sp>
    </p:spTree>
  </p:cSld>
  <p:clrMapOvr>
    <a:masterClrMapping/>
  </p:clrMapOvr>
  <p:transition spd="slow">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8E15C3-B901-4885-8B4E-5CF282CF3528}" type="slidenum">
              <a:rPr lang="en-US"/>
              <a:pPr>
                <a:defRPr/>
              </a:pPr>
              <a:t>‹#›</a:t>
            </a:fld>
            <a:endParaRPr lang="en-US"/>
          </a:p>
        </p:txBody>
      </p:sp>
    </p:spTree>
  </p:cSld>
  <p:clrMapOvr>
    <a:masterClrMapping/>
  </p:clrMapOvr>
  <p:transition spd="slow">
    <p:circl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lvl1pPr fontAlgn="auto">
              <a:spcBef>
                <a:spcPts val="0"/>
              </a:spcBef>
              <a:spcAft>
                <a:spcPts val="0"/>
              </a:spcAft>
              <a:defRPr sz="1800">
                <a:solidFill>
                  <a:prstClr val="black"/>
                </a:solidFill>
                <a:latin typeface="Tw Cen MT"/>
              </a:defRPr>
            </a:lvl1pPr>
          </a:lstStyle>
          <a:p>
            <a:pPr>
              <a:defRPr/>
            </a:pPr>
            <a:fld id="{AFC2D57B-EAAE-441E-9A85-5842894C1E64}" type="datetimeFigureOut">
              <a:rPr lang="en-US"/>
              <a:pPr>
                <a:defRPr/>
              </a:pPr>
              <a:t>2/26/2015</a:t>
            </a:fld>
            <a:endParaRPr lang="en-US"/>
          </a:p>
        </p:txBody>
      </p:sp>
      <p:sp>
        <p:nvSpPr>
          <p:cNvPr id="3" name="Footer Placeholder 2"/>
          <p:cNvSpPr>
            <a:spLocks noGrp="1"/>
          </p:cNvSpPr>
          <p:nvPr>
            <p:ph type="ftr" sz="quarter" idx="11"/>
          </p:nvPr>
        </p:nvSpPr>
        <p:spPr>
          <a:xfrm>
            <a:off x="609600" y="6248400"/>
            <a:ext cx="5421313" cy="365125"/>
          </a:xfrm>
          <a:prstGeom prst="rect">
            <a:avLst/>
          </a:prstGeom>
        </p:spPr>
        <p:txBody>
          <a:bodyPr/>
          <a:lstStyle>
            <a:lvl1pPr fontAlgn="auto">
              <a:spcBef>
                <a:spcPts val="0"/>
              </a:spcBef>
              <a:spcAft>
                <a:spcPts val="0"/>
              </a:spcAft>
              <a:defRPr sz="1800">
                <a:solidFill>
                  <a:prstClr val="black"/>
                </a:solidFill>
                <a:latin typeface="Tw Cen MT"/>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fontAlgn="auto">
              <a:spcBef>
                <a:spcPts val="0"/>
              </a:spcBef>
              <a:spcAft>
                <a:spcPts val="0"/>
              </a:spcAft>
              <a:defRPr sz="1800" smtClean="0">
                <a:solidFill>
                  <a:srgbClr val="775F55"/>
                </a:solidFill>
                <a:latin typeface="Tw Cen MT"/>
              </a:defRPr>
            </a:lvl1pPr>
          </a:lstStyle>
          <a:p>
            <a:pPr>
              <a:defRPr/>
            </a:pPr>
            <a:fld id="{4F49CFE2-0EF5-4061-A576-EA852D6467FF}" type="slidenum">
              <a:rPr lang="en-US"/>
              <a:pPr>
                <a:defRPr/>
              </a:pPr>
              <a:t>‹#›</a:t>
            </a:fld>
            <a:endParaRPr lang="en-US"/>
          </a:p>
        </p:txBody>
      </p:sp>
    </p:spTree>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path path="rect">
            <a:fillToRect l="100000" t="10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a:defRPr/>
            </a:pPr>
            <a:fld id="{60F76AB6-1C09-461E-B66B-C986A1DEEB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spd="slow">
    <p:circl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userDrawn="1"/>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1" name="Rectangle 10"/>
          <p:cNvSpPr/>
          <p:nvPr userDrawn="1"/>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2" name="Oval 11"/>
          <p:cNvSpPr/>
          <p:nvPr userDrawn="1"/>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 bg1="lt1" tx1="dk1" bg2="lt2" tx2="dk2" accent1="accent1" accent2="accent2" accent3="accent3" accent4="accent4" accent5="accent5" accent6="accent6" hlink="hlink" folHlink="folHlink"/>
  <p:sldLayoutIdLst>
    <p:sldLayoutId id="2147483746" r:id="rId1"/>
    <p:sldLayoutId id="2147483745" r:id="rId2"/>
  </p:sldLayoutIdLst>
  <p:transition spd="med">
    <p:zoom/>
  </p:transition>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w Cen MT"/>
        </a:defRPr>
      </a:lvl2pPr>
      <a:lvl3pPr algn="l" rtl="0" fontAlgn="base">
        <a:spcBef>
          <a:spcPct val="0"/>
        </a:spcBef>
        <a:spcAft>
          <a:spcPct val="0"/>
        </a:spcAft>
        <a:defRPr sz="4400">
          <a:solidFill>
            <a:schemeClr val="tx2"/>
          </a:solidFill>
          <a:latin typeface="Tw Cen MT"/>
        </a:defRPr>
      </a:lvl3pPr>
      <a:lvl4pPr algn="l" rtl="0" fontAlgn="base">
        <a:spcBef>
          <a:spcPct val="0"/>
        </a:spcBef>
        <a:spcAft>
          <a:spcPct val="0"/>
        </a:spcAft>
        <a:defRPr sz="4400">
          <a:solidFill>
            <a:schemeClr val="tx2"/>
          </a:solidFill>
          <a:latin typeface="Tw Cen MT"/>
        </a:defRPr>
      </a:lvl4pPr>
      <a:lvl5pPr algn="l" rtl="0" fontAlgn="base">
        <a:spcBef>
          <a:spcPct val="0"/>
        </a:spcBef>
        <a:spcAft>
          <a:spcPct val="0"/>
        </a:spcAft>
        <a:defRPr sz="4400">
          <a:solidFill>
            <a:schemeClr val="tx2"/>
          </a:solidFill>
          <a:latin typeface="Tw Cen MT"/>
        </a:defRPr>
      </a:lvl5pPr>
      <a:lvl6pPr marL="457200" algn="l" rtl="0" fontAlgn="base">
        <a:spcBef>
          <a:spcPct val="0"/>
        </a:spcBef>
        <a:spcAft>
          <a:spcPct val="0"/>
        </a:spcAft>
        <a:defRPr sz="4400">
          <a:solidFill>
            <a:schemeClr val="tx2"/>
          </a:solidFill>
          <a:latin typeface="Tw Cen MT"/>
        </a:defRPr>
      </a:lvl6pPr>
      <a:lvl7pPr marL="914400" algn="l" rtl="0" fontAlgn="base">
        <a:spcBef>
          <a:spcPct val="0"/>
        </a:spcBef>
        <a:spcAft>
          <a:spcPct val="0"/>
        </a:spcAft>
        <a:defRPr sz="4400">
          <a:solidFill>
            <a:schemeClr val="tx2"/>
          </a:solidFill>
          <a:latin typeface="Tw Cen MT"/>
        </a:defRPr>
      </a:lvl7pPr>
      <a:lvl8pPr marL="1371600" algn="l" rtl="0" fontAlgn="base">
        <a:spcBef>
          <a:spcPct val="0"/>
        </a:spcBef>
        <a:spcAft>
          <a:spcPct val="0"/>
        </a:spcAft>
        <a:defRPr sz="4400">
          <a:solidFill>
            <a:schemeClr val="tx2"/>
          </a:solidFill>
          <a:latin typeface="Tw Cen MT"/>
        </a:defRPr>
      </a:lvl8pPr>
      <a:lvl9pPr marL="1828800" algn="l" rtl="0" fontAlgn="base">
        <a:spcBef>
          <a:spcPct val="0"/>
        </a:spcBef>
        <a:spcAft>
          <a:spcPct val="0"/>
        </a:spcAft>
        <a:defRPr sz="4400">
          <a:solidFill>
            <a:schemeClr val="tx2"/>
          </a:solidFill>
          <a:latin typeface="Tw Cen MT"/>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fontAlgn="base">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fontAlgn="base">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fontAlgn="base">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fontAlgn="base">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thriftbooks.com/a/billie-silvey/887867/"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85800" y="228600"/>
            <a:ext cx="7734810" cy="186204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The Role of Women</a:t>
            </a:r>
          </a:p>
        </p:txBody>
      </p:sp>
      <p:pic>
        <p:nvPicPr>
          <p:cNvPr id="10" name="Picture 7" descr="j0202153"/>
          <p:cNvPicPr>
            <a:picLocks noChangeAspect="1" noChangeArrowheads="1"/>
          </p:cNvPicPr>
          <p:nvPr/>
        </p:nvPicPr>
        <p:blipFill>
          <a:blip r:embed="rId3" cstate="print"/>
          <a:srcRect/>
          <a:stretch>
            <a:fillRect/>
          </a:stretch>
        </p:blipFill>
        <p:spPr bwMode="auto">
          <a:xfrm>
            <a:off x="0" y="2432539"/>
            <a:ext cx="2971800" cy="450166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Picture 8" descr="j0202233"/>
          <p:cNvPicPr>
            <a:picLocks noChangeAspect="1" noChangeArrowheads="1"/>
          </p:cNvPicPr>
          <p:nvPr/>
        </p:nvPicPr>
        <p:blipFill>
          <a:blip r:embed="rId4" cstate="print"/>
          <a:srcRect/>
          <a:stretch>
            <a:fillRect/>
          </a:stretch>
        </p:blipFill>
        <p:spPr bwMode="auto">
          <a:xfrm>
            <a:off x="6172200" y="2438399"/>
            <a:ext cx="2971801" cy="442314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5" name="TextBox 4"/>
          <p:cNvSpPr txBox="1"/>
          <p:nvPr/>
        </p:nvSpPr>
        <p:spPr>
          <a:xfrm>
            <a:off x="3200400" y="2438400"/>
            <a:ext cx="2590800" cy="2246769"/>
          </a:xfrm>
          <a:prstGeom prst="rect">
            <a:avLst/>
          </a:prstGeom>
          <a:noFill/>
        </p:spPr>
        <p:txBody>
          <a:bodyPr wrap="square" rtlCol="0">
            <a:spAutoFit/>
          </a:bodyPr>
          <a:lstStyle/>
          <a:p>
            <a:pPr>
              <a:buFont typeface="Arial" pitchFamily="34" charset="0"/>
              <a:buChar char="•"/>
              <a:tabLst>
                <a:tab pos="225425" algn="l"/>
              </a:tabLst>
            </a:pPr>
            <a:r>
              <a:rPr lang="en-US" dirty="0" smtClean="0">
                <a:latin typeface="Arial Narrow" pitchFamily="34" charset="0"/>
              </a:rPr>
              <a:t> What is their role in 	the church?</a:t>
            </a:r>
          </a:p>
          <a:p>
            <a:pPr>
              <a:buFont typeface="Arial" pitchFamily="34" charset="0"/>
              <a:buChar char="•"/>
              <a:tabLst>
                <a:tab pos="225425" algn="l"/>
              </a:tabLst>
            </a:pPr>
            <a:endParaRPr lang="en-US" sz="1000" dirty="0" smtClean="0">
              <a:latin typeface="Arial Narrow" pitchFamily="34" charset="0"/>
            </a:endParaRPr>
          </a:p>
          <a:p>
            <a:pPr>
              <a:buFont typeface="Arial" pitchFamily="34" charset="0"/>
              <a:buChar char="•"/>
            </a:pPr>
            <a:r>
              <a:rPr lang="en-US" dirty="0">
                <a:latin typeface="Arial Narrow" pitchFamily="34" charset="0"/>
              </a:rPr>
              <a:t> </a:t>
            </a:r>
            <a:r>
              <a:rPr lang="en-US" dirty="0" smtClean="0">
                <a:latin typeface="Arial Narrow" pitchFamily="34" charset="0"/>
              </a:rPr>
              <a:t>What can they do?</a:t>
            </a:r>
          </a:p>
          <a:p>
            <a:pPr>
              <a:buFont typeface="Arial" pitchFamily="34" charset="0"/>
              <a:buChar char="•"/>
            </a:pPr>
            <a:endParaRPr lang="en-US" sz="1000" dirty="0" smtClean="0">
              <a:latin typeface="Arial Narrow" pitchFamily="34" charset="0"/>
            </a:endParaRPr>
          </a:p>
          <a:p>
            <a:pPr defTabSz="225425">
              <a:buFont typeface="Arial" pitchFamily="34" charset="0"/>
              <a:buChar char="•"/>
            </a:pPr>
            <a:r>
              <a:rPr lang="en-US" dirty="0">
                <a:latin typeface="Arial Narrow" pitchFamily="34" charset="0"/>
              </a:rPr>
              <a:t> </a:t>
            </a:r>
            <a:r>
              <a:rPr lang="en-US" dirty="0" smtClean="0">
                <a:latin typeface="Arial Narrow" pitchFamily="34" charset="0"/>
              </a:rPr>
              <a:t>What limitations are 	placed upon them?</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1800" decel="100000" fill="hold"/>
                                        <p:tgtEl>
                                          <p:spTgt spid="5"/>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descr="j0202153"/>
          <p:cNvPicPr>
            <a:picLocks noChangeAspect="1" noChangeArrowheads="1"/>
          </p:cNvPicPr>
          <p:nvPr/>
        </p:nvPicPr>
        <p:blipFill>
          <a:blip r:embed="rId2" cstate="print"/>
          <a:srcRect/>
          <a:stretch>
            <a:fillRect/>
          </a:stretch>
        </p:blipFill>
        <p:spPr bwMode="auto">
          <a:xfrm>
            <a:off x="6762750" y="0"/>
            <a:ext cx="2414588" cy="3657600"/>
          </a:xfrm>
          <a:prstGeom prst="rect">
            <a:avLst/>
          </a:prstGeom>
          <a:noFill/>
          <a:ln w="9525">
            <a:noFill/>
            <a:miter lim="800000"/>
            <a:headEnd/>
            <a:tailEnd/>
          </a:ln>
        </p:spPr>
      </p:pic>
      <p:pic>
        <p:nvPicPr>
          <p:cNvPr id="13315" name="Picture 8" descr="j0202233"/>
          <p:cNvPicPr>
            <a:picLocks noChangeAspect="1" noChangeArrowheads="1"/>
          </p:cNvPicPr>
          <p:nvPr/>
        </p:nvPicPr>
        <p:blipFill>
          <a:blip r:embed="rId3" cstate="print"/>
          <a:srcRect/>
          <a:stretch>
            <a:fillRect/>
          </a:stretch>
        </p:blipFill>
        <p:spPr bwMode="auto">
          <a:xfrm>
            <a:off x="6762750" y="3200400"/>
            <a:ext cx="2457450" cy="3657600"/>
          </a:xfrm>
          <a:prstGeom prst="rect">
            <a:avLst/>
          </a:prstGeom>
          <a:noFill/>
          <a:ln w="9525">
            <a:noFill/>
            <a:miter lim="800000"/>
            <a:headEnd/>
            <a:tailEnd/>
          </a:ln>
        </p:spPr>
      </p:pic>
      <p:pic>
        <p:nvPicPr>
          <p:cNvPr id="13316" name="Picture 12" descr="j0178794"/>
          <p:cNvPicPr>
            <a:picLocks noChangeAspect="1" noChangeArrowheads="1"/>
          </p:cNvPicPr>
          <p:nvPr/>
        </p:nvPicPr>
        <p:blipFill>
          <a:blip r:embed="rId4" cstate="print"/>
          <a:srcRect/>
          <a:stretch>
            <a:fillRect/>
          </a:stretch>
        </p:blipFill>
        <p:spPr bwMode="auto">
          <a:xfrm>
            <a:off x="0" y="0"/>
            <a:ext cx="2444750" cy="3657600"/>
          </a:xfrm>
          <a:prstGeom prst="rect">
            <a:avLst/>
          </a:prstGeom>
          <a:noFill/>
          <a:ln w="9525">
            <a:noFill/>
            <a:miter lim="800000"/>
            <a:headEnd/>
            <a:tailEnd/>
          </a:ln>
        </p:spPr>
      </p:pic>
      <p:pic>
        <p:nvPicPr>
          <p:cNvPr id="13317" name="Picture 13" descr="j0178804"/>
          <p:cNvPicPr>
            <a:picLocks noChangeAspect="1" noChangeArrowheads="1"/>
          </p:cNvPicPr>
          <p:nvPr/>
        </p:nvPicPr>
        <p:blipFill>
          <a:blip r:embed="rId5" cstate="print"/>
          <a:srcRect/>
          <a:stretch>
            <a:fillRect/>
          </a:stretch>
        </p:blipFill>
        <p:spPr bwMode="auto">
          <a:xfrm>
            <a:off x="0" y="3200400"/>
            <a:ext cx="2444750" cy="3657600"/>
          </a:xfrm>
          <a:prstGeom prst="rect">
            <a:avLst/>
          </a:prstGeom>
          <a:noFill/>
          <a:ln w="9525">
            <a:noFill/>
            <a:miter lim="800000"/>
            <a:headEnd/>
            <a:tailEnd/>
          </a:ln>
        </p:spPr>
      </p:pic>
      <p:sp>
        <p:nvSpPr>
          <p:cNvPr id="341006" name="Text Box 14"/>
          <p:cNvSpPr txBox="1">
            <a:spLocks noChangeArrowheads="1"/>
          </p:cNvSpPr>
          <p:nvPr/>
        </p:nvSpPr>
        <p:spPr bwMode="auto">
          <a:xfrm>
            <a:off x="2541588" y="280988"/>
            <a:ext cx="4097337" cy="1190625"/>
          </a:xfrm>
          <a:prstGeom prst="rect">
            <a:avLst/>
          </a:prstGeom>
          <a:noFill/>
          <a:ln w="9525">
            <a:noFill/>
            <a:miter lim="800000"/>
            <a:headEnd/>
            <a:tailEnd/>
          </a:ln>
          <a:effectLst/>
        </p:spPr>
        <p:txBody>
          <a:bodyPr wrap="none">
            <a:spAutoFit/>
          </a:bodyPr>
          <a:lstStyle/>
          <a:p>
            <a:pPr algn="ctr">
              <a:defRPr/>
            </a:pPr>
            <a:r>
              <a:rPr lang="en-US" sz="3600" b="1" dirty="0">
                <a:solidFill>
                  <a:srgbClr val="3333CC"/>
                </a:solidFill>
                <a:effectLst>
                  <a:outerShdw blurRad="38100" dist="38100" dir="2700000" algn="tl">
                    <a:srgbClr val="000000">
                      <a:alpha val="43137"/>
                    </a:srgbClr>
                  </a:outerShdw>
                </a:effectLst>
                <a:latin typeface="Comic Sans MS" pitchFamily="66" charset="0"/>
              </a:rPr>
              <a:t>Women Are Equal</a:t>
            </a:r>
          </a:p>
          <a:p>
            <a:pPr algn="ctr">
              <a:defRPr/>
            </a:pPr>
            <a:r>
              <a:rPr lang="en-US" sz="3600" b="1" dirty="0">
                <a:solidFill>
                  <a:srgbClr val="3333CC"/>
                </a:solidFill>
                <a:effectLst>
                  <a:outerShdw blurRad="38100" dist="38100" dir="2700000" algn="tl">
                    <a:srgbClr val="000000">
                      <a:alpha val="43137"/>
                    </a:srgbClr>
                  </a:outerShdw>
                </a:effectLst>
                <a:latin typeface="Comic Sans MS" pitchFamily="66" charset="0"/>
              </a:rPr>
              <a:t>To Men</a:t>
            </a:r>
          </a:p>
        </p:txBody>
      </p:sp>
      <p:sp>
        <p:nvSpPr>
          <p:cNvPr id="8" name="Text Box 15"/>
          <p:cNvSpPr txBox="1">
            <a:spLocks noChangeArrowheads="1"/>
          </p:cNvSpPr>
          <p:nvPr/>
        </p:nvSpPr>
        <p:spPr bwMode="auto">
          <a:xfrm>
            <a:off x="2590800" y="2133600"/>
            <a:ext cx="3886200" cy="4065588"/>
          </a:xfrm>
          <a:prstGeom prst="rect">
            <a:avLst/>
          </a:prstGeom>
          <a:solidFill>
            <a:srgbClr val="FFCCCC"/>
          </a:solidFill>
          <a:ln w="9525">
            <a:solidFill>
              <a:schemeClr val="tx2"/>
            </a:solidFill>
            <a:miter lim="800000"/>
            <a:headEnd/>
            <a:tailEnd/>
          </a:ln>
        </p:spPr>
        <p:txBody>
          <a:bodyPr>
            <a:spAutoFit/>
          </a:bodyPr>
          <a:lstStyle/>
          <a:p>
            <a:pPr algn="ctr"/>
            <a:r>
              <a:rPr lang="en-US" sz="3200" b="1"/>
              <a:t>Gal 3:28</a:t>
            </a:r>
          </a:p>
          <a:p>
            <a:endParaRPr lang="en-US" sz="3200" b="1"/>
          </a:p>
          <a:p>
            <a:r>
              <a:rPr lang="en-US" sz="2800"/>
              <a:t>There is neither Jew nor Greek, there is neither slave nor free, there is neither male nor female; for you are all one in Christ Jesus.</a:t>
            </a:r>
          </a:p>
          <a:p>
            <a:endParaRPr lang="en-US" sz="280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descr="j0202153"/>
          <p:cNvPicPr>
            <a:picLocks noChangeAspect="1" noChangeArrowheads="1"/>
          </p:cNvPicPr>
          <p:nvPr/>
        </p:nvPicPr>
        <p:blipFill>
          <a:blip r:embed="rId2" cstate="print"/>
          <a:srcRect/>
          <a:stretch>
            <a:fillRect/>
          </a:stretch>
        </p:blipFill>
        <p:spPr bwMode="auto">
          <a:xfrm>
            <a:off x="6762750" y="0"/>
            <a:ext cx="2414588" cy="3657600"/>
          </a:xfrm>
          <a:prstGeom prst="rect">
            <a:avLst/>
          </a:prstGeom>
          <a:noFill/>
          <a:ln w="9525">
            <a:noFill/>
            <a:miter lim="800000"/>
            <a:headEnd/>
            <a:tailEnd/>
          </a:ln>
        </p:spPr>
      </p:pic>
      <p:pic>
        <p:nvPicPr>
          <p:cNvPr id="13315" name="Picture 8" descr="j0202233"/>
          <p:cNvPicPr>
            <a:picLocks noChangeAspect="1" noChangeArrowheads="1"/>
          </p:cNvPicPr>
          <p:nvPr/>
        </p:nvPicPr>
        <p:blipFill>
          <a:blip r:embed="rId3" cstate="print"/>
          <a:srcRect/>
          <a:stretch>
            <a:fillRect/>
          </a:stretch>
        </p:blipFill>
        <p:spPr bwMode="auto">
          <a:xfrm>
            <a:off x="6762750" y="3200400"/>
            <a:ext cx="2457450" cy="3657600"/>
          </a:xfrm>
          <a:prstGeom prst="rect">
            <a:avLst/>
          </a:prstGeom>
          <a:noFill/>
          <a:ln w="9525">
            <a:noFill/>
            <a:miter lim="800000"/>
            <a:headEnd/>
            <a:tailEnd/>
          </a:ln>
        </p:spPr>
      </p:pic>
      <p:pic>
        <p:nvPicPr>
          <p:cNvPr id="13316" name="Picture 12" descr="j0178794"/>
          <p:cNvPicPr>
            <a:picLocks noChangeAspect="1" noChangeArrowheads="1"/>
          </p:cNvPicPr>
          <p:nvPr/>
        </p:nvPicPr>
        <p:blipFill>
          <a:blip r:embed="rId4" cstate="print"/>
          <a:srcRect/>
          <a:stretch>
            <a:fillRect/>
          </a:stretch>
        </p:blipFill>
        <p:spPr bwMode="auto">
          <a:xfrm>
            <a:off x="0" y="0"/>
            <a:ext cx="2444750" cy="3657600"/>
          </a:xfrm>
          <a:prstGeom prst="rect">
            <a:avLst/>
          </a:prstGeom>
          <a:noFill/>
          <a:ln w="9525">
            <a:noFill/>
            <a:miter lim="800000"/>
            <a:headEnd/>
            <a:tailEnd/>
          </a:ln>
        </p:spPr>
      </p:pic>
      <p:pic>
        <p:nvPicPr>
          <p:cNvPr id="13317" name="Picture 13" descr="j0178804"/>
          <p:cNvPicPr>
            <a:picLocks noChangeAspect="1" noChangeArrowheads="1"/>
          </p:cNvPicPr>
          <p:nvPr/>
        </p:nvPicPr>
        <p:blipFill>
          <a:blip r:embed="rId5" cstate="print"/>
          <a:srcRect/>
          <a:stretch>
            <a:fillRect/>
          </a:stretch>
        </p:blipFill>
        <p:spPr bwMode="auto">
          <a:xfrm>
            <a:off x="0" y="3200400"/>
            <a:ext cx="2444750" cy="3657600"/>
          </a:xfrm>
          <a:prstGeom prst="rect">
            <a:avLst/>
          </a:prstGeom>
          <a:noFill/>
          <a:ln w="9525">
            <a:noFill/>
            <a:miter lim="800000"/>
            <a:headEnd/>
            <a:tailEnd/>
          </a:ln>
        </p:spPr>
      </p:pic>
      <p:sp>
        <p:nvSpPr>
          <p:cNvPr id="341006" name="Text Box 14"/>
          <p:cNvSpPr txBox="1">
            <a:spLocks noChangeArrowheads="1"/>
          </p:cNvSpPr>
          <p:nvPr/>
        </p:nvSpPr>
        <p:spPr bwMode="auto">
          <a:xfrm>
            <a:off x="2541588" y="280988"/>
            <a:ext cx="4097337" cy="1190625"/>
          </a:xfrm>
          <a:prstGeom prst="rect">
            <a:avLst/>
          </a:prstGeom>
          <a:noFill/>
          <a:ln w="9525">
            <a:noFill/>
            <a:miter lim="800000"/>
            <a:headEnd/>
            <a:tailEnd/>
          </a:ln>
          <a:effectLst/>
        </p:spPr>
        <p:txBody>
          <a:bodyPr wrap="none">
            <a:spAutoFit/>
          </a:bodyPr>
          <a:lstStyle/>
          <a:p>
            <a:pPr algn="ctr">
              <a:defRPr/>
            </a:pPr>
            <a:r>
              <a:rPr lang="en-US" sz="3600" b="1" dirty="0">
                <a:solidFill>
                  <a:srgbClr val="3333CC"/>
                </a:solidFill>
                <a:effectLst>
                  <a:outerShdw blurRad="38100" dist="38100" dir="2700000" algn="tl">
                    <a:srgbClr val="000000">
                      <a:alpha val="43137"/>
                    </a:srgbClr>
                  </a:outerShdw>
                </a:effectLst>
                <a:latin typeface="Comic Sans MS" pitchFamily="66" charset="0"/>
              </a:rPr>
              <a:t>Women Are Equal</a:t>
            </a:r>
          </a:p>
          <a:p>
            <a:pPr algn="ctr">
              <a:defRPr/>
            </a:pPr>
            <a:r>
              <a:rPr lang="en-US" sz="3600" b="1" dirty="0">
                <a:solidFill>
                  <a:srgbClr val="3333CC"/>
                </a:solidFill>
                <a:effectLst>
                  <a:outerShdw blurRad="38100" dist="38100" dir="2700000" algn="tl">
                    <a:srgbClr val="000000">
                      <a:alpha val="43137"/>
                    </a:srgbClr>
                  </a:outerShdw>
                </a:effectLst>
                <a:latin typeface="Comic Sans MS" pitchFamily="66" charset="0"/>
              </a:rPr>
              <a:t>To Men</a:t>
            </a:r>
          </a:p>
        </p:txBody>
      </p:sp>
      <p:sp>
        <p:nvSpPr>
          <p:cNvPr id="8" name="Text Box 15"/>
          <p:cNvSpPr txBox="1">
            <a:spLocks noChangeArrowheads="1"/>
          </p:cNvSpPr>
          <p:nvPr/>
        </p:nvSpPr>
        <p:spPr bwMode="auto">
          <a:xfrm>
            <a:off x="2667000" y="2133600"/>
            <a:ext cx="3886200" cy="4093428"/>
          </a:xfrm>
          <a:prstGeom prst="rect">
            <a:avLst/>
          </a:prstGeom>
          <a:solidFill>
            <a:srgbClr val="FFCCCC"/>
          </a:solidFill>
          <a:ln w="9525">
            <a:solidFill>
              <a:schemeClr val="tx2"/>
            </a:solidFill>
            <a:miter lim="800000"/>
            <a:headEnd/>
            <a:tailEnd/>
          </a:ln>
        </p:spPr>
        <p:txBody>
          <a:bodyPr wrap="square">
            <a:spAutoFit/>
          </a:bodyPr>
          <a:lstStyle/>
          <a:p>
            <a:pPr algn="ctr"/>
            <a:r>
              <a:rPr lang="en-US" sz="3200" b="1" dirty="0" smtClean="0"/>
              <a:t>1 Peter 3:7</a:t>
            </a:r>
            <a:endParaRPr lang="en-US" sz="3200" b="1" dirty="0"/>
          </a:p>
          <a:p>
            <a:endParaRPr lang="en-US" sz="1200" b="1" dirty="0"/>
          </a:p>
          <a:p>
            <a:r>
              <a:rPr lang="en-US" dirty="0" smtClean="0"/>
              <a:t>Husbands, likewise, dwell with them with understanding, giving honor to the wife, as to the weaker vessel, and as being heirs together of the grace of life, that your prayers may not be hindered. </a:t>
            </a:r>
          </a:p>
        </p:txBody>
      </p:sp>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descr="j0202153"/>
          <p:cNvPicPr>
            <a:picLocks noChangeAspect="1" noChangeArrowheads="1"/>
          </p:cNvPicPr>
          <p:nvPr/>
        </p:nvPicPr>
        <p:blipFill>
          <a:blip r:embed="rId2" cstate="print"/>
          <a:srcRect/>
          <a:stretch>
            <a:fillRect/>
          </a:stretch>
        </p:blipFill>
        <p:spPr bwMode="auto">
          <a:xfrm>
            <a:off x="6762750" y="0"/>
            <a:ext cx="2414588" cy="3657600"/>
          </a:xfrm>
          <a:prstGeom prst="rect">
            <a:avLst/>
          </a:prstGeom>
          <a:noFill/>
          <a:ln w="9525">
            <a:noFill/>
            <a:miter lim="800000"/>
            <a:headEnd/>
            <a:tailEnd/>
          </a:ln>
        </p:spPr>
      </p:pic>
      <p:pic>
        <p:nvPicPr>
          <p:cNvPr id="13315" name="Picture 8" descr="j0202233"/>
          <p:cNvPicPr>
            <a:picLocks noChangeAspect="1" noChangeArrowheads="1"/>
          </p:cNvPicPr>
          <p:nvPr/>
        </p:nvPicPr>
        <p:blipFill>
          <a:blip r:embed="rId3" cstate="print"/>
          <a:srcRect/>
          <a:stretch>
            <a:fillRect/>
          </a:stretch>
        </p:blipFill>
        <p:spPr bwMode="auto">
          <a:xfrm>
            <a:off x="6762750" y="3200400"/>
            <a:ext cx="2457450" cy="3657600"/>
          </a:xfrm>
          <a:prstGeom prst="rect">
            <a:avLst/>
          </a:prstGeom>
          <a:noFill/>
          <a:ln w="9525">
            <a:noFill/>
            <a:miter lim="800000"/>
            <a:headEnd/>
            <a:tailEnd/>
          </a:ln>
        </p:spPr>
      </p:pic>
      <p:pic>
        <p:nvPicPr>
          <p:cNvPr id="13316" name="Picture 12" descr="j0178794"/>
          <p:cNvPicPr>
            <a:picLocks noChangeAspect="1" noChangeArrowheads="1"/>
          </p:cNvPicPr>
          <p:nvPr/>
        </p:nvPicPr>
        <p:blipFill>
          <a:blip r:embed="rId4" cstate="print"/>
          <a:srcRect/>
          <a:stretch>
            <a:fillRect/>
          </a:stretch>
        </p:blipFill>
        <p:spPr bwMode="auto">
          <a:xfrm>
            <a:off x="0" y="0"/>
            <a:ext cx="2444750" cy="3657600"/>
          </a:xfrm>
          <a:prstGeom prst="rect">
            <a:avLst/>
          </a:prstGeom>
          <a:noFill/>
          <a:ln w="9525">
            <a:noFill/>
            <a:miter lim="800000"/>
            <a:headEnd/>
            <a:tailEnd/>
          </a:ln>
        </p:spPr>
      </p:pic>
      <p:pic>
        <p:nvPicPr>
          <p:cNvPr id="13317" name="Picture 13" descr="j0178804"/>
          <p:cNvPicPr>
            <a:picLocks noChangeAspect="1" noChangeArrowheads="1"/>
          </p:cNvPicPr>
          <p:nvPr/>
        </p:nvPicPr>
        <p:blipFill>
          <a:blip r:embed="rId5" cstate="print"/>
          <a:srcRect/>
          <a:stretch>
            <a:fillRect/>
          </a:stretch>
        </p:blipFill>
        <p:spPr bwMode="auto">
          <a:xfrm>
            <a:off x="0" y="3200400"/>
            <a:ext cx="2444750" cy="3657600"/>
          </a:xfrm>
          <a:prstGeom prst="rect">
            <a:avLst/>
          </a:prstGeom>
          <a:noFill/>
          <a:ln w="9525">
            <a:noFill/>
            <a:miter lim="800000"/>
            <a:headEnd/>
            <a:tailEnd/>
          </a:ln>
        </p:spPr>
      </p:pic>
      <p:sp>
        <p:nvSpPr>
          <p:cNvPr id="341006" name="Text Box 14"/>
          <p:cNvSpPr txBox="1">
            <a:spLocks noChangeArrowheads="1"/>
          </p:cNvSpPr>
          <p:nvPr/>
        </p:nvSpPr>
        <p:spPr bwMode="auto">
          <a:xfrm>
            <a:off x="2541588" y="280988"/>
            <a:ext cx="4097337" cy="1190625"/>
          </a:xfrm>
          <a:prstGeom prst="rect">
            <a:avLst/>
          </a:prstGeom>
          <a:noFill/>
          <a:ln w="9525">
            <a:noFill/>
            <a:miter lim="800000"/>
            <a:headEnd/>
            <a:tailEnd/>
          </a:ln>
          <a:effectLst/>
        </p:spPr>
        <p:txBody>
          <a:bodyPr wrap="none">
            <a:spAutoFit/>
          </a:bodyPr>
          <a:lstStyle/>
          <a:p>
            <a:pPr algn="ctr">
              <a:defRPr/>
            </a:pPr>
            <a:r>
              <a:rPr lang="en-US" sz="3600" b="1" dirty="0">
                <a:solidFill>
                  <a:srgbClr val="3333CC"/>
                </a:solidFill>
                <a:effectLst>
                  <a:outerShdw blurRad="38100" dist="38100" dir="2700000" algn="tl">
                    <a:srgbClr val="000000">
                      <a:alpha val="43137"/>
                    </a:srgbClr>
                  </a:outerShdw>
                </a:effectLst>
                <a:latin typeface="Comic Sans MS" pitchFamily="66" charset="0"/>
              </a:rPr>
              <a:t>Women Are Equal</a:t>
            </a:r>
          </a:p>
          <a:p>
            <a:pPr algn="ctr">
              <a:defRPr/>
            </a:pPr>
            <a:r>
              <a:rPr lang="en-US" sz="3600" b="1" dirty="0">
                <a:solidFill>
                  <a:srgbClr val="3333CC"/>
                </a:solidFill>
                <a:effectLst>
                  <a:outerShdw blurRad="38100" dist="38100" dir="2700000" algn="tl">
                    <a:srgbClr val="000000">
                      <a:alpha val="43137"/>
                    </a:srgbClr>
                  </a:outerShdw>
                </a:effectLst>
                <a:latin typeface="Comic Sans MS" pitchFamily="66" charset="0"/>
              </a:rPr>
              <a:t>To Men</a:t>
            </a:r>
          </a:p>
        </p:txBody>
      </p:sp>
      <p:sp>
        <p:nvSpPr>
          <p:cNvPr id="8" name="Text Box 15"/>
          <p:cNvSpPr txBox="1">
            <a:spLocks noChangeArrowheads="1"/>
          </p:cNvSpPr>
          <p:nvPr/>
        </p:nvSpPr>
        <p:spPr bwMode="auto">
          <a:xfrm>
            <a:off x="2667000" y="2133600"/>
            <a:ext cx="3886200" cy="4093428"/>
          </a:xfrm>
          <a:prstGeom prst="rect">
            <a:avLst/>
          </a:prstGeom>
          <a:solidFill>
            <a:srgbClr val="FFCCCC"/>
          </a:solidFill>
          <a:ln w="9525">
            <a:solidFill>
              <a:schemeClr val="tx2"/>
            </a:solidFill>
            <a:miter lim="800000"/>
            <a:headEnd/>
            <a:tailEnd/>
          </a:ln>
        </p:spPr>
        <p:txBody>
          <a:bodyPr wrap="square">
            <a:spAutoFit/>
          </a:bodyPr>
          <a:lstStyle/>
          <a:p>
            <a:pPr algn="ctr"/>
            <a:r>
              <a:rPr lang="en-US" sz="3200" b="1" dirty="0" smtClean="0"/>
              <a:t>1 Cor. 11:11-12</a:t>
            </a:r>
            <a:endParaRPr lang="en-US" sz="3200" b="1" dirty="0"/>
          </a:p>
          <a:p>
            <a:endParaRPr lang="en-US" sz="1200" b="1" dirty="0"/>
          </a:p>
          <a:p>
            <a:r>
              <a:rPr lang="en-US" dirty="0" smtClean="0"/>
              <a:t>Nevertheless, neither is man independent of woman, nor woman independent of man, in the Lord. For as woman came from man, even so man also comes through woman; but all things are from God. </a:t>
            </a:r>
          </a:p>
        </p:txBody>
      </p:sp>
    </p:spTree>
  </p:cSld>
  <p:clrMapOvr>
    <a:masterClrMapping/>
  </p:clrMapOvr>
  <p:transition spd="slow">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descr="j0202153"/>
          <p:cNvPicPr>
            <a:picLocks noChangeAspect="1" noChangeArrowheads="1"/>
          </p:cNvPicPr>
          <p:nvPr/>
        </p:nvPicPr>
        <p:blipFill>
          <a:blip r:embed="rId2" cstate="print"/>
          <a:srcRect/>
          <a:stretch>
            <a:fillRect/>
          </a:stretch>
        </p:blipFill>
        <p:spPr bwMode="auto">
          <a:xfrm>
            <a:off x="6762750" y="0"/>
            <a:ext cx="2414588" cy="3657600"/>
          </a:xfrm>
          <a:prstGeom prst="rect">
            <a:avLst/>
          </a:prstGeom>
          <a:noFill/>
          <a:ln w="9525">
            <a:noFill/>
            <a:miter lim="800000"/>
            <a:headEnd/>
            <a:tailEnd/>
          </a:ln>
        </p:spPr>
      </p:pic>
      <p:pic>
        <p:nvPicPr>
          <p:cNvPr id="13315" name="Picture 8" descr="j0202233"/>
          <p:cNvPicPr>
            <a:picLocks noChangeAspect="1" noChangeArrowheads="1"/>
          </p:cNvPicPr>
          <p:nvPr/>
        </p:nvPicPr>
        <p:blipFill>
          <a:blip r:embed="rId3" cstate="print"/>
          <a:srcRect/>
          <a:stretch>
            <a:fillRect/>
          </a:stretch>
        </p:blipFill>
        <p:spPr bwMode="auto">
          <a:xfrm>
            <a:off x="6762750" y="3200400"/>
            <a:ext cx="2457450" cy="3657600"/>
          </a:xfrm>
          <a:prstGeom prst="rect">
            <a:avLst/>
          </a:prstGeom>
          <a:noFill/>
          <a:ln w="9525">
            <a:noFill/>
            <a:miter lim="800000"/>
            <a:headEnd/>
            <a:tailEnd/>
          </a:ln>
        </p:spPr>
      </p:pic>
      <p:pic>
        <p:nvPicPr>
          <p:cNvPr id="13316" name="Picture 12" descr="j0178794"/>
          <p:cNvPicPr>
            <a:picLocks noChangeAspect="1" noChangeArrowheads="1"/>
          </p:cNvPicPr>
          <p:nvPr/>
        </p:nvPicPr>
        <p:blipFill>
          <a:blip r:embed="rId4" cstate="print"/>
          <a:srcRect/>
          <a:stretch>
            <a:fillRect/>
          </a:stretch>
        </p:blipFill>
        <p:spPr bwMode="auto">
          <a:xfrm>
            <a:off x="0" y="0"/>
            <a:ext cx="2444750" cy="3657600"/>
          </a:xfrm>
          <a:prstGeom prst="rect">
            <a:avLst/>
          </a:prstGeom>
          <a:noFill/>
          <a:ln w="9525">
            <a:noFill/>
            <a:miter lim="800000"/>
            <a:headEnd/>
            <a:tailEnd/>
          </a:ln>
        </p:spPr>
      </p:pic>
      <p:pic>
        <p:nvPicPr>
          <p:cNvPr id="13317" name="Picture 13" descr="j0178804"/>
          <p:cNvPicPr>
            <a:picLocks noChangeAspect="1" noChangeArrowheads="1"/>
          </p:cNvPicPr>
          <p:nvPr/>
        </p:nvPicPr>
        <p:blipFill>
          <a:blip r:embed="rId5" cstate="print"/>
          <a:srcRect/>
          <a:stretch>
            <a:fillRect/>
          </a:stretch>
        </p:blipFill>
        <p:spPr bwMode="auto">
          <a:xfrm>
            <a:off x="0" y="3200400"/>
            <a:ext cx="2444750" cy="3657600"/>
          </a:xfrm>
          <a:prstGeom prst="rect">
            <a:avLst/>
          </a:prstGeom>
          <a:noFill/>
          <a:ln w="9525">
            <a:noFill/>
            <a:miter lim="800000"/>
            <a:headEnd/>
            <a:tailEnd/>
          </a:ln>
        </p:spPr>
      </p:pic>
      <p:sp>
        <p:nvSpPr>
          <p:cNvPr id="341006" name="Text Box 14"/>
          <p:cNvSpPr txBox="1">
            <a:spLocks noChangeArrowheads="1"/>
          </p:cNvSpPr>
          <p:nvPr/>
        </p:nvSpPr>
        <p:spPr bwMode="auto">
          <a:xfrm>
            <a:off x="2412421" y="280988"/>
            <a:ext cx="4355680" cy="1754326"/>
          </a:xfrm>
          <a:prstGeom prst="rect">
            <a:avLst/>
          </a:prstGeom>
          <a:noFill/>
          <a:ln w="9525">
            <a:noFill/>
            <a:miter lim="800000"/>
            <a:headEnd/>
            <a:tailEnd/>
          </a:ln>
          <a:effectLst/>
        </p:spPr>
        <p:txBody>
          <a:bodyPr wrap="none">
            <a:spAutoFit/>
          </a:bodyPr>
          <a:lstStyle/>
          <a:p>
            <a:pPr algn="ctr">
              <a:defRPr/>
            </a:pPr>
            <a:r>
              <a:rPr lang="en-US" sz="3600" b="1" dirty="0" smtClean="0">
                <a:solidFill>
                  <a:srgbClr val="3333CC"/>
                </a:solidFill>
                <a:effectLst>
                  <a:outerShdw blurRad="38100" dist="38100" dir="2700000" algn="tl">
                    <a:srgbClr val="000000">
                      <a:alpha val="43137"/>
                    </a:srgbClr>
                  </a:outerShdw>
                </a:effectLst>
                <a:latin typeface="Comic Sans MS" pitchFamily="66" charset="0"/>
              </a:rPr>
              <a:t>Equality Does Not</a:t>
            </a:r>
          </a:p>
          <a:p>
            <a:pPr algn="ctr">
              <a:defRPr/>
            </a:pPr>
            <a:r>
              <a:rPr lang="en-US" sz="3600" b="1" dirty="0" smtClean="0">
                <a:solidFill>
                  <a:srgbClr val="3333CC"/>
                </a:solidFill>
                <a:effectLst>
                  <a:outerShdw blurRad="38100" dist="38100" dir="2700000" algn="tl">
                    <a:srgbClr val="000000">
                      <a:alpha val="43137"/>
                    </a:srgbClr>
                  </a:outerShdw>
                </a:effectLst>
                <a:latin typeface="Comic Sans MS" pitchFamily="66" charset="0"/>
              </a:rPr>
              <a:t>Mean Sameness or</a:t>
            </a:r>
          </a:p>
          <a:p>
            <a:pPr algn="ctr">
              <a:defRPr/>
            </a:pPr>
            <a:r>
              <a:rPr lang="en-US" sz="3600" b="1" dirty="0" smtClean="0">
                <a:solidFill>
                  <a:srgbClr val="3333CC"/>
                </a:solidFill>
                <a:effectLst>
                  <a:outerShdw blurRad="38100" dist="38100" dir="2700000" algn="tl">
                    <a:srgbClr val="000000">
                      <a:alpha val="43137"/>
                    </a:srgbClr>
                  </a:outerShdw>
                </a:effectLst>
                <a:latin typeface="Comic Sans MS" pitchFamily="66" charset="0"/>
              </a:rPr>
              <a:t>Identical</a:t>
            </a:r>
            <a:endParaRPr lang="en-US" sz="3600" b="1" dirty="0">
              <a:solidFill>
                <a:srgbClr val="3333CC"/>
              </a:solidFill>
              <a:effectLst>
                <a:outerShdw blurRad="38100" dist="38100" dir="2700000" algn="tl">
                  <a:srgbClr val="000000">
                    <a:alpha val="43137"/>
                  </a:srgbClr>
                </a:outerShdw>
              </a:effectLst>
              <a:latin typeface="Comic Sans MS" pitchFamily="66" charset="0"/>
            </a:endParaRPr>
          </a:p>
        </p:txBody>
      </p:sp>
      <p:sp>
        <p:nvSpPr>
          <p:cNvPr id="9" name="TextBox 8"/>
          <p:cNvSpPr txBox="1"/>
          <p:nvPr/>
        </p:nvSpPr>
        <p:spPr>
          <a:xfrm>
            <a:off x="2667000" y="2514600"/>
            <a:ext cx="3657600" cy="3539430"/>
          </a:xfrm>
          <a:prstGeom prst="rect">
            <a:avLst/>
          </a:prstGeom>
          <a:noFill/>
        </p:spPr>
        <p:txBody>
          <a:bodyPr wrap="square" rtlCol="0">
            <a:spAutoFit/>
          </a:bodyPr>
          <a:lstStyle/>
          <a:p>
            <a:pPr algn="ctr"/>
            <a:r>
              <a:rPr lang="en-US" sz="2800" dirty="0" smtClean="0"/>
              <a:t>Different Physically</a:t>
            </a:r>
          </a:p>
          <a:p>
            <a:pPr algn="ctr"/>
            <a:r>
              <a:rPr lang="en-US" sz="2800" i="1" dirty="0" smtClean="0">
                <a:solidFill>
                  <a:srgbClr val="002060"/>
                </a:solidFill>
              </a:rPr>
              <a:t>(1 Pet. 3:7)</a:t>
            </a:r>
          </a:p>
          <a:p>
            <a:pPr algn="ctr"/>
            <a:endParaRPr lang="en-US" sz="2800" dirty="0"/>
          </a:p>
          <a:p>
            <a:pPr algn="ctr"/>
            <a:r>
              <a:rPr lang="en-US" sz="2800" dirty="0" smtClean="0"/>
              <a:t>Different Emotionally</a:t>
            </a:r>
          </a:p>
          <a:p>
            <a:pPr algn="ctr"/>
            <a:r>
              <a:rPr lang="en-US" sz="2800" i="1" dirty="0" smtClean="0">
                <a:solidFill>
                  <a:srgbClr val="002060"/>
                </a:solidFill>
              </a:rPr>
              <a:t>(1 Pet. 3:7)</a:t>
            </a:r>
          </a:p>
          <a:p>
            <a:pPr algn="ctr"/>
            <a:endParaRPr lang="en-US" sz="2800" dirty="0"/>
          </a:p>
          <a:p>
            <a:pPr algn="ctr"/>
            <a:r>
              <a:rPr lang="en-US" sz="2800" dirty="0" smtClean="0"/>
              <a:t>Different Roles</a:t>
            </a:r>
          </a:p>
          <a:p>
            <a:pPr algn="ctr"/>
            <a:r>
              <a:rPr lang="en-US" sz="2800" i="1" dirty="0" smtClean="0">
                <a:solidFill>
                  <a:srgbClr val="002060"/>
                </a:solidFill>
              </a:rPr>
              <a:t>(1 Pet. 3:1-7)</a:t>
            </a:r>
            <a:endParaRPr lang="en-US" sz="2800" i="1" dirty="0">
              <a:solidFill>
                <a:srgbClr val="00206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fltVal val="0"/>
                                          </p:val>
                                        </p:tav>
                                        <p:tav tm="100000">
                                          <p:val>
                                            <p:strVal val="#ppt_w"/>
                                          </p:val>
                                        </p:tav>
                                      </p:tavLst>
                                    </p:anim>
                                    <p:anim calcmode="lin" valueType="num">
                                      <p:cBhvr>
                                        <p:cTn id="8"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4"/>
          <p:cNvSpPr txBox="1">
            <a:spLocks noChangeArrowheads="1"/>
          </p:cNvSpPr>
          <p:nvPr/>
        </p:nvSpPr>
        <p:spPr bwMode="auto">
          <a:xfrm>
            <a:off x="0" y="323671"/>
            <a:ext cx="9144000" cy="1200329"/>
          </a:xfrm>
          <a:prstGeom prst="rect">
            <a:avLst/>
          </a:prstGeom>
          <a:noFill/>
          <a:ln w="9525">
            <a:noFill/>
            <a:miter lim="800000"/>
            <a:headEnd/>
            <a:tailEnd/>
          </a:ln>
          <a:effectLst>
            <a:outerShdw blurRad="50800" dist="38100" dir="8100000" algn="tr" rotWithShape="0">
              <a:prstClr val="black">
                <a:alpha val="40000"/>
              </a:prstClr>
            </a:outerShdw>
          </a:effectLst>
        </p:spPr>
        <p:txBody>
          <a:bodyPr wrap="square">
            <a:spAutoFit/>
          </a:bodyPr>
          <a:lstStyle/>
          <a:p>
            <a:pPr algn="ctr">
              <a:defRPr/>
            </a:pPr>
            <a:r>
              <a:rPr lang="en-US" sz="3600" b="1" dirty="0" smtClean="0">
                <a:solidFill>
                  <a:srgbClr val="3333CC"/>
                </a:solidFill>
                <a:latin typeface="Comic Sans MS" pitchFamily="66" charset="0"/>
              </a:rPr>
              <a:t>What Is Going On In Some</a:t>
            </a:r>
          </a:p>
          <a:p>
            <a:pPr algn="ctr">
              <a:defRPr/>
            </a:pPr>
            <a:r>
              <a:rPr lang="en-US" sz="3600" b="1" dirty="0" smtClean="0">
                <a:solidFill>
                  <a:srgbClr val="3333CC"/>
                </a:solidFill>
                <a:latin typeface="Comic Sans MS" pitchFamily="66" charset="0"/>
              </a:rPr>
              <a:t>Churches of Christ?</a:t>
            </a:r>
            <a:endParaRPr lang="en-US" sz="3600" b="1" dirty="0">
              <a:solidFill>
                <a:srgbClr val="3333CC"/>
              </a:solidFill>
              <a:latin typeface="Comic Sans MS" pitchFamily="66" charset="0"/>
            </a:endParaRPr>
          </a:p>
        </p:txBody>
      </p:sp>
      <p:sp>
        <p:nvSpPr>
          <p:cNvPr id="4" name="TextBox 3"/>
          <p:cNvSpPr txBox="1"/>
          <p:nvPr/>
        </p:nvSpPr>
        <p:spPr>
          <a:xfrm>
            <a:off x="1295400" y="1981200"/>
            <a:ext cx="6934200" cy="389048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800" dirty="0" smtClean="0"/>
              <a:t>Waiting on the Lord’s Supper table</a:t>
            </a:r>
          </a:p>
          <a:p>
            <a:pPr marL="342900" indent="-342900">
              <a:lnSpc>
                <a:spcPct val="150000"/>
              </a:lnSpc>
              <a:buFont typeface="Arial" panose="020B0604020202020204" pitchFamily="34" charset="0"/>
              <a:buChar char="•"/>
            </a:pPr>
            <a:r>
              <a:rPr lang="en-US" sz="2800" dirty="0" smtClean="0"/>
              <a:t>Leading in prayer</a:t>
            </a:r>
          </a:p>
          <a:p>
            <a:pPr marL="342900" indent="-342900">
              <a:lnSpc>
                <a:spcPct val="150000"/>
              </a:lnSpc>
              <a:buFont typeface="Arial" panose="020B0604020202020204" pitchFamily="34" charset="0"/>
              <a:buChar char="•"/>
            </a:pPr>
            <a:r>
              <a:rPr lang="en-US" sz="2800" dirty="0"/>
              <a:t>T</a:t>
            </a:r>
            <a:r>
              <a:rPr lang="en-US" sz="2800" dirty="0" smtClean="0"/>
              <a:t>eaching classes with men present</a:t>
            </a:r>
          </a:p>
          <a:p>
            <a:pPr marL="342900" indent="-342900">
              <a:lnSpc>
                <a:spcPct val="150000"/>
              </a:lnSpc>
              <a:buFont typeface="Arial" panose="020B0604020202020204" pitchFamily="34" charset="0"/>
              <a:buChar char="•"/>
            </a:pPr>
            <a:r>
              <a:rPr lang="en-US" sz="2800" dirty="0" smtClean="0"/>
              <a:t>Preaching</a:t>
            </a:r>
          </a:p>
          <a:p>
            <a:pPr marL="342900" indent="-342900">
              <a:lnSpc>
                <a:spcPct val="150000"/>
              </a:lnSpc>
              <a:buFont typeface="Arial" panose="020B0604020202020204" pitchFamily="34" charset="0"/>
              <a:buChar char="•"/>
            </a:pPr>
            <a:r>
              <a:rPr lang="en-US" sz="2800" dirty="0" smtClean="0"/>
              <a:t>Serving as deacons</a:t>
            </a:r>
          </a:p>
          <a:p>
            <a:pPr marL="342900" indent="-342900">
              <a:lnSpc>
                <a:spcPct val="150000"/>
              </a:lnSpc>
              <a:buFont typeface="Arial" panose="020B0604020202020204" pitchFamily="34" charset="0"/>
              <a:buChar char="•"/>
            </a:pPr>
            <a:r>
              <a:rPr lang="en-US" sz="2800" dirty="0" smtClean="0"/>
              <a:t>Serving as elders</a:t>
            </a:r>
          </a:p>
        </p:txBody>
      </p:sp>
    </p:spTree>
    <p:extLst>
      <p:ext uri="{BB962C8B-B14F-4D97-AF65-F5344CB8AC3E}">
        <p14:creationId xmlns:p14="http://schemas.microsoft.com/office/powerpoint/2010/main" val="147096202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rusting Women : The Way of Women in Churches of Chri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2667000" cy="375046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352800" y="304800"/>
            <a:ext cx="5257800" cy="1200329"/>
          </a:xfrm>
          <a:prstGeom prst="rect">
            <a:avLst/>
          </a:prstGeom>
        </p:spPr>
        <p:txBody>
          <a:bodyPr wrap="square">
            <a:spAutoFit/>
          </a:bodyPr>
          <a:lstStyle/>
          <a:p>
            <a:r>
              <a:rPr lang="en-US" dirty="0">
                <a:solidFill>
                  <a:srgbClr val="333333"/>
                </a:solidFill>
                <a:latin typeface="Tahoma" panose="020B0604030504040204" pitchFamily="34" charset="0"/>
              </a:rPr>
              <a:t>Trusting Women : The Way of Women in Churches of Christ</a:t>
            </a:r>
          </a:p>
          <a:p>
            <a:r>
              <a:rPr lang="en-US" dirty="0">
                <a:solidFill>
                  <a:srgbClr val="333333"/>
                </a:solidFill>
                <a:latin typeface="Verdana" panose="020B0604030504040204" pitchFamily="34" charset="0"/>
              </a:rPr>
              <a:t>Author: </a:t>
            </a:r>
            <a:r>
              <a:rPr lang="en-US" dirty="0">
                <a:solidFill>
                  <a:srgbClr val="2862A3"/>
                </a:solidFill>
                <a:latin typeface="Verdana" panose="020B0604030504040204" pitchFamily="34" charset="0"/>
                <a:hlinkClick r:id="rId3"/>
              </a:rPr>
              <a:t>Billie </a:t>
            </a:r>
            <a:r>
              <a:rPr lang="en-US" dirty="0" err="1">
                <a:solidFill>
                  <a:srgbClr val="2862A3"/>
                </a:solidFill>
                <a:latin typeface="Verdana" panose="020B0604030504040204" pitchFamily="34" charset="0"/>
                <a:hlinkClick r:id="rId3"/>
              </a:rPr>
              <a:t>Silvey</a:t>
            </a:r>
            <a:endParaRPr lang="en-US" b="0" i="0" dirty="0">
              <a:solidFill>
                <a:srgbClr val="333333"/>
              </a:solidFill>
              <a:effectLst/>
              <a:latin typeface="Verdana" panose="020B0604030504040204" pitchFamily="34" charset="0"/>
            </a:endParaRPr>
          </a:p>
        </p:txBody>
      </p:sp>
      <p:sp>
        <p:nvSpPr>
          <p:cNvPr id="3" name="TextBox 2"/>
          <p:cNvSpPr txBox="1"/>
          <p:nvPr/>
        </p:nvSpPr>
        <p:spPr>
          <a:xfrm>
            <a:off x="3429000" y="1505129"/>
            <a:ext cx="5105400" cy="830997"/>
          </a:xfrm>
          <a:prstGeom prst="rect">
            <a:avLst/>
          </a:prstGeom>
          <a:noFill/>
        </p:spPr>
        <p:txBody>
          <a:bodyPr wrap="square" rtlCol="0">
            <a:spAutoFit/>
          </a:bodyPr>
          <a:lstStyle/>
          <a:p>
            <a:r>
              <a:rPr lang="en-US" dirty="0" smtClean="0"/>
              <a:t>Tells of the first women preachers among Churches of Christ</a:t>
            </a:r>
            <a:endParaRPr lang="en-US" dirty="0"/>
          </a:p>
        </p:txBody>
      </p:sp>
      <p:sp>
        <p:nvSpPr>
          <p:cNvPr id="4" name="TextBox 3"/>
          <p:cNvSpPr txBox="1"/>
          <p:nvPr/>
        </p:nvSpPr>
        <p:spPr>
          <a:xfrm>
            <a:off x="457200" y="3733800"/>
            <a:ext cx="1981200" cy="400110"/>
          </a:xfrm>
          <a:prstGeom prst="rect">
            <a:avLst/>
          </a:prstGeom>
          <a:noFill/>
        </p:spPr>
        <p:txBody>
          <a:bodyPr wrap="square" rtlCol="0">
            <a:spAutoFit/>
          </a:bodyPr>
          <a:lstStyle/>
          <a:p>
            <a:pPr algn="ctr"/>
            <a:r>
              <a:rPr lang="en-US" sz="2000" dirty="0" smtClean="0"/>
              <a:t>2002</a:t>
            </a:r>
            <a:endParaRPr lang="en-US" sz="2000" dirty="0"/>
          </a:p>
        </p:txBody>
      </p:sp>
      <p:sp>
        <p:nvSpPr>
          <p:cNvPr id="5" name="TextBox 4"/>
          <p:cNvSpPr txBox="1"/>
          <p:nvPr/>
        </p:nvSpPr>
        <p:spPr>
          <a:xfrm>
            <a:off x="3124200" y="2667000"/>
            <a:ext cx="5715000" cy="2308324"/>
          </a:xfrm>
          <a:prstGeom prst="rect">
            <a:avLst/>
          </a:prstGeom>
          <a:noFill/>
        </p:spPr>
        <p:txBody>
          <a:bodyPr wrap="square" rtlCol="0">
            <a:spAutoFit/>
          </a:bodyPr>
          <a:lstStyle/>
          <a:p>
            <a:pPr marL="342900" indent="-342900">
              <a:buFont typeface="Arial" panose="020B0604020202020204" pitchFamily="34" charset="0"/>
              <a:buChar char="•"/>
            </a:pPr>
            <a:r>
              <a:rPr lang="en-US" u="sng" dirty="0" smtClean="0">
                <a:latin typeface="Arial Narrow" panose="020B0606020202030204" pitchFamily="34" charset="0"/>
              </a:rPr>
              <a:t>Katie Hayes </a:t>
            </a:r>
            <a:r>
              <a:rPr lang="en-US" dirty="0" smtClean="0">
                <a:latin typeface="Arial Narrow" panose="020B0606020202030204" pitchFamily="34" charset="0"/>
              </a:rPr>
              <a:t>– Preached at Cahaba Valley Church of Christ (Birmingham) – and West Islip Church of Christ (Long Island, NY)</a:t>
            </a:r>
          </a:p>
          <a:p>
            <a:pPr marL="342900" indent="-342900">
              <a:buFont typeface="Arial" panose="020B0604020202020204" pitchFamily="34" charset="0"/>
              <a:buChar char="•"/>
            </a:pPr>
            <a:r>
              <a:rPr lang="en-US" u="sng" dirty="0" smtClean="0">
                <a:latin typeface="Arial Narrow" panose="020B0606020202030204" pitchFamily="34" charset="0"/>
              </a:rPr>
              <a:t>Amy </a:t>
            </a:r>
            <a:r>
              <a:rPr lang="en-US" u="sng" dirty="0" err="1" smtClean="0">
                <a:latin typeface="Arial Narrow" panose="020B0606020202030204" pitchFamily="34" charset="0"/>
              </a:rPr>
              <a:t>Henegar</a:t>
            </a:r>
            <a:r>
              <a:rPr lang="en-US" u="sng" dirty="0" smtClean="0">
                <a:latin typeface="Arial Narrow" panose="020B0606020202030204" pitchFamily="34" charset="0"/>
              </a:rPr>
              <a:t> </a:t>
            </a:r>
            <a:r>
              <a:rPr lang="en-US" dirty="0" smtClean="0">
                <a:latin typeface="Arial Narrow" panose="020B0606020202030204" pitchFamily="34" charset="0"/>
              </a:rPr>
              <a:t>– Hospital chaplain preaches Sunday sermons</a:t>
            </a:r>
          </a:p>
          <a:p>
            <a:pPr marL="342900" indent="-342900">
              <a:buFont typeface="Arial" panose="020B0604020202020204" pitchFamily="34" charset="0"/>
              <a:buChar char="•"/>
            </a:pPr>
            <a:r>
              <a:rPr lang="en-US" u="sng" dirty="0" err="1" smtClean="0">
                <a:latin typeface="Arial Narrow" panose="020B0606020202030204" pitchFamily="34" charset="0"/>
              </a:rPr>
              <a:t>D’Esta</a:t>
            </a:r>
            <a:r>
              <a:rPr lang="en-US" u="sng" dirty="0" smtClean="0">
                <a:latin typeface="Arial Narrow" panose="020B0606020202030204" pitchFamily="34" charset="0"/>
              </a:rPr>
              <a:t> Love </a:t>
            </a:r>
            <a:r>
              <a:rPr lang="en-US" dirty="0" smtClean="0">
                <a:latin typeface="Arial Narrow" panose="020B0606020202030204" pitchFamily="34" charset="0"/>
              </a:rPr>
              <a:t>(Chaplain of Pepperdine):</a:t>
            </a:r>
            <a:endParaRPr lang="en-US" dirty="0">
              <a:latin typeface="Arial Narrow" panose="020B0606020202030204" pitchFamily="34" charset="0"/>
            </a:endParaRPr>
          </a:p>
        </p:txBody>
      </p:sp>
      <p:sp>
        <p:nvSpPr>
          <p:cNvPr id="6" name="TextBox 5"/>
          <p:cNvSpPr txBox="1"/>
          <p:nvPr/>
        </p:nvSpPr>
        <p:spPr>
          <a:xfrm>
            <a:off x="457200" y="5105400"/>
            <a:ext cx="8229600" cy="1569660"/>
          </a:xfrm>
          <a:prstGeom prst="rect">
            <a:avLst/>
          </a:prstGeom>
          <a:solidFill>
            <a:schemeClr val="bg1"/>
          </a:solidFill>
        </p:spPr>
        <p:txBody>
          <a:bodyPr wrap="square" rtlCol="0">
            <a:spAutoFit/>
          </a:bodyPr>
          <a:lstStyle/>
          <a:p>
            <a:r>
              <a:rPr lang="en-US" dirty="0"/>
              <a:t>“We are finding tools for the analysis of scripture which allow us to view the role of women in the larger context of the biblical witness, rather than allow two heavily disputed passages to relegate women to a silent role” (p. 130).</a:t>
            </a:r>
          </a:p>
        </p:txBody>
      </p:sp>
    </p:spTree>
    <p:extLst>
      <p:ext uri="{BB962C8B-B14F-4D97-AF65-F5344CB8AC3E}">
        <p14:creationId xmlns:p14="http://schemas.microsoft.com/office/powerpoint/2010/main" val="342648314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4038600"/>
            <a:ext cx="6052762" cy="1200329"/>
          </a:xfrm>
          <a:prstGeom prst="rect">
            <a:avLst/>
          </a:prstGeom>
          <a:noFill/>
        </p:spPr>
        <p:txBody>
          <a:bodyPr wrap="square" rtlCol="0">
            <a:spAutoFit/>
          </a:bodyPr>
          <a:lstStyle/>
          <a:p>
            <a:r>
              <a:rPr lang="en-US" dirty="0"/>
              <a:t>http://www.wherethespiritleads.org/gender_inclusive_churches.htm</a:t>
            </a:r>
          </a:p>
          <a:p>
            <a:endParaRPr lang="en-US" dirty="0"/>
          </a:p>
        </p:txBody>
      </p:sp>
      <p:pic>
        <p:nvPicPr>
          <p:cNvPr id="3" name="Picture 2"/>
          <p:cNvPicPr>
            <a:picLocks noChangeAspect="1"/>
          </p:cNvPicPr>
          <p:nvPr/>
        </p:nvPicPr>
        <p:blipFill rotWithShape="1">
          <a:blip r:embed="rId3"/>
          <a:srcRect b="2488"/>
          <a:stretch/>
        </p:blipFill>
        <p:spPr>
          <a:xfrm>
            <a:off x="533400" y="9144"/>
            <a:ext cx="7924500" cy="3343656"/>
          </a:xfrm>
          <a:prstGeom prst="rect">
            <a:avLst/>
          </a:prstGeom>
        </p:spPr>
      </p:pic>
      <p:pic>
        <p:nvPicPr>
          <p:cNvPr id="4" name="Picture 3"/>
          <p:cNvPicPr>
            <a:picLocks noChangeAspect="1"/>
          </p:cNvPicPr>
          <p:nvPr/>
        </p:nvPicPr>
        <p:blipFill rotWithShape="1">
          <a:blip r:embed="rId4"/>
          <a:srcRect t="4104"/>
          <a:stretch/>
        </p:blipFill>
        <p:spPr>
          <a:xfrm>
            <a:off x="515328" y="3581400"/>
            <a:ext cx="7972552" cy="3276600"/>
          </a:xfrm>
          <a:prstGeom prst="rect">
            <a:avLst/>
          </a:prstGeom>
        </p:spPr>
      </p:pic>
    </p:spTree>
    <p:extLst>
      <p:ext uri="{BB962C8B-B14F-4D97-AF65-F5344CB8AC3E}">
        <p14:creationId xmlns:p14="http://schemas.microsoft.com/office/powerpoint/2010/main" val="165565590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0"/>
            <a:ext cx="8409709" cy="2895600"/>
          </a:xfrm>
          <a:prstGeom prst="rect">
            <a:avLst/>
          </a:prstGeom>
        </p:spPr>
      </p:pic>
      <p:pic>
        <p:nvPicPr>
          <p:cNvPr id="3" name="Picture 2"/>
          <p:cNvPicPr>
            <a:picLocks noChangeAspect="1"/>
          </p:cNvPicPr>
          <p:nvPr/>
        </p:nvPicPr>
        <p:blipFill>
          <a:blip r:embed="rId3"/>
          <a:stretch>
            <a:fillRect/>
          </a:stretch>
        </p:blipFill>
        <p:spPr>
          <a:xfrm>
            <a:off x="228600" y="2895600"/>
            <a:ext cx="8354291" cy="3962400"/>
          </a:xfrm>
          <a:prstGeom prst="rect">
            <a:avLst/>
          </a:prstGeom>
        </p:spPr>
      </p:pic>
    </p:spTree>
    <p:extLst>
      <p:ext uri="{BB962C8B-B14F-4D97-AF65-F5344CB8AC3E}">
        <p14:creationId xmlns:p14="http://schemas.microsoft.com/office/powerpoint/2010/main" val="420321938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598112"/>
            <a:ext cx="9144000" cy="5345488"/>
          </a:xfrm>
          <a:prstGeom prst="rect">
            <a:avLst/>
          </a:prstGeom>
        </p:spPr>
      </p:pic>
    </p:spTree>
    <p:extLst>
      <p:ext uri="{BB962C8B-B14F-4D97-AF65-F5344CB8AC3E}">
        <p14:creationId xmlns:p14="http://schemas.microsoft.com/office/powerpoint/2010/main" val="3399075710"/>
      </p:ext>
    </p:extLst>
  </p:cSld>
  <p:clrMapOvr>
    <a:masterClrMapping/>
  </p:clrMapOvr>
  <p:transition spd="slow">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399" y="228600"/>
            <a:ext cx="8967327" cy="5486400"/>
          </a:xfrm>
          <a:prstGeom prst="rect">
            <a:avLst/>
          </a:prstGeom>
        </p:spPr>
      </p:pic>
    </p:spTree>
    <p:extLst>
      <p:ext uri="{BB962C8B-B14F-4D97-AF65-F5344CB8AC3E}">
        <p14:creationId xmlns:p14="http://schemas.microsoft.com/office/powerpoint/2010/main" val="115651565"/>
      </p:ext>
    </p:extLst>
  </p:cSld>
  <p:clrMapOvr>
    <a:masterClrMapping/>
  </p:clrMapOvr>
  <p:transition spd="slow">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304800"/>
            <a:ext cx="4572000" cy="2594595"/>
          </a:xfrm>
          <a:prstGeom prst="rect">
            <a:avLst/>
          </a:prstGeom>
        </p:spPr>
      </p:pic>
      <p:pic>
        <p:nvPicPr>
          <p:cNvPr id="4" name="Picture 3"/>
          <p:cNvPicPr>
            <a:picLocks noChangeAspect="1"/>
          </p:cNvPicPr>
          <p:nvPr/>
        </p:nvPicPr>
        <p:blipFill>
          <a:blip r:embed="rId3"/>
          <a:stretch>
            <a:fillRect/>
          </a:stretch>
        </p:blipFill>
        <p:spPr>
          <a:xfrm>
            <a:off x="454546" y="3368261"/>
            <a:ext cx="4427251" cy="2569292"/>
          </a:xfrm>
          <a:prstGeom prst="rect">
            <a:avLst/>
          </a:prstGeom>
        </p:spPr>
      </p:pic>
      <p:pic>
        <p:nvPicPr>
          <p:cNvPr id="5" name="Picture 4"/>
          <p:cNvPicPr>
            <a:picLocks noChangeAspect="1"/>
          </p:cNvPicPr>
          <p:nvPr/>
        </p:nvPicPr>
        <p:blipFill>
          <a:blip r:embed="rId4"/>
          <a:stretch>
            <a:fillRect/>
          </a:stretch>
        </p:blipFill>
        <p:spPr>
          <a:xfrm>
            <a:off x="5334000" y="3334533"/>
            <a:ext cx="3276600" cy="3093477"/>
          </a:xfrm>
          <a:prstGeom prst="rect">
            <a:avLst/>
          </a:prstGeom>
        </p:spPr>
      </p:pic>
      <p:sp>
        <p:nvSpPr>
          <p:cNvPr id="3" name="TextBox 2"/>
          <p:cNvSpPr txBox="1"/>
          <p:nvPr/>
        </p:nvSpPr>
        <p:spPr>
          <a:xfrm>
            <a:off x="5094001" y="457200"/>
            <a:ext cx="4049999" cy="830997"/>
          </a:xfrm>
          <a:prstGeom prst="rect">
            <a:avLst/>
          </a:prstGeom>
          <a:noFill/>
        </p:spPr>
        <p:txBody>
          <a:bodyPr wrap="square" rtlCol="0">
            <a:spAutoFit/>
          </a:bodyPr>
          <a:lstStyle/>
          <a:p>
            <a:r>
              <a:rPr lang="en-US" dirty="0" smtClean="0"/>
              <a:t>Fourth Ave. Church of Christ</a:t>
            </a:r>
          </a:p>
          <a:p>
            <a:r>
              <a:rPr lang="en-US" dirty="0" smtClean="0"/>
              <a:t>Franklin, TN</a:t>
            </a:r>
            <a:endParaRPr lang="en-US" dirty="0"/>
          </a:p>
        </p:txBody>
      </p:sp>
      <p:sp>
        <p:nvSpPr>
          <p:cNvPr id="6" name="TextBox 5"/>
          <p:cNvSpPr txBox="1"/>
          <p:nvPr/>
        </p:nvSpPr>
        <p:spPr>
          <a:xfrm>
            <a:off x="4881797" y="1288197"/>
            <a:ext cx="4583399" cy="1200329"/>
          </a:xfrm>
          <a:prstGeom prst="rect">
            <a:avLst/>
          </a:prstGeom>
          <a:noFill/>
        </p:spPr>
        <p:txBody>
          <a:bodyPr wrap="square" rtlCol="0">
            <a:spAutoFit/>
          </a:bodyPr>
          <a:lstStyle/>
          <a:p>
            <a:pPr marL="342900" indent="-342900">
              <a:buFont typeface="Arial" panose="020B0604020202020204" pitchFamily="34" charset="0"/>
              <a:buChar char="•"/>
            </a:pPr>
            <a:r>
              <a:rPr lang="en-US" i="1" dirty="0" smtClean="0">
                <a:latin typeface="Arial Narrow" panose="020B0606020202030204" pitchFamily="34" charset="0"/>
              </a:rPr>
              <a:t>Added a woman preacher (intern)</a:t>
            </a:r>
          </a:p>
          <a:p>
            <a:pPr marL="342900" indent="-342900">
              <a:buFont typeface="Arial" panose="020B0604020202020204" pitchFamily="34" charset="0"/>
              <a:buChar char="•"/>
            </a:pPr>
            <a:r>
              <a:rPr lang="en-US" i="1" dirty="0" smtClean="0">
                <a:latin typeface="Arial Narrow" panose="020B0606020202030204" pitchFamily="34" charset="0"/>
              </a:rPr>
              <a:t>Dec. 2014</a:t>
            </a:r>
          </a:p>
          <a:p>
            <a:pPr marL="342900" indent="-342900">
              <a:buFont typeface="Arial" panose="020B0604020202020204" pitchFamily="34" charset="0"/>
              <a:buChar char="•"/>
            </a:pPr>
            <a:r>
              <a:rPr lang="en-US" i="1" dirty="0" smtClean="0">
                <a:latin typeface="Arial Narrow" panose="020B0606020202030204" pitchFamily="34" charset="0"/>
              </a:rPr>
              <a:t>From Lipscomb University</a:t>
            </a:r>
            <a:endParaRPr lang="en-US" i="1" dirty="0">
              <a:latin typeface="Arial Narrow" panose="020B0606020202030204" pitchFamily="34" charset="0"/>
            </a:endParaRPr>
          </a:p>
        </p:txBody>
      </p:sp>
    </p:spTree>
    <p:extLst>
      <p:ext uri="{BB962C8B-B14F-4D97-AF65-F5344CB8AC3E}">
        <p14:creationId xmlns:p14="http://schemas.microsoft.com/office/powerpoint/2010/main" val="55307475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52400"/>
            <a:ext cx="5934075" cy="3876675"/>
          </a:xfrm>
          <a:prstGeom prst="rect">
            <a:avLst/>
          </a:prstGeom>
        </p:spPr>
      </p:pic>
      <p:sp>
        <p:nvSpPr>
          <p:cNvPr id="3" name="TextBox 2"/>
          <p:cNvSpPr txBox="1"/>
          <p:nvPr/>
        </p:nvSpPr>
        <p:spPr>
          <a:xfrm>
            <a:off x="1298367" y="4495800"/>
            <a:ext cx="6172200" cy="1569660"/>
          </a:xfrm>
          <a:prstGeom prst="rect">
            <a:avLst/>
          </a:prstGeom>
          <a:noFill/>
        </p:spPr>
        <p:txBody>
          <a:bodyPr wrap="square" rtlCol="0">
            <a:spAutoFit/>
          </a:bodyPr>
          <a:lstStyle/>
          <a:p>
            <a:r>
              <a:rPr lang="en-US" dirty="0" smtClean="0"/>
              <a:t>Argues that we do study Christ through Paul</a:t>
            </a:r>
          </a:p>
          <a:p>
            <a:r>
              <a:rPr lang="en-US" dirty="0" smtClean="0"/>
              <a:t>We study Paul through Christ</a:t>
            </a:r>
          </a:p>
          <a:p>
            <a:endParaRPr lang="en-US" dirty="0"/>
          </a:p>
          <a:p>
            <a:r>
              <a:rPr lang="en-US" dirty="0" smtClean="0"/>
              <a:t>Two passages were cultural.</a:t>
            </a:r>
            <a:endParaRPr lang="en-US" dirty="0"/>
          </a:p>
        </p:txBody>
      </p:sp>
    </p:spTree>
    <p:extLst>
      <p:ext uri="{BB962C8B-B14F-4D97-AF65-F5344CB8AC3E}">
        <p14:creationId xmlns:p14="http://schemas.microsoft.com/office/powerpoint/2010/main" val="3550605923"/>
      </p:ext>
    </p:extLst>
  </p:cSld>
  <p:clrMapOvr>
    <a:masterClrMapping/>
  </p:clrMapOvr>
  <p:transition spd="slow">
    <p:circl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152400"/>
            <a:ext cx="7903808" cy="5867400"/>
          </a:xfrm>
          <a:prstGeom prst="rect">
            <a:avLst/>
          </a:prstGeom>
        </p:spPr>
      </p:pic>
      <p:sp>
        <p:nvSpPr>
          <p:cNvPr id="3" name="Oval 2"/>
          <p:cNvSpPr/>
          <p:nvPr/>
        </p:nvSpPr>
        <p:spPr>
          <a:xfrm>
            <a:off x="2590800" y="1066800"/>
            <a:ext cx="1524000" cy="3657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rot="5944808">
            <a:off x="6225228" y="1422064"/>
            <a:ext cx="1524000" cy="3657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27609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85800" y="228600"/>
            <a:ext cx="7734810" cy="186204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The Role of Women</a:t>
            </a:r>
          </a:p>
        </p:txBody>
      </p:sp>
      <p:sp>
        <p:nvSpPr>
          <p:cNvPr id="14339" name="Text Box 7"/>
          <p:cNvSpPr txBox="1">
            <a:spLocks noChangeArrowheads="1"/>
          </p:cNvSpPr>
          <p:nvPr/>
        </p:nvSpPr>
        <p:spPr bwMode="auto">
          <a:xfrm>
            <a:off x="304800" y="2362200"/>
            <a:ext cx="8507413" cy="666750"/>
          </a:xfrm>
          <a:prstGeom prst="rect">
            <a:avLst/>
          </a:prstGeom>
          <a:noFill/>
          <a:ln w="9525">
            <a:noFill/>
            <a:miter lim="800000"/>
            <a:headEnd/>
            <a:tailEnd/>
          </a:ln>
        </p:spPr>
        <p:txBody>
          <a:bodyPr wrap="none">
            <a:spAutoFit/>
          </a:bodyPr>
          <a:lstStyle/>
          <a:p>
            <a:pPr marL="571500" indent="-571500">
              <a:lnSpc>
                <a:spcPct val="150000"/>
              </a:lnSpc>
              <a:buFontTx/>
              <a:buAutoNum type="romanUcPeriod"/>
            </a:pPr>
            <a:r>
              <a:rPr lang="en-US" sz="2800" b="1" dirty="0">
                <a:latin typeface="Comic Sans MS" pitchFamily="66" charset="0"/>
              </a:rPr>
              <a:t>God Placed Man (Not Woman) In Leadership</a:t>
            </a:r>
          </a:p>
        </p:txBody>
      </p:sp>
      <p:pic>
        <p:nvPicPr>
          <p:cNvPr id="6" name="Picture 7" descr="j0202153"/>
          <p:cNvPicPr>
            <a:picLocks noChangeAspect="1" noChangeArrowheads="1"/>
          </p:cNvPicPr>
          <p:nvPr/>
        </p:nvPicPr>
        <p:blipFill>
          <a:blip r:embed="rId2" cstate="print"/>
          <a:srcRect/>
          <a:stretch>
            <a:fillRect/>
          </a:stretch>
        </p:blipFill>
        <p:spPr bwMode="auto">
          <a:xfrm>
            <a:off x="0" y="4625656"/>
            <a:ext cx="1524000" cy="23085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Picture 8" descr="j0202233"/>
          <p:cNvPicPr>
            <a:picLocks noChangeAspect="1" noChangeArrowheads="1"/>
          </p:cNvPicPr>
          <p:nvPr/>
        </p:nvPicPr>
        <p:blipFill>
          <a:blip r:embed="rId3" cstate="print"/>
          <a:srcRect/>
          <a:stretch>
            <a:fillRect/>
          </a:stretch>
        </p:blipFill>
        <p:spPr bwMode="auto">
          <a:xfrm>
            <a:off x="7619999" y="4589720"/>
            <a:ext cx="1524001" cy="2268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wipe(left)">
                                      <p:cBhvr>
                                        <p:cTn id="7" dur="1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5362" name="Text Box 4"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 God Placed Man (Not Woman) In Leadership</a:t>
            </a:r>
          </a:p>
        </p:txBody>
      </p:sp>
      <p:sp>
        <p:nvSpPr>
          <p:cNvPr id="336901" name="Text Box 5"/>
          <p:cNvSpPr txBox="1">
            <a:spLocks noChangeArrowheads="1"/>
          </p:cNvSpPr>
          <p:nvPr/>
        </p:nvSpPr>
        <p:spPr bwMode="auto">
          <a:xfrm>
            <a:off x="685800" y="1295400"/>
            <a:ext cx="4794250" cy="519113"/>
          </a:xfrm>
          <a:prstGeom prst="rect">
            <a:avLst/>
          </a:prstGeom>
          <a:noFill/>
          <a:ln w="9525">
            <a:noFill/>
            <a:miter lim="800000"/>
            <a:headEnd/>
            <a:tailEnd/>
          </a:ln>
        </p:spPr>
        <p:txBody>
          <a:bodyPr wrap="none">
            <a:spAutoFit/>
          </a:bodyPr>
          <a:lstStyle/>
          <a:p>
            <a:r>
              <a:rPr lang="en-US" sz="2800" b="1"/>
              <a:t>A. </a:t>
            </a:r>
            <a:r>
              <a:rPr lang="en-US" sz="2800" b="1" u="sng">
                <a:solidFill>
                  <a:srgbClr val="3333CC"/>
                </a:solidFill>
              </a:rPr>
              <a:t>Generally</a:t>
            </a:r>
            <a:r>
              <a:rPr lang="en-US" sz="2800" b="1"/>
              <a:t> – 1 Cor. 11:1-3</a:t>
            </a:r>
          </a:p>
        </p:txBody>
      </p:sp>
      <p:sp>
        <p:nvSpPr>
          <p:cNvPr id="336902" name="Text Box 6"/>
          <p:cNvSpPr txBox="1">
            <a:spLocks noChangeArrowheads="1"/>
          </p:cNvSpPr>
          <p:nvPr/>
        </p:nvSpPr>
        <p:spPr bwMode="auto">
          <a:xfrm>
            <a:off x="457200" y="2190750"/>
            <a:ext cx="6248400" cy="3752850"/>
          </a:xfrm>
          <a:prstGeom prst="rect">
            <a:avLst/>
          </a:prstGeom>
          <a:solidFill>
            <a:schemeClr val="bg1"/>
          </a:solidFill>
          <a:ln w="9525">
            <a:solidFill>
              <a:schemeClr val="tx2"/>
            </a:solidFill>
            <a:miter lim="800000"/>
            <a:headEnd/>
            <a:tailEnd/>
          </a:ln>
        </p:spPr>
        <p:txBody>
          <a:bodyPr>
            <a:spAutoFit/>
          </a:bodyPr>
          <a:lstStyle/>
          <a:p>
            <a:pPr algn="ctr"/>
            <a:r>
              <a:rPr lang="en-US" b="1" u="sng"/>
              <a:t>1 Cor 11:1-3</a:t>
            </a:r>
          </a:p>
          <a:p>
            <a:r>
              <a:rPr lang="en-US"/>
              <a:t>1 Imitate me, just as I also imitate Christ. </a:t>
            </a:r>
          </a:p>
          <a:p>
            <a:endParaRPr lang="en-US"/>
          </a:p>
          <a:p>
            <a:r>
              <a:rPr lang="en-US"/>
              <a:t>2 Now I praise you, brethren, that you remember me in all things and keep the traditions just as I delivered them to you. </a:t>
            </a:r>
          </a:p>
          <a:p>
            <a:endParaRPr lang="en-US"/>
          </a:p>
          <a:p>
            <a:r>
              <a:rPr lang="en-US"/>
              <a:t>3 But I want you to know that the head of every man is Christ, the head of woman is man, and the head of Christ is God. </a:t>
            </a:r>
          </a:p>
        </p:txBody>
      </p:sp>
      <p:sp>
        <p:nvSpPr>
          <p:cNvPr id="336903" name="Text Box 7"/>
          <p:cNvSpPr txBox="1">
            <a:spLocks noChangeArrowheads="1"/>
          </p:cNvSpPr>
          <p:nvPr/>
        </p:nvSpPr>
        <p:spPr bwMode="auto">
          <a:xfrm>
            <a:off x="7102475" y="2209800"/>
            <a:ext cx="1660525" cy="3613150"/>
          </a:xfrm>
          <a:prstGeom prst="rect">
            <a:avLst/>
          </a:prstGeom>
          <a:solidFill>
            <a:schemeClr val="bg1"/>
          </a:solidFill>
          <a:ln w="9525">
            <a:solidFill>
              <a:schemeClr val="tx2"/>
            </a:solidFill>
            <a:miter lim="800000"/>
            <a:headEnd/>
            <a:tailEnd/>
          </a:ln>
        </p:spPr>
        <p:txBody>
          <a:bodyPr wrap="none">
            <a:spAutoFit/>
          </a:bodyPr>
          <a:lstStyle/>
          <a:p>
            <a:pPr algn="ctr">
              <a:lnSpc>
                <a:spcPct val="180000"/>
              </a:lnSpc>
            </a:pPr>
            <a:r>
              <a:rPr lang="en-US" sz="3200" b="1"/>
              <a:t>God</a:t>
            </a:r>
          </a:p>
          <a:p>
            <a:pPr algn="ctr">
              <a:lnSpc>
                <a:spcPct val="180000"/>
              </a:lnSpc>
            </a:pPr>
            <a:r>
              <a:rPr lang="en-US" sz="3200" b="1"/>
              <a:t>Christ</a:t>
            </a:r>
          </a:p>
          <a:p>
            <a:pPr algn="ctr">
              <a:lnSpc>
                <a:spcPct val="180000"/>
              </a:lnSpc>
            </a:pPr>
            <a:r>
              <a:rPr lang="en-US" sz="3200" b="1"/>
              <a:t>Man</a:t>
            </a:r>
          </a:p>
          <a:p>
            <a:pPr algn="ctr">
              <a:lnSpc>
                <a:spcPct val="180000"/>
              </a:lnSpc>
            </a:pPr>
            <a:r>
              <a:rPr lang="en-US" sz="3200" b="1"/>
              <a:t>Women</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6902"/>
                                        </p:tgtEl>
                                        <p:attrNameLst>
                                          <p:attrName>style.visibility</p:attrName>
                                        </p:attrNameLst>
                                      </p:cBhvr>
                                      <p:to>
                                        <p:strVal val="visible"/>
                                      </p:to>
                                    </p:set>
                                    <p:animEffect transition="in" filter="fade">
                                      <p:cBhvr>
                                        <p:cTn id="7" dur="2000"/>
                                        <p:tgtEl>
                                          <p:spTgt spid="33690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36903"/>
                                        </p:tgtEl>
                                        <p:attrNameLst>
                                          <p:attrName>style.visibility</p:attrName>
                                        </p:attrNameLst>
                                      </p:cBhvr>
                                      <p:to>
                                        <p:strVal val="visible"/>
                                      </p:to>
                                    </p:set>
                                    <p:animEffect transition="in" filter="wipe(up)">
                                      <p:cBhvr>
                                        <p:cTn id="12" dur="500"/>
                                        <p:tgtEl>
                                          <p:spTgt spid="336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02" grpId="0" animBg="1"/>
      <p:bldP spid="33690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6386"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 God Placed Man (Not Woman) In Leadership</a:t>
            </a:r>
          </a:p>
        </p:txBody>
      </p:sp>
      <p:sp>
        <p:nvSpPr>
          <p:cNvPr id="16387" name="Text Box 3"/>
          <p:cNvSpPr txBox="1">
            <a:spLocks noChangeArrowheads="1"/>
          </p:cNvSpPr>
          <p:nvPr/>
        </p:nvSpPr>
        <p:spPr bwMode="auto">
          <a:xfrm>
            <a:off x="685800" y="1295400"/>
            <a:ext cx="7267575" cy="1373188"/>
          </a:xfrm>
          <a:prstGeom prst="rect">
            <a:avLst/>
          </a:prstGeom>
          <a:noFill/>
          <a:ln w="9525">
            <a:noFill/>
            <a:miter lim="800000"/>
            <a:headEnd/>
            <a:tailEnd/>
          </a:ln>
        </p:spPr>
        <p:txBody>
          <a:bodyPr wrap="none">
            <a:spAutoFit/>
          </a:bodyPr>
          <a:lstStyle/>
          <a:p>
            <a:r>
              <a:rPr lang="en-US" sz="2800" b="1"/>
              <a:t>A. </a:t>
            </a:r>
            <a:r>
              <a:rPr lang="en-US" sz="2800" b="1" u="sng">
                <a:solidFill>
                  <a:srgbClr val="3333CC"/>
                </a:solidFill>
              </a:rPr>
              <a:t>Generally</a:t>
            </a:r>
            <a:r>
              <a:rPr lang="en-US" sz="2800" b="1"/>
              <a:t> – 1 Cor. 11:1-3</a:t>
            </a:r>
          </a:p>
          <a:p>
            <a:endParaRPr lang="en-US" sz="2800" b="1"/>
          </a:p>
          <a:p>
            <a:r>
              <a:rPr lang="en-US" sz="2800" b="1"/>
              <a:t>B. </a:t>
            </a:r>
            <a:r>
              <a:rPr lang="en-US" sz="2800" b="1" u="sng">
                <a:solidFill>
                  <a:srgbClr val="3333CC"/>
                </a:solidFill>
              </a:rPr>
              <a:t>In the Home</a:t>
            </a:r>
            <a:r>
              <a:rPr lang="en-US" sz="2800" b="1"/>
              <a:t> – Eph. 5:22-24; 1 Pet. 3:1-7</a:t>
            </a:r>
          </a:p>
        </p:txBody>
      </p:sp>
      <p:sp>
        <p:nvSpPr>
          <p:cNvPr id="343044" name="Text Box 4"/>
          <p:cNvSpPr txBox="1">
            <a:spLocks noChangeArrowheads="1"/>
          </p:cNvSpPr>
          <p:nvPr/>
        </p:nvSpPr>
        <p:spPr bwMode="auto">
          <a:xfrm>
            <a:off x="1676400" y="2895600"/>
            <a:ext cx="4203700" cy="822325"/>
          </a:xfrm>
          <a:prstGeom prst="rect">
            <a:avLst/>
          </a:prstGeom>
          <a:noFill/>
          <a:ln w="9525">
            <a:noFill/>
            <a:miter lim="800000"/>
            <a:headEnd/>
            <a:tailEnd/>
          </a:ln>
        </p:spPr>
        <p:txBody>
          <a:bodyPr wrap="none">
            <a:spAutoFit/>
          </a:bodyPr>
          <a:lstStyle/>
          <a:p>
            <a:pPr>
              <a:buFontTx/>
              <a:buChar char="•"/>
            </a:pPr>
            <a:r>
              <a:rPr lang="en-US" i="1"/>
              <a:t> Husband is head of the wife</a:t>
            </a:r>
          </a:p>
          <a:p>
            <a:pPr>
              <a:buFontTx/>
              <a:buChar char="•"/>
            </a:pPr>
            <a:r>
              <a:rPr lang="en-US" i="1"/>
              <a:t> Wife is to submit to husband</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43044"/>
                                        </p:tgtEl>
                                        <p:attrNameLst>
                                          <p:attrName>style.visibility</p:attrName>
                                        </p:attrNameLst>
                                      </p:cBhvr>
                                      <p:to>
                                        <p:strVal val="visible"/>
                                      </p:to>
                                    </p:set>
                                    <p:anim calcmode="lin" valueType="num">
                                      <p:cBhvr additive="base">
                                        <p:cTn id="7" dur="500" fill="hold"/>
                                        <p:tgtEl>
                                          <p:spTgt spid="343044"/>
                                        </p:tgtEl>
                                        <p:attrNameLst>
                                          <p:attrName>ppt_x</p:attrName>
                                        </p:attrNameLst>
                                      </p:cBhvr>
                                      <p:tavLst>
                                        <p:tav tm="0">
                                          <p:val>
                                            <p:strVal val="1+#ppt_w/2"/>
                                          </p:val>
                                        </p:tav>
                                        <p:tav tm="100000">
                                          <p:val>
                                            <p:strVal val="#ppt_x"/>
                                          </p:val>
                                        </p:tav>
                                      </p:tavLst>
                                    </p:anim>
                                    <p:anim calcmode="lin" valueType="num">
                                      <p:cBhvr additive="base">
                                        <p:cTn id="8" dur="500" fill="hold"/>
                                        <p:tgtEl>
                                          <p:spTgt spid="3430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7410"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 God Placed Man (Not Woman) In Leadership</a:t>
            </a:r>
          </a:p>
        </p:txBody>
      </p:sp>
      <p:sp>
        <p:nvSpPr>
          <p:cNvPr id="17411" name="Text Box 3"/>
          <p:cNvSpPr txBox="1">
            <a:spLocks noChangeArrowheads="1"/>
          </p:cNvSpPr>
          <p:nvPr/>
        </p:nvSpPr>
        <p:spPr bwMode="auto">
          <a:xfrm>
            <a:off x="685800" y="1295400"/>
            <a:ext cx="7267575" cy="2227263"/>
          </a:xfrm>
          <a:prstGeom prst="rect">
            <a:avLst/>
          </a:prstGeom>
          <a:noFill/>
          <a:ln w="9525">
            <a:noFill/>
            <a:miter lim="800000"/>
            <a:headEnd/>
            <a:tailEnd/>
          </a:ln>
        </p:spPr>
        <p:txBody>
          <a:bodyPr wrap="none">
            <a:spAutoFit/>
          </a:bodyPr>
          <a:lstStyle/>
          <a:p>
            <a:r>
              <a:rPr lang="en-US" sz="2800" b="1"/>
              <a:t>A. </a:t>
            </a:r>
            <a:r>
              <a:rPr lang="en-US" sz="2800" b="1" u="sng">
                <a:solidFill>
                  <a:srgbClr val="3333CC"/>
                </a:solidFill>
              </a:rPr>
              <a:t>Generally</a:t>
            </a:r>
            <a:r>
              <a:rPr lang="en-US" sz="2800" b="1"/>
              <a:t> – 1 Cor. 11:1-3</a:t>
            </a:r>
          </a:p>
          <a:p>
            <a:endParaRPr lang="en-US" sz="2800" b="1"/>
          </a:p>
          <a:p>
            <a:r>
              <a:rPr lang="en-US" sz="2800" b="1"/>
              <a:t>B. </a:t>
            </a:r>
            <a:r>
              <a:rPr lang="en-US" sz="2800" b="1" u="sng">
                <a:solidFill>
                  <a:srgbClr val="3333CC"/>
                </a:solidFill>
              </a:rPr>
              <a:t>In the Home</a:t>
            </a:r>
            <a:r>
              <a:rPr lang="en-US" sz="2800" b="1"/>
              <a:t> – Eph. 5:22-24; 1 Pet. 3:1-7</a:t>
            </a:r>
          </a:p>
          <a:p>
            <a:endParaRPr lang="en-US" sz="2800" b="1"/>
          </a:p>
          <a:p>
            <a:r>
              <a:rPr lang="en-US" sz="2800" b="1"/>
              <a:t>C. </a:t>
            </a:r>
            <a:r>
              <a:rPr lang="en-US" sz="2800" b="1" u="sng">
                <a:solidFill>
                  <a:srgbClr val="3333CC"/>
                </a:solidFill>
              </a:rPr>
              <a:t>In the Church</a:t>
            </a:r>
            <a:r>
              <a:rPr lang="en-US" sz="2800" b="1"/>
              <a:t>  - Men are to lead</a:t>
            </a:r>
          </a:p>
        </p:txBody>
      </p:sp>
      <p:sp>
        <p:nvSpPr>
          <p:cNvPr id="345092" name="Text Box 4"/>
          <p:cNvSpPr txBox="1">
            <a:spLocks noChangeArrowheads="1"/>
          </p:cNvSpPr>
          <p:nvPr/>
        </p:nvSpPr>
        <p:spPr bwMode="auto">
          <a:xfrm>
            <a:off x="1676400" y="3673475"/>
            <a:ext cx="5726113" cy="2647950"/>
          </a:xfrm>
          <a:prstGeom prst="rect">
            <a:avLst/>
          </a:prstGeom>
          <a:noFill/>
          <a:ln w="9525">
            <a:noFill/>
            <a:miter lim="800000"/>
            <a:headEnd/>
            <a:tailEnd/>
          </a:ln>
        </p:spPr>
        <p:txBody>
          <a:bodyPr wrap="none">
            <a:spAutoFit/>
          </a:bodyPr>
          <a:lstStyle/>
          <a:p>
            <a:pPr>
              <a:buFontTx/>
              <a:buChar char="•"/>
            </a:pPr>
            <a:r>
              <a:rPr lang="en-US" i="1"/>
              <a:t> Elders are men (1 Tim. 3:1-7; Tit. 1:5-9)</a:t>
            </a:r>
          </a:p>
          <a:p>
            <a:pPr>
              <a:buFontTx/>
              <a:buChar char="•"/>
            </a:pPr>
            <a:r>
              <a:rPr lang="en-US" i="1"/>
              <a:t> Deacons are men (1 Tim. 3:8-13)</a:t>
            </a:r>
          </a:p>
          <a:p>
            <a:pPr>
              <a:buFontTx/>
              <a:buChar char="•"/>
            </a:pPr>
            <a:r>
              <a:rPr lang="en-US" i="1"/>
              <a:t> Preachers are men</a:t>
            </a:r>
          </a:p>
          <a:p>
            <a:pPr lvl="1">
              <a:buFont typeface="Wingdings" pitchFamily="2" charset="2"/>
              <a:buChar char="Ø"/>
            </a:pPr>
            <a:r>
              <a:rPr lang="en-US" i="1"/>
              <a:t> Peter &amp; apostles (Acts 2, 3)</a:t>
            </a:r>
          </a:p>
          <a:p>
            <a:pPr lvl="1">
              <a:buFont typeface="Wingdings" pitchFamily="2" charset="2"/>
              <a:buChar char="Ø"/>
            </a:pPr>
            <a:r>
              <a:rPr lang="en-US" i="1"/>
              <a:t> Paul (Acts 13, 17)</a:t>
            </a:r>
          </a:p>
          <a:p>
            <a:pPr lvl="1">
              <a:buFont typeface="Wingdings" pitchFamily="2" charset="2"/>
              <a:buChar char="Ø"/>
            </a:pPr>
            <a:r>
              <a:rPr lang="en-US" i="1"/>
              <a:t> Stephen (Acts 6)</a:t>
            </a:r>
          </a:p>
          <a:p>
            <a:pPr lvl="1">
              <a:buFont typeface="Wingdings" pitchFamily="2" charset="2"/>
              <a:buChar char="Ø"/>
            </a:pPr>
            <a:r>
              <a:rPr lang="en-US" i="1"/>
              <a:t> Philip (Acts 8)</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45092">
                                            <p:txEl>
                                              <p:pRg st="0" end="0"/>
                                            </p:txEl>
                                          </p:spTgt>
                                        </p:tgtEl>
                                        <p:attrNameLst>
                                          <p:attrName>style.visibility</p:attrName>
                                        </p:attrNameLst>
                                      </p:cBhvr>
                                      <p:to>
                                        <p:strVal val="visible"/>
                                      </p:to>
                                    </p:set>
                                    <p:anim calcmode="lin" valueType="num">
                                      <p:cBhvr additive="base">
                                        <p:cTn id="7" dur="500" fill="hold"/>
                                        <p:tgtEl>
                                          <p:spTgt spid="34509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4509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45092">
                                            <p:txEl>
                                              <p:pRg st="1" end="1"/>
                                            </p:txEl>
                                          </p:spTgt>
                                        </p:tgtEl>
                                        <p:attrNameLst>
                                          <p:attrName>style.visibility</p:attrName>
                                        </p:attrNameLst>
                                      </p:cBhvr>
                                      <p:to>
                                        <p:strVal val="visible"/>
                                      </p:to>
                                    </p:set>
                                    <p:anim calcmode="lin" valueType="num">
                                      <p:cBhvr additive="base">
                                        <p:cTn id="13" dur="500" fill="hold"/>
                                        <p:tgtEl>
                                          <p:spTgt spid="34509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4509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45092">
                                            <p:txEl>
                                              <p:pRg st="2" end="2"/>
                                            </p:txEl>
                                          </p:spTgt>
                                        </p:tgtEl>
                                        <p:attrNameLst>
                                          <p:attrName>style.visibility</p:attrName>
                                        </p:attrNameLst>
                                      </p:cBhvr>
                                      <p:to>
                                        <p:strVal val="visible"/>
                                      </p:to>
                                    </p:set>
                                    <p:anim calcmode="lin" valueType="num">
                                      <p:cBhvr additive="base">
                                        <p:cTn id="19" dur="500" fill="hold"/>
                                        <p:tgtEl>
                                          <p:spTgt spid="34509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4509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345092">
                                            <p:txEl>
                                              <p:pRg st="3" end="3"/>
                                            </p:txEl>
                                          </p:spTgt>
                                        </p:tgtEl>
                                        <p:attrNameLst>
                                          <p:attrName>style.visibility</p:attrName>
                                        </p:attrNameLst>
                                      </p:cBhvr>
                                      <p:to>
                                        <p:strVal val="visible"/>
                                      </p:to>
                                    </p:set>
                                    <p:anim calcmode="lin" valueType="num">
                                      <p:cBhvr additive="base">
                                        <p:cTn id="25" dur="500" fill="hold"/>
                                        <p:tgtEl>
                                          <p:spTgt spid="34509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45092">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345092">
                                            <p:txEl>
                                              <p:pRg st="4" end="4"/>
                                            </p:txEl>
                                          </p:spTgt>
                                        </p:tgtEl>
                                        <p:attrNameLst>
                                          <p:attrName>style.visibility</p:attrName>
                                        </p:attrNameLst>
                                      </p:cBhvr>
                                      <p:to>
                                        <p:strVal val="visible"/>
                                      </p:to>
                                    </p:set>
                                    <p:anim calcmode="lin" valueType="num">
                                      <p:cBhvr additive="base">
                                        <p:cTn id="31" dur="500" fill="hold"/>
                                        <p:tgtEl>
                                          <p:spTgt spid="34509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45092">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345092">
                                            <p:txEl>
                                              <p:pRg st="5" end="5"/>
                                            </p:txEl>
                                          </p:spTgt>
                                        </p:tgtEl>
                                        <p:attrNameLst>
                                          <p:attrName>style.visibility</p:attrName>
                                        </p:attrNameLst>
                                      </p:cBhvr>
                                      <p:to>
                                        <p:strVal val="visible"/>
                                      </p:to>
                                    </p:set>
                                    <p:anim calcmode="lin" valueType="num">
                                      <p:cBhvr additive="base">
                                        <p:cTn id="37" dur="500" fill="hold"/>
                                        <p:tgtEl>
                                          <p:spTgt spid="345092">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45092">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grpId="0" nodeType="clickEffect">
                                  <p:stCondLst>
                                    <p:cond delay="0"/>
                                  </p:stCondLst>
                                  <p:childTnLst>
                                    <p:set>
                                      <p:cBhvr>
                                        <p:cTn id="42" dur="1" fill="hold">
                                          <p:stCondLst>
                                            <p:cond delay="0"/>
                                          </p:stCondLst>
                                        </p:cTn>
                                        <p:tgtEl>
                                          <p:spTgt spid="345092">
                                            <p:txEl>
                                              <p:pRg st="6" end="6"/>
                                            </p:txEl>
                                          </p:spTgt>
                                        </p:tgtEl>
                                        <p:attrNameLst>
                                          <p:attrName>style.visibility</p:attrName>
                                        </p:attrNameLst>
                                      </p:cBhvr>
                                      <p:to>
                                        <p:strVal val="visible"/>
                                      </p:to>
                                    </p:set>
                                    <p:anim calcmode="lin" valueType="num">
                                      <p:cBhvr additive="base">
                                        <p:cTn id="43" dur="500" fill="hold"/>
                                        <p:tgtEl>
                                          <p:spTgt spid="345092">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45092">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2"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457200" y="304800"/>
            <a:ext cx="8229600" cy="1143000"/>
          </a:xfrm>
          <a:solidFill>
            <a:srgbClr val="3333CC"/>
          </a:solidFill>
          <a:ln w="28575">
            <a:solidFill>
              <a:schemeClr val="tx2"/>
            </a:solidFill>
          </a:ln>
        </p:spPr>
        <p:txBody>
          <a:bodyPr/>
          <a:lstStyle/>
          <a:p>
            <a:pPr eaLnBrk="1" hangingPunct="1"/>
            <a:r>
              <a:rPr lang="en-US" sz="4800" dirty="0" smtClean="0">
                <a:solidFill>
                  <a:srgbClr val="FFFFCC"/>
                </a:solidFill>
                <a:effectLst>
                  <a:outerShdw blurRad="38100" dist="38100" dir="2700000" algn="tl">
                    <a:srgbClr val="000000">
                      <a:alpha val="43137"/>
                    </a:srgbClr>
                  </a:outerShdw>
                </a:effectLst>
                <a:latin typeface="Comic Sans MS" pitchFamily="66" charset="0"/>
              </a:rPr>
              <a:t>It Is Not Because</a:t>
            </a:r>
          </a:p>
        </p:txBody>
      </p:sp>
      <p:sp>
        <p:nvSpPr>
          <p:cNvPr id="331781" name="Rectangle 5"/>
          <p:cNvSpPr>
            <a:spLocks noGrp="1" noChangeArrowheads="1"/>
          </p:cNvSpPr>
          <p:nvPr>
            <p:ph type="body" idx="1"/>
          </p:nvPr>
        </p:nvSpPr>
        <p:spPr>
          <a:xfrm>
            <a:off x="609600" y="2514600"/>
            <a:ext cx="8229600" cy="4525962"/>
          </a:xfrm>
        </p:spPr>
        <p:txBody>
          <a:bodyPr/>
          <a:lstStyle/>
          <a:p>
            <a:pPr eaLnBrk="1" hangingPunct="1"/>
            <a:r>
              <a:rPr lang="en-US" dirty="0" smtClean="0"/>
              <a:t>We don’t like women</a:t>
            </a:r>
          </a:p>
          <a:p>
            <a:pPr eaLnBrk="1" hangingPunct="1"/>
            <a:r>
              <a:rPr lang="en-US" dirty="0" smtClean="0"/>
              <a:t>We think women cannot do as well as men</a:t>
            </a:r>
          </a:p>
          <a:p>
            <a:pPr eaLnBrk="1" hangingPunct="1"/>
            <a:r>
              <a:rPr lang="en-US" dirty="0" smtClean="0"/>
              <a:t>We think women are inferior</a:t>
            </a:r>
          </a:p>
          <a:p>
            <a:pPr eaLnBrk="1" hangingPunct="1"/>
            <a:r>
              <a:rPr lang="en-US" dirty="0" smtClean="0"/>
              <a:t>We think women don’t know the Bible</a:t>
            </a:r>
          </a:p>
          <a:p>
            <a:pPr eaLnBrk="1" hangingPunct="1"/>
            <a:r>
              <a:rPr lang="en-US" dirty="0" smtClean="0"/>
              <a:t>We want to hold to old traditions</a:t>
            </a:r>
          </a:p>
        </p:txBody>
      </p:sp>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029200" y="1447800"/>
            <a:ext cx="1994496" cy="1981200"/>
          </a:xfrm>
          <a:prstGeom prst="rect">
            <a:avLst/>
          </a:prstGeom>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31781">
                                            <p:txEl>
                                              <p:pRg st="0" end="0"/>
                                            </p:txEl>
                                          </p:spTgt>
                                        </p:tgtEl>
                                        <p:attrNameLst>
                                          <p:attrName>style.visibility</p:attrName>
                                        </p:attrNameLst>
                                      </p:cBhvr>
                                      <p:to>
                                        <p:strVal val="visible"/>
                                      </p:to>
                                    </p:set>
                                    <p:anim calcmode="lin" valueType="num">
                                      <p:cBhvr>
                                        <p:cTn id="7" dur="1000" fill="hold"/>
                                        <p:tgtEl>
                                          <p:spTgt spid="33178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31781">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3178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178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31781">
                                            <p:txEl>
                                              <p:pRg st="1" end="1"/>
                                            </p:txEl>
                                          </p:spTgt>
                                        </p:tgtEl>
                                        <p:attrNameLst>
                                          <p:attrName>style.visibility</p:attrName>
                                        </p:attrNameLst>
                                      </p:cBhvr>
                                      <p:to>
                                        <p:strVal val="visible"/>
                                      </p:to>
                                    </p:set>
                                    <p:anim calcmode="lin" valueType="num">
                                      <p:cBhvr>
                                        <p:cTn id="15" dur="1000" fill="hold"/>
                                        <p:tgtEl>
                                          <p:spTgt spid="331781">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31781">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3178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3178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31781">
                                            <p:txEl>
                                              <p:pRg st="2" end="2"/>
                                            </p:txEl>
                                          </p:spTgt>
                                        </p:tgtEl>
                                        <p:attrNameLst>
                                          <p:attrName>style.visibility</p:attrName>
                                        </p:attrNameLst>
                                      </p:cBhvr>
                                      <p:to>
                                        <p:strVal val="visible"/>
                                      </p:to>
                                    </p:set>
                                    <p:anim calcmode="lin" valueType="num">
                                      <p:cBhvr>
                                        <p:cTn id="23" dur="1000" fill="hold"/>
                                        <p:tgtEl>
                                          <p:spTgt spid="331781">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31781">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31781">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31781">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31781">
                                            <p:txEl>
                                              <p:pRg st="3" end="3"/>
                                            </p:txEl>
                                          </p:spTgt>
                                        </p:tgtEl>
                                        <p:attrNameLst>
                                          <p:attrName>style.visibility</p:attrName>
                                        </p:attrNameLst>
                                      </p:cBhvr>
                                      <p:to>
                                        <p:strVal val="visible"/>
                                      </p:to>
                                    </p:set>
                                    <p:anim calcmode="lin" valueType="num">
                                      <p:cBhvr>
                                        <p:cTn id="31" dur="1000" fill="hold"/>
                                        <p:tgtEl>
                                          <p:spTgt spid="331781">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31781">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31781">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31781">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331781">
                                            <p:txEl>
                                              <p:pRg st="4" end="4"/>
                                            </p:txEl>
                                          </p:spTgt>
                                        </p:tgtEl>
                                        <p:attrNameLst>
                                          <p:attrName>style.visibility</p:attrName>
                                        </p:attrNameLst>
                                      </p:cBhvr>
                                      <p:to>
                                        <p:strVal val="visible"/>
                                      </p:to>
                                    </p:set>
                                    <p:anim calcmode="lin" valueType="num">
                                      <p:cBhvr>
                                        <p:cTn id="39" dur="1000" fill="hold"/>
                                        <p:tgtEl>
                                          <p:spTgt spid="331781">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31781">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31781">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331781">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32"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circle(out)">
                                      <p:cBhvr>
                                        <p:cTn id="4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85800" y="228600"/>
            <a:ext cx="7734810" cy="186204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The Role of Women</a:t>
            </a:r>
          </a:p>
        </p:txBody>
      </p:sp>
      <p:sp>
        <p:nvSpPr>
          <p:cNvPr id="11" name="Text Box 7"/>
          <p:cNvSpPr txBox="1">
            <a:spLocks noChangeArrowheads="1"/>
          </p:cNvSpPr>
          <p:nvPr/>
        </p:nvSpPr>
        <p:spPr bwMode="auto">
          <a:xfrm>
            <a:off x="304800" y="2362200"/>
            <a:ext cx="8507457" cy="1107996"/>
          </a:xfrm>
          <a:prstGeom prst="rect">
            <a:avLst/>
          </a:prstGeom>
          <a:noFill/>
          <a:ln w="9525">
            <a:noFill/>
            <a:miter lim="800000"/>
            <a:headEnd/>
            <a:tailEnd/>
          </a:ln>
          <a:effectLst/>
        </p:spPr>
        <p:txBody>
          <a:bodyPr wrap="none">
            <a:spAutoFit/>
          </a:bodyPr>
          <a:lstStyle/>
          <a:p>
            <a:pPr marL="571500" indent="-571500">
              <a:buFontTx/>
              <a:buAutoNum type="romanUcPeriod"/>
              <a:defRPr/>
            </a:pPr>
            <a:r>
              <a:rPr lang="en-US" sz="2800" b="1" dirty="0">
                <a:latin typeface="Comic Sans MS" pitchFamily="66" charset="0"/>
              </a:rPr>
              <a:t>God Placed Man (Not Woman) In Leadership</a:t>
            </a:r>
          </a:p>
          <a:p>
            <a:pPr marL="571500" indent="-571500">
              <a:buFontTx/>
              <a:buAutoNum type="romanUcPeriod"/>
              <a:defRPr/>
            </a:pPr>
            <a:endParaRPr lang="en-US" sz="1000" b="1" dirty="0">
              <a:latin typeface="Comic Sans MS" pitchFamily="66" charset="0"/>
            </a:endParaRPr>
          </a:p>
          <a:p>
            <a:pPr>
              <a:defRPr/>
            </a:pPr>
            <a:r>
              <a:rPr lang="en-US" sz="2800" b="1" dirty="0">
                <a:latin typeface="Comic Sans MS" pitchFamily="66" charset="0"/>
              </a:rPr>
              <a:t>II. Women Are Not To Teach Over A Man</a:t>
            </a:r>
          </a:p>
        </p:txBody>
      </p:sp>
      <p:pic>
        <p:nvPicPr>
          <p:cNvPr id="4" name="Picture 7" descr="j0202153"/>
          <p:cNvPicPr>
            <a:picLocks noChangeAspect="1" noChangeArrowheads="1"/>
          </p:cNvPicPr>
          <p:nvPr/>
        </p:nvPicPr>
        <p:blipFill>
          <a:blip r:embed="rId2" cstate="print"/>
          <a:srcRect/>
          <a:stretch>
            <a:fillRect/>
          </a:stretch>
        </p:blipFill>
        <p:spPr bwMode="auto">
          <a:xfrm>
            <a:off x="0" y="4625656"/>
            <a:ext cx="1524000" cy="23085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8" descr="j0202233"/>
          <p:cNvPicPr>
            <a:picLocks noChangeAspect="1" noChangeArrowheads="1"/>
          </p:cNvPicPr>
          <p:nvPr/>
        </p:nvPicPr>
        <p:blipFill>
          <a:blip r:embed="rId3" cstate="print"/>
          <a:srcRect/>
          <a:stretch>
            <a:fillRect/>
          </a:stretch>
        </p:blipFill>
        <p:spPr bwMode="auto">
          <a:xfrm>
            <a:off x="7619999" y="4589720"/>
            <a:ext cx="1524001" cy="2268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spd="slow">
    <p:circl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9458" name="Text Box 4"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II. Women Are Not To Teach Over A Man</a:t>
            </a:r>
          </a:p>
        </p:txBody>
      </p:sp>
      <p:sp>
        <p:nvSpPr>
          <p:cNvPr id="337925" name="Oval 5"/>
          <p:cNvSpPr>
            <a:spLocks noChangeArrowheads="1"/>
          </p:cNvSpPr>
          <p:nvPr/>
        </p:nvSpPr>
        <p:spPr bwMode="auto">
          <a:xfrm>
            <a:off x="3048000" y="1066800"/>
            <a:ext cx="3124200" cy="1447800"/>
          </a:xfrm>
          <a:prstGeom prst="ellipse">
            <a:avLst/>
          </a:prstGeom>
          <a:solidFill>
            <a:srgbClr val="FFCCCC"/>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defRPr/>
            </a:pPr>
            <a:r>
              <a:rPr lang="en-US" sz="2800" b="1">
                <a:solidFill>
                  <a:srgbClr val="3333CC"/>
                </a:solidFill>
                <a:latin typeface="Arial" charset="0"/>
              </a:rPr>
              <a:t>1 Tim. 2:11-14</a:t>
            </a:r>
          </a:p>
        </p:txBody>
      </p:sp>
      <p:sp>
        <p:nvSpPr>
          <p:cNvPr id="337926" name="Text Box 6"/>
          <p:cNvSpPr txBox="1">
            <a:spLocks noChangeArrowheads="1"/>
          </p:cNvSpPr>
          <p:nvPr/>
        </p:nvSpPr>
        <p:spPr bwMode="auto">
          <a:xfrm>
            <a:off x="838200" y="2895600"/>
            <a:ext cx="7620000" cy="3387725"/>
          </a:xfrm>
          <a:prstGeom prst="rect">
            <a:avLst/>
          </a:prstGeom>
          <a:solidFill>
            <a:schemeClr val="bg1"/>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a:latin typeface="Arial" charset="0"/>
              </a:rPr>
              <a:t>11 Let a woman learn in silence with all submission. </a:t>
            </a:r>
          </a:p>
          <a:p>
            <a:pPr>
              <a:defRPr/>
            </a:pPr>
            <a:endParaRPr lang="en-US">
              <a:latin typeface="Arial" charset="0"/>
            </a:endParaRPr>
          </a:p>
          <a:p>
            <a:pPr>
              <a:defRPr/>
            </a:pPr>
            <a:r>
              <a:rPr lang="en-US">
                <a:latin typeface="Arial" charset="0"/>
              </a:rPr>
              <a:t>12 And I do not permit a woman to teach or to have authority over a man, but to be in silence. </a:t>
            </a:r>
          </a:p>
          <a:p>
            <a:pPr>
              <a:defRPr/>
            </a:pPr>
            <a:endParaRPr lang="en-US">
              <a:latin typeface="Arial" charset="0"/>
            </a:endParaRPr>
          </a:p>
          <a:p>
            <a:pPr>
              <a:defRPr/>
            </a:pPr>
            <a:r>
              <a:rPr lang="en-US">
                <a:latin typeface="Arial" charset="0"/>
              </a:rPr>
              <a:t>13 For Adam was formed first, then Eve. </a:t>
            </a:r>
          </a:p>
          <a:p>
            <a:pPr>
              <a:defRPr/>
            </a:pPr>
            <a:endParaRPr lang="en-US">
              <a:latin typeface="Arial" charset="0"/>
            </a:endParaRPr>
          </a:p>
          <a:p>
            <a:pPr>
              <a:defRPr/>
            </a:pPr>
            <a:r>
              <a:rPr lang="en-US">
                <a:latin typeface="Arial" charset="0"/>
              </a:rPr>
              <a:t>14 And Adam was not deceived, but the woman being deceived, fell into transgression. </a:t>
            </a:r>
          </a:p>
        </p:txBody>
      </p:sp>
    </p:spTree>
  </p:cSld>
  <p:clrMapOvr>
    <a:masterClrMapping/>
  </p:clrMapOvr>
  <p:transition spd="slow">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0482"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II. Women Are Not To Teach Over A Man</a:t>
            </a:r>
          </a:p>
        </p:txBody>
      </p:sp>
      <p:sp>
        <p:nvSpPr>
          <p:cNvPr id="20483" name="Text Box 5"/>
          <p:cNvSpPr txBox="1">
            <a:spLocks noChangeArrowheads="1"/>
          </p:cNvSpPr>
          <p:nvPr/>
        </p:nvSpPr>
        <p:spPr bwMode="auto">
          <a:xfrm>
            <a:off x="1219200" y="1600200"/>
            <a:ext cx="2084388" cy="519113"/>
          </a:xfrm>
          <a:prstGeom prst="rect">
            <a:avLst/>
          </a:prstGeom>
          <a:noFill/>
          <a:ln w="9525">
            <a:noFill/>
            <a:miter lim="800000"/>
            <a:headEnd/>
            <a:tailEnd/>
          </a:ln>
        </p:spPr>
        <p:txBody>
          <a:bodyPr wrap="none">
            <a:spAutoFit/>
          </a:bodyPr>
          <a:lstStyle/>
          <a:p>
            <a:r>
              <a:rPr lang="en-US" sz="2800" b="1"/>
              <a:t>A. </a:t>
            </a:r>
            <a:r>
              <a:rPr lang="en-US" sz="2800" b="1" u="sng">
                <a:solidFill>
                  <a:srgbClr val="3333CC"/>
                </a:solidFill>
              </a:rPr>
              <a:t>Context</a:t>
            </a:r>
            <a:r>
              <a:rPr lang="en-US" sz="2800" b="1">
                <a:solidFill>
                  <a:srgbClr val="3333CC"/>
                </a:solidFill>
              </a:rPr>
              <a:t>:</a:t>
            </a:r>
          </a:p>
        </p:txBody>
      </p:sp>
      <p:sp>
        <p:nvSpPr>
          <p:cNvPr id="20484" name="Text Box 6"/>
          <p:cNvSpPr txBox="1">
            <a:spLocks noChangeArrowheads="1"/>
          </p:cNvSpPr>
          <p:nvPr/>
        </p:nvSpPr>
        <p:spPr bwMode="auto">
          <a:xfrm>
            <a:off x="2590800" y="2286000"/>
            <a:ext cx="4098925" cy="519113"/>
          </a:xfrm>
          <a:prstGeom prst="rect">
            <a:avLst/>
          </a:prstGeom>
          <a:noFill/>
          <a:ln w="9525">
            <a:noFill/>
            <a:miter lim="800000"/>
            <a:headEnd/>
            <a:tailEnd/>
          </a:ln>
        </p:spPr>
        <p:txBody>
          <a:bodyPr wrap="none">
            <a:spAutoFit/>
          </a:bodyPr>
          <a:lstStyle/>
          <a:p>
            <a:r>
              <a:rPr lang="en-US" sz="2800" b="1" i="1"/>
              <a:t>Roles of men &amp; women</a:t>
            </a:r>
          </a:p>
        </p:txBody>
      </p:sp>
      <p:grpSp>
        <p:nvGrpSpPr>
          <p:cNvPr id="2" name="Group 12"/>
          <p:cNvGrpSpPr>
            <a:grpSpLocks/>
          </p:cNvGrpSpPr>
          <p:nvPr/>
        </p:nvGrpSpPr>
        <p:grpSpPr bwMode="auto">
          <a:xfrm>
            <a:off x="1143000" y="2819400"/>
            <a:ext cx="2971800" cy="2438400"/>
            <a:chOff x="720" y="1776"/>
            <a:chExt cx="1872" cy="1536"/>
          </a:xfrm>
          <a:scene3d>
            <a:camera prst="orthographicFront">
              <a:rot lat="0" lon="0" rev="0"/>
            </a:camera>
            <a:lightRig rig="balanced" dir="t">
              <a:rot lat="0" lon="0" rev="8700000"/>
            </a:lightRig>
          </a:scene3d>
        </p:grpSpPr>
        <p:sp>
          <p:nvSpPr>
            <p:cNvPr id="347143" name="Oval 7"/>
            <p:cNvSpPr>
              <a:spLocks noChangeArrowheads="1"/>
            </p:cNvSpPr>
            <p:nvPr/>
          </p:nvSpPr>
          <p:spPr bwMode="auto">
            <a:xfrm>
              <a:off x="720" y="2256"/>
              <a:ext cx="1824" cy="1056"/>
            </a:xfrm>
            <a:prstGeom prst="ellipse">
              <a:avLst/>
            </a:prstGeom>
            <a:solidFill>
              <a:schemeClr val="accent1"/>
            </a:solidFill>
            <a:ln w="9525">
              <a:noFill/>
              <a:round/>
              <a:headEnd/>
              <a:tailEnd/>
            </a:ln>
            <a:effectLst>
              <a:outerShdw blurRad="44450" dist="27940" dir="5400000" algn="ctr">
                <a:srgbClr val="000000">
                  <a:alpha val="32000"/>
                </a:srgbClr>
              </a:outerShdw>
            </a:effectLst>
            <a:sp3d>
              <a:bevelT w="190500" h="38100"/>
            </a:sp3d>
          </p:spPr>
          <p:txBody>
            <a:bodyPr wrap="none" anchor="ctr"/>
            <a:lstStyle/>
            <a:p>
              <a:pPr algn="ctr">
                <a:defRPr/>
              </a:pPr>
              <a:r>
                <a:rPr lang="en-US" b="1">
                  <a:latin typeface="Arial" charset="0"/>
                </a:rPr>
                <a:t>Men</a:t>
              </a:r>
              <a:r>
                <a:rPr lang="en-US">
                  <a:latin typeface="Arial" charset="0"/>
                </a:rPr>
                <a:t> (v. 8)</a:t>
              </a:r>
            </a:p>
            <a:p>
              <a:pPr algn="ctr">
                <a:defRPr/>
              </a:pPr>
              <a:r>
                <a:rPr lang="en-US">
                  <a:latin typeface="Arial" charset="0"/>
                </a:rPr>
                <a:t>Pray Everywhere</a:t>
              </a:r>
            </a:p>
          </p:txBody>
        </p:sp>
        <p:sp>
          <p:nvSpPr>
            <p:cNvPr id="347146" name="Line 10"/>
            <p:cNvSpPr>
              <a:spLocks noChangeShapeType="1"/>
            </p:cNvSpPr>
            <p:nvPr/>
          </p:nvSpPr>
          <p:spPr bwMode="auto">
            <a:xfrm flipH="1">
              <a:off x="2064" y="1776"/>
              <a:ext cx="528" cy="480"/>
            </a:xfrm>
            <a:prstGeom prst="line">
              <a:avLst/>
            </a:prstGeom>
            <a:noFill/>
            <a:ln w="9525">
              <a:noFill/>
              <a:round/>
              <a:headEnd/>
              <a:tailEnd type="triangle" w="med" len="med"/>
            </a:ln>
            <a:effectLst>
              <a:outerShdw blurRad="44450" dist="27940" dir="5400000" algn="ctr">
                <a:srgbClr val="000000">
                  <a:alpha val="32000"/>
                </a:srgbClr>
              </a:outerShdw>
            </a:effectLst>
            <a:sp3d>
              <a:bevelT w="190500" h="38100"/>
            </a:sp3d>
          </p:spPr>
          <p:txBody>
            <a:bodyPr/>
            <a:lstStyle/>
            <a:p>
              <a:pPr>
                <a:defRPr/>
              </a:pPr>
              <a:endParaRPr lang="en-US">
                <a:latin typeface="Arial" charset="0"/>
              </a:endParaRPr>
            </a:p>
          </p:txBody>
        </p:sp>
      </p:grpSp>
      <p:grpSp>
        <p:nvGrpSpPr>
          <p:cNvPr id="3" name="Group 13"/>
          <p:cNvGrpSpPr>
            <a:grpSpLocks/>
          </p:cNvGrpSpPr>
          <p:nvPr/>
        </p:nvGrpSpPr>
        <p:grpSpPr bwMode="auto">
          <a:xfrm>
            <a:off x="4953000" y="2819400"/>
            <a:ext cx="3124200" cy="2438400"/>
            <a:chOff x="3120" y="1776"/>
            <a:chExt cx="1968" cy="1536"/>
          </a:xfrm>
          <a:scene3d>
            <a:camera prst="orthographicFront">
              <a:rot lat="0" lon="0" rev="0"/>
            </a:camera>
            <a:lightRig rig="balanced" dir="t">
              <a:rot lat="0" lon="0" rev="8700000"/>
            </a:lightRig>
          </a:scene3d>
        </p:grpSpPr>
        <p:sp>
          <p:nvSpPr>
            <p:cNvPr id="347144" name="Oval 8"/>
            <p:cNvSpPr>
              <a:spLocks noChangeArrowheads="1"/>
            </p:cNvSpPr>
            <p:nvPr/>
          </p:nvSpPr>
          <p:spPr bwMode="auto">
            <a:xfrm>
              <a:off x="3264" y="2256"/>
              <a:ext cx="1824" cy="1056"/>
            </a:xfrm>
            <a:prstGeom prst="ellipse">
              <a:avLst/>
            </a:prstGeom>
            <a:solidFill>
              <a:schemeClr val="accent1"/>
            </a:solidFill>
            <a:ln w="9525">
              <a:noFill/>
              <a:round/>
              <a:headEnd/>
              <a:tailEnd/>
            </a:ln>
            <a:effectLst>
              <a:outerShdw blurRad="44450" dist="27940" dir="5400000" algn="ctr">
                <a:srgbClr val="000000">
                  <a:alpha val="32000"/>
                </a:srgbClr>
              </a:outerShdw>
            </a:effectLst>
            <a:sp3d>
              <a:bevelT w="190500" h="38100"/>
            </a:sp3d>
          </p:spPr>
          <p:txBody>
            <a:bodyPr wrap="none" anchor="ctr"/>
            <a:lstStyle/>
            <a:p>
              <a:pPr algn="ctr">
                <a:defRPr/>
              </a:pPr>
              <a:r>
                <a:rPr lang="en-US" b="1">
                  <a:latin typeface="Arial" charset="0"/>
                </a:rPr>
                <a:t>Women</a:t>
              </a:r>
              <a:r>
                <a:rPr lang="en-US">
                  <a:latin typeface="Arial" charset="0"/>
                </a:rPr>
                <a:t> (v. 9-14)</a:t>
              </a:r>
            </a:p>
            <a:p>
              <a:pPr algn="ctr">
                <a:defRPr/>
              </a:pPr>
              <a:r>
                <a:rPr lang="en-US">
                  <a:latin typeface="Arial" charset="0"/>
                </a:rPr>
                <a:t>Subjection</a:t>
              </a:r>
            </a:p>
          </p:txBody>
        </p:sp>
        <p:sp>
          <p:nvSpPr>
            <p:cNvPr id="347147" name="Line 11"/>
            <p:cNvSpPr>
              <a:spLocks noChangeShapeType="1"/>
            </p:cNvSpPr>
            <p:nvPr/>
          </p:nvSpPr>
          <p:spPr bwMode="auto">
            <a:xfrm>
              <a:off x="3120" y="1776"/>
              <a:ext cx="480" cy="480"/>
            </a:xfrm>
            <a:prstGeom prst="line">
              <a:avLst/>
            </a:prstGeom>
            <a:noFill/>
            <a:ln w="9525">
              <a:noFill/>
              <a:round/>
              <a:headEnd/>
              <a:tailEnd type="triangle" w="med" len="med"/>
            </a:ln>
            <a:effectLst>
              <a:outerShdw blurRad="44450" dist="27940" dir="5400000" algn="ctr">
                <a:srgbClr val="000000">
                  <a:alpha val="32000"/>
                </a:srgbClr>
              </a:outerShdw>
            </a:effectLst>
            <a:sp3d>
              <a:bevelT w="190500" h="38100"/>
            </a:sp3d>
          </p:spPr>
          <p:txBody>
            <a:bodyPr/>
            <a:lstStyle/>
            <a:p>
              <a:pPr>
                <a:defRPr/>
              </a:pPr>
              <a:endParaRPr lang="en-US">
                <a:latin typeface="Arial" charset="0"/>
              </a:endParaRPr>
            </a:p>
          </p:txBody>
        </p:sp>
      </p:gr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1506"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II. Women Are Not To Teach Over A Man</a:t>
            </a:r>
          </a:p>
        </p:txBody>
      </p:sp>
      <p:sp>
        <p:nvSpPr>
          <p:cNvPr id="21507" name="Text Box 3"/>
          <p:cNvSpPr txBox="1">
            <a:spLocks noChangeArrowheads="1"/>
          </p:cNvSpPr>
          <p:nvPr/>
        </p:nvSpPr>
        <p:spPr bwMode="auto">
          <a:xfrm>
            <a:off x="1219200" y="1600200"/>
            <a:ext cx="3944938" cy="1373188"/>
          </a:xfrm>
          <a:prstGeom prst="rect">
            <a:avLst/>
          </a:prstGeom>
          <a:noFill/>
          <a:ln w="9525">
            <a:noFill/>
            <a:miter lim="800000"/>
            <a:headEnd/>
            <a:tailEnd/>
          </a:ln>
        </p:spPr>
        <p:txBody>
          <a:bodyPr wrap="none">
            <a:spAutoFit/>
          </a:bodyPr>
          <a:lstStyle/>
          <a:p>
            <a:r>
              <a:rPr lang="en-US" sz="2800" b="1"/>
              <a:t>A. </a:t>
            </a:r>
            <a:r>
              <a:rPr lang="en-US" sz="2800" b="1" u="sng">
                <a:solidFill>
                  <a:srgbClr val="3333CC"/>
                </a:solidFill>
              </a:rPr>
              <a:t>Context</a:t>
            </a:r>
            <a:r>
              <a:rPr lang="en-US" sz="2800" b="1">
                <a:solidFill>
                  <a:srgbClr val="3333CC"/>
                </a:solidFill>
              </a:rPr>
              <a:t>:</a:t>
            </a:r>
          </a:p>
          <a:p>
            <a:endParaRPr lang="en-US" sz="2800" b="1">
              <a:solidFill>
                <a:srgbClr val="3333CC"/>
              </a:solidFill>
            </a:endParaRPr>
          </a:p>
          <a:p>
            <a:r>
              <a:rPr lang="en-US" sz="2800" b="1"/>
              <a:t>B. </a:t>
            </a:r>
            <a:r>
              <a:rPr lang="en-US" sz="2800" b="1" u="sng">
                <a:solidFill>
                  <a:srgbClr val="3333CC"/>
                </a:solidFill>
              </a:rPr>
              <a:t>Restrictions</a:t>
            </a:r>
            <a:r>
              <a:rPr lang="en-US" sz="2800" b="1">
                <a:solidFill>
                  <a:srgbClr val="3333CC"/>
                </a:solidFill>
              </a:rPr>
              <a:t>: (v. 12)</a:t>
            </a:r>
          </a:p>
        </p:txBody>
      </p:sp>
      <p:sp>
        <p:nvSpPr>
          <p:cNvPr id="349188" name="Rectangle 4"/>
          <p:cNvSpPr>
            <a:spLocks noChangeArrowheads="1"/>
          </p:cNvSpPr>
          <p:nvPr/>
        </p:nvSpPr>
        <p:spPr bwMode="auto">
          <a:xfrm>
            <a:off x="1447800" y="3505200"/>
            <a:ext cx="3505200" cy="457200"/>
          </a:xfrm>
          <a:prstGeom prst="rect">
            <a:avLst/>
          </a:prstGeom>
          <a:solidFill>
            <a:srgbClr val="3333CC"/>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800">
                <a:solidFill>
                  <a:srgbClr val="FFFFCC"/>
                </a:solidFill>
                <a:latin typeface="Arial" charset="0"/>
              </a:rPr>
              <a:t>Not To Teach</a:t>
            </a:r>
          </a:p>
        </p:txBody>
      </p:sp>
      <p:sp>
        <p:nvSpPr>
          <p:cNvPr id="349189" name="Rectangle 5"/>
          <p:cNvSpPr>
            <a:spLocks noChangeArrowheads="1"/>
          </p:cNvSpPr>
          <p:nvPr/>
        </p:nvSpPr>
        <p:spPr bwMode="auto">
          <a:xfrm>
            <a:off x="1447800" y="4419600"/>
            <a:ext cx="3505200" cy="457200"/>
          </a:xfrm>
          <a:prstGeom prst="rect">
            <a:avLst/>
          </a:prstGeom>
          <a:solidFill>
            <a:srgbClr val="3333CC"/>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800">
                <a:solidFill>
                  <a:srgbClr val="FFFFCC"/>
                </a:solidFill>
                <a:latin typeface="Arial" charset="0"/>
              </a:rPr>
              <a:t>Not To Have Auth.</a:t>
            </a:r>
          </a:p>
        </p:txBody>
      </p:sp>
      <p:sp>
        <p:nvSpPr>
          <p:cNvPr id="349190" name="Text Box 6"/>
          <p:cNvSpPr txBox="1">
            <a:spLocks noChangeArrowheads="1"/>
          </p:cNvSpPr>
          <p:nvPr/>
        </p:nvSpPr>
        <p:spPr bwMode="auto">
          <a:xfrm>
            <a:off x="5021263" y="2743200"/>
            <a:ext cx="846137" cy="2470150"/>
          </a:xfrm>
          <a:prstGeom prst="rect">
            <a:avLst/>
          </a:prstGeom>
          <a:noFill/>
          <a:ln w="9525">
            <a:noFill/>
            <a:miter lim="800000"/>
            <a:headEnd/>
            <a:tailEnd/>
          </a:ln>
        </p:spPr>
        <p:txBody>
          <a:bodyPr wrap="none">
            <a:spAutoFit/>
          </a:bodyPr>
          <a:lstStyle/>
          <a:p>
            <a:r>
              <a:rPr lang="en-US" sz="15600"/>
              <a:t>}</a:t>
            </a:r>
          </a:p>
        </p:txBody>
      </p:sp>
      <p:sp>
        <p:nvSpPr>
          <p:cNvPr id="349191" name="Text Box 7"/>
          <p:cNvSpPr txBox="1">
            <a:spLocks noChangeArrowheads="1"/>
          </p:cNvSpPr>
          <p:nvPr/>
        </p:nvSpPr>
        <p:spPr bwMode="auto">
          <a:xfrm>
            <a:off x="5867400" y="3810000"/>
            <a:ext cx="2673350" cy="641350"/>
          </a:xfrm>
          <a:prstGeom prst="rect">
            <a:avLst/>
          </a:prstGeom>
          <a:noFill/>
          <a:ln w="9525">
            <a:noFill/>
            <a:miter lim="800000"/>
            <a:headEnd/>
            <a:tailEnd/>
          </a:ln>
        </p:spPr>
        <p:txBody>
          <a:bodyPr wrap="none">
            <a:spAutoFit/>
          </a:bodyPr>
          <a:lstStyle/>
          <a:p>
            <a:r>
              <a:rPr lang="en-US" sz="3600" b="1" i="1"/>
              <a:t>Over a man</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9191"/>
                                        </p:tgtEl>
                                        <p:attrNameLst>
                                          <p:attrName>style.visibility</p:attrName>
                                        </p:attrNameLst>
                                      </p:cBhvr>
                                      <p:to>
                                        <p:strVal val="visible"/>
                                      </p:to>
                                    </p:set>
                                    <p:animEffect transition="in" filter="fade">
                                      <p:cBhvr>
                                        <p:cTn id="7" dur="2000"/>
                                        <p:tgtEl>
                                          <p:spTgt spid="34919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349190"/>
                                        </p:tgtEl>
                                        <p:attrNameLst>
                                          <p:attrName>style.visibility</p:attrName>
                                        </p:attrNameLst>
                                      </p:cBhvr>
                                      <p:to>
                                        <p:strVal val="visible"/>
                                      </p:to>
                                    </p:set>
                                    <p:animEffect transition="in" filter="slide(fromRight)">
                                      <p:cBhvr>
                                        <p:cTn id="12" dur="500"/>
                                        <p:tgtEl>
                                          <p:spTgt spid="349190"/>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349188"/>
                                        </p:tgtEl>
                                        <p:attrNameLst>
                                          <p:attrName>style.visibility</p:attrName>
                                        </p:attrNameLst>
                                      </p:cBhvr>
                                      <p:to>
                                        <p:strVal val="visible"/>
                                      </p:to>
                                    </p:set>
                                    <p:anim calcmode="lin" valueType="num">
                                      <p:cBhvr>
                                        <p:cTn id="17" dur="1000" fill="hold"/>
                                        <p:tgtEl>
                                          <p:spTgt spid="349188"/>
                                        </p:tgtEl>
                                        <p:attrNameLst>
                                          <p:attrName>ppt_w</p:attrName>
                                        </p:attrNameLst>
                                      </p:cBhvr>
                                      <p:tavLst>
                                        <p:tav tm="0">
                                          <p:val>
                                            <p:strVal val="#ppt_w*0.70"/>
                                          </p:val>
                                        </p:tav>
                                        <p:tav tm="100000">
                                          <p:val>
                                            <p:strVal val="#ppt_w"/>
                                          </p:val>
                                        </p:tav>
                                      </p:tavLst>
                                    </p:anim>
                                    <p:anim calcmode="lin" valueType="num">
                                      <p:cBhvr>
                                        <p:cTn id="18" dur="1000" fill="hold"/>
                                        <p:tgtEl>
                                          <p:spTgt spid="349188"/>
                                        </p:tgtEl>
                                        <p:attrNameLst>
                                          <p:attrName>ppt_h</p:attrName>
                                        </p:attrNameLst>
                                      </p:cBhvr>
                                      <p:tavLst>
                                        <p:tav tm="0">
                                          <p:val>
                                            <p:strVal val="#ppt_h"/>
                                          </p:val>
                                        </p:tav>
                                        <p:tav tm="100000">
                                          <p:val>
                                            <p:strVal val="#ppt_h"/>
                                          </p:val>
                                        </p:tav>
                                      </p:tavLst>
                                    </p:anim>
                                    <p:animEffect transition="in" filter="fade">
                                      <p:cBhvr>
                                        <p:cTn id="19" dur="1000"/>
                                        <p:tgtEl>
                                          <p:spTgt spid="349188"/>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349189"/>
                                        </p:tgtEl>
                                        <p:attrNameLst>
                                          <p:attrName>style.visibility</p:attrName>
                                        </p:attrNameLst>
                                      </p:cBhvr>
                                      <p:to>
                                        <p:strVal val="visible"/>
                                      </p:to>
                                    </p:set>
                                    <p:anim calcmode="lin" valueType="num">
                                      <p:cBhvr>
                                        <p:cTn id="24" dur="1000" fill="hold"/>
                                        <p:tgtEl>
                                          <p:spTgt spid="349189"/>
                                        </p:tgtEl>
                                        <p:attrNameLst>
                                          <p:attrName>ppt_w</p:attrName>
                                        </p:attrNameLst>
                                      </p:cBhvr>
                                      <p:tavLst>
                                        <p:tav tm="0">
                                          <p:val>
                                            <p:strVal val="#ppt_w*0.70"/>
                                          </p:val>
                                        </p:tav>
                                        <p:tav tm="100000">
                                          <p:val>
                                            <p:strVal val="#ppt_w"/>
                                          </p:val>
                                        </p:tav>
                                      </p:tavLst>
                                    </p:anim>
                                    <p:anim calcmode="lin" valueType="num">
                                      <p:cBhvr>
                                        <p:cTn id="25" dur="1000" fill="hold"/>
                                        <p:tgtEl>
                                          <p:spTgt spid="349189"/>
                                        </p:tgtEl>
                                        <p:attrNameLst>
                                          <p:attrName>ppt_h</p:attrName>
                                        </p:attrNameLst>
                                      </p:cBhvr>
                                      <p:tavLst>
                                        <p:tav tm="0">
                                          <p:val>
                                            <p:strVal val="#ppt_h"/>
                                          </p:val>
                                        </p:tav>
                                        <p:tav tm="100000">
                                          <p:val>
                                            <p:strVal val="#ppt_h"/>
                                          </p:val>
                                        </p:tav>
                                      </p:tavLst>
                                    </p:anim>
                                    <p:animEffect transition="in" filter="fade">
                                      <p:cBhvr>
                                        <p:cTn id="26" dur="1000"/>
                                        <p:tgtEl>
                                          <p:spTgt spid="349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0" grpId="0"/>
      <p:bldP spid="349191"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2530"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II. Women Are Not To Teach Over A Man</a:t>
            </a:r>
          </a:p>
        </p:txBody>
      </p:sp>
      <p:sp>
        <p:nvSpPr>
          <p:cNvPr id="22531" name="Text Box 3"/>
          <p:cNvSpPr txBox="1">
            <a:spLocks noChangeArrowheads="1"/>
          </p:cNvSpPr>
          <p:nvPr/>
        </p:nvSpPr>
        <p:spPr bwMode="auto">
          <a:xfrm>
            <a:off x="1219200" y="1600200"/>
            <a:ext cx="4086225" cy="2227263"/>
          </a:xfrm>
          <a:prstGeom prst="rect">
            <a:avLst/>
          </a:prstGeom>
          <a:noFill/>
          <a:ln w="9525">
            <a:noFill/>
            <a:miter lim="800000"/>
            <a:headEnd/>
            <a:tailEnd/>
          </a:ln>
          <a:effectLst/>
        </p:spPr>
        <p:txBody>
          <a:bodyPr wrap="none">
            <a:spAutoFit/>
          </a:bodyPr>
          <a:lstStyle/>
          <a:p>
            <a:r>
              <a:rPr lang="en-US" sz="2800" b="1" dirty="0"/>
              <a:t>A. </a:t>
            </a:r>
            <a:r>
              <a:rPr lang="en-US" sz="2800" b="1" u="sng" dirty="0">
                <a:solidFill>
                  <a:srgbClr val="3333CC"/>
                </a:solidFill>
              </a:rPr>
              <a:t>Context</a:t>
            </a:r>
            <a:r>
              <a:rPr lang="en-US" sz="2800" b="1" dirty="0">
                <a:solidFill>
                  <a:srgbClr val="3333CC"/>
                </a:solidFill>
              </a:rPr>
              <a:t>:</a:t>
            </a:r>
          </a:p>
          <a:p>
            <a:endParaRPr lang="en-US" sz="2800" b="1" dirty="0">
              <a:solidFill>
                <a:srgbClr val="3333CC"/>
              </a:solidFill>
            </a:endParaRPr>
          </a:p>
          <a:p>
            <a:r>
              <a:rPr lang="en-US" sz="2800" b="1" dirty="0"/>
              <a:t>B. </a:t>
            </a:r>
            <a:r>
              <a:rPr lang="en-US" sz="2800" b="1" u="sng" dirty="0">
                <a:solidFill>
                  <a:srgbClr val="3333CC"/>
                </a:solidFill>
              </a:rPr>
              <a:t>Restrictions</a:t>
            </a:r>
            <a:r>
              <a:rPr lang="en-US" sz="2800" b="1" dirty="0">
                <a:solidFill>
                  <a:srgbClr val="3333CC"/>
                </a:solidFill>
              </a:rPr>
              <a:t>:</a:t>
            </a:r>
          </a:p>
          <a:p>
            <a:endParaRPr lang="en-US" sz="2800" b="1" dirty="0">
              <a:solidFill>
                <a:srgbClr val="3333CC"/>
              </a:solidFill>
            </a:endParaRPr>
          </a:p>
          <a:p>
            <a:r>
              <a:rPr lang="en-US" sz="2800" b="1" dirty="0"/>
              <a:t>C. </a:t>
            </a:r>
            <a:r>
              <a:rPr lang="en-US" sz="2800" b="1" u="sng" dirty="0">
                <a:solidFill>
                  <a:srgbClr val="3333CC"/>
                </a:solidFill>
              </a:rPr>
              <a:t>Reasons</a:t>
            </a:r>
            <a:r>
              <a:rPr lang="en-US" sz="2800" b="1" dirty="0">
                <a:solidFill>
                  <a:srgbClr val="3333CC"/>
                </a:solidFill>
              </a:rPr>
              <a:t>: (vv. 13-14)</a:t>
            </a:r>
          </a:p>
        </p:txBody>
      </p:sp>
      <p:sp>
        <p:nvSpPr>
          <p:cNvPr id="351236" name="Text Box 4"/>
          <p:cNvSpPr txBox="1">
            <a:spLocks noChangeArrowheads="1"/>
          </p:cNvSpPr>
          <p:nvPr/>
        </p:nvSpPr>
        <p:spPr bwMode="auto">
          <a:xfrm>
            <a:off x="2057400" y="4038600"/>
            <a:ext cx="4965700" cy="968375"/>
          </a:xfrm>
          <a:prstGeom prst="rect">
            <a:avLst/>
          </a:prstGeom>
          <a:noFill/>
          <a:ln w="9525">
            <a:noFill/>
            <a:miter lim="800000"/>
            <a:headEnd/>
            <a:tailEnd/>
          </a:ln>
        </p:spPr>
        <p:txBody>
          <a:bodyPr wrap="none">
            <a:spAutoFit/>
          </a:bodyPr>
          <a:lstStyle/>
          <a:p>
            <a:pPr marL="342900" indent="-342900">
              <a:lnSpc>
                <a:spcPct val="120000"/>
              </a:lnSpc>
              <a:buFontTx/>
              <a:buAutoNum type="arabicPeriod"/>
            </a:pPr>
            <a:r>
              <a:rPr lang="en-US"/>
              <a:t> Order of creation (Gen. 2:22-24)</a:t>
            </a:r>
          </a:p>
          <a:p>
            <a:pPr marL="342900" indent="-342900">
              <a:lnSpc>
                <a:spcPct val="120000"/>
              </a:lnSpc>
              <a:buFontTx/>
              <a:buAutoNum type="arabicPeriod"/>
            </a:pPr>
            <a:r>
              <a:rPr lang="en-US"/>
              <a:t> Transgression (Gen. 3:1-6; 16)</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51236"/>
                                        </p:tgtEl>
                                        <p:attrNameLst>
                                          <p:attrName>style.visibility</p:attrName>
                                        </p:attrNameLst>
                                      </p:cBhvr>
                                      <p:to>
                                        <p:strVal val="visible"/>
                                      </p:to>
                                    </p:set>
                                    <p:anim calcmode="lin" valueType="num">
                                      <p:cBhvr>
                                        <p:cTn id="7" dur="1000" fill="hold"/>
                                        <p:tgtEl>
                                          <p:spTgt spid="351236"/>
                                        </p:tgtEl>
                                        <p:attrNameLst>
                                          <p:attrName>ppt_w</p:attrName>
                                        </p:attrNameLst>
                                      </p:cBhvr>
                                      <p:tavLst>
                                        <p:tav tm="0">
                                          <p:val>
                                            <p:strVal val="#ppt_w*0.70"/>
                                          </p:val>
                                        </p:tav>
                                        <p:tav tm="100000">
                                          <p:val>
                                            <p:strVal val="#ppt_w"/>
                                          </p:val>
                                        </p:tav>
                                      </p:tavLst>
                                    </p:anim>
                                    <p:anim calcmode="lin" valueType="num">
                                      <p:cBhvr>
                                        <p:cTn id="8" dur="1000" fill="hold"/>
                                        <p:tgtEl>
                                          <p:spTgt spid="351236"/>
                                        </p:tgtEl>
                                        <p:attrNameLst>
                                          <p:attrName>ppt_h</p:attrName>
                                        </p:attrNameLst>
                                      </p:cBhvr>
                                      <p:tavLst>
                                        <p:tav tm="0">
                                          <p:val>
                                            <p:strVal val="#ppt_h"/>
                                          </p:val>
                                        </p:tav>
                                        <p:tav tm="100000">
                                          <p:val>
                                            <p:strVal val="#ppt_h"/>
                                          </p:val>
                                        </p:tav>
                                      </p:tavLst>
                                    </p:anim>
                                    <p:animEffect transition="in" filter="fade">
                                      <p:cBhvr>
                                        <p:cTn id="9" dur="1000"/>
                                        <p:tgtEl>
                                          <p:spTgt spid="351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81000"/>
            <a:ext cx="7223452" cy="769441"/>
          </a:xfrm>
          <a:prstGeom prst="rect">
            <a:avLst/>
          </a:prstGeom>
          <a:noFill/>
        </p:spPr>
        <p:txBody>
          <a:bodyPr wrap="none" lIns="91440" tIns="45720" rIns="91440" bIns="45720">
            <a:spAutoFit/>
          </a:bodyPr>
          <a:lstStyle/>
          <a:p>
            <a:pPr algn="ctr"/>
            <a:r>
              <a:rPr lang="en-US" sz="4400" b="1" spc="0"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Submission Is Not Inferiority</a:t>
            </a:r>
            <a:endParaRPr lang="en-US" sz="4400" b="1" spc="0"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3" name="TextBox 2"/>
          <p:cNvSpPr txBox="1"/>
          <p:nvPr/>
        </p:nvSpPr>
        <p:spPr>
          <a:xfrm>
            <a:off x="609600" y="1676400"/>
            <a:ext cx="8229600" cy="2958502"/>
          </a:xfrm>
          <a:prstGeom prst="rect">
            <a:avLst/>
          </a:prstGeom>
          <a:noFill/>
        </p:spPr>
        <p:txBody>
          <a:bodyPr wrap="square" rtlCol="0">
            <a:spAutoFit/>
          </a:bodyPr>
          <a:lstStyle/>
          <a:p>
            <a:pPr>
              <a:lnSpc>
                <a:spcPct val="150000"/>
              </a:lnSpc>
              <a:buFont typeface="Wingdings" pitchFamily="2" charset="2"/>
              <a:buChar char="Ø"/>
            </a:pPr>
            <a:r>
              <a:rPr lang="en-US" sz="3200" dirty="0" smtClean="0">
                <a:latin typeface="Times New Roman" pitchFamily="18" charset="0"/>
                <a:cs typeface="Times New Roman" pitchFamily="18" charset="0"/>
              </a:rPr>
              <a:t> Christ submitted to the Father (1 Cor.11:1-3)</a:t>
            </a:r>
          </a:p>
          <a:p>
            <a:pPr>
              <a:lnSpc>
                <a:spcPct val="150000"/>
              </a:lnSpc>
              <a:buFont typeface="Wingdings" pitchFamily="2" charset="2"/>
              <a:buChar char="Ø"/>
            </a:pP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Children submit to parents (Eph. 6:1-4)</a:t>
            </a:r>
          </a:p>
          <a:p>
            <a:pPr>
              <a:lnSpc>
                <a:spcPct val="150000"/>
              </a:lnSpc>
              <a:buFont typeface="Wingdings" pitchFamily="2" charset="2"/>
              <a:buChar char="Ø"/>
            </a:pP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Christians submit to elders (Heb. 13:7,17)</a:t>
            </a:r>
          </a:p>
          <a:p>
            <a:pPr>
              <a:lnSpc>
                <a:spcPct val="150000"/>
              </a:lnSpc>
              <a:buFont typeface="Wingdings" pitchFamily="2" charset="2"/>
              <a:buChar char="Ø"/>
            </a:pP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Men submit to other men (Heb. 13:7, 17)</a:t>
            </a:r>
          </a:p>
        </p:txBody>
      </p:sp>
      <p:sp>
        <p:nvSpPr>
          <p:cNvPr id="4" name="Rectangle 3"/>
          <p:cNvSpPr/>
          <p:nvPr/>
        </p:nvSpPr>
        <p:spPr>
          <a:xfrm>
            <a:off x="533400" y="304800"/>
            <a:ext cx="8229600" cy="624840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304800" y="2079625"/>
            <a:ext cx="8638903" cy="1692771"/>
          </a:xfrm>
          <a:prstGeom prst="rect">
            <a:avLst/>
          </a:prstGeom>
          <a:noFill/>
          <a:ln w="9525">
            <a:noFill/>
            <a:miter lim="800000"/>
            <a:headEnd/>
            <a:tailEnd/>
          </a:ln>
          <a:effectLst/>
        </p:spPr>
        <p:txBody>
          <a:bodyPr wrap="none">
            <a:spAutoFit/>
          </a:bodyPr>
          <a:lstStyle/>
          <a:p>
            <a:pPr marL="571500" indent="-571500">
              <a:buFontTx/>
              <a:buAutoNum type="romanUcPeriod"/>
              <a:defRPr/>
            </a:pPr>
            <a:r>
              <a:rPr lang="en-US" sz="2800" b="1" dirty="0">
                <a:latin typeface="Comic Sans MS" pitchFamily="66" charset="0"/>
              </a:rPr>
              <a:t>God Placed Man (Not Woman) In Leadership</a:t>
            </a:r>
          </a:p>
          <a:p>
            <a:pPr marL="571500" indent="-571500">
              <a:buFontTx/>
              <a:buAutoNum type="romanUcPeriod"/>
              <a:defRPr/>
            </a:pPr>
            <a:endParaRPr lang="en-US" sz="1000" b="1" dirty="0">
              <a:latin typeface="Comic Sans MS" pitchFamily="66" charset="0"/>
            </a:endParaRPr>
          </a:p>
          <a:p>
            <a:pPr>
              <a:defRPr/>
            </a:pPr>
            <a:r>
              <a:rPr lang="en-US" sz="2800" b="1" dirty="0">
                <a:latin typeface="Comic Sans MS" pitchFamily="66" charset="0"/>
              </a:rPr>
              <a:t>II. Women Are Not To Teach Over A Man</a:t>
            </a:r>
          </a:p>
          <a:p>
            <a:pPr>
              <a:defRPr/>
            </a:pPr>
            <a:endParaRPr lang="en-US" sz="1000" b="1" dirty="0">
              <a:latin typeface="Comic Sans MS" pitchFamily="66" charset="0"/>
            </a:endParaRPr>
          </a:p>
          <a:p>
            <a:pPr>
              <a:defRPr/>
            </a:pPr>
            <a:r>
              <a:rPr lang="en-US" sz="2800" b="1" dirty="0">
                <a:latin typeface="Comic Sans MS" pitchFamily="66" charset="0"/>
              </a:rPr>
              <a:t>III. Women Are Not To Address The Assembly</a:t>
            </a:r>
          </a:p>
        </p:txBody>
      </p:sp>
      <p:sp>
        <p:nvSpPr>
          <p:cNvPr id="11" name="Rectangle 10"/>
          <p:cNvSpPr/>
          <p:nvPr/>
        </p:nvSpPr>
        <p:spPr>
          <a:xfrm>
            <a:off x="685800" y="228600"/>
            <a:ext cx="7734810" cy="186204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The Role of Women</a:t>
            </a:r>
          </a:p>
        </p:txBody>
      </p:sp>
      <p:pic>
        <p:nvPicPr>
          <p:cNvPr id="12" name="Picture 7" descr="j0202153"/>
          <p:cNvPicPr>
            <a:picLocks noChangeAspect="1" noChangeArrowheads="1"/>
          </p:cNvPicPr>
          <p:nvPr/>
        </p:nvPicPr>
        <p:blipFill>
          <a:blip r:embed="rId2" cstate="print"/>
          <a:srcRect/>
          <a:stretch>
            <a:fillRect/>
          </a:stretch>
        </p:blipFill>
        <p:spPr bwMode="auto">
          <a:xfrm>
            <a:off x="0" y="4625656"/>
            <a:ext cx="1524000" cy="23085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Picture 8" descr="j0202233"/>
          <p:cNvPicPr>
            <a:picLocks noChangeAspect="1" noChangeArrowheads="1"/>
          </p:cNvPicPr>
          <p:nvPr/>
        </p:nvPicPr>
        <p:blipFill>
          <a:blip r:embed="rId3" cstate="print"/>
          <a:srcRect/>
          <a:stretch>
            <a:fillRect/>
          </a:stretch>
        </p:blipFill>
        <p:spPr bwMode="auto">
          <a:xfrm>
            <a:off x="7619999" y="4589720"/>
            <a:ext cx="1524001" cy="2268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spd="slow">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4578"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III. Women Are Not To Address The Assembly</a:t>
            </a:r>
          </a:p>
        </p:txBody>
      </p:sp>
      <p:sp>
        <p:nvSpPr>
          <p:cNvPr id="24579" name="Oval 3"/>
          <p:cNvSpPr>
            <a:spLocks noChangeArrowheads="1"/>
          </p:cNvSpPr>
          <p:nvPr/>
        </p:nvSpPr>
        <p:spPr bwMode="auto">
          <a:xfrm>
            <a:off x="3048000" y="1066800"/>
            <a:ext cx="3124200" cy="1447800"/>
          </a:xfrm>
          <a:prstGeom prst="ellipse">
            <a:avLst/>
          </a:prstGeom>
          <a:solidFill>
            <a:srgbClr val="FFCCCC"/>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2800" b="1">
                <a:solidFill>
                  <a:srgbClr val="3333CC"/>
                </a:solidFill>
              </a:rPr>
              <a:t>1 Cor. 14:34-35</a:t>
            </a:r>
          </a:p>
        </p:txBody>
      </p:sp>
      <p:sp>
        <p:nvSpPr>
          <p:cNvPr id="24580" name="Text Box 4"/>
          <p:cNvSpPr txBox="1">
            <a:spLocks noChangeArrowheads="1"/>
          </p:cNvSpPr>
          <p:nvPr/>
        </p:nvSpPr>
        <p:spPr bwMode="auto">
          <a:xfrm>
            <a:off x="838200" y="2981325"/>
            <a:ext cx="7620000" cy="2657475"/>
          </a:xfrm>
          <a:prstGeom prst="rect">
            <a:avLst/>
          </a:prstGeom>
          <a:solidFill>
            <a:schemeClr val="bg1"/>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r>
              <a:rPr lang="en-US"/>
              <a:t>34 Let your women keep silent in the churches, for they are not permitted to speak; but they are to be submissive, as the law also says. </a:t>
            </a:r>
          </a:p>
          <a:p>
            <a:endParaRPr lang="en-US"/>
          </a:p>
          <a:p>
            <a:r>
              <a:rPr lang="en-US"/>
              <a:t>35 And if they want to learn something, let them ask their own husbands at home; for it is shameful for women to speak in church. </a:t>
            </a:r>
          </a:p>
        </p:txBody>
      </p:sp>
    </p:spTree>
  </p:cSld>
  <p:clrMapOvr>
    <a:masterClrMapping/>
  </p:clrMapOvr>
  <p:transition spd="slow">
    <p:circl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5602"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a:solidFill>
                  <a:srgbClr val="FFFFCC"/>
                </a:solidFill>
                <a:latin typeface="Comic Sans MS" pitchFamily="66" charset="0"/>
              </a:rPr>
              <a:t>III. Women Are Not To Address The Assembly</a:t>
            </a:r>
          </a:p>
        </p:txBody>
      </p:sp>
      <p:sp>
        <p:nvSpPr>
          <p:cNvPr id="25603" name="Text Box 5"/>
          <p:cNvSpPr txBox="1">
            <a:spLocks noChangeArrowheads="1"/>
          </p:cNvSpPr>
          <p:nvPr/>
        </p:nvSpPr>
        <p:spPr bwMode="auto">
          <a:xfrm>
            <a:off x="990600" y="1371600"/>
            <a:ext cx="6702425" cy="519113"/>
          </a:xfrm>
          <a:prstGeom prst="rect">
            <a:avLst/>
          </a:prstGeom>
          <a:noFill/>
          <a:ln w="9525">
            <a:noFill/>
            <a:miter lim="800000"/>
            <a:headEnd/>
            <a:tailEnd/>
          </a:ln>
        </p:spPr>
        <p:txBody>
          <a:bodyPr wrap="none">
            <a:spAutoFit/>
          </a:bodyPr>
          <a:lstStyle/>
          <a:p>
            <a:r>
              <a:rPr lang="en-US" sz="2800"/>
              <a:t>A. </a:t>
            </a:r>
            <a:r>
              <a:rPr lang="en-US" sz="2800" b="1" u="sng">
                <a:solidFill>
                  <a:srgbClr val="3333CC"/>
                </a:solidFill>
              </a:rPr>
              <a:t>Context: Church = Assembly</a:t>
            </a:r>
            <a:r>
              <a:rPr lang="en-US" sz="2800"/>
              <a:t> (v. 23) </a:t>
            </a:r>
          </a:p>
        </p:txBody>
      </p:sp>
      <p:sp>
        <p:nvSpPr>
          <p:cNvPr id="353286" name="Text Box 6"/>
          <p:cNvSpPr txBox="1">
            <a:spLocks noChangeArrowheads="1"/>
          </p:cNvSpPr>
          <p:nvPr/>
        </p:nvSpPr>
        <p:spPr bwMode="auto">
          <a:xfrm>
            <a:off x="1143000" y="2514600"/>
            <a:ext cx="6934200" cy="2657475"/>
          </a:xfrm>
          <a:prstGeom prst="rect">
            <a:avLst/>
          </a:prstGeom>
          <a:solidFill>
            <a:schemeClr val="bg1"/>
          </a:solidFill>
          <a:ln w="9525">
            <a:solidFill>
              <a:srgbClr val="FFCCCC"/>
            </a:solidFill>
            <a:miter lim="800000"/>
            <a:headEnd/>
            <a:tailEnd/>
          </a:ln>
        </p:spPr>
        <p:txBody>
          <a:bodyPr>
            <a:spAutoFit/>
          </a:bodyPr>
          <a:lstStyle/>
          <a:p>
            <a:pPr algn="ctr"/>
            <a:r>
              <a:rPr lang="en-US" b="1" u="sng">
                <a:solidFill>
                  <a:srgbClr val="3333CC"/>
                </a:solidFill>
              </a:rPr>
              <a:t>1 Cor 14:23</a:t>
            </a:r>
          </a:p>
          <a:p>
            <a:endParaRPr lang="en-US" b="1" u="sng">
              <a:solidFill>
                <a:srgbClr val="3333CC"/>
              </a:solidFill>
            </a:endParaRPr>
          </a:p>
          <a:p>
            <a:r>
              <a:rPr lang="en-US"/>
              <a:t>Therefore if the whole </a:t>
            </a:r>
            <a:r>
              <a:rPr lang="en-US">
                <a:solidFill>
                  <a:srgbClr val="3333CC"/>
                </a:solidFill>
              </a:rPr>
              <a:t>church comes together in one place</a:t>
            </a:r>
            <a:r>
              <a:rPr lang="en-US"/>
              <a:t>, and all speak with tongues, and there come in those who are uninformed or unbelievers, will they not say that you are out of your mind?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53286"/>
                                        </p:tgtEl>
                                        <p:attrNameLst>
                                          <p:attrName>style.visibility</p:attrName>
                                        </p:attrNameLst>
                                      </p:cBhvr>
                                      <p:to>
                                        <p:strVal val="visible"/>
                                      </p:to>
                                    </p:set>
                                    <p:anim calcmode="lin" valueType="num">
                                      <p:cBhvr>
                                        <p:cTn id="7" dur="1000" fill="hold"/>
                                        <p:tgtEl>
                                          <p:spTgt spid="353286"/>
                                        </p:tgtEl>
                                        <p:attrNameLst>
                                          <p:attrName>ppt_w</p:attrName>
                                        </p:attrNameLst>
                                      </p:cBhvr>
                                      <p:tavLst>
                                        <p:tav tm="0">
                                          <p:val>
                                            <p:strVal val="#ppt_w*0.70"/>
                                          </p:val>
                                        </p:tav>
                                        <p:tav tm="100000">
                                          <p:val>
                                            <p:strVal val="#ppt_w"/>
                                          </p:val>
                                        </p:tav>
                                      </p:tavLst>
                                    </p:anim>
                                    <p:anim calcmode="lin" valueType="num">
                                      <p:cBhvr>
                                        <p:cTn id="8" dur="1000" fill="hold"/>
                                        <p:tgtEl>
                                          <p:spTgt spid="353286"/>
                                        </p:tgtEl>
                                        <p:attrNameLst>
                                          <p:attrName>ppt_h</p:attrName>
                                        </p:attrNameLst>
                                      </p:cBhvr>
                                      <p:tavLst>
                                        <p:tav tm="0">
                                          <p:val>
                                            <p:strVal val="#ppt_h"/>
                                          </p:val>
                                        </p:tav>
                                        <p:tav tm="100000">
                                          <p:val>
                                            <p:strVal val="#ppt_h"/>
                                          </p:val>
                                        </p:tav>
                                      </p:tavLst>
                                    </p:anim>
                                    <p:animEffect transition="in" filter="fade">
                                      <p:cBhvr>
                                        <p:cTn id="9" dur="1000"/>
                                        <p:tgtEl>
                                          <p:spTgt spid="353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498" y="40749"/>
            <a:ext cx="9144000" cy="6817251"/>
          </a:xfrm>
          <a:prstGeom prst="rect">
            <a:avLst/>
          </a:prstGeom>
          <a:noFill/>
        </p:spPr>
        <p:txBody>
          <a:bodyPr wrap="square" rtlCol="0">
            <a:spAutoFit/>
          </a:bodyPr>
          <a:lstStyle/>
          <a:p>
            <a:r>
              <a:rPr lang="en-US" sz="2300" dirty="0" smtClean="0">
                <a:latin typeface="Cordia New" panose="020B0304020202020204" pitchFamily="34" charset="-34"/>
                <a:cs typeface="Cordia New" panose="020B0304020202020204" pitchFamily="34" charset="-34"/>
              </a:rPr>
              <a:t>23 </a:t>
            </a:r>
            <a:r>
              <a:rPr lang="en-US" sz="2300" dirty="0">
                <a:latin typeface="Cordia New" panose="020B0304020202020204" pitchFamily="34" charset="-34"/>
                <a:cs typeface="Cordia New" panose="020B0304020202020204" pitchFamily="34" charset="-34"/>
              </a:rPr>
              <a:t>Therefore if the </a:t>
            </a:r>
            <a:r>
              <a:rPr lang="en-US" sz="2300" b="1" u="sng" dirty="0">
                <a:latin typeface="Cordia New" panose="020B0304020202020204" pitchFamily="34" charset="-34"/>
                <a:cs typeface="Cordia New" panose="020B0304020202020204" pitchFamily="34" charset="-34"/>
              </a:rPr>
              <a:t>whole church comes together in one place</a:t>
            </a:r>
            <a:r>
              <a:rPr lang="en-US" sz="2300" dirty="0">
                <a:latin typeface="Cordia New" panose="020B0304020202020204" pitchFamily="34" charset="-34"/>
                <a:cs typeface="Cordia New" panose="020B0304020202020204" pitchFamily="34" charset="-34"/>
              </a:rPr>
              <a:t>, and all speak with tongues, and there come in those who are uninformed or unbelievers, will they not say that you are out of your mind? </a:t>
            </a:r>
          </a:p>
          <a:p>
            <a:r>
              <a:rPr lang="en-US" sz="2300" dirty="0">
                <a:latin typeface="Cordia New" panose="020B0304020202020204" pitchFamily="34" charset="-34"/>
                <a:cs typeface="Cordia New" panose="020B0304020202020204" pitchFamily="34" charset="-34"/>
              </a:rPr>
              <a:t>24 But if all prophesy, and an unbeliever or an uninformed person comes in, he is convinced by all, he is convicted by all. </a:t>
            </a:r>
          </a:p>
          <a:p>
            <a:r>
              <a:rPr lang="en-US" sz="2300" dirty="0">
                <a:latin typeface="Cordia New" panose="020B0304020202020204" pitchFamily="34" charset="-34"/>
                <a:cs typeface="Cordia New" panose="020B0304020202020204" pitchFamily="34" charset="-34"/>
              </a:rPr>
              <a:t>25 And thus the secrets of his heart are revealed; and so, falling down on his face, he will worship God and report that God is truly among you. </a:t>
            </a:r>
          </a:p>
          <a:p>
            <a:r>
              <a:rPr lang="en-US" sz="2300" dirty="0">
                <a:latin typeface="Cordia New" panose="020B0304020202020204" pitchFamily="34" charset="-34"/>
                <a:cs typeface="Cordia New" panose="020B0304020202020204" pitchFamily="34" charset="-34"/>
              </a:rPr>
              <a:t>26 How is it then, brethren? Whenever you </a:t>
            </a:r>
            <a:r>
              <a:rPr lang="en-US" sz="2300" b="1" u="sng" dirty="0">
                <a:latin typeface="Cordia New" panose="020B0304020202020204" pitchFamily="34" charset="-34"/>
                <a:cs typeface="Cordia New" panose="020B0304020202020204" pitchFamily="34" charset="-34"/>
              </a:rPr>
              <a:t>come together</a:t>
            </a:r>
            <a:r>
              <a:rPr lang="en-US" sz="2300" dirty="0">
                <a:latin typeface="Cordia New" panose="020B0304020202020204" pitchFamily="34" charset="-34"/>
                <a:cs typeface="Cordia New" panose="020B0304020202020204" pitchFamily="34" charset="-34"/>
              </a:rPr>
              <a:t>, each of you has a psalm, has a teaching, has a tongue, has a revelation, has an interpretation. Let all things be done for edification. </a:t>
            </a:r>
          </a:p>
          <a:p>
            <a:r>
              <a:rPr lang="en-US" sz="2300" dirty="0">
                <a:latin typeface="Cordia New" panose="020B0304020202020204" pitchFamily="34" charset="-34"/>
                <a:cs typeface="Cordia New" panose="020B0304020202020204" pitchFamily="34" charset="-34"/>
              </a:rPr>
              <a:t>27 If anyone speaks in a tongue, let there be two or at the most three, each in turn, and let one interpret. </a:t>
            </a:r>
          </a:p>
          <a:p>
            <a:r>
              <a:rPr lang="en-US" sz="2300" dirty="0">
                <a:latin typeface="Cordia New" panose="020B0304020202020204" pitchFamily="34" charset="-34"/>
                <a:cs typeface="Cordia New" panose="020B0304020202020204" pitchFamily="34" charset="-34"/>
              </a:rPr>
              <a:t>28 But if there is no interpreter, let him keep silent </a:t>
            </a:r>
            <a:r>
              <a:rPr lang="en-US" sz="2300" b="1" u="sng" dirty="0">
                <a:latin typeface="Cordia New" panose="020B0304020202020204" pitchFamily="34" charset="-34"/>
                <a:cs typeface="Cordia New" panose="020B0304020202020204" pitchFamily="34" charset="-34"/>
              </a:rPr>
              <a:t>in church</a:t>
            </a:r>
            <a:r>
              <a:rPr lang="en-US" sz="2300" dirty="0">
                <a:latin typeface="Cordia New" panose="020B0304020202020204" pitchFamily="34" charset="-34"/>
                <a:cs typeface="Cordia New" panose="020B0304020202020204" pitchFamily="34" charset="-34"/>
              </a:rPr>
              <a:t>, and let him speak to himself and to God. </a:t>
            </a:r>
          </a:p>
          <a:p>
            <a:r>
              <a:rPr lang="en-US" sz="2300" dirty="0">
                <a:latin typeface="Cordia New" panose="020B0304020202020204" pitchFamily="34" charset="-34"/>
                <a:cs typeface="Cordia New" panose="020B0304020202020204" pitchFamily="34" charset="-34"/>
              </a:rPr>
              <a:t>29 Let two or three prophets speak, and let the others judge. </a:t>
            </a:r>
          </a:p>
          <a:p>
            <a:r>
              <a:rPr lang="en-US" sz="2300" dirty="0">
                <a:latin typeface="Cordia New" panose="020B0304020202020204" pitchFamily="34" charset="-34"/>
                <a:cs typeface="Cordia New" panose="020B0304020202020204" pitchFamily="34" charset="-34"/>
              </a:rPr>
              <a:t>30 But if anything is revealed to another who sits by, let the first keep silent. </a:t>
            </a:r>
          </a:p>
          <a:p>
            <a:r>
              <a:rPr lang="en-US" sz="2300" dirty="0">
                <a:latin typeface="Cordia New" panose="020B0304020202020204" pitchFamily="34" charset="-34"/>
                <a:cs typeface="Cordia New" panose="020B0304020202020204" pitchFamily="34" charset="-34"/>
              </a:rPr>
              <a:t>31 For you can all prophesy one by one, that all may learn and all may be encouraged. </a:t>
            </a:r>
          </a:p>
          <a:p>
            <a:r>
              <a:rPr lang="en-US" sz="2300" dirty="0">
                <a:latin typeface="Cordia New" panose="020B0304020202020204" pitchFamily="34" charset="-34"/>
                <a:cs typeface="Cordia New" panose="020B0304020202020204" pitchFamily="34" charset="-34"/>
              </a:rPr>
              <a:t>32 And the spirits of the prophets are subject to the prophets. </a:t>
            </a:r>
          </a:p>
          <a:p>
            <a:r>
              <a:rPr lang="en-US" sz="2300" dirty="0">
                <a:latin typeface="Cordia New" panose="020B0304020202020204" pitchFamily="34" charset="-34"/>
                <a:cs typeface="Cordia New" panose="020B0304020202020204" pitchFamily="34" charset="-34"/>
              </a:rPr>
              <a:t>33 For God is not the author of confusion but of peace, as in all the churches of the saints. </a:t>
            </a:r>
          </a:p>
          <a:p>
            <a:r>
              <a:rPr lang="en-US" sz="2300" dirty="0">
                <a:latin typeface="Cordia New" panose="020B0304020202020204" pitchFamily="34" charset="-34"/>
                <a:cs typeface="Cordia New" panose="020B0304020202020204" pitchFamily="34" charset="-34"/>
              </a:rPr>
              <a:t>34 Let your women keep silent </a:t>
            </a:r>
            <a:r>
              <a:rPr lang="en-US" sz="2300" b="1" u="sng" dirty="0">
                <a:latin typeface="Cordia New" panose="020B0304020202020204" pitchFamily="34" charset="-34"/>
                <a:cs typeface="Cordia New" panose="020B0304020202020204" pitchFamily="34" charset="-34"/>
              </a:rPr>
              <a:t>in the churches</a:t>
            </a:r>
            <a:r>
              <a:rPr lang="en-US" sz="2300" dirty="0">
                <a:latin typeface="Cordia New" panose="020B0304020202020204" pitchFamily="34" charset="-34"/>
                <a:cs typeface="Cordia New" panose="020B0304020202020204" pitchFamily="34" charset="-34"/>
              </a:rPr>
              <a:t>, for they are not permitted to speak; but they are to be submissive, as the law also says. </a:t>
            </a:r>
          </a:p>
          <a:p>
            <a:r>
              <a:rPr lang="en-US" sz="2300" dirty="0">
                <a:latin typeface="Cordia New" panose="020B0304020202020204" pitchFamily="34" charset="-34"/>
                <a:cs typeface="Cordia New" panose="020B0304020202020204" pitchFamily="34" charset="-34"/>
              </a:rPr>
              <a:t>35 And if they want to learn something, let them ask their own husbands at home; for it is shameful for women to speak </a:t>
            </a:r>
            <a:r>
              <a:rPr lang="en-US" sz="2300" b="1" u="sng" dirty="0">
                <a:latin typeface="Cordia New" panose="020B0304020202020204" pitchFamily="34" charset="-34"/>
                <a:cs typeface="Cordia New" panose="020B0304020202020204" pitchFamily="34" charset="-34"/>
              </a:rPr>
              <a:t>in church</a:t>
            </a:r>
            <a:r>
              <a:rPr lang="en-US" sz="2300" dirty="0">
                <a:latin typeface="Cordia New" panose="020B0304020202020204" pitchFamily="34" charset="-34"/>
                <a:cs typeface="Cordia New" panose="020B0304020202020204" pitchFamily="34" charset="-34"/>
              </a:rPr>
              <a:t>. </a:t>
            </a:r>
          </a:p>
        </p:txBody>
      </p:sp>
      <p:cxnSp>
        <p:nvCxnSpPr>
          <p:cNvPr id="4" name="Straight Connector 3"/>
          <p:cNvCxnSpPr/>
          <p:nvPr/>
        </p:nvCxnSpPr>
        <p:spPr>
          <a:xfrm>
            <a:off x="4038600" y="381000"/>
            <a:ext cx="457200" cy="1981200"/>
          </a:xfrm>
          <a:prstGeom prst="line">
            <a:avLst/>
          </a:prstGeom>
          <a:ln>
            <a:solidFill>
              <a:srgbClr val="3333CC"/>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3581400" y="3449374"/>
            <a:ext cx="1143000" cy="2113226"/>
          </a:xfrm>
          <a:prstGeom prst="line">
            <a:avLst/>
          </a:prstGeom>
          <a:ln>
            <a:solidFill>
              <a:srgbClr val="3333C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133600" y="5486400"/>
            <a:ext cx="838200" cy="1066800"/>
          </a:xfrm>
          <a:prstGeom prst="line">
            <a:avLst/>
          </a:prstGeom>
          <a:ln>
            <a:solidFill>
              <a:srgbClr val="3333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5366567"/>
      </p:ext>
    </p:extLst>
  </p:cSld>
  <p:clrMapOvr>
    <a:masterClrMapping/>
  </p:clrMapOvr>
  <p:transition spd="med">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6626" name="Text Box 2" descr="Purple mesh"/>
          <p:cNvSpPr txBox="1">
            <a:spLocks noChangeArrowheads="1"/>
          </p:cNvSpPr>
          <p:nvPr/>
        </p:nvSpPr>
        <p:spPr bwMode="auto">
          <a:xfrm>
            <a:off x="0" y="0"/>
            <a:ext cx="9144000" cy="733425"/>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dirty="0">
                <a:solidFill>
                  <a:srgbClr val="FFFFCC"/>
                </a:solidFill>
                <a:latin typeface="Comic Sans MS" pitchFamily="66" charset="0"/>
              </a:rPr>
              <a:t>III. Women Are Not To Address The Assembly</a:t>
            </a:r>
          </a:p>
        </p:txBody>
      </p:sp>
      <p:sp>
        <p:nvSpPr>
          <p:cNvPr id="26627" name="Text Box 3"/>
          <p:cNvSpPr txBox="1">
            <a:spLocks noChangeArrowheads="1"/>
          </p:cNvSpPr>
          <p:nvPr/>
        </p:nvSpPr>
        <p:spPr bwMode="auto">
          <a:xfrm>
            <a:off x="990600" y="1371600"/>
            <a:ext cx="7499350" cy="3338513"/>
          </a:xfrm>
          <a:prstGeom prst="rect">
            <a:avLst/>
          </a:prstGeom>
          <a:noFill/>
          <a:ln w="9525">
            <a:noFill/>
            <a:miter lim="800000"/>
            <a:headEnd/>
            <a:tailEnd/>
          </a:ln>
        </p:spPr>
        <p:txBody>
          <a:bodyPr wrap="none">
            <a:spAutoFit/>
          </a:bodyPr>
          <a:lstStyle/>
          <a:p>
            <a:r>
              <a:rPr lang="en-US" sz="2800" dirty="0"/>
              <a:t>A. </a:t>
            </a:r>
            <a:r>
              <a:rPr lang="en-US" sz="2800" b="1" u="sng" dirty="0">
                <a:solidFill>
                  <a:srgbClr val="3333CC"/>
                </a:solidFill>
              </a:rPr>
              <a:t>Context: Church = Assembly</a:t>
            </a:r>
            <a:r>
              <a:rPr lang="en-US" sz="2800" dirty="0"/>
              <a:t> (v. 23)</a:t>
            </a:r>
          </a:p>
          <a:p>
            <a:endParaRPr lang="en-US" sz="2800" dirty="0"/>
          </a:p>
          <a:p>
            <a:r>
              <a:rPr lang="en-US" sz="2800" dirty="0"/>
              <a:t>B.  </a:t>
            </a:r>
            <a:r>
              <a:rPr lang="en-US" sz="2800" b="1" u="sng" dirty="0">
                <a:solidFill>
                  <a:srgbClr val="3333CC"/>
                </a:solidFill>
              </a:rPr>
              <a:t>Silent</a:t>
            </a:r>
            <a:r>
              <a:rPr lang="en-US" sz="2800" b="1" dirty="0">
                <a:solidFill>
                  <a:srgbClr val="3333CC"/>
                </a:solidFill>
              </a:rPr>
              <a:t>: </a:t>
            </a:r>
            <a:r>
              <a:rPr lang="en-US" sz="2800" dirty="0"/>
              <a:t>(v. 34)</a:t>
            </a:r>
          </a:p>
          <a:p>
            <a:endParaRPr lang="en-US" sz="2800" b="1" dirty="0"/>
          </a:p>
          <a:p>
            <a:pPr lvl="1">
              <a:lnSpc>
                <a:spcPct val="120000"/>
              </a:lnSpc>
              <a:buFontTx/>
              <a:buChar char="•"/>
            </a:pPr>
            <a:r>
              <a:rPr lang="en-US" sz="2800" b="1" dirty="0"/>
              <a:t> </a:t>
            </a:r>
            <a:r>
              <a:rPr lang="en-US" sz="2800" b="1" i="1" dirty="0"/>
              <a:t>Must sing (Eph. 5:19; Col. 3:16)</a:t>
            </a:r>
          </a:p>
          <a:p>
            <a:pPr lvl="1">
              <a:lnSpc>
                <a:spcPct val="120000"/>
              </a:lnSpc>
              <a:buFontTx/>
              <a:buChar char="•"/>
            </a:pPr>
            <a:r>
              <a:rPr lang="en-US" sz="2800" b="1" i="1" dirty="0"/>
              <a:t> Silent – i.e. submissive / not over man</a:t>
            </a:r>
          </a:p>
          <a:p>
            <a:pPr lvl="1">
              <a:lnSpc>
                <a:spcPct val="120000"/>
              </a:lnSpc>
              <a:buFontTx/>
              <a:buChar char="•"/>
            </a:pPr>
            <a:r>
              <a:rPr lang="en-US" sz="2800" b="1" i="1" dirty="0"/>
              <a:t> Silent </a:t>
            </a:r>
            <a:r>
              <a:rPr lang="en-US" sz="2800" b="1" i="1" dirty="0" smtClean="0"/>
              <a:t>= </a:t>
            </a:r>
            <a:r>
              <a:rPr lang="en-US" sz="2800" b="1" i="1" dirty="0"/>
              <a:t>not address the assembly</a:t>
            </a:r>
            <a:r>
              <a:rPr lang="en-US" sz="2800" b="1" dirty="0"/>
              <a:t>	</a:t>
            </a:r>
          </a:p>
        </p:txBody>
      </p:sp>
    </p:spTree>
  </p:cSld>
  <p:clrMapOvr>
    <a:masterClrMapping/>
  </p:clrMapOvr>
  <p:transition spd="slow">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6626" name="Text Box 2" descr="Purple mesh"/>
          <p:cNvSpPr txBox="1">
            <a:spLocks noChangeArrowheads="1"/>
          </p:cNvSpPr>
          <p:nvPr/>
        </p:nvSpPr>
        <p:spPr bwMode="auto">
          <a:xfrm>
            <a:off x="0" y="0"/>
            <a:ext cx="9144000" cy="667170"/>
          </a:xfrm>
          <a:prstGeom prst="rect">
            <a:avLst/>
          </a:prstGeom>
          <a:blipFill dpi="0" rotWithShape="1">
            <a:blip r:embed="rId3" cstate="print"/>
            <a:srcRect/>
            <a:tile tx="0" ty="0" sx="100000" sy="100000" flip="none" algn="tl"/>
          </a:blipFill>
          <a:ln w="9525">
            <a:noFill/>
            <a:miter lim="800000"/>
            <a:headEnd/>
            <a:tailEnd/>
          </a:ln>
        </p:spPr>
        <p:txBody>
          <a:bodyPr>
            <a:spAutoFit/>
          </a:bodyPr>
          <a:lstStyle/>
          <a:p>
            <a:pPr algn="ctr">
              <a:lnSpc>
                <a:spcPct val="150000"/>
              </a:lnSpc>
            </a:pPr>
            <a:r>
              <a:rPr lang="en-US" sz="2800" b="1" dirty="0" smtClean="0">
                <a:solidFill>
                  <a:srgbClr val="FFFFCC"/>
                </a:solidFill>
                <a:latin typeface="Comic Sans MS" pitchFamily="66" charset="0"/>
              </a:rPr>
              <a:t>Have Learned Why A Woman Can’t Preach</a:t>
            </a:r>
            <a:endParaRPr lang="en-US" sz="2800" b="1" dirty="0">
              <a:solidFill>
                <a:srgbClr val="FFFFCC"/>
              </a:solidFill>
              <a:latin typeface="Comic Sans MS" pitchFamily="66" charset="0"/>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38181">
            <a:off x="895219" y="1359302"/>
            <a:ext cx="2834965" cy="2150007"/>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chemeClr val="accent1"/>
                </a:solidFill>
              </a14:hiddenFill>
            </a:ext>
          </a:extLst>
        </p:spPr>
      </p:pic>
      <p:pic>
        <p:nvPicPr>
          <p:cNvPr id="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63853">
            <a:off x="5140150" y="1258010"/>
            <a:ext cx="2995034" cy="2252547"/>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chemeClr val="accent1"/>
                </a:solidFill>
              </a14:hiddenFill>
            </a:ext>
          </a:extLst>
        </p:spPr>
      </p:pic>
      <p:sp>
        <p:nvSpPr>
          <p:cNvPr id="6" name="Left-Right Arrow 5"/>
          <p:cNvSpPr/>
          <p:nvPr/>
        </p:nvSpPr>
        <p:spPr>
          <a:xfrm>
            <a:off x="3200400" y="1524000"/>
            <a:ext cx="2514599" cy="750873"/>
          </a:xfrm>
          <a:prstGeom prst="lef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Restrictions</a:t>
            </a:r>
            <a:endParaRPr lang="en-US" dirty="0">
              <a:solidFill>
                <a:srgbClr val="FFFF00"/>
              </a:solidFill>
            </a:endParaRPr>
          </a:p>
        </p:txBody>
      </p:sp>
      <p:sp>
        <p:nvSpPr>
          <p:cNvPr id="3" name="TextBox 2"/>
          <p:cNvSpPr txBox="1"/>
          <p:nvPr/>
        </p:nvSpPr>
        <p:spPr>
          <a:xfrm>
            <a:off x="914400" y="4419600"/>
            <a:ext cx="7718997" cy="984885"/>
          </a:xfrm>
          <a:prstGeom prst="rect">
            <a:avLst/>
          </a:prstGeom>
          <a:noFill/>
        </p:spPr>
        <p:txBody>
          <a:bodyPr wrap="square" rtlCol="0">
            <a:spAutoFit/>
          </a:bodyPr>
          <a:lstStyle/>
          <a:p>
            <a:pPr marL="457200" indent="-457200">
              <a:buAutoNum type="arabicPeriod"/>
            </a:pPr>
            <a:r>
              <a:rPr lang="en-US" b="1" dirty="0" smtClean="0"/>
              <a:t>Cannot teach over a man (1 Tim. 2:11-12)</a:t>
            </a:r>
          </a:p>
          <a:p>
            <a:pPr marL="457200" indent="-457200">
              <a:buAutoNum type="arabicPeriod"/>
            </a:pPr>
            <a:endParaRPr lang="en-US" sz="1000" b="1" dirty="0" smtClean="0"/>
          </a:p>
          <a:p>
            <a:pPr marL="457200" indent="-457200">
              <a:buAutoNum type="arabicPeriod"/>
            </a:pPr>
            <a:r>
              <a:rPr lang="en-US" b="1" dirty="0" smtClean="0"/>
              <a:t>Cannot address the assembly (1 Cor. 14:34-35)</a:t>
            </a:r>
            <a:endParaRPr lang="en-US" b="1" dirty="0"/>
          </a:p>
        </p:txBody>
      </p:sp>
    </p:spTree>
    <p:extLst>
      <p:ext uri="{BB962C8B-B14F-4D97-AF65-F5344CB8AC3E}">
        <p14:creationId xmlns:p14="http://schemas.microsoft.com/office/powerpoint/2010/main" val="3222861647"/>
      </p:ext>
    </p:extLst>
  </p:cSld>
  <p:clrMapOvr>
    <a:masterClrMapping/>
  </p:clrMapOvr>
  <p:transition spd="slow">
    <p:circl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304800" y="1905000"/>
            <a:ext cx="8638903" cy="1815882"/>
          </a:xfrm>
          <a:prstGeom prst="rect">
            <a:avLst/>
          </a:prstGeom>
          <a:noFill/>
          <a:ln w="9525">
            <a:noFill/>
            <a:miter lim="800000"/>
            <a:headEnd/>
            <a:tailEnd/>
          </a:ln>
          <a:effectLst/>
        </p:spPr>
        <p:txBody>
          <a:bodyPr wrap="none">
            <a:spAutoFit/>
          </a:bodyPr>
          <a:lstStyle/>
          <a:p>
            <a:pPr marL="571500" indent="-571500">
              <a:buFontTx/>
              <a:buAutoNum type="romanUcPeriod"/>
              <a:defRPr/>
            </a:pPr>
            <a:r>
              <a:rPr lang="en-US" sz="2800" b="1" dirty="0">
                <a:latin typeface="Comic Sans MS" pitchFamily="66" charset="0"/>
              </a:rPr>
              <a:t>God Placed Man (Not Woman) In </a:t>
            </a:r>
            <a:r>
              <a:rPr lang="en-US" sz="2800" b="1" dirty="0" smtClean="0">
                <a:latin typeface="Comic Sans MS" pitchFamily="66" charset="0"/>
              </a:rPr>
              <a:t>Leadership</a:t>
            </a:r>
            <a:endParaRPr lang="en-US" sz="1000" b="1" dirty="0">
              <a:latin typeface="Comic Sans MS" pitchFamily="66" charset="0"/>
            </a:endParaRPr>
          </a:p>
          <a:p>
            <a:pPr>
              <a:defRPr/>
            </a:pPr>
            <a:r>
              <a:rPr lang="en-US" sz="2800" b="1" dirty="0">
                <a:latin typeface="Comic Sans MS" pitchFamily="66" charset="0"/>
              </a:rPr>
              <a:t>II. Women Are Not To Teach Over A </a:t>
            </a:r>
            <a:r>
              <a:rPr lang="en-US" sz="2800" b="1" dirty="0" smtClean="0">
                <a:latin typeface="Comic Sans MS" pitchFamily="66" charset="0"/>
              </a:rPr>
              <a:t>Man</a:t>
            </a:r>
            <a:endParaRPr lang="en-US" sz="1000" b="1" dirty="0">
              <a:latin typeface="Comic Sans MS" pitchFamily="66" charset="0"/>
            </a:endParaRPr>
          </a:p>
          <a:p>
            <a:pPr>
              <a:defRPr/>
            </a:pPr>
            <a:r>
              <a:rPr lang="en-US" sz="2800" b="1" dirty="0">
                <a:latin typeface="Comic Sans MS" pitchFamily="66" charset="0"/>
              </a:rPr>
              <a:t>III. Women Are Not To Address The </a:t>
            </a:r>
            <a:r>
              <a:rPr lang="en-US" sz="2800" b="1" dirty="0" smtClean="0">
                <a:latin typeface="Comic Sans MS" pitchFamily="66" charset="0"/>
              </a:rPr>
              <a:t>Assembly</a:t>
            </a:r>
          </a:p>
          <a:p>
            <a:pPr>
              <a:defRPr/>
            </a:pPr>
            <a:r>
              <a:rPr lang="en-US" sz="2800" b="1" dirty="0" smtClean="0">
                <a:latin typeface="Comic Sans MS" pitchFamily="66" charset="0"/>
              </a:rPr>
              <a:t>IV. Women Are to Submit To Their Husbands</a:t>
            </a:r>
            <a:endParaRPr lang="en-US" sz="2800" b="1" dirty="0">
              <a:latin typeface="Comic Sans MS" pitchFamily="66" charset="0"/>
            </a:endParaRPr>
          </a:p>
        </p:txBody>
      </p:sp>
      <p:sp>
        <p:nvSpPr>
          <p:cNvPr id="11" name="Rectangle 10"/>
          <p:cNvSpPr/>
          <p:nvPr/>
        </p:nvSpPr>
        <p:spPr>
          <a:xfrm>
            <a:off x="685800" y="228600"/>
            <a:ext cx="7734810" cy="186204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The Role of Women</a:t>
            </a:r>
          </a:p>
        </p:txBody>
      </p:sp>
      <p:pic>
        <p:nvPicPr>
          <p:cNvPr id="12" name="Picture 7" descr="j0202153"/>
          <p:cNvPicPr>
            <a:picLocks noChangeAspect="1" noChangeArrowheads="1"/>
          </p:cNvPicPr>
          <p:nvPr/>
        </p:nvPicPr>
        <p:blipFill>
          <a:blip r:embed="rId2" cstate="print"/>
          <a:srcRect/>
          <a:stretch>
            <a:fillRect/>
          </a:stretch>
        </p:blipFill>
        <p:spPr bwMode="auto">
          <a:xfrm>
            <a:off x="0" y="4625656"/>
            <a:ext cx="1524000" cy="23085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Picture 8" descr="j0202233"/>
          <p:cNvPicPr>
            <a:picLocks noChangeAspect="1" noChangeArrowheads="1"/>
          </p:cNvPicPr>
          <p:nvPr/>
        </p:nvPicPr>
        <p:blipFill>
          <a:blip r:embed="rId3" cstate="print"/>
          <a:srcRect/>
          <a:stretch>
            <a:fillRect/>
          </a:stretch>
        </p:blipFill>
        <p:spPr bwMode="auto">
          <a:xfrm>
            <a:off x="7619999" y="4589720"/>
            <a:ext cx="1524001" cy="2268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spd="slow">
    <p:circl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descr="Purple mesh"/>
          <p:cNvSpPr txBox="1">
            <a:spLocks noChangeArrowheads="1"/>
          </p:cNvSpPr>
          <p:nvPr/>
        </p:nvSpPr>
        <p:spPr bwMode="auto">
          <a:xfrm>
            <a:off x="0" y="0"/>
            <a:ext cx="9144000" cy="733425"/>
          </a:xfrm>
          <a:prstGeom prst="rect">
            <a:avLst/>
          </a:prstGeom>
          <a:blipFill dpi="0" rotWithShape="1">
            <a:blip r:embed="rId2" cstate="print"/>
            <a:srcRect/>
            <a:tile tx="0" ty="0" sx="100000" sy="100000" flip="none" algn="tl"/>
          </a:blipFill>
          <a:ln w="9525">
            <a:noFill/>
            <a:miter lim="800000"/>
            <a:headEnd/>
            <a:tailEnd/>
          </a:ln>
        </p:spPr>
        <p:txBody>
          <a:bodyPr>
            <a:spAutoFit/>
          </a:bodyPr>
          <a:lstStyle/>
          <a:p>
            <a:pPr algn="ctr">
              <a:lnSpc>
                <a:spcPct val="150000"/>
              </a:lnSpc>
            </a:pPr>
            <a:r>
              <a:rPr lang="en-US" sz="2800" b="1" dirty="0" smtClean="0">
                <a:solidFill>
                  <a:srgbClr val="FFFFCC"/>
                </a:solidFill>
                <a:latin typeface="Comic Sans MS" pitchFamily="66" charset="0"/>
              </a:rPr>
              <a:t>IV. </a:t>
            </a:r>
            <a:r>
              <a:rPr lang="en-US" sz="2800" b="1" dirty="0">
                <a:solidFill>
                  <a:srgbClr val="FFFFCC"/>
                </a:solidFill>
                <a:latin typeface="Comic Sans MS" pitchFamily="66" charset="0"/>
              </a:rPr>
              <a:t>Women Are </a:t>
            </a:r>
            <a:r>
              <a:rPr lang="en-US" sz="2800" b="1" dirty="0" smtClean="0">
                <a:solidFill>
                  <a:srgbClr val="FFFFCC"/>
                </a:solidFill>
                <a:latin typeface="Comic Sans MS" pitchFamily="66" charset="0"/>
              </a:rPr>
              <a:t>To Submit To Their Husbands</a:t>
            </a:r>
            <a:endParaRPr lang="en-US" sz="2800" b="1" dirty="0">
              <a:solidFill>
                <a:srgbClr val="FFFFCC"/>
              </a:solidFill>
              <a:latin typeface="Comic Sans MS" pitchFamily="66" charset="0"/>
            </a:endParaRPr>
          </a:p>
        </p:txBody>
      </p:sp>
      <p:sp>
        <p:nvSpPr>
          <p:cNvPr id="3" name="Rectangle 2"/>
          <p:cNvSpPr/>
          <p:nvPr/>
        </p:nvSpPr>
        <p:spPr>
          <a:xfrm>
            <a:off x="381000" y="1905000"/>
            <a:ext cx="2597186" cy="584775"/>
          </a:xfrm>
          <a:prstGeom prst="rect">
            <a:avLst/>
          </a:prstGeom>
          <a:noFill/>
        </p:spPr>
        <p:txBody>
          <a:bodyPr wrap="none" lIns="91440" tIns="45720" rIns="91440" bIns="45720">
            <a:spAutoFit/>
          </a:bodyPr>
          <a:lstStyle/>
          <a:p>
            <a:pPr algn="ctr"/>
            <a:r>
              <a:rPr lang="en-US" sz="32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Eph. 5:22-33</a:t>
            </a:r>
            <a:endParaRPr lang="en-US" sz="32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Rectangle 3"/>
          <p:cNvSpPr/>
          <p:nvPr/>
        </p:nvSpPr>
        <p:spPr>
          <a:xfrm>
            <a:off x="624684" y="4063425"/>
            <a:ext cx="2347116" cy="584775"/>
          </a:xfrm>
          <a:prstGeom prst="rect">
            <a:avLst/>
          </a:prstGeom>
          <a:noFill/>
        </p:spPr>
        <p:txBody>
          <a:bodyPr wrap="none" lIns="91440" tIns="45720" rIns="91440" bIns="45720">
            <a:spAutoFit/>
          </a:bodyPr>
          <a:lstStyle/>
          <a:p>
            <a:pPr algn="ctr"/>
            <a:r>
              <a:rPr lang="en-US" sz="32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 Pet. 3:1-7</a:t>
            </a:r>
            <a:endParaRPr lang="en-US" sz="32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3581400" y="1600200"/>
            <a:ext cx="5410200" cy="1200329"/>
          </a:xfrm>
          <a:prstGeom prst="rect">
            <a:avLst/>
          </a:prstGeom>
          <a:noFill/>
        </p:spPr>
        <p:txBody>
          <a:bodyPr wrap="square" rtlCol="0">
            <a:spAutoFit/>
          </a:bodyPr>
          <a:lstStyle/>
          <a:p>
            <a:pPr>
              <a:buFont typeface="Arial" pitchFamily="34" charset="0"/>
              <a:buChar char="•"/>
            </a:pPr>
            <a:r>
              <a:rPr lang="en-US" dirty="0" smtClean="0"/>
              <a:t>Submit to Husband as to Lord (v. 22)</a:t>
            </a:r>
          </a:p>
          <a:p>
            <a:pPr>
              <a:buFont typeface="Arial" pitchFamily="34" charset="0"/>
              <a:buChar char="•"/>
            </a:pPr>
            <a:r>
              <a:rPr lang="en-US" dirty="0" smtClean="0"/>
              <a:t>Submit in everything (v. 24)</a:t>
            </a:r>
          </a:p>
          <a:p>
            <a:pPr>
              <a:buFont typeface="Arial" pitchFamily="34" charset="0"/>
              <a:buChar char="•"/>
            </a:pPr>
            <a:r>
              <a:rPr lang="en-US" dirty="0" smtClean="0"/>
              <a:t>Respect (reverence) husband (v. 33)</a:t>
            </a:r>
            <a:endParaRPr lang="en-US" dirty="0"/>
          </a:p>
        </p:txBody>
      </p:sp>
      <p:sp>
        <p:nvSpPr>
          <p:cNvPr id="7" name="Left Brace 6"/>
          <p:cNvSpPr/>
          <p:nvPr/>
        </p:nvSpPr>
        <p:spPr>
          <a:xfrm>
            <a:off x="2971800" y="1447800"/>
            <a:ext cx="685800" cy="1676400"/>
          </a:xfrm>
          <a:prstGeom prst="leftBrace">
            <a:avLst>
              <a:gd name="adj1" fmla="val 45492"/>
              <a:gd name="adj2" fmla="val 4803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e 7"/>
          <p:cNvSpPr/>
          <p:nvPr/>
        </p:nvSpPr>
        <p:spPr>
          <a:xfrm>
            <a:off x="2895600" y="3505200"/>
            <a:ext cx="685800" cy="1676400"/>
          </a:xfrm>
          <a:prstGeom prst="leftBrace">
            <a:avLst>
              <a:gd name="adj1" fmla="val 45492"/>
              <a:gd name="adj2" fmla="val 4803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3505200" y="3733800"/>
            <a:ext cx="5410200" cy="1200329"/>
          </a:xfrm>
          <a:prstGeom prst="rect">
            <a:avLst/>
          </a:prstGeom>
          <a:noFill/>
        </p:spPr>
        <p:txBody>
          <a:bodyPr wrap="square" rtlCol="0">
            <a:spAutoFit/>
          </a:bodyPr>
          <a:lstStyle/>
          <a:p>
            <a:pPr>
              <a:buFont typeface="Arial" pitchFamily="34" charset="0"/>
              <a:buChar char="•"/>
            </a:pPr>
            <a:r>
              <a:rPr lang="en-US" dirty="0" smtClean="0"/>
              <a:t>Submit to Husband (v. 1)</a:t>
            </a:r>
          </a:p>
          <a:p>
            <a:pPr>
              <a:buFont typeface="Arial" pitchFamily="34" charset="0"/>
              <a:buChar char="•"/>
            </a:pPr>
            <a:r>
              <a:rPr lang="en-US" dirty="0" smtClean="0"/>
              <a:t>Reason – Fear of God (vv. 2, 5)</a:t>
            </a:r>
          </a:p>
          <a:p>
            <a:pPr>
              <a:buFont typeface="Arial" pitchFamily="34" charset="0"/>
              <a:buChar char="•"/>
            </a:pPr>
            <a:r>
              <a:rPr lang="en-US" dirty="0" smtClean="0"/>
              <a:t>Even if he is a non-Christian (v. 1)</a:t>
            </a:r>
            <a:endParaRPr lang="en-US"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childTnLst>
                                </p:cTn>
                              </p:par>
                              <p:par>
                                <p:cTn id="9" presetID="37"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anim calcmode="lin" valueType="num">
                                      <p:cBhvr>
                                        <p:cTn id="12" dur="2000" fill="hold"/>
                                        <p:tgtEl>
                                          <p:spTgt spid="7"/>
                                        </p:tgtEl>
                                        <p:attrNameLst>
                                          <p:attrName>ppt_x</p:attrName>
                                        </p:attrNameLst>
                                      </p:cBhvr>
                                      <p:tavLst>
                                        <p:tav tm="0">
                                          <p:val>
                                            <p:strVal val="#ppt_x"/>
                                          </p:val>
                                        </p:tav>
                                        <p:tav tm="100000">
                                          <p:val>
                                            <p:strVal val="#ppt_x"/>
                                          </p:val>
                                        </p:tav>
                                      </p:tavLst>
                                    </p:anim>
                                    <p:anim calcmode="lin" valueType="num">
                                      <p:cBhvr>
                                        <p:cTn id="13" dur="1800" decel="100000" fill="hold"/>
                                        <p:tgtEl>
                                          <p:spTgt spid="7"/>
                                        </p:tgtEl>
                                        <p:attrNameLst>
                                          <p:attrName>ppt_y</p:attrName>
                                        </p:attrNameLst>
                                      </p:cBhvr>
                                      <p:tavLst>
                                        <p:tav tm="0">
                                          <p:val>
                                            <p:strVal val="#ppt_y+1"/>
                                          </p:val>
                                        </p:tav>
                                        <p:tav tm="100000">
                                          <p:val>
                                            <p:strVal val="#ppt_y-.03"/>
                                          </p:val>
                                        </p:tav>
                                      </p:tavLst>
                                    </p:anim>
                                    <p:anim calcmode="lin" valueType="num">
                                      <p:cBhvr>
                                        <p:cTn id="14"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slide(fromLeft)">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slide(fromLeft)">
                                      <p:cBhvr>
                                        <p:cTn id="24" dur="500"/>
                                        <p:tgtEl>
                                          <p:spTgt spid="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Effect transition="in" filter="slide(fromLeft)">
                                      <p:cBhvr>
                                        <p:cTn id="29" dur="500"/>
                                        <p:tgtEl>
                                          <p:spTgt spid="5">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2000" fill="hold"/>
                                        <p:tgtEl>
                                          <p:spTgt spid="4"/>
                                        </p:tgtEl>
                                        <p:attrNameLst>
                                          <p:attrName>ppt_w</p:attrName>
                                        </p:attrNameLst>
                                      </p:cBhvr>
                                      <p:tavLst>
                                        <p:tav tm="0">
                                          <p:val>
                                            <p:fltVal val="0"/>
                                          </p:val>
                                        </p:tav>
                                        <p:tav tm="100000">
                                          <p:val>
                                            <p:strVal val="#ppt_w"/>
                                          </p:val>
                                        </p:tav>
                                      </p:tavLst>
                                    </p:anim>
                                    <p:anim calcmode="lin" valueType="num">
                                      <p:cBhvr>
                                        <p:cTn id="35" dur="2000" fill="hold"/>
                                        <p:tgtEl>
                                          <p:spTgt spid="4"/>
                                        </p:tgtEl>
                                        <p:attrNameLst>
                                          <p:attrName>ppt_h</p:attrName>
                                        </p:attrNameLst>
                                      </p:cBhvr>
                                      <p:tavLst>
                                        <p:tav tm="0">
                                          <p:val>
                                            <p:fltVal val="0"/>
                                          </p:val>
                                        </p:tav>
                                        <p:tav tm="100000">
                                          <p:val>
                                            <p:strVal val="#ppt_h"/>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000"/>
                                        <p:tgtEl>
                                          <p:spTgt spid="8"/>
                                        </p:tgtEl>
                                      </p:cBhvr>
                                    </p:animEffect>
                                    <p:anim calcmode="lin" valueType="num">
                                      <p:cBhvr>
                                        <p:cTn id="39" dur="2000" fill="hold"/>
                                        <p:tgtEl>
                                          <p:spTgt spid="8"/>
                                        </p:tgtEl>
                                        <p:attrNameLst>
                                          <p:attrName>ppt_x</p:attrName>
                                        </p:attrNameLst>
                                      </p:cBhvr>
                                      <p:tavLst>
                                        <p:tav tm="0">
                                          <p:val>
                                            <p:strVal val="#ppt_x"/>
                                          </p:val>
                                        </p:tav>
                                        <p:tav tm="100000">
                                          <p:val>
                                            <p:strVal val="#ppt_x"/>
                                          </p:val>
                                        </p:tav>
                                      </p:tavLst>
                                    </p:anim>
                                    <p:anim calcmode="lin" valueType="num">
                                      <p:cBhvr>
                                        <p:cTn id="40" dur="1800" decel="100000" fill="hold"/>
                                        <p:tgtEl>
                                          <p:spTgt spid="8"/>
                                        </p:tgtEl>
                                        <p:attrNameLst>
                                          <p:attrName>ppt_y</p:attrName>
                                        </p:attrNameLst>
                                      </p:cBhvr>
                                      <p:tavLst>
                                        <p:tav tm="0">
                                          <p:val>
                                            <p:strVal val="#ppt_y+1"/>
                                          </p:val>
                                        </p:tav>
                                        <p:tav tm="100000">
                                          <p:val>
                                            <p:strVal val="#ppt_y-.03"/>
                                          </p:val>
                                        </p:tav>
                                      </p:tavLst>
                                    </p:anim>
                                    <p:anim calcmode="lin" valueType="num">
                                      <p:cBhvr>
                                        <p:cTn id="41" dur="200" accel="100000" fill="hold">
                                          <p:stCondLst>
                                            <p:cond delay="18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9">
                                            <p:txEl>
                                              <p:pRg st="0" end="0"/>
                                            </p:txEl>
                                          </p:spTgt>
                                        </p:tgtEl>
                                        <p:attrNameLst>
                                          <p:attrName>style.visibility</p:attrName>
                                        </p:attrNameLst>
                                      </p:cBhvr>
                                      <p:to>
                                        <p:strVal val="visible"/>
                                      </p:to>
                                    </p:set>
                                    <p:animEffect transition="in" filter="slide(fromLeft)">
                                      <p:cBhvr>
                                        <p:cTn id="46" dur="500"/>
                                        <p:tgtEl>
                                          <p:spTgt spid="9">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9">
                                            <p:txEl>
                                              <p:pRg st="1" end="1"/>
                                            </p:txEl>
                                          </p:spTgt>
                                        </p:tgtEl>
                                        <p:attrNameLst>
                                          <p:attrName>style.visibility</p:attrName>
                                        </p:attrNameLst>
                                      </p:cBhvr>
                                      <p:to>
                                        <p:strVal val="visible"/>
                                      </p:to>
                                    </p:set>
                                    <p:animEffect transition="in" filter="slide(fromLeft)">
                                      <p:cBhvr>
                                        <p:cTn id="51" dur="500"/>
                                        <p:tgtEl>
                                          <p:spTgt spid="9">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grpId="0" nodeType="clickEffect">
                                  <p:stCondLst>
                                    <p:cond delay="0"/>
                                  </p:stCondLst>
                                  <p:childTnLst>
                                    <p:set>
                                      <p:cBhvr>
                                        <p:cTn id="55" dur="1" fill="hold">
                                          <p:stCondLst>
                                            <p:cond delay="0"/>
                                          </p:stCondLst>
                                        </p:cTn>
                                        <p:tgtEl>
                                          <p:spTgt spid="9">
                                            <p:txEl>
                                              <p:pRg st="2" end="2"/>
                                            </p:txEl>
                                          </p:spTgt>
                                        </p:tgtEl>
                                        <p:attrNameLst>
                                          <p:attrName>style.visibility</p:attrName>
                                        </p:attrNameLst>
                                      </p:cBhvr>
                                      <p:to>
                                        <p:strVal val="visible"/>
                                      </p:to>
                                    </p:set>
                                    <p:animEffect transition="in" filter="slide(fromLeft)">
                                      <p:cBhvr>
                                        <p:cTn id="56"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bldLvl="5"/>
      <p:bldP spid="7" grpId="0" animBg="1"/>
      <p:bldP spid="8" grpId="0" animBg="1"/>
      <p:bldP spid="9"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descr="Purple mesh"/>
          <p:cNvSpPr txBox="1">
            <a:spLocks noChangeArrowheads="1"/>
          </p:cNvSpPr>
          <p:nvPr/>
        </p:nvSpPr>
        <p:spPr bwMode="auto">
          <a:xfrm>
            <a:off x="0" y="0"/>
            <a:ext cx="9144000" cy="733425"/>
          </a:xfrm>
          <a:prstGeom prst="rect">
            <a:avLst/>
          </a:prstGeom>
          <a:blipFill dpi="0" rotWithShape="1">
            <a:blip r:embed="rId2" cstate="print"/>
            <a:srcRect/>
            <a:tile tx="0" ty="0" sx="100000" sy="100000" flip="none" algn="tl"/>
          </a:blipFill>
          <a:ln w="9525">
            <a:noFill/>
            <a:miter lim="800000"/>
            <a:headEnd/>
            <a:tailEnd/>
          </a:ln>
        </p:spPr>
        <p:txBody>
          <a:bodyPr>
            <a:spAutoFit/>
          </a:bodyPr>
          <a:lstStyle/>
          <a:p>
            <a:pPr algn="ctr">
              <a:lnSpc>
                <a:spcPct val="150000"/>
              </a:lnSpc>
            </a:pPr>
            <a:r>
              <a:rPr lang="en-US" sz="2800" b="1" dirty="0" smtClean="0">
                <a:solidFill>
                  <a:srgbClr val="FFFFCC"/>
                </a:solidFill>
                <a:latin typeface="Comic Sans MS" pitchFamily="66" charset="0"/>
              </a:rPr>
              <a:t>IV. </a:t>
            </a:r>
            <a:r>
              <a:rPr lang="en-US" sz="2800" b="1" dirty="0">
                <a:solidFill>
                  <a:srgbClr val="FFFFCC"/>
                </a:solidFill>
                <a:latin typeface="Comic Sans MS" pitchFamily="66" charset="0"/>
              </a:rPr>
              <a:t>Women Are </a:t>
            </a:r>
            <a:r>
              <a:rPr lang="en-US" sz="2800" b="1" dirty="0" smtClean="0">
                <a:solidFill>
                  <a:srgbClr val="FFFFCC"/>
                </a:solidFill>
                <a:latin typeface="Comic Sans MS" pitchFamily="66" charset="0"/>
              </a:rPr>
              <a:t>To Submit To Their Husbands</a:t>
            </a:r>
            <a:endParaRPr lang="en-US" sz="2800" b="1" dirty="0">
              <a:solidFill>
                <a:srgbClr val="FFFFCC"/>
              </a:solidFill>
              <a:latin typeface="Comic Sans MS" pitchFamily="66" charset="0"/>
            </a:endParaRPr>
          </a:p>
        </p:txBody>
      </p:sp>
      <p:sp>
        <p:nvSpPr>
          <p:cNvPr id="10" name="Text Box 2" descr="Purple mesh"/>
          <p:cNvSpPr txBox="1">
            <a:spLocks noChangeArrowheads="1"/>
          </p:cNvSpPr>
          <p:nvPr/>
        </p:nvSpPr>
        <p:spPr bwMode="auto">
          <a:xfrm>
            <a:off x="0" y="685800"/>
            <a:ext cx="9144000" cy="667170"/>
          </a:xfrm>
          <a:prstGeom prst="rect">
            <a:avLst/>
          </a:prstGeom>
          <a:blipFill dpi="0" rotWithShape="1">
            <a:blip r:embed="rId2" cstate="print"/>
            <a:srcRect/>
            <a:tile tx="0" ty="0" sx="100000" sy="100000" flip="none" algn="tl"/>
          </a:blipFill>
          <a:ln w="9525">
            <a:noFill/>
            <a:miter lim="800000"/>
            <a:headEnd/>
            <a:tailEnd/>
          </a:ln>
        </p:spPr>
        <p:txBody>
          <a:bodyPr>
            <a:spAutoFit/>
          </a:bodyPr>
          <a:lstStyle/>
          <a:p>
            <a:pPr algn="ctr">
              <a:lnSpc>
                <a:spcPct val="150000"/>
              </a:lnSpc>
            </a:pPr>
            <a:r>
              <a:rPr lang="en-US" sz="2800" b="1" dirty="0" smtClean="0">
                <a:solidFill>
                  <a:srgbClr val="FFFFCC"/>
                </a:solidFill>
                <a:latin typeface="Comic Sans MS" pitchFamily="66" charset="0"/>
              </a:rPr>
              <a:t>But This Does </a:t>
            </a:r>
            <a:r>
              <a:rPr lang="en-US" sz="2800" b="1" u="sng" dirty="0" smtClean="0">
                <a:solidFill>
                  <a:srgbClr val="FFFFCC"/>
                </a:solidFill>
                <a:latin typeface="Comic Sans MS" pitchFamily="66" charset="0"/>
              </a:rPr>
              <a:t>Not</a:t>
            </a:r>
            <a:r>
              <a:rPr lang="en-US" sz="2800" b="1" dirty="0" smtClean="0">
                <a:solidFill>
                  <a:srgbClr val="FFFFCC"/>
                </a:solidFill>
                <a:latin typeface="Comic Sans MS" pitchFamily="66" charset="0"/>
              </a:rPr>
              <a:t> Mean:</a:t>
            </a:r>
            <a:endParaRPr lang="en-US" sz="2800" b="1" dirty="0">
              <a:solidFill>
                <a:srgbClr val="FFFFCC"/>
              </a:solidFill>
              <a:latin typeface="Comic Sans MS" pitchFamily="66" charset="0"/>
            </a:endParaRPr>
          </a:p>
        </p:txBody>
      </p:sp>
      <p:sp>
        <p:nvSpPr>
          <p:cNvPr id="11" name="TextBox 10"/>
          <p:cNvSpPr txBox="1"/>
          <p:nvPr/>
        </p:nvSpPr>
        <p:spPr>
          <a:xfrm>
            <a:off x="762000" y="1905000"/>
            <a:ext cx="7772400" cy="984885"/>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dirty="0" smtClean="0">
                <a:latin typeface="Times New Roman" pitchFamily="18" charset="0"/>
                <a:cs typeface="Times New Roman" pitchFamily="18" charset="0"/>
              </a:rPr>
              <a:t>Col 3:18</a:t>
            </a:r>
          </a:p>
          <a:p>
            <a:pPr algn="ctr"/>
            <a:endParaRPr lang="en-US" sz="1000" dirty="0" smtClean="0">
              <a:latin typeface="Times New Roman" pitchFamily="18" charset="0"/>
              <a:cs typeface="Times New Roman" pitchFamily="18" charset="0"/>
            </a:endParaRPr>
          </a:p>
          <a:p>
            <a:pPr algn="ctr"/>
            <a:r>
              <a:rPr lang="en-US" dirty="0" smtClean="0">
                <a:latin typeface="Times New Roman" pitchFamily="18" charset="0"/>
                <a:cs typeface="Times New Roman" pitchFamily="18" charset="0"/>
              </a:rPr>
              <a:t>Wives, submit to your own husbands, as is fitting in the Lord. </a:t>
            </a:r>
          </a:p>
        </p:txBody>
      </p:sp>
      <p:sp>
        <p:nvSpPr>
          <p:cNvPr id="12" name="TextBox 11"/>
          <p:cNvSpPr txBox="1"/>
          <p:nvPr/>
        </p:nvSpPr>
        <p:spPr>
          <a:xfrm>
            <a:off x="609600" y="3048000"/>
            <a:ext cx="8305800" cy="2597827"/>
          </a:xfrm>
          <a:prstGeom prst="rect">
            <a:avLst/>
          </a:prstGeom>
          <a:noFill/>
        </p:spPr>
        <p:txBody>
          <a:bodyPr wrap="square" rtlCol="0">
            <a:spAutoFit/>
          </a:bodyPr>
          <a:lstStyle/>
          <a:p>
            <a:pPr>
              <a:lnSpc>
                <a:spcPct val="150000"/>
              </a:lnSpc>
              <a:buFont typeface="Arial" pitchFamily="34" charset="0"/>
              <a:buChar char="•"/>
            </a:pPr>
            <a:r>
              <a:rPr lang="en-US" sz="2800" dirty="0" smtClean="0"/>
              <a:t> Submit to just anything he says (Acts 5:29)</a:t>
            </a:r>
          </a:p>
          <a:p>
            <a:pPr>
              <a:lnSpc>
                <a:spcPct val="150000"/>
              </a:lnSpc>
              <a:buFont typeface="Arial" pitchFamily="34" charset="0"/>
              <a:buChar char="•"/>
            </a:pPr>
            <a:r>
              <a:rPr lang="en-US" sz="2800" dirty="0"/>
              <a:t> </a:t>
            </a:r>
            <a:r>
              <a:rPr lang="en-US" sz="2800" dirty="0" smtClean="0"/>
              <a:t>Master – Slave relationship</a:t>
            </a:r>
          </a:p>
          <a:p>
            <a:pPr>
              <a:lnSpc>
                <a:spcPct val="150000"/>
              </a:lnSpc>
              <a:buFont typeface="Arial" pitchFamily="34" charset="0"/>
              <a:buChar char="•"/>
            </a:pPr>
            <a:r>
              <a:rPr lang="en-US" sz="2800" dirty="0"/>
              <a:t> </a:t>
            </a:r>
            <a:r>
              <a:rPr lang="en-US" sz="2800" dirty="0" smtClean="0"/>
              <a:t>Cannot disagree, reason &amp; suggest</a:t>
            </a:r>
          </a:p>
          <a:p>
            <a:pPr>
              <a:lnSpc>
                <a:spcPct val="150000"/>
              </a:lnSpc>
              <a:buFont typeface="Arial" pitchFamily="34" charset="0"/>
              <a:buChar char="•"/>
            </a:pPr>
            <a:r>
              <a:rPr lang="en-US" sz="2800" dirty="0"/>
              <a:t> </a:t>
            </a:r>
            <a:r>
              <a:rPr lang="en-US" sz="2800" dirty="0" smtClean="0"/>
              <a:t>She has to violate her conscience (Rom. 14:23)</a:t>
            </a:r>
            <a:endParaRPr lang="en-US" sz="2800"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ppt_x</p:attrName>
                                        </p:attrNameLst>
                                      </p:cBhvr>
                                      <p:tavLst>
                                        <p:tav tm="0">
                                          <p:val>
                                            <p:strVal val="#ppt_x"/>
                                          </p:val>
                                        </p:tav>
                                        <p:tav tm="100000">
                                          <p:val>
                                            <p:strVal val="#ppt_x"/>
                                          </p:val>
                                        </p:tav>
                                      </p:tavLst>
                                    </p:anim>
                                    <p:anim calcmode="lin" valueType="num">
                                      <p:cBhvr>
                                        <p:cTn id="9" dur="1800" decel="100000" fill="hold"/>
                                        <p:tgtEl>
                                          <p:spTgt spid="11"/>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additive="base">
                                        <p:cTn id="15"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 calcmode="lin" valueType="num">
                                      <p:cBhvr additive="base">
                                        <p:cTn id="21" dur="500" fill="hold"/>
                                        <p:tgtEl>
                                          <p:spTgt spid="12">
                                            <p:txEl>
                                              <p:pRg st="1" end="1"/>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anim calcmode="lin" valueType="num">
                                      <p:cBhvr additive="base">
                                        <p:cTn id="27" dur="500" fill="hold"/>
                                        <p:tgtEl>
                                          <p:spTgt spid="12">
                                            <p:txEl>
                                              <p:pRg st="2" end="2"/>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 calcmode="lin" valueType="num">
                                      <p:cBhvr additive="base">
                                        <p:cTn id="33" dur="500" fill="hold"/>
                                        <p:tgtEl>
                                          <p:spTgt spid="12">
                                            <p:txEl>
                                              <p:pRg st="3" end="3"/>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304800" y="1905000"/>
            <a:ext cx="8638903" cy="2740815"/>
          </a:xfrm>
          <a:prstGeom prst="rect">
            <a:avLst/>
          </a:prstGeom>
          <a:noFill/>
          <a:ln w="9525">
            <a:noFill/>
            <a:miter lim="800000"/>
            <a:headEnd/>
            <a:tailEnd/>
          </a:ln>
          <a:effectLst/>
        </p:spPr>
        <p:txBody>
          <a:bodyPr wrap="none">
            <a:spAutoFit/>
          </a:bodyPr>
          <a:lstStyle/>
          <a:p>
            <a:pPr marL="571500" indent="-571500">
              <a:lnSpc>
                <a:spcPts val="4200"/>
              </a:lnSpc>
              <a:buFontTx/>
              <a:buAutoNum type="romanUcPeriod"/>
              <a:defRPr/>
            </a:pPr>
            <a:r>
              <a:rPr lang="en-US" sz="2800" b="1" dirty="0">
                <a:latin typeface="Comic Sans MS" pitchFamily="66" charset="0"/>
              </a:rPr>
              <a:t>God Placed Man (Not Woman) In </a:t>
            </a:r>
            <a:r>
              <a:rPr lang="en-US" sz="2800" b="1" dirty="0" smtClean="0">
                <a:latin typeface="Comic Sans MS" pitchFamily="66" charset="0"/>
              </a:rPr>
              <a:t>Leadership</a:t>
            </a:r>
            <a:endParaRPr lang="en-US" sz="1000" b="1" dirty="0">
              <a:latin typeface="Comic Sans MS" pitchFamily="66" charset="0"/>
            </a:endParaRPr>
          </a:p>
          <a:p>
            <a:pPr>
              <a:lnSpc>
                <a:spcPts val="4200"/>
              </a:lnSpc>
              <a:defRPr/>
            </a:pPr>
            <a:r>
              <a:rPr lang="en-US" sz="2800" b="1" dirty="0">
                <a:latin typeface="Comic Sans MS" pitchFamily="66" charset="0"/>
              </a:rPr>
              <a:t>II. Women Are Not To Teach Over A </a:t>
            </a:r>
            <a:r>
              <a:rPr lang="en-US" sz="2800" b="1" dirty="0" smtClean="0">
                <a:latin typeface="Comic Sans MS" pitchFamily="66" charset="0"/>
              </a:rPr>
              <a:t>Man</a:t>
            </a:r>
            <a:endParaRPr lang="en-US" sz="1000" b="1" dirty="0">
              <a:latin typeface="Comic Sans MS" pitchFamily="66" charset="0"/>
            </a:endParaRPr>
          </a:p>
          <a:p>
            <a:pPr>
              <a:lnSpc>
                <a:spcPts val="4200"/>
              </a:lnSpc>
              <a:defRPr/>
            </a:pPr>
            <a:r>
              <a:rPr lang="en-US" sz="2800" b="1" dirty="0">
                <a:latin typeface="Comic Sans MS" pitchFamily="66" charset="0"/>
              </a:rPr>
              <a:t>III. Women Are Not To Address The </a:t>
            </a:r>
            <a:r>
              <a:rPr lang="en-US" sz="2800" b="1" dirty="0" smtClean="0">
                <a:latin typeface="Comic Sans MS" pitchFamily="66" charset="0"/>
              </a:rPr>
              <a:t>Assembly</a:t>
            </a:r>
          </a:p>
          <a:p>
            <a:pPr>
              <a:lnSpc>
                <a:spcPts val="4200"/>
              </a:lnSpc>
              <a:defRPr/>
            </a:pPr>
            <a:r>
              <a:rPr lang="en-US" sz="2800" b="1" dirty="0" smtClean="0">
                <a:latin typeface="Comic Sans MS" pitchFamily="66" charset="0"/>
              </a:rPr>
              <a:t>IV. Women Are to Submit To Their Husbands</a:t>
            </a:r>
          </a:p>
          <a:p>
            <a:pPr>
              <a:lnSpc>
                <a:spcPts val="4200"/>
              </a:lnSpc>
              <a:defRPr/>
            </a:pPr>
            <a:r>
              <a:rPr lang="en-US" sz="2800" b="1" dirty="0" smtClean="0">
                <a:latin typeface="Comic Sans MS" pitchFamily="66" charset="0"/>
              </a:rPr>
              <a:t>V. Women Can Teach</a:t>
            </a:r>
            <a:endParaRPr lang="en-US" sz="2800" b="1" dirty="0">
              <a:latin typeface="Comic Sans MS" pitchFamily="66" charset="0"/>
            </a:endParaRPr>
          </a:p>
        </p:txBody>
      </p:sp>
      <p:sp>
        <p:nvSpPr>
          <p:cNvPr id="11" name="Rectangle 10"/>
          <p:cNvSpPr/>
          <p:nvPr/>
        </p:nvSpPr>
        <p:spPr>
          <a:xfrm>
            <a:off x="685800" y="228600"/>
            <a:ext cx="7734810" cy="186204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The Role of Women</a:t>
            </a:r>
          </a:p>
        </p:txBody>
      </p:sp>
      <p:pic>
        <p:nvPicPr>
          <p:cNvPr id="12" name="Picture 7" descr="j0202153"/>
          <p:cNvPicPr>
            <a:picLocks noChangeAspect="1" noChangeArrowheads="1"/>
          </p:cNvPicPr>
          <p:nvPr/>
        </p:nvPicPr>
        <p:blipFill>
          <a:blip r:embed="rId2" cstate="print"/>
          <a:srcRect/>
          <a:stretch>
            <a:fillRect/>
          </a:stretch>
        </p:blipFill>
        <p:spPr bwMode="auto">
          <a:xfrm>
            <a:off x="0" y="4625656"/>
            <a:ext cx="1524000" cy="23085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Picture 8" descr="j0202233"/>
          <p:cNvPicPr>
            <a:picLocks noChangeAspect="1" noChangeArrowheads="1"/>
          </p:cNvPicPr>
          <p:nvPr/>
        </p:nvPicPr>
        <p:blipFill>
          <a:blip r:embed="rId3" cstate="print"/>
          <a:srcRect/>
          <a:stretch>
            <a:fillRect/>
          </a:stretch>
        </p:blipFill>
        <p:spPr bwMode="auto">
          <a:xfrm>
            <a:off x="7619999" y="4589720"/>
            <a:ext cx="1524001" cy="2268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spd="slow">
    <p:circl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descr="Purple mesh"/>
          <p:cNvSpPr txBox="1">
            <a:spLocks noChangeArrowheads="1"/>
          </p:cNvSpPr>
          <p:nvPr/>
        </p:nvSpPr>
        <p:spPr bwMode="auto">
          <a:xfrm>
            <a:off x="0" y="0"/>
            <a:ext cx="9144000" cy="733425"/>
          </a:xfrm>
          <a:prstGeom prst="rect">
            <a:avLst/>
          </a:prstGeom>
          <a:blipFill dpi="0" rotWithShape="1">
            <a:blip r:embed="rId2" cstate="print"/>
            <a:srcRect/>
            <a:tile tx="0" ty="0" sx="100000" sy="100000" flip="none" algn="tl"/>
          </a:blipFill>
          <a:ln w="9525">
            <a:noFill/>
            <a:miter lim="800000"/>
            <a:headEnd/>
            <a:tailEnd/>
          </a:ln>
        </p:spPr>
        <p:txBody>
          <a:bodyPr>
            <a:spAutoFit/>
          </a:bodyPr>
          <a:lstStyle/>
          <a:p>
            <a:pPr algn="ctr">
              <a:lnSpc>
                <a:spcPct val="150000"/>
              </a:lnSpc>
            </a:pPr>
            <a:r>
              <a:rPr lang="en-US" sz="2800" b="1" dirty="0" smtClean="0">
                <a:solidFill>
                  <a:srgbClr val="FFFFCC"/>
                </a:solidFill>
                <a:latin typeface="Comic Sans MS" pitchFamily="66" charset="0"/>
              </a:rPr>
              <a:t>V. </a:t>
            </a:r>
            <a:r>
              <a:rPr lang="en-US" sz="2800" b="1" dirty="0">
                <a:solidFill>
                  <a:srgbClr val="FFFFCC"/>
                </a:solidFill>
                <a:latin typeface="Comic Sans MS" pitchFamily="66" charset="0"/>
              </a:rPr>
              <a:t>Women </a:t>
            </a:r>
            <a:r>
              <a:rPr lang="en-US" sz="2800" b="1" dirty="0" smtClean="0">
                <a:solidFill>
                  <a:srgbClr val="FFFFCC"/>
                </a:solidFill>
                <a:latin typeface="Comic Sans MS" pitchFamily="66" charset="0"/>
              </a:rPr>
              <a:t>Can Teach</a:t>
            </a:r>
            <a:endParaRPr lang="en-US" sz="2800" b="1" dirty="0">
              <a:solidFill>
                <a:srgbClr val="FFFFCC"/>
              </a:solidFill>
              <a:latin typeface="Comic Sans MS" pitchFamily="66" charset="0"/>
            </a:endParaRPr>
          </a:p>
        </p:txBody>
      </p:sp>
      <p:sp>
        <p:nvSpPr>
          <p:cNvPr id="3" name="Rectangle 2"/>
          <p:cNvSpPr/>
          <p:nvPr/>
        </p:nvSpPr>
        <p:spPr>
          <a:xfrm>
            <a:off x="567463" y="1905000"/>
            <a:ext cx="2224263" cy="584775"/>
          </a:xfrm>
          <a:prstGeom prst="rect">
            <a:avLst/>
          </a:prstGeom>
          <a:noFill/>
        </p:spPr>
        <p:txBody>
          <a:bodyPr wrap="none" lIns="91440" tIns="45720" rIns="91440" bIns="45720">
            <a:spAutoFit/>
          </a:bodyPr>
          <a:lstStyle/>
          <a:p>
            <a:pPr algn="ctr"/>
            <a:r>
              <a:rPr lang="en-US" sz="32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Titus 2:3-4</a:t>
            </a:r>
            <a:endParaRPr lang="en-US" sz="32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Rectangle 3"/>
          <p:cNvSpPr/>
          <p:nvPr/>
        </p:nvSpPr>
        <p:spPr>
          <a:xfrm>
            <a:off x="764659" y="4063425"/>
            <a:ext cx="2067169" cy="584775"/>
          </a:xfrm>
          <a:prstGeom prst="rect">
            <a:avLst/>
          </a:prstGeom>
          <a:noFill/>
        </p:spPr>
        <p:txBody>
          <a:bodyPr wrap="none" lIns="91440" tIns="45720" rIns="91440" bIns="45720">
            <a:spAutoFit/>
          </a:bodyPr>
          <a:lstStyle/>
          <a:p>
            <a:pPr algn="ctr"/>
            <a:r>
              <a:rPr lang="en-US" sz="32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 Tim. 2:2</a:t>
            </a:r>
            <a:endParaRPr lang="en-US" sz="32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3505200" y="1759803"/>
            <a:ext cx="5410200" cy="830997"/>
          </a:xfrm>
          <a:prstGeom prst="rect">
            <a:avLst/>
          </a:prstGeom>
          <a:noFill/>
        </p:spPr>
        <p:txBody>
          <a:bodyPr wrap="square" rtlCol="0">
            <a:spAutoFit/>
          </a:bodyPr>
          <a:lstStyle/>
          <a:p>
            <a:r>
              <a:rPr lang="en-US" dirty="0" smtClean="0"/>
              <a:t>Older women teaching younger women</a:t>
            </a:r>
            <a:endParaRPr lang="en-US" dirty="0"/>
          </a:p>
        </p:txBody>
      </p:sp>
      <p:sp>
        <p:nvSpPr>
          <p:cNvPr id="7" name="Left Brace 6"/>
          <p:cNvSpPr/>
          <p:nvPr/>
        </p:nvSpPr>
        <p:spPr>
          <a:xfrm>
            <a:off x="2971800" y="1447800"/>
            <a:ext cx="685800" cy="1676400"/>
          </a:xfrm>
          <a:prstGeom prst="leftBrace">
            <a:avLst>
              <a:gd name="adj1" fmla="val 45492"/>
              <a:gd name="adj2" fmla="val 4803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e 7"/>
          <p:cNvSpPr/>
          <p:nvPr/>
        </p:nvSpPr>
        <p:spPr>
          <a:xfrm>
            <a:off x="2895600" y="3505200"/>
            <a:ext cx="685800" cy="1676400"/>
          </a:xfrm>
          <a:prstGeom prst="leftBrace">
            <a:avLst>
              <a:gd name="adj1" fmla="val 45492"/>
              <a:gd name="adj2" fmla="val 4803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3505200" y="3733800"/>
            <a:ext cx="5410200" cy="1200329"/>
          </a:xfrm>
          <a:prstGeom prst="rect">
            <a:avLst/>
          </a:prstGeom>
          <a:noFill/>
        </p:spPr>
        <p:txBody>
          <a:bodyPr wrap="square" rtlCol="0">
            <a:spAutoFit/>
          </a:bodyPr>
          <a:lstStyle/>
          <a:p>
            <a:pPr>
              <a:buFont typeface="Arial" pitchFamily="34" charset="0"/>
              <a:buChar char="•"/>
            </a:pPr>
            <a:r>
              <a:rPr lang="en-US" dirty="0" smtClean="0"/>
              <a:t>“Men” (</a:t>
            </a:r>
            <a:r>
              <a:rPr lang="en-US" dirty="0" err="1" smtClean="0"/>
              <a:t>anthropos</a:t>
            </a:r>
            <a:r>
              <a:rPr lang="en-US" dirty="0" smtClean="0"/>
              <a:t>) = mankind</a:t>
            </a:r>
          </a:p>
          <a:p>
            <a:pPr defTabSz="225425">
              <a:buFont typeface="Arial" pitchFamily="34" charset="0"/>
              <a:buChar char="•"/>
            </a:pPr>
            <a:r>
              <a:rPr lang="en-US" dirty="0"/>
              <a:t> </a:t>
            </a:r>
            <a:r>
              <a:rPr lang="en-US" dirty="0" smtClean="0"/>
              <a:t>Thayer: “with reference to sex 	(contextually)” </a:t>
            </a:r>
            <a:endParaRPr lang="en-US"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childTnLst>
                                </p:cTn>
                              </p:par>
                              <p:par>
                                <p:cTn id="9" presetID="37"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anim calcmode="lin" valueType="num">
                                      <p:cBhvr>
                                        <p:cTn id="12" dur="2000" fill="hold"/>
                                        <p:tgtEl>
                                          <p:spTgt spid="7"/>
                                        </p:tgtEl>
                                        <p:attrNameLst>
                                          <p:attrName>ppt_x</p:attrName>
                                        </p:attrNameLst>
                                      </p:cBhvr>
                                      <p:tavLst>
                                        <p:tav tm="0">
                                          <p:val>
                                            <p:strVal val="#ppt_x"/>
                                          </p:val>
                                        </p:tav>
                                        <p:tav tm="100000">
                                          <p:val>
                                            <p:strVal val="#ppt_x"/>
                                          </p:val>
                                        </p:tav>
                                      </p:tavLst>
                                    </p:anim>
                                    <p:anim calcmode="lin" valueType="num">
                                      <p:cBhvr>
                                        <p:cTn id="13" dur="1800" decel="100000" fill="hold"/>
                                        <p:tgtEl>
                                          <p:spTgt spid="7"/>
                                        </p:tgtEl>
                                        <p:attrNameLst>
                                          <p:attrName>ppt_y</p:attrName>
                                        </p:attrNameLst>
                                      </p:cBhvr>
                                      <p:tavLst>
                                        <p:tav tm="0">
                                          <p:val>
                                            <p:strVal val="#ppt_y+1"/>
                                          </p:val>
                                        </p:tav>
                                        <p:tav tm="100000">
                                          <p:val>
                                            <p:strVal val="#ppt_y-.03"/>
                                          </p:val>
                                        </p:tav>
                                      </p:tavLst>
                                    </p:anim>
                                    <p:anim calcmode="lin" valueType="num">
                                      <p:cBhvr>
                                        <p:cTn id="14"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slide(fromLeft)">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2000" fill="hold"/>
                                        <p:tgtEl>
                                          <p:spTgt spid="4"/>
                                        </p:tgtEl>
                                        <p:attrNameLst>
                                          <p:attrName>ppt_w</p:attrName>
                                        </p:attrNameLst>
                                      </p:cBhvr>
                                      <p:tavLst>
                                        <p:tav tm="0">
                                          <p:val>
                                            <p:fltVal val="0"/>
                                          </p:val>
                                        </p:tav>
                                        <p:tav tm="100000">
                                          <p:val>
                                            <p:strVal val="#ppt_w"/>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anim calcmode="lin" valueType="num">
                                      <p:cBhvr>
                                        <p:cTn id="29" dur="2000" fill="hold"/>
                                        <p:tgtEl>
                                          <p:spTgt spid="8"/>
                                        </p:tgtEl>
                                        <p:attrNameLst>
                                          <p:attrName>ppt_x</p:attrName>
                                        </p:attrNameLst>
                                      </p:cBhvr>
                                      <p:tavLst>
                                        <p:tav tm="0">
                                          <p:val>
                                            <p:strVal val="#ppt_x"/>
                                          </p:val>
                                        </p:tav>
                                        <p:tav tm="100000">
                                          <p:val>
                                            <p:strVal val="#ppt_x"/>
                                          </p:val>
                                        </p:tav>
                                      </p:tavLst>
                                    </p:anim>
                                    <p:anim calcmode="lin" valueType="num">
                                      <p:cBhvr>
                                        <p:cTn id="30" dur="1800" decel="100000" fill="hold"/>
                                        <p:tgtEl>
                                          <p:spTgt spid="8"/>
                                        </p:tgtEl>
                                        <p:attrNameLst>
                                          <p:attrName>ppt_y</p:attrName>
                                        </p:attrNameLst>
                                      </p:cBhvr>
                                      <p:tavLst>
                                        <p:tav tm="0">
                                          <p:val>
                                            <p:strVal val="#ppt_y+1"/>
                                          </p:val>
                                        </p:tav>
                                        <p:tav tm="100000">
                                          <p:val>
                                            <p:strVal val="#ppt_y-.03"/>
                                          </p:val>
                                        </p:tav>
                                      </p:tavLst>
                                    </p:anim>
                                    <p:anim calcmode="lin" valueType="num">
                                      <p:cBhvr>
                                        <p:cTn id="31" dur="200" accel="100000" fill="hold">
                                          <p:stCondLst>
                                            <p:cond delay="18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slide(fromLeft)">
                                      <p:cBhvr>
                                        <p:cTn id="36" dur="500"/>
                                        <p:tgtEl>
                                          <p:spTgt spid="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animEffect transition="in" filter="slide(fromLeft)">
                                      <p:cBhvr>
                                        <p:cTn id="41"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bldLvl="5"/>
      <p:bldP spid="7" grpId="0" animBg="1"/>
      <p:bldP spid="8" grpId="0" animBg="1"/>
      <p:bldP spid="9"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38181">
            <a:off x="895219" y="1206902"/>
            <a:ext cx="2834965" cy="2150007"/>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chemeClr val="accent1"/>
                </a:solidFill>
              </a14:hiddenFill>
            </a:ext>
          </a:extLst>
        </p:spPr>
      </p:pic>
      <p:sp>
        <p:nvSpPr>
          <p:cNvPr id="5" name="Rectangle 4"/>
          <p:cNvSpPr/>
          <p:nvPr/>
        </p:nvSpPr>
        <p:spPr>
          <a:xfrm>
            <a:off x="1722862" y="30480"/>
            <a:ext cx="5668538" cy="110799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What Can A Woman Do?</a:t>
            </a:r>
            <a:endPar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63853">
            <a:off x="5140150" y="1105610"/>
            <a:ext cx="2995034" cy="2252547"/>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chemeClr val="accent1"/>
                </a:solidFill>
              </a14:hiddenFill>
            </a:ext>
          </a:extLst>
        </p:spPr>
      </p:pic>
      <p:sp>
        <p:nvSpPr>
          <p:cNvPr id="4" name="Left-Right Arrow 3"/>
          <p:cNvSpPr/>
          <p:nvPr/>
        </p:nvSpPr>
        <p:spPr>
          <a:xfrm>
            <a:off x="3200400" y="1371600"/>
            <a:ext cx="2514599" cy="750873"/>
          </a:xfrm>
          <a:prstGeom prst="lef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Restrictions</a:t>
            </a:r>
            <a:endParaRPr lang="en-US" dirty="0">
              <a:solidFill>
                <a:srgbClr val="FFFF00"/>
              </a:solidFill>
            </a:endParaRPr>
          </a:p>
        </p:txBody>
      </p:sp>
      <p:sp>
        <p:nvSpPr>
          <p:cNvPr id="8" name="TextBox 7"/>
          <p:cNvSpPr txBox="1"/>
          <p:nvPr/>
        </p:nvSpPr>
        <p:spPr>
          <a:xfrm>
            <a:off x="1219200" y="3810000"/>
            <a:ext cx="7239000" cy="1938992"/>
          </a:xfrm>
          <a:prstGeom prst="rect">
            <a:avLst/>
          </a:prstGeom>
          <a:noFill/>
        </p:spPr>
        <p:txBody>
          <a:bodyPr wrap="square" rtlCol="0">
            <a:spAutoFit/>
          </a:bodyPr>
          <a:lstStyle/>
          <a:p>
            <a:pPr>
              <a:buFont typeface="Arial" pitchFamily="34" charset="0"/>
              <a:buChar char="•"/>
            </a:pPr>
            <a:r>
              <a:rPr lang="en-US" dirty="0" smtClean="0"/>
              <a:t> Teach women &amp; children (Tit. 2:3-4; 2 Tim. 2:2)</a:t>
            </a:r>
          </a:p>
          <a:p>
            <a:pPr>
              <a:buFont typeface="Arial" pitchFamily="34" charset="0"/>
              <a:buChar char="•"/>
            </a:pPr>
            <a:r>
              <a:rPr lang="en-US" dirty="0"/>
              <a:t> </a:t>
            </a:r>
            <a:r>
              <a:rPr lang="en-US" dirty="0" smtClean="0"/>
              <a:t>Serve in some special way (Rom. 16:1)</a:t>
            </a:r>
          </a:p>
          <a:p>
            <a:pPr>
              <a:buFont typeface="Arial" pitchFamily="34" charset="0"/>
              <a:buChar char="•"/>
            </a:pPr>
            <a:r>
              <a:rPr lang="en-US" dirty="0"/>
              <a:t> </a:t>
            </a:r>
            <a:r>
              <a:rPr lang="en-US" dirty="0" smtClean="0"/>
              <a:t>Humble correct a man (Acts 18:24-28)</a:t>
            </a:r>
          </a:p>
          <a:p>
            <a:pPr>
              <a:buFont typeface="Arial" pitchFamily="34" charset="0"/>
              <a:buChar char="•"/>
            </a:pPr>
            <a:r>
              <a:rPr lang="en-US" dirty="0"/>
              <a:t> </a:t>
            </a:r>
            <a:r>
              <a:rPr lang="en-US" dirty="0" smtClean="0"/>
              <a:t>Ask / answer a question in class</a:t>
            </a:r>
          </a:p>
          <a:p>
            <a:pPr>
              <a:buFont typeface="Arial" pitchFamily="34" charset="0"/>
              <a:buChar char="•"/>
            </a:pPr>
            <a:r>
              <a:rPr lang="en-US" dirty="0"/>
              <a:t> </a:t>
            </a:r>
            <a:r>
              <a:rPr lang="en-US" dirty="0" smtClean="0"/>
              <a:t>Do anything does not violate her limitations.</a:t>
            </a:r>
            <a:endParaRPr lang="en-US" dirty="0"/>
          </a:p>
        </p:txBody>
      </p:sp>
    </p:spTree>
    <p:extLst>
      <p:ext uri="{BB962C8B-B14F-4D97-AF65-F5344CB8AC3E}">
        <p14:creationId xmlns:p14="http://schemas.microsoft.com/office/powerpoint/2010/main" val="7720582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5257800" y="670186"/>
          <a:ext cx="3290340" cy="2179194"/>
        </p:xfrm>
        <a:graphic>
          <a:graphicData uri="http://schemas.openxmlformats.org/drawingml/2006/table">
            <a:tbl>
              <a:tblPr firstRow="1" bandRow="1">
                <a:tableStyleId>{5C22544A-7EE6-4342-B048-85BDC9FD1C3A}</a:tableStyleId>
              </a:tblPr>
              <a:tblGrid>
                <a:gridCol w="1096780"/>
                <a:gridCol w="1096780"/>
                <a:gridCol w="1096780"/>
              </a:tblGrid>
              <a:tr h="726398">
                <a:tc>
                  <a:txBody>
                    <a:bodyPr/>
                    <a:lstStyle/>
                    <a:p>
                      <a:pPr algn="ctr"/>
                      <a:r>
                        <a:rPr lang="en-US" sz="2400" b="1" dirty="0" smtClean="0">
                          <a:solidFill>
                            <a:schemeClr val="tx1"/>
                          </a:solidFill>
                        </a:rPr>
                        <a:t>P.S</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1" dirty="0" smtClean="0">
                          <a:solidFill>
                            <a:schemeClr val="tx1"/>
                          </a:solidFill>
                        </a:rPr>
                        <a:t>1-3</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1" dirty="0" smtClean="0">
                          <a:solidFill>
                            <a:schemeClr val="tx1"/>
                          </a:solidFill>
                        </a:rPr>
                        <a:t>4-6</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26398">
                <a:tc>
                  <a:txBody>
                    <a:bodyPr/>
                    <a:lstStyle/>
                    <a:p>
                      <a:pPr algn="ctr"/>
                      <a:r>
                        <a:rPr lang="en-US" sz="2400" b="1" dirty="0" smtClean="0">
                          <a:solidFill>
                            <a:schemeClr val="tx1"/>
                          </a:solidFill>
                        </a:rPr>
                        <a:t>7-8</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1" dirty="0" smtClean="0">
                          <a:solidFill>
                            <a:schemeClr val="tx1"/>
                          </a:solidFill>
                        </a:rPr>
                        <a:t>H.S.</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1" dirty="0" smtClean="0">
                          <a:solidFill>
                            <a:schemeClr val="tx1"/>
                          </a:solidFill>
                        </a:rPr>
                        <a:t>Y.A.</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26398">
                <a:tc>
                  <a:txBody>
                    <a:bodyPr/>
                    <a:lstStyle/>
                    <a:p>
                      <a:pPr algn="ctr"/>
                      <a:r>
                        <a:rPr lang="en-US" sz="2400" b="1" dirty="0" smtClean="0">
                          <a:solidFill>
                            <a:schemeClr val="tx1"/>
                          </a:solidFill>
                        </a:rPr>
                        <a:t>Adult</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Rectangle 4"/>
          <p:cNvSpPr/>
          <p:nvPr/>
        </p:nvSpPr>
        <p:spPr>
          <a:xfrm>
            <a:off x="762000" y="685800"/>
            <a:ext cx="3276600" cy="213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0" y="224135"/>
            <a:ext cx="4572000" cy="461665"/>
          </a:xfrm>
          <a:prstGeom prst="rect">
            <a:avLst/>
          </a:prstGeom>
          <a:noFill/>
        </p:spPr>
        <p:txBody>
          <a:bodyPr wrap="square" rtlCol="0">
            <a:spAutoFit/>
          </a:bodyPr>
          <a:lstStyle/>
          <a:p>
            <a:pPr algn="ctr"/>
            <a:r>
              <a:rPr lang="en-US" dirty="0" smtClean="0"/>
              <a:t>Assembly</a:t>
            </a:r>
            <a:endParaRPr lang="en-US" dirty="0"/>
          </a:p>
        </p:txBody>
      </p:sp>
      <p:sp>
        <p:nvSpPr>
          <p:cNvPr id="7" name="TextBox 6"/>
          <p:cNvSpPr txBox="1"/>
          <p:nvPr/>
        </p:nvSpPr>
        <p:spPr>
          <a:xfrm>
            <a:off x="4581993" y="224135"/>
            <a:ext cx="4572000" cy="461665"/>
          </a:xfrm>
          <a:prstGeom prst="rect">
            <a:avLst/>
          </a:prstGeom>
          <a:noFill/>
        </p:spPr>
        <p:txBody>
          <a:bodyPr wrap="square" rtlCol="0">
            <a:spAutoFit/>
          </a:bodyPr>
          <a:lstStyle/>
          <a:p>
            <a:pPr algn="ctr"/>
            <a:r>
              <a:rPr lang="en-US" dirty="0" smtClean="0"/>
              <a:t>Bible Classes</a:t>
            </a:r>
            <a:endParaRPr lang="en-US" dirty="0"/>
          </a:p>
        </p:txBody>
      </p:sp>
      <p:sp>
        <p:nvSpPr>
          <p:cNvPr id="8" name="TextBox 7"/>
          <p:cNvSpPr txBox="1"/>
          <p:nvPr/>
        </p:nvSpPr>
        <p:spPr>
          <a:xfrm>
            <a:off x="990600" y="914400"/>
            <a:ext cx="2895600" cy="1569660"/>
          </a:xfrm>
          <a:prstGeom prst="rect">
            <a:avLst/>
          </a:prstGeom>
          <a:noFill/>
        </p:spPr>
        <p:txBody>
          <a:bodyPr wrap="square" rtlCol="0">
            <a:spAutoFit/>
          </a:bodyPr>
          <a:lstStyle/>
          <a:p>
            <a:pPr algn="ctr"/>
            <a:r>
              <a:rPr lang="en-US" dirty="0" smtClean="0"/>
              <a:t>Church come together in one place</a:t>
            </a:r>
          </a:p>
          <a:p>
            <a:pPr algn="ctr"/>
            <a:r>
              <a:rPr lang="en-US" dirty="0" smtClean="0"/>
              <a:t>(</a:t>
            </a:r>
            <a:r>
              <a:rPr lang="en-US" dirty="0" err="1" smtClean="0"/>
              <a:t>v.</a:t>
            </a:r>
            <a:r>
              <a:rPr lang="en-US" dirty="0" smtClean="0"/>
              <a:t> 23)</a:t>
            </a:r>
            <a:endParaRPr lang="en-US" dirty="0"/>
          </a:p>
        </p:txBody>
      </p:sp>
      <p:cxnSp>
        <p:nvCxnSpPr>
          <p:cNvPr id="9" name="Straight Connector 8"/>
          <p:cNvCxnSpPr>
            <a:stCxn id="6" idx="3"/>
          </p:cNvCxnSpPr>
          <p:nvPr/>
        </p:nvCxnSpPr>
        <p:spPr>
          <a:xfrm>
            <a:off x="4572000" y="454968"/>
            <a:ext cx="0" cy="64030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2407" y="3045502"/>
            <a:ext cx="4353393" cy="3046988"/>
          </a:xfrm>
          <a:prstGeom prst="rect">
            <a:avLst/>
          </a:prstGeom>
          <a:noFill/>
        </p:spPr>
        <p:txBody>
          <a:bodyPr wrap="square" rtlCol="0">
            <a:spAutoFit/>
          </a:bodyPr>
          <a:lstStyle/>
          <a:p>
            <a:pPr algn="ctr"/>
            <a:r>
              <a:rPr lang="en-US" b="1" u="sng" dirty="0" smtClean="0">
                <a:latin typeface="Arial Narrow" panose="020B0606020202030204" pitchFamily="34" charset="0"/>
              </a:rPr>
              <a:t>Regulated by 1 Cor. 14</a:t>
            </a:r>
          </a:p>
          <a:p>
            <a:pPr algn="ctr"/>
            <a:endParaRPr lang="en-US" b="1" u="sng" dirty="0">
              <a:latin typeface="Arial Narrow" panose="020B0606020202030204" pitchFamily="34" charset="0"/>
            </a:endParaRPr>
          </a:p>
          <a:p>
            <a:pPr marL="457200" indent="-457200">
              <a:buFont typeface="+mj-lt"/>
              <a:buAutoNum type="arabicPeriod"/>
            </a:pPr>
            <a:r>
              <a:rPr lang="en-US" dirty="0" smtClean="0">
                <a:latin typeface="Arial Narrow" panose="020B0606020202030204" pitchFamily="34" charset="0"/>
              </a:rPr>
              <a:t>Divine arrangement (</a:t>
            </a:r>
            <a:r>
              <a:rPr lang="en-US" dirty="0" err="1" smtClean="0">
                <a:latin typeface="Arial Narrow" panose="020B0606020202030204" pitchFamily="34" charset="0"/>
              </a:rPr>
              <a:t>v.</a:t>
            </a:r>
            <a:r>
              <a:rPr lang="en-US" dirty="0" smtClean="0">
                <a:latin typeface="Arial Narrow" panose="020B0606020202030204" pitchFamily="34" charset="0"/>
              </a:rPr>
              <a:t> 37)</a:t>
            </a:r>
          </a:p>
          <a:p>
            <a:pPr marL="457200" indent="-457200">
              <a:buFont typeface="+mj-lt"/>
              <a:buAutoNum type="arabicPeriod"/>
            </a:pPr>
            <a:r>
              <a:rPr lang="en-US" dirty="0" smtClean="0">
                <a:latin typeface="Arial Narrow" panose="020B0606020202030204" pitchFamily="34" charset="0"/>
              </a:rPr>
              <a:t>One speak at time (</a:t>
            </a:r>
            <a:r>
              <a:rPr lang="en-US" dirty="0" err="1" smtClean="0">
                <a:latin typeface="Arial Narrow" panose="020B0606020202030204" pitchFamily="34" charset="0"/>
              </a:rPr>
              <a:t>vv</a:t>
            </a:r>
            <a:r>
              <a:rPr lang="en-US" dirty="0" smtClean="0">
                <a:latin typeface="Arial Narrow" panose="020B0606020202030204" pitchFamily="34" charset="0"/>
              </a:rPr>
              <a:t> 27-31)</a:t>
            </a:r>
          </a:p>
          <a:p>
            <a:pPr marL="457200" indent="-457200">
              <a:buFont typeface="+mj-lt"/>
              <a:buAutoNum type="arabicPeriod"/>
            </a:pPr>
            <a:r>
              <a:rPr lang="en-US" dirty="0" smtClean="0">
                <a:latin typeface="Arial Narrow" panose="020B0606020202030204" pitchFamily="34" charset="0"/>
              </a:rPr>
              <a:t>Others keep silent (vv. 28, 30)</a:t>
            </a:r>
          </a:p>
          <a:p>
            <a:pPr marL="457200" indent="-457200">
              <a:buFont typeface="+mj-lt"/>
              <a:buAutoNum type="arabicPeriod"/>
            </a:pPr>
            <a:r>
              <a:rPr lang="en-US" dirty="0" smtClean="0">
                <a:latin typeface="Arial Narrow" panose="020B0606020202030204" pitchFamily="34" charset="0"/>
              </a:rPr>
              <a:t>All may learn (</a:t>
            </a:r>
            <a:r>
              <a:rPr lang="en-US" dirty="0" err="1" smtClean="0">
                <a:latin typeface="Arial Narrow" panose="020B0606020202030204" pitchFamily="34" charset="0"/>
              </a:rPr>
              <a:t>v.</a:t>
            </a:r>
            <a:r>
              <a:rPr lang="en-US" dirty="0" smtClean="0">
                <a:latin typeface="Arial Narrow" panose="020B0606020202030204" pitchFamily="34" charset="0"/>
              </a:rPr>
              <a:t> 31)</a:t>
            </a:r>
          </a:p>
          <a:p>
            <a:pPr marL="457200" indent="-457200">
              <a:buFont typeface="+mj-lt"/>
              <a:buAutoNum type="arabicPeriod"/>
            </a:pPr>
            <a:r>
              <a:rPr lang="en-US" dirty="0" smtClean="0">
                <a:latin typeface="Arial Narrow" panose="020B0606020202030204" pitchFamily="34" charset="0"/>
              </a:rPr>
              <a:t>Unrestricted attendance (</a:t>
            </a:r>
            <a:r>
              <a:rPr lang="en-US" dirty="0" err="1" smtClean="0">
                <a:latin typeface="Arial Narrow" panose="020B0606020202030204" pitchFamily="34" charset="0"/>
              </a:rPr>
              <a:t>v.</a:t>
            </a:r>
            <a:r>
              <a:rPr lang="en-US" dirty="0" smtClean="0">
                <a:latin typeface="Arial Narrow" panose="020B0606020202030204" pitchFamily="34" charset="0"/>
              </a:rPr>
              <a:t> 24)</a:t>
            </a:r>
          </a:p>
          <a:p>
            <a:pPr marL="457200" indent="-457200">
              <a:buFont typeface="+mj-lt"/>
              <a:buAutoNum type="arabicPeriod"/>
            </a:pPr>
            <a:r>
              <a:rPr lang="en-US" dirty="0" smtClean="0">
                <a:latin typeface="Arial Narrow" panose="020B0606020202030204" pitchFamily="34" charset="0"/>
              </a:rPr>
              <a:t>Women keep silence (vv. 34-35)</a:t>
            </a:r>
            <a:endParaRPr lang="en-US" dirty="0">
              <a:latin typeface="Arial Narrow" panose="020B0606020202030204" pitchFamily="34" charset="0"/>
            </a:endParaRPr>
          </a:p>
        </p:txBody>
      </p:sp>
      <p:sp>
        <p:nvSpPr>
          <p:cNvPr id="11" name="TextBox 10"/>
          <p:cNvSpPr txBox="1"/>
          <p:nvPr/>
        </p:nvSpPr>
        <p:spPr>
          <a:xfrm>
            <a:off x="4714407" y="3048000"/>
            <a:ext cx="4353393" cy="3046988"/>
          </a:xfrm>
          <a:prstGeom prst="rect">
            <a:avLst/>
          </a:prstGeom>
          <a:noFill/>
        </p:spPr>
        <p:txBody>
          <a:bodyPr wrap="square" rtlCol="0">
            <a:spAutoFit/>
          </a:bodyPr>
          <a:lstStyle/>
          <a:p>
            <a:pPr algn="ctr"/>
            <a:r>
              <a:rPr lang="en-US" b="1" u="sng" dirty="0" smtClean="0">
                <a:latin typeface="Arial Narrow" panose="020B0606020202030204" pitchFamily="34" charset="0"/>
              </a:rPr>
              <a:t>Not Regulated by 1 Cor. 14</a:t>
            </a:r>
          </a:p>
          <a:p>
            <a:pPr algn="ctr"/>
            <a:endParaRPr lang="en-US" b="1" u="sng" dirty="0">
              <a:latin typeface="Arial Narrow" panose="020B0606020202030204" pitchFamily="34" charset="0"/>
            </a:endParaRPr>
          </a:p>
          <a:p>
            <a:pPr marL="457200" indent="-457200">
              <a:buFont typeface="+mj-lt"/>
              <a:buAutoNum type="arabicPeriod"/>
            </a:pPr>
            <a:r>
              <a:rPr lang="en-US" dirty="0" smtClean="0">
                <a:latin typeface="Arial Narrow" panose="020B0606020202030204" pitchFamily="34" charset="0"/>
              </a:rPr>
              <a:t>Human arrangement </a:t>
            </a:r>
          </a:p>
          <a:p>
            <a:pPr marL="457200" indent="-457200">
              <a:buFont typeface="+mj-lt"/>
              <a:buAutoNum type="arabicPeriod"/>
            </a:pPr>
            <a:r>
              <a:rPr lang="en-US" dirty="0" smtClean="0">
                <a:latin typeface="Arial Narrow" panose="020B0606020202030204" pitchFamily="34" charset="0"/>
              </a:rPr>
              <a:t>Seven speak at time</a:t>
            </a:r>
          </a:p>
          <a:p>
            <a:pPr marL="457200" indent="-457200">
              <a:buFont typeface="+mj-lt"/>
              <a:buAutoNum type="arabicPeriod"/>
            </a:pPr>
            <a:r>
              <a:rPr lang="en-US" dirty="0" smtClean="0">
                <a:latin typeface="Arial Narrow" panose="020B0606020202030204" pitchFamily="34" charset="0"/>
              </a:rPr>
              <a:t>No teacher keeps silent</a:t>
            </a:r>
          </a:p>
          <a:p>
            <a:pPr marL="457200" indent="-457200">
              <a:buFont typeface="+mj-lt"/>
              <a:buAutoNum type="arabicPeriod"/>
            </a:pPr>
            <a:r>
              <a:rPr lang="en-US" dirty="0" smtClean="0">
                <a:latin typeface="Arial Narrow" panose="020B0606020202030204" pitchFamily="34" charset="0"/>
              </a:rPr>
              <a:t>Seven different lessons</a:t>
            </a:r>
          </a:p>
          <a:p>
            <a:pPr marL="457200" indent="-457200">
              <a:buFont typeface="+mj-lt"/>
              <a:buAutoNum type="arabicPeriod"/>
            </a:pPr>
            <a:r>
              <a:rPr lang="en-US" dirty="0" smtClean="0">
                <a:latin typeface="Arial Narrow" panose="020B0606020202030204" pitchFamily="34" charset="0"/>
              </a:rPr>
              <a:t>Restricted attendance</a:t>
            </a:r>
          </a:p>
          <a:p>
            <a:pPr marL="457200" indent="-457200">
              <a:buFont typeface="+mj-lt"/>
              <a:buAutoNum type="arabicPeriod"/>
            </a:pPr>
            <a:r>
              <a:rPr lang="en-US" dirty="0" smtClean="0">
                <a:latin typeface="Arial Narrow" panose="020B0606020202030204" pitchFamily="34" charset="0"/>
              </a:rPr>
              <a:t>Women keep silence?</a:t>
            </a:r>
            <a:endParaRPr lang="en-US" dirty="0">
              <a:latin typeface="Arial Narrow" panose="020B0606020202030204" pitchFamily="34" charset="0"/>
            </a:endParaRPr>
          </a:p>
        </p:txBody>
      </p:sp>
    </p:spTree>
    <p:extLst>
      <p:ext uri="{BB962C8B-B14F-4D97-AF65-F5344CB8AC3E}">
        <p14:creationId xmlns:p14="http://schemas.microsoft.com/office/powerpoint/2010/main" val="2113834617"/>
      </p:ext>
    </p:extLst>
  </p:cSld>
  <p:clrMapOvr>
    <a:masterClrMapping/>
  </p:clrMapOvr>
  <p:transition spd="slow">
    <p:circl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j0202153"/>
          <p:cNvPicPr>
            <a:picLocks noChangeAspect="1" noChangeArrowheads="1"/>
          </p:cNvPicPr>
          <p:nvPr/>
        </p:nvPicPr>
        <p:blipFill>
          <a:blip r:embed="rId2" cstate="print"/>
          <a:srcRect/>
          <a:stretch>
            <a:fillRect/>
          </a:stretch>
        </p:blipFill>
        <p:spPr bwMode="auto">
          <a:xfrm>
            <a:off x="-1" y="-22545"/>
            <a:ext cx="2055229" cy="311324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 name="Picture 8" descr="j0202233"/>
          <p:cNvPicPr>
            <a:picLocks noChangeAspect="1" noChangeArrowheads="1"/>
          </p:cNvPicPr>
          <p:nvPr/>
        </p:nvPicPr>
        <p:blipFill>
          <a:blip r:embed="rId3" cstate="print"/>
          <a:srcRect/>
          <a:stretch>
            <a:fillRect/>
          </a:stretch>
        </p:blipFill>
        <p:spPr bwMode="auto">
          <a:xfrm>
            <a:off x="7094580" y="17720"/>
            <a:ext cx="2064660" cy="307298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 name="Rectangle 3"/>
          <p:cNvSpPr/>
          <p:nvPr/>
        </p:nvSpPr>
        <p:spPr>
          <a:xfrm>
            <a:off x="2362200" y="30480"/>
            <a:ext cx="4285147" cy="110799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Some Women Feel</a:t>
            </a:r>
            <a:r>
              <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 </a:t>
            </a:r>
            <a:endPar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endParaRPr>
          </a:p>
        </p:txBody>
      </p:sp>
      <p:sp>
        <p:nvSpPr>
          <p:cNvPr id="5" name="Rectangle 4"/>
          <p:cNvSpPr/>
          <p:nvPr/>
        </p:nvSpPr>
        <p:spPr>
          <a:xfrm>
            <a:off x="2918502" y="720804"/>
            <a:ext cx="3324949" cy="110799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Uncomfortable</a:t>
            </a:r>
          </a:p>
        </p:txBody>
      </p:sp>
      <p:sp>
        <p:nvSpPr>
          <p:cNvPr id="6" name="Rectangle 5"/>
          <p:cNvSpPr/>
          <p:nvPr/>
        </p:nvSpPr>
        <p:spPr>
          <a:xfrm>
            <a:off x="2133600" y="1482804"/>
            <a:ext cx="4899098" cy="110799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In Class Participation</a:t>
            </a:r>
          </a:p>
        </p:txBody>
      </p:sp>
      <p:sp>
        <p:nvSpPr>
          <p:cNvPr id="10" name="Rounded Rectangle 9"/>
          <p:cNvSpPr/>
          <p:nvPr/>
        </p:nvSpPr>
        <p:spPr>
          <a:xfrm>
            <a:off x="838200" y="3276600"/>
            <a:ext cx="3581400" cy="3200400"/>
          </a:xfrm>
          <a:prstGeom prst="roundRect">
            <a:avLst/>
          </a:prstGeom>
          <a:solidFill>
            <a:srgbClr val="3333CC"/>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rgbClr val="FFFF00"/>
                </a:solidFill>
                <a:effectLst>
                  <a:outerShdw blurRad="38100" dist="38100" dir="2700000" algn="tl">
                    <a:srgbClr val="000000">
                      <a:alpha val="43137"/>
                    </a:srgbClr>
                  </a:outerShdw>
                </a:effectLst>
              </a:rPr>
              <a:t>Don’t Ask / Answer</a:t>
            </a:r>
          </a:p>
          <a:p>
            <a:pPr algn="ctr"/>
            <a:r>
              <a:rPr lang="en-US" b="1" u="sng" dirty="0" smtClean="0">
                <a:solidFill>
                  <a:srgbClr val="FFFF00"/>
                </a:solidFill>
                <a:effectLst>
                  <a:outerShdw blurRad="38100" dist="38100" dir="2700000" algn="tl">
                    <a:srgbClr val="000000">
                      <a:alpha val="43137"/>
                    </a:srgbClr>
                  </a:outerShdw>
                </a:effectLst>
              </a:rPr>
              <a:t>For Varied Reasons:</a:t>
            </a:r>
          </a:p>
          <a:p>
            <a:pPr algn="ctr"/>
            <a:endParaRPr lang="en-US" sz="1000" dirty="0">
              <a:solidFill>
                <a:srgbClr val="FFFF00"/>
              </a:solidFill>
              <a:effectLst>
                <a:outerShdw blurRad="38100" dist="38100" dir="2700000" algn="tl">
                  <a:srgbClr val="000000">
                    <a:alpha val="43137"/>
                  </a:srgbClr>
                </a:outerShdw>
              </a:effectLst>
            </a:endParaRP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Rather Not (some men)</a:t>
            </a: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Men are present</a:t>
            </a: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Others might feel trying to teach</a:t>
            </a: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Not comfortable in a group</a:t>
            </a:r>
          </a:p>
          <a:p>
            <a:pPr marL="342900" indent="-342900" algn="ctr">
              <a:buFont typeface="Arial" pitchFamily="34" charset="0"/>
              <a:buChar char="•"/>
            </a:pPr>
            <a:endParaRPr lang="en-US" dirty="0">
              <a:solidFill>
                <a:srgbClr val="FFFF00"/>
              </a:solidFill>
              <a:effectLst>
                <a:outerShdw blurRad="38100" dist="38100" dir="2700000" algn="tl">
                  <a:srgbClr val="000000">
                    <a:alpha val="43137"/>
                  </a:srgbClr>
                </a:outerShdw>
              </a:effectLst>
            </a:endParaRPr>
          </a:p>
        </p:txBody>
      </p:sp>
      <p:sp>
        <p:nvSpPr>
          <p:cNvPr id="11" name="Rounded Rectangle 10"/>
          <p:cNvSpPr/>
          <p:nvPr/>
        </p:nvSpPr>
        <p:spPr>
          <a:xfrm>
            <a:off x="4876800" y="3276600"/>
            <a:ext cx="3581400" cy="3200400"/>
          </a:xfrm>
          <a:prstGeom prst="roundRect">
            <a:avLst/>
          </a:prstGeom>
          <a:solidFill>
            <a:srgbClr val="3333CC"/>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rgbClr val="FFFF00"/>
                </a:solidFill>
                <a:effectLst>
                  <a:outerShdw blurRad="38100" dist="38100" dir="2700000" algn="tl">
                    <a:srgbClr val="000000">
                      <a:alpha val="43137"/>
                    </a:srgbClr>
                  </a:outerShdw>
                </a:effectLst>
              </a:rPr>
              <a:t>How Handle It:</a:t>
            </a:r>
          </a:p>
          <a:p>
            <a:pPr algn="ctr"/>
            <a:endParaRPr lang="en-US" sz="1000" dirty="0">
              <a:solidFill>
                <a:srgbClr val="FFFF00"/>
              </a:solidFill>
              <a:effectLst>
                <a:outerShdw blurRad="38100" dist="38100" dir="2700000" algn="tl">
                  <a:srgbClr val="000000">
                    <a:alpha val="43137"/>
                  </a:srgbClr>
                </a:outerShdw>
              </a:effectLst>
            </a:endParaRP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Respect her feelings</a:t>
            </a: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Don’t call on her / ask </a:t>
            </a: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Don’t put her on spot</a:t>
            </a:r>
          </a:p>
          <a:p>
            <a:pPr marL="342900" indent="-342900">
              <a:buFont typeface="Arial" pitchFamily="34" charset="0"/>
              <a:buChar char="•"/>
            </a:pPr>
            <a:r>
              <a:rPr lang="en-US" sz="2000" dirty="0" smtClean="0">
                <a:solidFill>
                  <a:srgbClr val="FFFF00"/>
                </a:solidFill>
                <a:effectLst>
                  <a:outerShdw blurRad="38100" dist="38100" dir="2700000" algn="tl">
                    <a:srgbClr val="000000">
                      <a:alpha val="43137"/>
                    </a:srgbClr>
                  </a:outerShdw>
                </a:effectLst>
              </a:rPr>
              <a:t>Let her abide by her conscience!</a:t>
            </a:r>
          </a:p>
          <a:p>
            <a:endParaRPr lang="en-US" sz="2000" dirty="0" smtClean="0">
              <a:solidFill>
                <a:srgbClr val="FFFF00"/>
              </a:solidFill>
              <a:effectLst>
                <a:outerShdw blurRad="38100" dist="38100" dir="2700000" algn="tl">
                  <a:srgbClr val="000000">
                    <a:alpha val="43137"/>
                  </a:srgbClr>
                </a:outerShdw>
              </a:effectLst>
            </a:endParaRPr>
          </a:p>
          <a:p>
            <a:pPr algn="ctr"/>
            <a:endParaRPr lang="en-US" sz="2000" i="1" dirty="0" smtClean="0">
              <a:solidFill>
                <a:srgbClr val="FFFF00"/>
              </a:solidFill>
              <a:effectLst>
                <a:outerShdw blurRad="38100" dist="38100" dir="2700000" algn="tl">
                  <a:srgbClr val="000000">
                    <a:alpha val="43137"/>
                  </a:srgbClr>
                </a:outerShdw>
              </a:effectLst>
            </a:endParaRPr>
          </a:p>
          <a:p>
            <a:pPr marL="342900" indent="-342900" algn="ctr">
              <a:buFont typeface="Arial" pitchFamily="34" charset="0"/>
              <a:buChar char="•"/>
            </a:pP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751628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304800" y="1905000"/>
            <a:ext cx="8638903" cy="2740815"/>
          </a:xfrm>
          <a:prstGeom prst="rect">
            <a:avLst/>
          </a:prstGeom>
          <a:noFill/>
          <a:ln w="9525">
            <a:noFill/>
            <a:miter lim="800000"/>
            <a:headEnd/>
            <a:tailEnd/>
          </a:ln>
          <a:effectLst/>
        </p:spPr>
        <p:txBody>
          <a:bodyPr wrap="none">
            <a:spAutoFit/>
          </a:bodyPr>
          <a:lstStyle/>
          <a:p>
            <a:pPr marL="571500" indent="-571500">
              <a:lnSpc>
                <a:spcPts val="4200"/>
              </a:lnSpc>
              <a:buFontTx/>
              <a:buAutoNum type="romanUcPeriod"/>
              <a:defRPr/>
            </a:pPr>
            <a:r>
              <a:rPr lang="en-US" sz="2800" b="1" dirty="0">
                <a:latin typeface="Comic Sans MS" pitchFamily="66" charset="0"/>
              </a:rPr>
              <a:t>God Placed Man (Not Woman) In </a:t>
            </a:r>
            <a:r>
              <a:rPr lang="en-US" sz="2800" b="1" dirty="0" smtClean="0">
                <a:latin typeface="Comic Sans MS" pitchFamily="66" charset="0"/>
              </a:rPr>
              <a:t>Leadership</a:t>
            </a:r>
            <a:endParaRPr lang="en-US" sz="1000" b="1" dirty="0">
              <a:latin typeface="Comic Sans MS" pitchFamily="66" charset="0"/>
            </a:endParaRPr>
          </a:p>
          <a:p>
            <a:pPr>
              <a:lnSpc>
                <a:spcPts val="4200"/>
              </a:lnSpc>
              <a:defRPr/>
            </a:pPr>
            <a:r>
              <a:rPr lang="en-US" sz="2800" b="1" dirty="0">
                <a:latin typeface="Comic Sans MS" pitchFamily="66" charset="0"/>
              </a:rPr>
              <a:t>II. Women Are Not To Teach Over A </a:t>
            </a:r>
            <a:r>
              <a:rPr lang="en-US" sz="2800" b="1" dirty="0" smtClean="0">
                <a:latin typeface="Comic Sans MS" pitchFamily="66" charset="0"/>
              </a:rPr>
              <a:t>Man</a:t>
            </a:r>
            <a:endParaRPr lang="en-US" sz="1000" b="1" dirty="0">
              <a:latin typeface="Comic Sans MS" pitchFamily="66" charset="0"/>
            </a:endParaRPr>
          </a:p>
          <a:p>
            <a:pPr>
              <a:lnSpc>
                <a:spcPts val="4200"/>
              </a:lnSpc>
              <a:defRPr/>
            </a:pPr>
            <a:r>
              <a:rPr lang="en-US" sz="2800" b="1" dirty="0">
                <a:latin typeface="Comic Sans MS" pitchFamily="66" charset="0"/>
              </a:rPr>
              <a:t>III. Women Are Not To Address The </a:t>
            </a:r>
            <a:r>
              <a:rPr lang="en-US" sz="2800" b="1" dirty="0" smtClean="0">
                <a:latin typeface="Comic Sans MS" pitchFamily="66" charset="0"/>
              </a:rPr>
              <a:t>Assembly</a:t>
            </a:r>
          </a:p>
          <a:p>
            <a:pPr>
              <a:lnSpc>
                <a:spcPts val="4200"/>
              </a:lnSpc>
              <a:defRPr/>
            </a:pPr>
            <a:r>
              <a:rPr lang="en-US" sz="2800" b="1" dirty="0" smtClean="0">
                <a:latin typeface="Comic Sans MS" pitchFamily="66" charset="0"/>
              </a:rPr>
              <a:t>IV. Women Are to Submit To Their Husbands</a:t>
            </a:r>
          </a:p>
          <a:p>
            <a:pPr>
              <a:lnSpc>
                <a:spcPts val="4200"/>
              </a:lnSpc>
              <a:defRPr/>
            </a:pPr>
            <a:r>
              <a:rPr lang="en-US" sz="2800" b="1" dirty="0" smtClean="0">
                <a:latin typeface="Comic Sans MS" pitchFamily="66" charset="0"/>
              </a:rPr>
              <a:t>V. Women Can Teach</a:t>
            </a:r>
            <a:endParaRPr lang="en-US" sz="2800" b="1" dirty="0">
              <a:latin typeface="Comic Sans MS" pitchFamily="66" charset="0"/>
            </a:endParaRPr>
          </a:p>
        </p:txBody>
      </p:sp>
      <p:sp>
        <p:nvSpPr>
          <p:cNvPr id="11" name="Rectangle 10"/>
          <p:cNvSpPr/>
          <p:nvPr/>
        </p:nvSpPr>
        <p:spPr>
          <a:xfrm>
            <a:off x="685800" y="228600"/>
            <a:ext cx="7734810" cy="186204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reestyle Script" pitchFamily="66" charset="0"/>
              </a:rPr>
              <a:t>The Role of Women</a:t>
            </a:r>
          </a:p>
        </p:txBody>
      </p:sp>
      <p:pic>
        <p:nvPicPr>
          <p:cNvPr id="12" name="Picture 7" descr="j0202153"/>
          <p:cNvPicPr>
            <a:picLocks noChangeAspect="1" noChangeArrowheads="1"/>
          </p:cNvPicPr>
          <p:nvPr/>
        </p:nvPicPr>
        <p:blipFill>
          <a:blip r:embed="rId2" cstate="print"/>
          <a:srcRect/>
          <a:stretch>
            <a:fillRect/>
          </a:stretch>
        </p:blipFill>
        <p:spPr bwMode="auto">
          <a:xfrm>
            <a:off x="0" y="4625656"/>
            <a:ext cx="1524000" cy="23085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Picture 8" descr="j0202233"/>
          <p:cNvPicPr>
            <a:picLocks noChangeAspect="1" noChangeArrowheads="1"/>
          </p:cNvPicPr>
          <p:nvPr/>
        </p:nvPicPr>
        <p:blipFill>
          <a:blip r:embed="rId3" cstate="print"/>
          <a:srcRect/>
          <a:stretch>
            <a:fillRect/>
          </a:stretch>
        </p:blipFill>
        <p:spPr bwMode="auto">
          <a:xfrm>
            <a:off x="7619999" y="4589720"/>
            <a:ext cx="1524001" cy="2268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spd="slow">
    <p:circle/>
  </p:transition>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4463</TotalTime>
  <Words>2056</Words>
  <Application>Microsoft Office PowerPoint</Application>
  <PresentationFormat>On-screen Show (4:3)</PresentationFormat>
  <Paragraphs>278</Paragraphs>
  <Slides>40</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40</vt:i4>
      </vt:variant>
    </vt:vector>
  </HeadingPairs>
  <TitlesOfParts>
    <vt:vector size="53" baseType="lpstr">
      <vt:lpstr>Freestyle Script</vt:lpstr>
      <vt:lpstr>Comic Sans MS</vt:lpstr>
      <vt:lpstr>Times New Roman</vt:lpstr>
      <vt:lpstr>Arial</vt:lpstr>
      <vt:lpstr>Tahoma</vt:lpstr>
      <vt:lpstr>Arial Narrow</vt:lpstr>
      <vt:lpstr>Verdana</vt:lpstr>
      <vt:lpstr>Tw Cen MT</vt:lpstr>
      <vt:lpstr>Wingdings 2</vt:lpstr>
      <vt:lpstr>Wingdings</vt:lpstr>
      <vt:lpstr>Cordia New</vt:lpstr>
      <vt:lpstr>1_Default Design</vt:lpstr>
      <vt:lpstr>Median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Is Not Because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181</cp:revision>
  <dcterms:created xsi:type="dcterms:W3CDTF">2003-12-16T18:04:22Z</dcterms:created>
  <dcterms:modified xsi:type="dcterms:W3CDTF">2015-02-26T13:00:45Z</dcterms:modified>
</cp:coreProperties>
</file>