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17"/>
  </p:notesMasterIdLst>
  <p:sldIdLst>
    <p:sldId id="256" r:id="rId2"/>
    <p:sldId id="262" r:id="rId3"/>
    <p:sldId id="263" r:id="rId4"/>
    <p:sldId id="261" r:id="rId5"/>
    <p:sldId id="264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E07BCF-CC8C-4559-AE05-E8ECDA2E10EF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B50CB-DCDF-45DC-ABA7-E82B3B4AD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512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0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835665E-9199-43F0-A85D-402E1ABAA3CC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46087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46088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89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0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F72D7B-338E-4B7D-B58B-F4DDBB5653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9050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59A236-642C-40C2-AC4D-E2FA4FCF6C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52543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2EFC11-14C5-4F8F-B375-A457A2F6FE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1639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C0DC59-3FC9-4BB6-B2AE-A964D08969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38397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F06F57-6E51-449D-82D2-5558204FB4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23857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B4FD7A-89BD-4FF2-8427-D510E26AAC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01795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FBBAB8-38AF-459B-9E82-9903E5097B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22791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3CF45A-89DA-4491-9AB8-EEA19C1116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43116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22D407-F96B-4E11-964C-F77FD26677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8534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D75EBF-0CB8-4254-93D5-2868B6733F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09868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endParaRPr lang="en-US" altLang="en-US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 altLang="en-US"/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D1AB0616-4401-4821-9C5D-2AA9E4B67D4F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5064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65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5066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en-US" altLang="en-US" sz="2400">
              <a:latin typeface="Times New Roman" panose="02020603050405020304" pitchFamily="18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6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p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p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676400" y="2667000"/>
            <a:ext cx="628967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The Rich Man</a:t>
            </a:r>
          </a:p>
          <a:p>
            <a:pPr algn="ctr"/>
            <a:r>
              <a:rPr lang="en-US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&amp; Lazarus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593725" y="682625"/>
            <a:ext cx="24447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Luke 16:19-31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381000" y="152400"/>
            <a:ext cx="8382000" cy="6740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</a:t>
            </a:r>
            <a:r>
              <a:rPr lang="en-US" altLang="en-US" sz="2400" dirty="0">
                <a:solidFill>
                  <a:schemeClr val="bg1"/>
                </a:solidFill>
              </a:rPr>
              <a:t> "There was a certain rich man who was clothed in purple and fine linen and fared sumptuously every day. </a:t>
            </a:r>
            <a:r>
              <a:rPr lang="en-US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r>
              <a:rPr lang="en-US" altLang="en-US" sz="2400" dirty="0">
                <a:solidFill>
                  <a:schemeClr val="bg1"/>
                </a:solidFill>
              </a:rPr>
              <a:t> But there was a certain beggar named Lazarus, full of sores, who was laid at his gate, </a:t>
            </a:r>
            <a:r>
              <a:rPr lang="en-US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</a:t>
            </a:r>
            <a:r>
              <a:rPr lang="en-US" altLang="en-US" sz="2400" dirty="0">
                <a:solidFill>
                  <a:schemeClr val="bg1"/>
                </a:solidFill>
              </a:rPr>
              <a:t> desiring to be fed with the crumbs which fell from the rich man's table. Moreover the dogs came and licked his sores. </a:t>
            </a:r>
            <a:r>
              <a:rPr lang="en-US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</a:t>
            </a:r>
            <a:r>
              <a:rPr lang="en-US" altLang="en-US" sz="2400" dirty="0">
                <a:solidFill>
                  <a:schemeClr val="bg1"/>
                </a:solidFill>
              </a:rPr>
              <a:t> So it was that the beggar died, and was carried by the angels to Abraham's bosom. The rich man also died and was buried. </a:t>
            </a:r>
            <a:r>
              <a:rPr lang="en-US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</a:t>
            </a:r>
            <a:r>
              <a:rPr lang="en-US" altLang="en-US" sz="2400" dirty="0">
                <a:solidFill>
                  <a:schemeClr val="bg1"/>
                </a:solidFill>
              </a:rPr>
              <a:t> And being in torments in Hades, he lifted up his eyes and saw Abraham afar off, and Lazarus in his bosom. </a:t>
            </a:r>
            <a:r>
              <a:rPr lang="en-US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chemeClr val="bg1"/>
                </a:solidFill>
              </a:rPr>
              <a:t>Then he cried and said, 'Father Abraham, have mercy on me, and send Lazarus that he may dip the tip of his finger in water and cool my tongue; for I am tormented in this flame.' </a:t>
            </a:r>
            <a:r>
              <a:rPr lang="en-US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</a:t>
            </a:r>
            <a:r>
              <a:rPr lang="en-US" altLang="en-US" sz="2400" dirty="0">
                <a:solidFill>
                  <a:schemeClr val="bg1"/>
                </a:solidFill>
              </a:rPr>
              <a:t> But Abraham said, 'Son, remember that in your lifetime you received your good things, and likewise Lazarus evil things; but now he is comforted and you are tormented.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381000" y="152400"/>
            <a:ext cx="8382000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</a:t>
            </a:r>
            <a:r>
              <a:rPr lang="en-US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400" dirty="0">
                <a:solidFill>
                  <a:schemeClr val="bg1"/>
                </a:solidFill>
              </a:rPr>
              <a:t>And besides all this, between us and you there is a great gulf fixed, so that those who want to pass from here to you cannot, nor can those from there pass to us.' </a:t>
            </a:r>
            <a:r>
              <a:rPr lang="en-US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</a:t>
            </a:r>
            <a:r>
              <a:rPr lang="en-US" altLang="en-US" sz="2400" dirty="0">
                <a:solidFill>
                  <a:schemeClr val="bg1"/>
                </a:solidFill>
              </a:rPr>
              <a:t> Then he said, 'I beg you therefore, father, that you would send him to my father's house, </a:t>
            </a:r>
            <a:r>
              <a:rPr lang="en-US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</a:t>
            </a:r>
            <a:r>
              <a:rPr lang="en-US" altLang="en-US" sz="2400" dirty="0">
                <a:solidFill>
                  <a:schemeClr val="bg1"/>
                </a:solidFill>
              </a:rPr>
              <a:t> for I have five brothers, that he may testify to them, lest they also come to this place of torment.' </a:t>
            </a:r>
            <a:r>
              <a:rPr lang="en-US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</a:t>
            </a:r>
            <a:r>
              <a:rPr lang="en-US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400" dirty="0">
                <a:solidFill>
                  <a:schemeClr val="bg1"/>
                </a:solidFill>
              </a:rPr>
              <a:t>Abraham said to him, 'They have Moses and the prophets; let them hear them.' </a:t>
            </a:r>
            <a:r>
              <a:rPr lang="en-US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</a:t>
            </a:r>
            <a:r>
              <a:rPr lang="en-US" altLang="en-US" sz="2400" dirty="0">
                <a:solidFill>
                  <a:schemeClr val="bg1"/>
                </a:solidFill>
              </a:rPr>
              <a:t> And he said, 'No, father Abraham; but if one goes to them from the dead, they will repent.' </a:t>
            </a:r>
            <a:r>
              <a:rPr lang="en-US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</a:t>
            </a:r>
            <a:r>
              <a:rPr lang="en-US" altLang="en-US" sz="2400" dirty="0">
                <a:solidFill>
                  <a:schemeClr val="bg1"/>
                </a:solidFill>
              </a:rPr>
              <a:t> But he said to him, 'If they do not hear Moses and the prophets, neither will they be persuaded though one rise from the dead.' " 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533400" y="392113"/>
            <a:ext cx="30924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>
                <a:latin typeface="Arial" panose="020B0604020202020204" pitchFamily="34" charset="0"/>
              </a:rPr>
              <a:t>The Context:</a:t>
            </a:r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609600" y="1905000"/>
            <a:ext cx="8534400" cy="244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800">
                <a:latin typeface="Arial" panose="020B0604020202020204" pitchFamily="34" charset="0"/>
              </a:rPr>
              <a:t> Parable of the unjust steward (vv. 1-13)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800">
                <a:latin typeface="Arial" panose="020B0604020202020204" pitchFamily="34" charset="0"/>
              </a:rPr>
              <a:t> Pharisees: lovers of money (v. 14)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800">
                <a:latin typeface="Arial" panose="020B0604020202020204" pitchFamily="34" charset="0"/>
              </a:rPr>
              <a:t> God knows the heart &amp; judges accordingly (v. 15)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800">
                <a:latin typeface="Arial" panose="020B0604020202020204" pitchFamily="34" charset="0"/>
              </a:rPr>
              <a:t> Jesus addresses their love of wealth (vv. 19-31)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8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8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83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83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83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83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83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83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83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83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83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Real Story or Only A Parable?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What difference does it make?</a:t>
            </a:r>
          </a:p>
          <a:p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Not called a parable</a:t>
            </a:r>
          </a:p>
          <a:p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If it were a parable – still teaches the same</a:t>
            </a:r>
          </a:p>
          <a:p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Some of the elements of the story are real:</a:t>
            </a:r>
          </a:p>
          <a:p>
            <a:pPr lvl="1"/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Abraham (</a:t>
            </a:r>
            <a:r>
              <a:rPr lang="en-US" alt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v.</a:t>
            </a:r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23)</a:t>
            </a:r>
          </a:p>
          <a:p>
            <a:pPr lvl="1"/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Moses &amp; prophets [Law] (</a:t>
            </a:r>
            <a:r>
              <a:rPr lang="en-US" alt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v.</a:t>
            </a:r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29)</a:t>
            </a:r>
          </a:p>
          <a:p>
            <a:pPr lvl="1"/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If these are real – why not the rest?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/>
          <p:cNvSpPr txBox="1">
            <a:spLocks noChangeArrowheads="1"/>
          </p:cNvSpPr>
          <p:nvPr/>
        </p:nvSpPr>
        <p:spPr bwMode="auto">
          <a:xfrm>
            <a:off x="1676400" y="2667000"/>
            <a:ext cx="628967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The Rich Man</a:t>
            </a:r>
          </a:p>
          <a:p>
            <a:pPr algn="ctr"/>
            <a:r>
              <a:rPr lang="en-US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&amp; Lazarus</a:t>
            </a:r>
          </a:p>
        </p:txBody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593725" y="682625"/>
            <a:ext cx="24241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Lessons From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2"/>
          <p:cNvSpPr txBox="1">
            <a:spLocks noChangeArrowheads="1"/>
          </p:cNvSpPr>
          <p:nvPr/>
        </p:nvSpPr>
        <p:spPr bwMode="auto">
          <a:xfrm>
            <a:off x="914400" y="381000"/>
            <a:ext cx="7432675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The Rich Man &amp; Lazarus</a:t>
            </a:r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609600" y="1828800"/>
            <a:ext cx="80772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33400" indent="-5334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914400" indent="-4572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295400" indent="-3810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714500" indent="-3429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171700" indent="-3429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628900" indent="-3429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3086100" indent="-3429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543300" indent="-3429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4000500" indent="-3429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AutoNum type="arabicPeriod"/>
            </a:pPr>
            <a:r>
              <a:rPr lang="en-US" altLang="en-US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foolish to trust in riches</a:t>
            </a:r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(vv.19,25)</a:t>
            </a:r>
          </a:p>
          <a:p>
            <a:pPr lvl="1" eaLnBrk="1" hangingPunct="1"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Riches can lead us away from God (Mt. 6:19-24)</a:t>
            </a:r>
          </a:p>
          <a:p>
            <a:pPr lvl="1" eaLnBrk="1" hangingPunct="1"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Riches can lead us into sin (1 Tim. 6:9-10)</a:t>
            </a:r>
          </a:p>
          <a:p>
            <a:pPr eaLnBrk="1" hangingPunct="1">
              <a:buFont typeface="Wingdings" panose="05000000000000000000" pitchFamily="2" charset="2"/>
              <a:buAutoNum type="arabicPeriod"/>
            </a:pPr>
            <a:r>
              <a:rPr lang="en-US" altLang="en-US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It’s not what you have, but who you are that counts in life</a:t>
            </a:r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(vv.19-21)</a:t>
            </a:r>
          </a:p>
          <a:p>
            <a:pPr lvl="1" eaLnBrk="1" hangingPunct="1"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rich man was well off, but not right with God (</a:t>
            </a:r>
            <a:r>
              <a:rPr lang="en-US" altLang="en-US" sz="2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Lk</a:t>
            </a: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12:20)</a:t>
            </a:r>
          </a:p>
          <a:p>
            <a:pPr lvl="1" eaLnBrk="1" hangingPunct="1"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Lazarus was poor in life, but rich with God    (Jas. 2:5)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914400" y="1905000"/>
            <a:ext cx="73914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33400" indent="-5334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914400" indent="-4572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295400" indent="-3810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714500" indent="-3429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171700" indent="-3429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628900" indent="-3429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3086100" indent="-3429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543300" indent="-3429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4000500" indent="-3429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AutoNum type="arabicPeriod" startAt="3"/>
            </a:pPr>
            <a:r>
              <a:rPr lang="en-US" altLang="en-US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wealthy often ignore and neglect the poor</a:t>
            </a:r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(vv.20-21)</a:t>
            </a:r>
          </a:p>
          <a:p>
            <a:pPr lvl="1" eaLnBrk="1" hangingPunct="1"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is your Lazarus (Prov. 21:13; Gal. 2:10; 1 Tim. 6:17-18; Jas. 1:27; 1 Jn. 3:17)?</a:t>
            </a:r>
          </a:p>
          <a:p>
            <a:pPr eaLnBrk="1" hangingPunct="1">
              <a:buFont typeface="Wingdings" panose="05000000000000000000" pitchFamily="2" charset="2"/>
              <a:buAutoNum type="arabicPeriod" startAt="4"/>
            </a:pPr>
            <a:r>
              <a:rPr lang="en-US" altLang="en-US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men die, rich or poor</a:t>
            </a:r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(v.22)</a:t>
            </a:r>
          </a:p>
          <a:p>
            <a:pPr lvl="1" eaLnBrk="1" hangingPunct="1"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Death is an appointment all will keep      (Heb. 9:27</a:t>
            </a:r>
            <a:r>
              <a:rPr lang="en-US" altLang="en-US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1" eaLnBrk="1" hangingPunct="1"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you ready? (Lazarus was – Rich man wasn’t)</a:t>
            </a:r>
            <a:endParaRPr lang="en-US" altLang="en-US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914400" y="381000"/>
            <a:ext cx="7432675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The Rich Man &amp; Lazarus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9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9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9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9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9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9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9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9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96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96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96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6" grpId="0" uiExpand="1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914400" y="381000"/>
            <a:ext cx="7432675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The Rich Man &amp; Lazarus</a:t>
            </a:r>
          </a:p>
        </p:txBody>
      </p:sp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1219200" y="1981200"/>
            <a:ext cx="73914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33400" indent="-5334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914400" indent="-4572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295400" indent="-3810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714500" indent="-3429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171700" indent="-3429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628900" indent="-3429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3086100" indent="-3429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543300" indent="-3429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4000500" indent="-3429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AutoNum type="arabicPeriod" startAt="5"/>
            </a:pPr>
            <a:r>
              <a:rPr lang="en-US" altLang="en-US" u="sng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Death is not the end of life, but a transition from one life to the next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(v.23)</a:t>
            </a:r>
          </a:p>
          <a:p>
            <a:pPr lvl="1" eaLnBrk="1" hangingPunct="1"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is more to man than a body (Gen. 1:26; 2;7; Eccl. 12:7; 2 Cor. 4:16; Jas. 2:26)</a:t>
            </a:r>
          </a:p>
          <a:p>
            <a:pPr lvl="1" eaLnBrk="1" hangingPunct="1"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spirit of man lives on after death      (Mt. 22:32; Lk. 23:46; Phil. 1:23)</a:t>
            </a:r>
          </a:p>
          <a:p>
            <a:pPr lvl="1" eaLnBrk="1" hangingPunct="1"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is a life to come (Mk. 10:30)</a:t>
            </a:r>
            <a:endParaRPr lang="en-US" altLang="en-US" sz="29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6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6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6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6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6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6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16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6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6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5" grpId="0" uiExpand="1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1676400" y="1679575"/>
            <a:ext cx="70104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33400" indent="-5334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914400" indent="-4572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295400" indent="-3810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714500" indent="-3429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171700" indent="-3429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628900" indent="-3429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3086100" indent="-3429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543300" indent="-3429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4000500" indent="-3429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AutoNum type="arabicPeriod" startAt="6"/>
            </a:pPr>
            <a:r>
              <a:rPr lang="en-US" altLang="en-US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Salvation is not universal; not all will be saved</a:t>
            </a:r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(v.23)</a:t>
            </a: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Lazarus saved and the rich man lost</a:t>
            </a: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wants all men to be saved (1 Tim. 2:3-4), but few will be saved (Mt. 7:13-14,21; </a:t>
            </a:r>
            <a:r>
              <a:rPr lang="en-US" altLang="en-US" sz="2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Lk</a:t>
            </a: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13:23-24)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AutoNum type="arabicPeriod" startAt="7"/>
            </a:pPr>
            <a:r>
              <a:rPr lang="en-US" altLang="en-US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Mercy must come from us in this life, before it comes from God in the next</a:t>
            </a:r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(v.24)</a:t>
            </a: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you merciful now (Matt. 5:7;         Jas. 2:13)?</a:t>
            </a:r>
          </a:p>
        </p:txBody>
      </p:sp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914400" y="381000"/>
            <a:ext cx="7432675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The Rich Man &amp; Lazarus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27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27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727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727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8" grpId="0" uiExpand="1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1219200" y="1752600"/>
            <a:ext cx="74676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33400" indent="-5334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914400" indent="-4572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295400" indent="-3810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714500" indent="-3429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171700" indent="-3429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628900" indent="-3429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3086100" indent="-3429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543300" indent="-3429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4000500" indent="-3429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AutoNum type="arabicPeriod" startAt="8"/>
            </a:pPr>
            <a:r>
              <a:rPr lang="en-US" altLang="en-US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can go from comfort to suffering, or from suffering to comfort</a:t>
            </a:r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(vv.24-25)</a:t>
            </a: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Terrible to be lost: the torment of Hell is great (Mk. 9:43-48; 2 Thess. 1:8-9).</a:t>
            </a: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Wonderful to be saved: the comfort of Heaven is great (Heb. 4:9-11; Rev. </a:t>
            </a:r>
            <a:r>
              <a:rPr lang="en-US" altLang="en-US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21:4)</a:t>
            </a:r>
            <a:endParaRPr lang="en-US" altLang="en-US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AutoNum type="arabicPeriod" startAt="9"/>
            </a:pPr>
            <a:r>
              <a:rPr lang="en-US" altLang="en-US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can’t order God around in the next life</a:t>
            </a:r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(v.25)</a:t>
            </a: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are judged according to our deeds (Rom. 2:6)</a:t>
            </a:r>
          </a:p>
        </p:txBody>
      </p:sp>
      <p:sp>
        <p:nvSpPr>
          <p:cNvPr id="73733" name="Text Box 5"/>
          <p:cNvSpPr txBox="1">
            <a:spLocks noChangeArrowheads="1"/>
          </p:cNvSpPr>
          <p:nvPr/>
        </p:nvSpPr>
        <p:spPr bwMode="auto">
          <a:xfrm>
            <a:off x="914400" y="381000"/>
            <a:ext cx="7432675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The Rich Man &amp; Lazarus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37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37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37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37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2" grpId="0" uiExpand="1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914400" y="381000"/>
            <a:ext cx="7432675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The Rich Man &amp; Lazarus</a:t>
            </a:r>
          </a:p>
        </p:txBody>
      </p:sp>
      <p:sp>
        <p:nvSpPr>
          <p:cNvPr id="74757" name="Rectangle 5"/>
          <p:cNvSpPr>
            <a:spLocks noChangeArrowheads="1"/>
          </p:cNvSpPr>
          <p:nvPr/>
        </p:nvSpPr>
        <p:spPr bwMode="auto">
          <a:xfrm>
            <a:off x="228600" y="1600200"/>
            <a:ext cx="91440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33400" indent="-5334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914400" indent="-4572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295400" indent="-3810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714500" indent="-3429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171700" indent="-3429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628900" indent="-3429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3086100" indent="-3429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543300" indent="-3429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4000500" indent="-3429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AutoNum type="arabicPeriod" startAt="10"/>
            </a:pPr>
            <a:r>
              <a:rPr lang="en-US" altLang="en-US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will be conscious in the next life</a:t>
            </a:r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23ff)</a:t>
            </a: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doctrine of </a:t>
            </a:r>
            <a:r>
              <a:rPr lang="en-US" altLang="en-US" sz="2500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“Materialism”</a:t>
            </a: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denied</a:t>
            </a: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“see,” “say” and “remember” in Hades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AutoNum type="arabicPeriod" startAt="11"/>
            </a:pPr>
            <a:r>
              <a:rPr lang="en-US" altLang="en-US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Once you die your destiny is fixed</a:t>
            </a:r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(v.26)</a:t>
            </a: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doctrine of </a:t>
            </a:r>
            <a:r>
              <a:rPr lang="en-US" altLang="en-US" sz="2500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“Second Chances”</a:t>
            </a: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denied</a:t>
            </a: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doctrine of </a:t>
            </a:r>
            <a:r>
              <a:rPr lang="en-US" altLang="en-US" sz="2500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“Reincarnation”</a:t>
            </a: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denied</a:t>
            </a: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doctrine of </a:t>
            </a:r>
            <a:r>
              <a:rPr lang="en-US" altLang="en-US" sz="2500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“Purgatory”</a:t>
            </a: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denied</a:t>
            </a: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doctrine of </a:t>
            </a:r>
            <a:r>
              <a:rPr lang="en-US" altLang="en-US" sz="2500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“Baptism of the Dead”</a:t>
            </a: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denied</a:t>
            </a: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die </a:t>
            </a:r>
            <a:r>
              <a:rPr lang="en-US" altLang="en-US" sz="25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once</a:t>
            </a: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then the judgment (Heb. 9:27)</a:t>
            </a: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Judged for what we do </a:t>
            </a:r>
            <a:r>
              <a:rPr lang="en-US" altLang="en-US" sz="25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today</a:t>
            </a: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(2 Cor. 5:10; 6:2)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4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47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47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47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47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47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7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47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47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47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47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47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47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47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47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47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47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47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47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47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47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47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47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47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47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uiExpand="1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914400" y="381000"/>
            <a:ext cx="7432675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The Rich Man &amp; Lazarus</a:t>
            </a:r>
          </a:p>
        </p:txBody>
      </p:sp>
      <p:sp>
        <p:nvSpPr>
          <p:cNvPr id="75781" name="Rectangle 5"/>
          <p:cNvSpPr>
            <a:spLocks noChangeArrowheads="1"/>
          </p:cNvSpPr>
          <p:nvPr/>
        </p:nvSpPr>
        <p:spPr bwMode="auto">
          <a:xfrm>
            <a:off x="1295400" y="1981200"/>
            <a:ext cx="7391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33400" indent="-5334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914400" indent="-4572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295400" indent="-3810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714500" indent="-3429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171700" indent="-3429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628900" indent="-3429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3086100" indent="-3429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543300" indent="-3429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4000500" indent="-3429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AutoNum type="arabicPeriod" startAt="12"/>
            </a:pPr>
            <a:r>
              <a:rPr lang="en-US" altLang="en-US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It’s too late for personal evangelism after you die</a:t>
            </a:r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(v.27)</a:t>
            </a: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Open doors are shut at death (Col. 4:3)</a:t>
            </a: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Don’t wait until death to be urgent about preaching (2 Tim. </a:t>
            </a:r>
            <a:r>
              <a:rPr lang="en-US" altLang="en-US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2:2; 4:2)</a:t>
            </a:r>
            <a:endParaRPr lang="en-US" altLang="en-US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AutoNum type="arabicPeriod" startAt="13"/>
            </a:pPr>
            <a:r>
              <a:rPr lang="en-US" altLang="en-US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possible to judge a person as lost</a:t>
            </a:r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(v.27)</a:t>
            </a: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can judge righteously (Matt. 7:1-5)</a:t>
            </a: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can judge someone as “lost” (</a:t>
            </a:r>
            <a:r>
              <a:rPr lang="en-US" altLang="en-US" sz="2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Lk</a:t>
            </a: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15:24)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57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57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57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57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57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57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57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57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57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57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57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57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57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57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57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57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57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57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57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57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57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57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57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57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57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1" grpId="0" uiExpand="1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2"/>
          <p:cNvSpPr txBox="1">
            <a:spLocks noChangeArrowheads="1"/>
          </p:cNvSpPr>
          <p:nvPr/>
        </p:nvSpPr>
        <p:spPr bwMode="auto">
          <a:xfrm>
            <a:off x="914400" y="381000"/>
            <a:ext cx="7432675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The Rich Man &amp; Lazarus</a:t>
            </a:r>
          </a:p>
        </p:txBody>
      </p:sp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1447800" y="1552575"/>
            <a:ext cx="74676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33400" indent="-5334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914400" indent="-4572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295400" indent="-3810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714500" indent="-3429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171700" indent="-3429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628900" indent="-3429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3086100" indent="-3429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543300" indent="-3429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4000500" indent="-3429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AutoNum type="arabicPeriod" startAt="14"/>
            </a:pPr>
            <a:r>
              <a:rPr lang="en-US" altLang="en-US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saves through Scripture, not through miracles, or communicating with the dead</a:t>
            </a:r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(vv.29-30)</a:t>
            </a: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doctrine of </a:t>
            </a:r>
            <a:r>
              <a:rPr lang="en-US" altLang="en-US" sz="2500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altLang="en-US" sz="2500" dirty="0" err="1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Spiritism</a:t>
            </a:r>
            <a:r>
              <a:rPr lang="en-US" altLang="en-US" sz="2500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denied</a:t>
            </a: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doctrine of </a:t>
            </a:r>
            <a:r>
              <a:rPr lang="en-US" altLang="en-US" sz="2500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“Calvinism”</a:t>
            </a: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denied</a:t>
            </a: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altLang="en-US" sz="2500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“Social Gospel”</a:t>
            </a: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doctrine is denied</a:t>
            </a: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Scriptures are all sufficient for salvation (Rom. 1:16; Jas. 1:21; 2 Tim. 3:15-17).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AutoNum type="arabicPeriod" startAt="15"/>
            </a:pPr>
            <a:r>
              <a:rPr lang="en-US" altLang="en-US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will not let God’s word convince them</a:t>
            </a:r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(v.31)</a:t>
            </a: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are hardened (Jn. 12:40; Acts 19:9)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uiExpand="1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228600" y="381000"/>
            <a:ext cx="85344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2"/>
                </a:solidFill>
                <a:latin typeface="Garamond" panose="02020404030301010803" pitchFamily="18" charset="0"/>
              </a:defRPr>
            </a:lvl1pPr>
            <a:lvl2pPr>
              <a:defRPr sz="4400">
                <a:solidFill>
                  <a:schemeClr val="tx2"/>
                </a:solidFill>
                <a:latin typeface="Garamond" panose="02020404030301010803" pitchFamily="18" charset="0"/>
              </a:defRPr>
            </a:lvl2pPr>
            <a:lvl3pPr>
              <a:defRPr sz="4400">
                <a:solidFill>
                  <a:schemeClr val="tx2"/>
                </a:solidFill>
                <a:latin typeface="Garamond" panose="02020404030301010803" pitchFamily="18" charset="0"/>
              </a:defRPr>
            </a:lvl3pPr>
            <a:lvl4pPr>
              <a:defRPr sz="4400">
                <a:solidFill>
                  <a:schemeClr val="tx2"/>
                </a:solidFill>
                <a:latin typeface="Garamond" panose="02020404030301010803" pitchFamily="18" charset="0"/>
              </a:defRPr>
            </a:lvl4pPr>
            <a:lvl5pPr>
              <a:defRPr sz="4400">
                <a:solidFill>
                  <a:schemeClr val="tx2"/>
                </a:solidFill>
                <a:latin typeface="Garamond" panose="02020404030301010803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anose="02020404030301010803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anose="02020404030301010803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anose="02020404030301010803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/>
            <a:r>
              <a:rPr lang="en-US" altLang="en-US" sz="4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Where Will You Be…</a:t>
            </a:r>
            <a:br>
              <a:rPr lang="en-US" altLang="en-US" sz="4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</a:br>
            <a:r>
              <a:rPr lang="en-US" altLang="en-US" sz="4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One Second After Death?</a:t>
            </a:r>
          </a:p>
        </p:txBody>
      </p:sp>
      <p:sp>
        <p:nvSpPr>
          <p:cNvPr id="79878" name="Rectangle 6"/>
          <p:cNvSpPr>
            <a:spLocks noChangeArrowheads="1"/>
          </p:cNvSpPr>
          <p:nvPr/>
        </p:nvSpPr>
        <p:spPr bwMode="auto">
          <a:xfrm>
            <a:off x="838200" y="22860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78F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more sermons, songs, or study</a:t>
            </a:r>
          </a:p>
          <a:p>
            <a:pPr eaLnBrk="1" hangingPunct="1"/>
            <a:r>
              <a:rPr lang="en-US" alt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more family and friends to encourage you</a:t>
            </a:r>
          </a:p>
          <a:p>
            <a:pPr eaLnBrk="1" hangingPunct="1"/>
            <a:r>
              <a:rPr lang="en-US" alt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more longsuffering and listening</a:t>
            </a:r>
          </a:p>
          <a:p>
            <a:pPr eaLnBrk="1" hangingPunct="1"/>
            <a:r>
              <a:rPr lang="en-US" alt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more opportunities to get it right</a:t>
            </a:r>
          </a:p>
          <a:p>
            <a:pPr eaLnBrk="1" hangingPunct="1"/>
            <a:r>
              <a:rPr lang="en-US" alt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will you spend your eternity?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8" grpId="0" build="p"/>
    </p:bldLst>
  </p:timing>
</p:sld>
</file>

<file path=ppt/theme/theme1.xml><?xml version="1.0" encoding="utf-8"?>
<a:theme xmlns:a="http://schemas.openxmlformats.org/drawingml/2006/main" name="Level">
  <a:themeElements>
    <a:clrScheme name="Level 5">
      <a:dk1>
        <a:srgbClr val="CC6600"/>
      </a:dk1>
      <a:lt1>
        <a:srgbClr val="FFFFFF"/>
      </a:lt1>
      <a:dk2>
        <a:srgbClr val="4A553B"/>
      </a:dk2>
      <a:lt2>
        <a:srgbClr val="FFBF1F"/>
      </a:lt2>
      <a:accent1>
        <a:srgbClr val="FFCC00"/>
      </a:accent1>
      <a:accent2>
        <a:srgbClr val="CC9900"/>
      </a:accent2>
      <a:accent3>
        <a:srgbClr val="B1B4AF"/>
      </a:accent3>
      <a:accent4>
        <a:srgbClr val="DADADA"/>
      </a:accent4>
      <a:accent5>
        <a:srgbClr val="FFE2AA"/>
      </a:accent5>
      <a:accent6>
        <a:srgbClr val="B98A00"/>
      </a:accent6>
      <a:hlink>
        <a:srgbClr val="669900"/>
      </a:hlink>
      <a:folHlink>
        <a:srgbClr val="A3A274"/>
      </a:folHlink>
    </a:clrScheme>
    <a:fontScheme name="Level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129</TotalTime>
  <Words>1222</Words>
  <Application>Microsoft Office PowerPoint</Application>
  <PresentationFormat>On-screen Show (4:3)</PresentationFormat>
  <Paragraphs>83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Comic Sans MS</vt:lpstr>
      <vt:lpstr>Garamond</vt:lpstr>
      <vt:lpstr>Times New Roman</vt:lpstr>
      <vt:lpstr>Verdana</vt:lpstr>
      <vt:lpstr>Wingdings</vt:lpstr>
      <vt:lpstr>Level</vt:lpstr>
      <vt:lpstr>PowerPoint Presentation</vt:lpstr>
      <vt:lpstr>PowerPoint Presentation</vt:lpstr>
      <vt:lpstr>PowerPoint Presentation</vt:lpstr>
      <vt:lpstr>PowerPoint Presentation</vt:lpstr>
      <vt:lpstr>Real Story or Only A Parable?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 V. Rader</dc:creator>
  <cp:lastModifiedBy>Donnie V. Rader</cp:lastModifiedBy>
  <cp:revision>13</cp:revision>
  <dcterms:created xsi:type="dcterms:W3CDTF">2004-08-08T02:33:18Z</dcterms:created>
  <dcterms:modified xsi:type="dcterms:W3CDTF">2015-02-26T12:45:34Z</dcterms:modified>
</cp:coreProperties>
</file>