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66" r:id="rId2"/>
    <p:sldId id="285" r:id="rId3"/>
    <p:sldId id="284" r:id="rId4"/>
    <p:sldId id="257" r:id="rId5"/>
    <p:sldId id="275" r:id="rId6"/>
    <p:sldId id="286" r:id="rId7"/>
    <p:sldId id="287" r:id="rId8"/>
    <p:sldId id="288" r:id="rId9"/>
    <p:sldId id="267" r:id="rId10"/>
    <p:sldId id="276" r:id="rId11"/>
    <p:sldId id="289" r:id="rId12"/>
    <p:sldId id="290" r:id="rId13"/>
    <p:sldId id="268" r:id="rId14"/>
    <p:sldId id="277" r:id="rId15"/>
    <p:sldId id="291" r:id="rId16"/>
    <p:sldId id="269" r:id="rId17"/>
    <p:sldId id="278" r:id="rId18"/>
    <p:sldId id="292" r:id="rId19"/>
    <p:sldId id="293" r:id="rId20"/>
    <p:sldId id="270" r:id="rId21"/>
    <p:sldId id="279" r:id="rId22"/>
    <p:sldId id="294" r:id="rId23"/>
    <p:sldId id="282" r:id="rId24"/>
    <p:sldId id="281" r:id="rId25"/>
    <p:sldId id="295" r:id="rId26"/>
    <p:sldId id="296" r:id="rId27"/>
    <p:sldId id="272" r:id="rId28"/>
    <p:sldId id="280" r:id="rId29"/>
    <p:sldId id="297" r:id="rId30"/>
    <p:sldId id="28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8E91C-C99C-427B-8FDF-4238DB19C9FC}" type="datetimeFigureOut">
              <a:rPr lang="en-US" smtClean="0"/>
              <a:t>3/23/2014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B48BB-BF32-4B29-9487-9B8D58D0F160}" type="slidenum">
              <a:rPr lang="en-US" smtClean="0"/>
              <a:t>‹#›</a:t>
            </a:fld>
            <a:endParaRPr lang="en-US"/>
          </a:p>
        </p:txBody>
      </p:sp>
    </p:spTree>
    <p:extLst>
      <p:ext uri="{BB962C8B-B14F-4D97-AF65-F5344CB8AC3E}">
        <p14:creationId xmlns:p14="http://schemas.microsoft.com/office/powerpoint/2010/main" val="1209081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57D13C0-952E-4DF9-BCBD-6934C90DAF09}" type="datetimeFigureOut">
              <a:rPr lang="en-US" smtClean="0"/>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2416559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D13C0-952E-4DF9-BCBD-6934C90DAF09}" type="datetimeFigureOut">
              <a:rPr lang="en-US" smtClean="0"/>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3387701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D13C0-952E-4DF9-BCBD-6934C90DAF09}" type="datetimeFigureOut">
              <a:rPr lang="en-US" smtClean="0"/>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1950970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D13C0-952E-4DF9-BCBD-6934C90DAF09}" type="datetimeFigureOut">
              <a:rPr lang="en-US" smtClean="0"/>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2339165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D13C0-952E-4DF9-BCBD-6934C90DAF09}" type="datetimeFigureOut">
              <a:rPr lang="en-US" smtClean="0"/>
              <a:t>3/23/2014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4104465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D13C0-952E-4DF9-BCBD-6934C90DAF09}" type="datetimeFigureOut">
              <a:rPr lang="en-US" smtClean="0"/>
              <a:t>3/23/2014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76516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D13C0-952E-4DF9-BCBD-6934C90DAF09}" type="datetimeFigureOut">
              <a:rPr lang="en-US" smtClean="0"/>
              <a:t>3/23/2014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183414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D13C0-952E-4DF9-BCBD-6934C90DAF09}" type="datetimeFigureOut">
              <a:rPr lang="en-US" smtClean="0"/>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2146272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D13C0-952E-4DF9-BCBD-6934C90DAF09}" type="datetimeFigureOut">
              <a:rPr lang="en-US" smtClean="0"/>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991210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D13C0-952E-4DF9-BCBD-6934C90DAF09}" type="datetimeFigureOut">
              <a:rPr lang="en-US" smtClean="0"/>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64394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D13C0-952E-4DF9-BCBD-6934C90DAF09}" type="datetimeFigureOut">
              <a:rPr lang="en-US" smtClean="0"/>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6C2964-6109-4A20-BAE3-2280F08864D1}" type="slidenum">
              <a:rPr lang="en-US" smtClean="0"/>
              <a:t>‹#›</a:t>
            </a:fld>
            <a:endParaRPr lang="en-US"/>
          </a:p>
        </p:txBody>
      </p:sp>
    </p:spTree>
    <p:extLst>
      <p:ext uri="{BB962C8B-B14F-4D97-AF65-F5344CB8AC3E}">
        <p14:creationId xmlns:p14="http://schemas.microsoft.com/office/powerpoint/2010/main" val="2497593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D13C0-952E-4DF9-BCBD-6934C90DAF09}" type="datetimeFigureOut">
              <a:rPr lang="en-US" smtClean="0"/>
              <a:t>3/23/2014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6C2964-6109-4A20-BAE3-2280F08864D1}" type="slidenum">
              <a:rPr lang="en-US" smtClean="0"/>
              <a:t>‹#›</a:t>
            </a:fld>
            <a:endParaRPr lang="en-US"/>
          </a:p>
        </p:txBody>
      </p:sp>
      <p:pic>
        <p:nvPicPr>
          <p:cNvPr id="2050" name="Picture 2" descr="http://www.pptback.com/uploads/abstract-paper-backgrounds-powerpoint.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915939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724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658906"/>
            <a:ext cx="9143999" cy="4154984"/>
          </a:xfrm>
          <a:prstGeom prst="rect">
            <a:avLst/>
          </a:prstGeom>
          <a:noFill/>
        </p:spPr>
        <p:txBody>
          <a:bodyPr wrap="square" lIns="91440" tIns="45720" rIns="91440" bIns="45720">
            <a:spAutoFit/>
          </a:bodyPr>
          <a:lstStyle/>
          <a:p>
            <a:pPr algn="ctr"/>
            <a:r>
              <a:rPr lang="en-US" sz="66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4000" dirty="0" smtClean="0">
                <a:ln w="0"/>
                <a:solidFill>
                  <a:srgbClr val="663300"/>
                </a:solidFill>
                <a:effectLst>
                  <a:reflection blurRad="6350" stA="53000" endA="300" endPos="35500" dir="5400000" sy="-90000" algn="bl" rotWithShape="0"/>
                </a:effectLst>
                <a:latin typeface="Arial Black" panose="020B0A04020102020204" pitchFamily="34" charset="0"/>
              </a:rPr>
              <a:t>,</a:t>
            </a:r>
          </a:p>
          <a:p>
            <a:pPr algn="ctr"/>
            <a:r>
              <a:rPr lang="en-US" sz="66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40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40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66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a:t>
            </a:r>
          </a:p>
          <a:p>
            <a:pPr algn="ctr"/>
            <a:r>
              <a:rPr lang="en-US" sz="6600" dirty="0" smtClean="0">
                <a:ln w="0"/>
                <a:solidFill>
                  <a:srgbClr val="663300"/>
                </a:solidFill>
                <a:effectLst>
                  <a:reflection blurRad="6350" stA="53000" endA="300" endPos="35500" dir="5400000" sy="-90000" algn="bl" rotWithShape="0"/>
                </a:effectLst>
                <a:latin typeface="Arial Black" panose="020B0A04020102020204" pitchFamily="34" charset="0"/>
              </a:rPr>
              <a:t>Results</a:t>
            </a:r>
            <a:endParaRPr lang="en-US" sz="66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3" name="Horizontal Scroll 2"/>
          <p:cNvSpPr/>
          <p:nvPr/>
        </p:nvSpPr>
        <p:spPr>
          <a:xfrm>
            <a:off x="3697939" y="5378324"/>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4">
                    <a:lumMod val="40000"/>
                    <a:lumOff val="60000"/>
                  </a:schemeClr>
                </a:solidFill>
                <a:effectLst>
                  <a:outerShdw blurRad="38100" dist="38100" dir="2700000" algn="tl">
                    <a:srgbClr val="000000">
                      <a:alpha val="43137"/>
                    </a:srgbClr>
                  </a:outerShdw>
                </a:effectLst>
              </a:rPr>
              <a:t>Acts 11</a:t>
            </a:r>
            <a:endParaRPr lang="en-US" sz="2800" b="1" dirty="0">
              <a:solidFill>
                <a:schemeClr val="accent4">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1243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3697939" y="241548"/>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4">
                    <a:lumMod val="40000"/>
                    <a:lumOff val="60000"/>
                  </a:schemeClr>
                </a:solidFill>
                <a:effectLst>
                  <a:outerShdw blurRad="38100" dist="38100" dir="2700000" algn="tl">
                    <a:srgbClr val="000000">
                      <a:alpha val="43137"/>
                    </a:srgbClr>
                  </a:outerShdw>
                </a:effectLst>
              </a:rPr>
              <a:t>Acts 11</a:t>
            </a:r>
            <a:endParaRPr lang="en-US" sz="2800" b="1" dirty="0">
              <a:solidFill>
                <a:schemeClr val="accent4">
                  <a:lumMod val="40000"/>
                  <a:lumOff val="60000"/>
                </a:schemeClr>
              </a:solidFill>
              <a:effectLst>
                <a:outerShdw blurRad="38100" dist="38100" dir="2700000" algn="tl">
                  <a:srgbClr val="000000">
                    <a:alpha val="43137"/>
                  </a:srgbClr>
                </a:outerShdw>
              </a:effectLst>
            </a:endParaRPr>
          </a:p>
        </p:txBody>
      </p:sp>
      <p:sp>
        <p:nvSpPr>
          <p:cNvPr id="3" name="TextBox 2"/>
          <p:cNvSpPr txBox="1"/>
          <p:nvPr/>
        </p:nvSpPr>
        <p:spPr>
          <a:xfrm>
            <a:off x="356344" y="1761564"/>
            <a:ext cx="8693526" cy="3046988"/>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3200" dirty="0" smtClean="0"/>
              <a:t> Peter’s actions were called in question (vv.1-3)</a:t>
            </a:r>
          </a:p>
          <a:p>
            <a:pPr marL="285750" indent="-285750">
              <a:lnSpc>
                <a:spcPct val="150000"/>
              </a:lnSpc>
              <a:buFont typeface="Wingdings" panose="05000000000000000000" pitchFamily="2" charset="2"/>
              <a:buChar char="q"/>
            </a:pPr>
            <a:r>
              <a:rPr lang="en-US" sz="3200" dirty="0" smtClean="0"/>
              <a:t> Peter gives his answer (vv. 4-17)</a:t>
            </a:r>
          </a:p>
          <a:p>
            <a:pPr marL="285750" indent="-285750">
              <a:lnSpc>
                <a:spcPct val="150000"/>
              </a:lnSpc>
              <a:buFont typeface="Wingdings" panose="05000000000000000000" pitchFamily="2" charset="2"/>
              <a:buChar char="q"/>
            </a:pPr>
            <a:r>
              <a:rPr lang="en-US" sz="3200" dirty="0" smtClean="0"/>
              <a:t> The Jews draw their conclusion (v. 18)</a:t>
            </a:r>
          </a:p>
          <a:p>
            <a:pPr marL="285750" indent="-285750">
              <a:lnSpc>
                <a:spcPct val="150000"/>
              </a:lnSpc>
              <a:buFont typeface="Wingdings" panose="05000000000000000000" pitchFamily="2" charset="2"/>
              <a:buChar char="q"/>
            </a:pPr>
            <a:r>
              <a:rPr lang="en-US" sz="3200" dirty="0" smtClean="0"/>
              <a:t> Results in the door open to world (vv. 19-30)</a:t>
            </a:r>
            <a:endParaRPr lang="en-US" sz="3200" dirty="0"/>
          </a:p>
        </p:txBody>
      </p:sp>
      <p:cxnSp>
        <p:nvCxnSpPr>
          <p:cNvPr id="5" name="Straight Connector 4"/>
          <p:cNvCxnSpPr/>
          <p:nvPr/>
        </p:nvCxnSpPr>
        <p:spPr>
          <a:xfrm>
            <a:off x="5782235" y="2420470"/>
            <a:ext cx="141194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93140" y="3173506"/>
            <a:ext cx="1057836" cy="448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370293" y="3926541"/>
            <a:ext cx="1707778" cy="448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1988" y="4625788"/>
            <a:ext cx="1138518" cy="448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912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658906"/>
            <a:ext cx="9143999" cy="4154984"/>
          </a:xfrm>
          <a:prstGeom prst="rect">
            <a:avLst/>
          </a:prstGeom>
          <a:noFill/>
        </p:spPr>
        <p:txBody>
          <a:bodyPr wrap="square" lIns="91440" tIns="45720" rIns="91440" bIns="45720">
            <a:spAutoFit/>
          </a:bodyPr>
          <a:lstStyle/>
          <a:p>
            <a:pPr algn="ctr"/>
            <a:r>
              <a:rPr lang="en-US" sz="66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4000" dirty="0" smtClean="0">
                <a:ln w="0"/>
                <a:solidFill>
                  <a:srgbClr val="663300"/>
                </a:solidFill>
                <a:effectLst>
                  <a:reflection blurRad="6350" stA="53000" endA="300" endPos="35500" dir="5400000" sy="-90000" algn="bl" rotWithShape="0"/>
                </a:effectLst>
                <a:latin typeface="Arial Black" panose="020B0A04020102020204" pitchFamily="34" charset="0"/>
              </a:rPr>
              <a:t>,</a:t>
            </a:r>
          </a:p>
          <a:p>
            <a:pPr algn="ctr"/>
            <a:r>
              <a:rPr lang="en-US" sz="66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40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40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66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a:t>
            </a:r>
          </a:p>
          <a:p>
            <a:pPr algn="ctr"/>
            <a:r>
              <a:rPr lang="en-US" sz="6600" dirty="0" smtClean="0">
                <a:ln w="0"/>
                <a:solidFill>
                  <a:srgbClr val="663300"/>
                </a:solidFill>
                <a:effectLst>
                  <a:reflection blurRad="6350" stA="53000" endA="300" endPos="35500" dir="5400000" sy="-90000" algn="bl" rotWithShape="0"/>
                </a:effectLst>
                <a:latin typeface="Arial Black" panose="020B0A04020102020204" pitchFamily="34" charset="0"/>
              </a:rPr>
              <a:t>Results</a:t>
            </a:r>
            <a:endParaRPr lang="en-US" sz="66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3" name="Horizontal Scroll 2"/>
          <p:cNvSpPr/>
          <p:nvPr/>
        </p:nvSpPr>
        <p:spPr>
          <a:xfrm>
            <a:off x="3697939" y="5378324"/>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4">
                    <a:lumMod val="40000"/>
                    <a:lumOff val="60000"/>
                  </a:schemeClr>
                </a:solidFill>
                <a:effectLst>
                  <a:outerShdw blurRad="38100" dist="38100" dir="2700000" algn="tl">
                    <a:srgbClr val="000000">
                      <a:alpha val="43137"/>
                    </a:srgbClr>
                  </a:outerShdw>
                </a:effectLst>
              </a:rPr>
              <a:t>Acts 11</a:t>
            </a:r>
            <a:endParaRPr lang="en-US" sz="2800" b="1" dirty="0">
              <a:solidFill>
                <a:schemeClr val="accent4">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04668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584775"/>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endParaRPr lang="en-US" sz="3200" dirty="0">
              <a:latin typeface="Arial Narrow" panose="020B0606020202030204" pitchFamily="34" charset="0"/>
            </a:endParaRP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94693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8" y="309283"/>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a:pPr>
            <a:r>
              <a:rPr lang="en-US" sz="3200" dirty="0" smtClean="0">
                <a:solidFill>
                  <a:schemeClr val="accent4">
                    <a:lumMod val="40000"/>
                    <a:lumOff val="60000"/>
                  </a:schemeClr>
                </a:solidFill>
                <a:latin typeface="Arial Narrow" panose="020B0606020202030204" pitchFamily="34" charset="0"/>
              </a:rPr>
              <a:t>Don’t Accept New Without Evidence (vv. 1-18)</a:t>
            </a:r>
            <a:endParaRPr lang="en-US" sz="3200" dirty="0">
              <a:solidFill>
                <a:schemeClr val="accent4">
                  <a:lumMod val="40000"/>
                  <a:lumOff val="60000"/>
                </a:schemeClr>
              </a:solidFill>
              <a:latin typeface="Arial Narrow" panose="020B0606020202030204" pitchFamily="34" charset="0"/>
            </a:endParaRPr>
          </a:p>
        </p:txBody>
      </p:sp>
      <p:sp>
        <p:nvSpPr>
          <p:cNvPr id="3" name="TextBox 2"/>
          <p:cNvSpPr txBox="1"/>
          <p:nvPr/>
        </p:nvSpPr>
        <p:spPr>
          <a:xfrm>
            <a:off x="416858" y="1479177"/>
            <a:ext cx="7960660" cy="2677656"/>
          </a:xfrm>
          <a:prstGeom prst="rect">
            <a:avLst/>
          </a:prstGeom>
          <a:noFill/>
        </p:spPr>
        <p:txBody>
          <a:bodyPr wrap="square" rtlCol="0">
            <a:spAutoFit/>
          </a:bodyPr>
          <a:lstStyle/>
          <a:p>
            <a:pPr marL="457200" indent="-457200">
              <a:buFont typeface="+mj-lt"/>
              <a:buAutoNum type="alphaUcPeriod"/>
            </a:pPr>
            <a:r>
              <a:rPr lang="en-US" sz="2400" b="1" u="sng" dirty="0" smtClean="0"/>
              <a:t>Reason for the questions – new and different</a:t>
            </a:r>
          </a:p>
          <a:p>
            <a:pPr marL="914400" lvl="1" indent="-457200">
              <a:buFont typeface="+mj-lt"/>
              <a:buAutoNum type="arabicPeriod"/>
            </a:pPr>
            <a:r>
              <a:rPr lang="en-US" sz="2400" i="1" dirty="0" smtClean="0"/>
              <a:t>An uncircumcised Gentile – Baptized</a:t>
            </a:r>
          </a:p>
          <a:p>
            <a:pPr marL="914400" lvl="1" indent="-457200">
              <a:buFont typeface="+mj-lt"/>
              <a:buAutoNum type="arabicPeriod"/>
            </a:pPr>
            <a:r>
              <a:rPr lang="en-US" sz="2400" i="1" dirty="0" smtClean="0"/>
              <a:t>An uncircumcised Gentile – Accepted into fellowship</a:t>
            </a:r>
          </a:p>
          <a:p>
            <a:pPr marL="914400" lvl="1" indent="-457200">
              <a:buFont typeface="+mj-lt"/>
              <a:buAutoNum type="arabicPeriod"/>
            </a:pPr>
            <a:r>
              <a:rPr lang="en-US" sz="2400" i="1" dirty="0" smtClean="0"/>
              <a:t>Peter (an apostle) associated &amp; ate with Gentiles</a:t>
            </a:r>
          </a:p>
          <a:p>
            <a:pPr marL="914400" lvl="1" indent="-457200">
              <a:buFont typeface="+mj-lt"/>
              <a:buAutoNum type="arabicPeriod"/>
            </a:pPr>
            <a:r>
              <a:rPr lang="en-US" sz="2400" i="1" dirty="0" smtClean="0"/>
              <a:t>This was astounding &amp; alarming to Jewish Christians</a:t>
            </a:r>
          </a:p>
          <a:p>
            <a:pPr marL="914400" lvl="1" indent="-457200">
              <a:buFont typeface="+mj-lt"/>
              <a:buAutoNum type="arabicPeriod"/>
            </a:pPr>
            <a:r>
              <a:rPr lang="en-US" sz="2400" i="1" dirty="0" smtClean="0"/>
              <a:t>Going through the same struggle Peter did earlier</a:t>
            </a:r>
          </a:p>
          <a:p>
            <a:pPr marL="914400" lvl="1" indent="-457200">
              <a:buFont typeface="+mj-lt"/>
              <a:buAutoNum type="arabicPeriod"/>
            </a:pPr>
            <a:r>
              <a:rPr lang="en-US" sz="2400" i="1" dirty="0" smtClean="0"/>
              <a:t>Seems the other apostles are in on criticism</a:t>
            </a:r>
            <a:endParaRPr lang="en-US" sz="2400" i="1" dirty="0"/>
          </a:p>
        </p:txBody>
      </p:sp>
    </p:spTree>
    <p:extLst>
      <p:ext uri="{BB962C8B-B14F-4D97-AF65-F5344CB8AC3E}">
        <p14:creationId xmlns:p14="http://schemas.microsoft.com/office/powerpoint/2010/main" val="540108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799" y="711535"/>
            <a:ext cx="7785847" cy="2708434"/>
          </a:xfrm>
          <a:prstGeom prst="rect">
            <a:avLst/>
          </a:prstGeom>
          <a:solidFill>
            <a:schemeClr val="bg1"/>
          </a:solidFill>
          <a:ln>
            <a:solidFill>
              <a:srgbClr val="663300"/>
            </a:solidFill>
          </a:ln>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“It seems implied that some of the apostles who were still at Jerusalem were in on the criticism. At least, had they expressed their approval of Peter’s action, there would have been less opposition from those circumcised believers making their complaint.”</a:t>
            </a:r>
          </a:p>
          <a:p>
            <a:endParaRPr lang="en-US" sz="1000" dirty="0" smtClean="0">
              <a:latin typeface="Times New Roman" panose="02020603050405020304" pitchFamily="18" charset="0"/>
              <a:cs typeface="Times New Roman" panose="02020603050405020304" pitchFamily="18" charset="0"/>
            </a:endParaRPr>
          </a:p>
          <a:p>
            <a:pPr algn="r"/>
            <a:r>
              <a:rPr lang="en-US" sz="2000" dirty="0" smtClean="0">
                <a:latin typeface="Times New Roman" panose="02020603050405020304" pitchFamily="18" charset="0"/>
                <a:cs typeface="Times New Roman" panose="02020603050405020304" pitchFamily="18" charset="0"/>
              </a:rPr>
              <a:t>Gareth L. Reese, </a:t>
            </a:r>
            <a:r>
              <a:rPr lang="en-US" sz="2000" i="1" dirty="0" smtClean="0">
                <a:latin typeface="Times New Roman" panose="02020603050405020304" pitchFamily="18" charset="0"/>
                <a:cs typeface="Times New Roman" panose="02020603050405020304" pitchFamily="18" charset="0"/>
              </a:rPr>
              <a:t>Acts</a:t>
            </a:r>
            <a:r>
              <a:rPr lang="en-US" sz="2000" dirty="0" smtClean="0">
                <a:latin typeface="Times New Roman" panose="02020603050405020304" pitchFamily="18" charset="0"/>
                <a:cs typeface="Times New Roman" panose="02020603050405020304" pitchFamily="18" charset="0"/>
              </a:rPr>
              <a:t>, 407</a:t>
            </a:r>
          </a:p>
        </p:txBody>
      </p:sp>
      <p:sp>
        <p:nvSpPr>
          <p:cNvPr id="4" name="TextBox 3"/>
          <p:cNvSpPr txBox="1"/>
          <p:nvPr/>
        </p:nvSpPr>
        <p:spPr>
          <a:xfrm>
            <a:off x="927845" y="3832413"/>
            <a:ext cx="7301754"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They are struggling too</a:t>
            </a:r>
          </a:p>
          <a:p>
            <a:pPr marL="285750" indent="-285750">
              <a:buFont typeface="Arial" panose="020B0604020202020204" pitchFamily="34" charset="0"/>
              <a:buChar char="•"/>
            </a:pPr>
            <a:r>
              <a:rPr lang="en-US" sz="3200" dirty="0" smtClean="0"/>
              <a:t>This is new to them!</a:t>
            </a:r>
          </a:p>
          <a:p>
            <a:pPr marL="285750" indent="-285750">
              <a:buFont typeface="Arial" panose="020B0604020202020204" pitchFamily="34" charset="0"/>
              <a:buChar char="•"/>
            </a:pPr>
            <a:r>
              <a:rPr lang="en-US" sz="3200" dirty="0" smtClean="0"/>
              <a:t>They have not seen evidence Peter has</a:t>
            </a:r>
            <a:endParaRPr lang="en-US" sz="3200" dirty="0"/>
          </a:p>
        </p:txBody>
      </p:sp>
    </p:spTree>
    <p:extLst>
      <p:ext uri="{BB962C8B-B14F-4D97-AF65-F5344CB8AC3E}">
        <p14:creationId xmlns:p14="http://schemas.microsoft.com/office/powerpoint/2010/main" val="2296476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8" y="309283"/>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a:pPr>
            <a:r>
              <a:rPr lang="en-US" sz="3200" dirty="0" smtClean="0">
                <a:solidFill>
                  <a:schemeClr val="accent4">
                    <a:lumMod val="40000"/>
                    <a:lumOff val="60000"/>
                  </a:schemeClr>
                </a:solidFill>
                <a:latin typeface="Arial Narrow" panose="020B0606020202030204" pitchFamily="34" charset="0"/>
              </a:rPr>
              <a:t>Don’t Accept New Without Evidence (vv. 1-18)</a:t>
            </a:r>
            <a:endParaRPr lang="en-US" sz="3200" dirty="0">
              <a:solidFill>
                <a:schemeClr val="accent4">
                  <a:lumMod val="40000"/>
                  <a:lumOff val="60000"/>
                </a:schemeClr>
              </a:solidFill>
              <a:latin typeface="Arial Narrow" panose="020B0606020202030204" pitchFamily="34" charset="0"/>
            </a:endParaRPr>
          </a:p>
        </p:txBody>
      </p:sp>
      <p:sp>
        <p:nvSpPr>
          <p:cNvPr id="3" name="TextBox 2"/>
          <p:cNvSpPr txBox="1"/>
          <p:nvPr/>
        </p:nvSpPr>
        <p:spPr>
          <a:xfrm>
            <a:off x="416858" y="1479177"/>
            <a:ext cx="8444754" cy="3570208"/>
          </a:xfrm>
          <a:prstGeom prst="rect">
            <a:avLst/>
          </a:prstGeom>
          <a:noFill/>
        </p:spPr>
        <p:txBody>
          <a:bodyPr wrap="square" rtlCol="0">
            <a:spAutoFit/>
          </a:bodyPr>
          <a:lstStyle/>
          <a:p>
            <a:pPr marL="457200" indent="-457200">
              <a:buFont typeface="+mj-lt"/>
              <a:buAutoNum type="alphaUcPeriod"/>
            </a:pPr>
            <a:r>
              <a:rPr lang="en-US" sz="2400" b="1" u="sng" dirty="0" smtClean="0"/>
              <a:t>Reason for the questions – new and different</a:t>
            </a:r>
          </a:p>
          <a:p>
            <a:pPr marL="457200" indent="-457200">
              <a:buFont typeface="+mj-lt"/>
              <a:buAutoNum type="alphaUcPeriod"/>
            </a:pPr>
            <a:endParaRPr lang="en-US" sz="1000" b="1" u="sng" dirty="0" smtClean="0"/>
          </a:p>
          <a:p>
            <a:pPr marL="457200" indent="-457200">
              <a:buFont typeface="+mj-lt"/>
              <a:buAutoNum type="alphaUcPeriod"/>
            </a:pPr>
            <a:r>
              <a:rPr lang="en-US" sz="2400" b="1" u="sng" dirty="0" smtClean="0"/>
              <a:t>Not willing to accept this without evidence</a:t>
            </a:r>
          </a:p>
          <a:p>
            <a:pPr marL="914400" lvl="1" indent="-457200">
              <a:buFont typeface="+mj-lt"/>
              <a:buAutoNum type="arabicPeriod"/>
            </a:pPr>
            <a:r>
              <a:rPr lang="en-US" sz="2400" i="1" dirty="0" smtClean="0"/>
              <a:t>Peter had faced the same thing (Acts 10:14, 28-29)</a:t>
            </a:r>
          </a:p>
          <a:p>
            <a:pPr marL="914400" lvl="1" indent="-457200">
              <a:buFont typeface="+mj-lt"/>
              <a:buAutoNum type="arabicPeriod"/>
            </a:pPr>
            <a:r>
              <a:rPr lang="en-US" sz="2400" i="1" dirty="0" smtClean="0"/>
              <a:t>Not willing to embrace it on basis that it is new and is against tradition</a:t>
            </a:r>
          </a:p>
          <a:p>
            <a:pPr marL="914400" lvl="1" indent="-457200">
              <a:buFont typeface="+mj-lt"/>
              <a:buAutoNum type="arabicPeriod"/>
            </a:pPr>
            <a:r>
              <a:rPr lang="en-US" sz="2400" i="1" dirty="0" smtClean="0"/>
              <a:t>But willing to listen to evidence (vv. 4-17)</a:t>
            </a:r>
          </a:p>
          <a:p>
            <a:pPr marL="914400" lvl="1" indent="-457200">
              <a:buFont typeface="+mj-lt"/>
              <a:buAutoNum type="arabicPeriod"/>
            </a:pPr>
            <a:r>
              <a:rPr lang="en-US" sz="2400" i="1" dirty="0" smtClean="0"/>
              <a:t>When heard did two things (v. 18)</a:t>
            </a:r>
          </a:p>
          <a:p>
            <a:pPr marL="1371600" lvl="2" indent="-457200">
              <a:buFont typeface="+mj-lt"/>
              <a:buAutoNum type="alphaLcPeriod"/>
            </a:pPr>
            <a:r>
              <a:rPr lang="en-US" sz="2400" dirty="0" smtClean="0"/>
              <a:t>“Became silent” – ceased taking issue</a:t>
            </a:r>
          </a:p>
          <a:p>
            <a:pPr marL="1371600" lvl="2" indent="-457200">
              <a:buFont typeface="+mj-lt"/>
              <a:buAutoNum type="alphaLcPeriod"/>
            </a:pPr>
            <a:r>
              <a:rPr lang="en-US" sz="2400" dirty="0" smtClean="0"/>
              <a:t>“Glorified God saying…” – embraced it – spoke in favor</a:t>
            </a:r>
            <a:endParaRPr lang="en-US" sz="2400" dirty="0"/>
          </a:p>
        </p:txBody>
      </p:sp>
    </p:spTree>
    <p:extLst>
      <p:ext uri="{BB962C8B-B14F-4D97-AF65-F5344CB8AC3E}">
        <p14:creationId xmlns:p14="http://schemas.microsoft.com/office/powerpoint/2010/main" val="899515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8" y="309283"/>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a:pPr>
            <a:r>
              <a:rPr lang="en-US" sz="3200" dirty="0" smtClean="0">
                <a:solidFill>
                  <a:schemeClr val="accent4">
                    <a:lumMod val="40000"/>
                    <a:lumOff val="60000"/>
                  </a:schemeClr>
                </a:solidFill>
                <a:latin typeface="Arial Narrow" panose="020B0606020202030204" pitchFamily="34" charset="0"/>
              </a:rPr>
              <a:t>Don’t Accept New Without Evidence (vv. 1-18)</a:t>
            </a:r>
            <a:endParaRPr lang="en-US" sz="3200" dirty="0">
              <a:solidFill>
                <a:schemeClr val="accent4">
                  <a:lumMod val="40000"/>
                  <a:lumOff val="60000"/>
                </a:schemeClr>
              </a:solidFill>
              <a:latin typeface="Arial Narrow" panose="020B0606020202030204" pitchFamily="34" charset="0"/>
            </a:endParaRPr>
          </a:p>
        </p:txBody>
      </p:sp>
      <p:sp>
        <p:nvSpPr>
          <p:cNvPr id="3" name="TextBox 2"/>
          <p:cNvSpPr txBox="1"/>
          <p:nvPr/>
        </p:nvSpPr>
        <p:spPr>
          <a:xfrm>
            <a:off x="416858" y="1479177"/>
            <a:ext cx="8444754" cy="4832092"/>
          </a:xfrm>
          <a:prstGeom prst="rect">
            <a:avLst/>
          </a:prstGeom>
          <a:noFill/>
        </p:spPr>
        <p:txBody>
          <a:bodyPr wrap="square" rtlCol="0">
            <a:spAutoFit/>
          </a:bodyPr>
          <a:lstStyle/>
          <a:p>
            <a:pPr marL="457200" indent="-457200">
              <a:buFont typeface="+mj-lt"/>
              <a:buAutoNum type="alphaUcPeriod"/>
            </a:pPr>
            <a:r>
              <a:rPr lang="en-US" sz="2400" b="1" u="sng" dirty="0" smtClean="0"/>
              <a:t>Reason for the questions – new and different</a:t>
            </a:r>
          </a:p>
          <a:p>
            <a:pPr marL="457200" indent="-457200">
              <a:buFont typeface="+mj-lt"/>
              <a:buAutoNum type="alphaUcPeriod"/>
            </a:pPr>
            <a:endParaRPr lang="en-US" sz="1000" b="1" u="sng" dirty="0" smtClean="0"/>
          </a:p>
          <a:p>
            <a:pPr marL="457200" indent="-457200">
              <a:buFont typeface="+mj-lt"/>
              <a:buAutoNum type="alphaUcPeriod"/>
            </a:pPr>
            <a:r>
              <a:rPr lang="en-US" sz="2400" b="1" u="sng" dirty="0" smtClean="0"/>
              <a:t>Not willing to accept this without evidence</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Never accept anything “new” without evidence</a:t>
            </a:r>
          </a:p>
          <a:p>
            <a:pPr marL="914400" lvl="1" indent="-457200">
              <a:buFont typeface="+mj-lt"/>
              <a:buAutoNum type="arabicPeriod"/>
            </a:pPr>
            <a:r>
              <a:rPr lang="en-US" sz="2400" i="1" dirty="0" smtClean="0"/>
              <a:t>Some always look “new” and different (Acts 17:21)</a:t>
            </a:r>
          </a:p>
          <a:p>
            <a:pPr marL="914400" lvl="1" indent="-457200">
              <a:buFont typeface="+mj-lt"/>
              <a:buAutoNum type="arabicPeriod"/>
            </a:pPr>
            <a:r>
              <a:rPr lang="en-US" sz="2400" i="1" dirty="0" smtClean="0"/>
              <a:t>Some want anything that is not “tradition”</a:t>
            </a:r>
          </a:p>
          <a:p>
            <a:pPr marL="914400" lvl="1" indent="-457200">
              <a:buFont typeface="+mj-lt"/>
              <a:buAutoNum type="arabicPeriod"/>
            </a:pPr>
            <a:r>
              <a:rPr lang="en-US" sz="2400" i="1" dirty="0" smtClean="0"/>
              <a:t>Denominationalism grew out of new things</a:t>
            </a:r>
          </a:p>
          <a:p>
            <a:pPr marL="1371600" lvl="2" indent="-457200">
              <a:buFont typeface="+mj-lt"/>
              <a:buAutoNum type="alphaLcPeriod"/>
            </a:pPr>
            <a:r>
              <a:rPr lang="en-US" sz="2400" dirty="0" smtClean="0"/>
              <a:t>“Presiding elders” – led to Catholic church</a:t>
            </a:r>
          </a:p>
          <a:p>
            <a:pPr marL="1371600" lvl="2" indent="-457200">
              <a:buFont typeface="+mj-lt"/>
              <a:buAutoNum type="alphaLcPeriod"/>
            </a:pPr>
            <a:r>
              <a:rPr lang="en-US" sz="2400" dirty="0" smtClean="0"/>
              <a:t>Infant baptism</a:t>
            </a:r>
          </a:p>
          <a:p>
            <a:pPr marL="1371600" lvl="2" indent="-457200">
              <a:buFont typeface="+mj-lt"/>
              <a:buAutoNum type="alphaLcPeriod"/>
            </a:pPr>
            <a:r>
              <a:rPr lang="en-US" sz="2400" dirty="0" smtClean="0"/>
              <a:t>Instrumental music</a:t>
            </a:r>
          </a:p>
          <a:p>
            <a:pPr marL="1371600" lvl="2" indent="-457200">
              <a:buFont typeface="+mj-lt"/>
              <a:buAutoNum type="alphaLcPeriod"/>
            </a:pPr>
            <a:r>
              <a:rPr lang="en-US" sz="2400" dirty="0" smtClean="0"/>
              <a:t>New doctrines</a:t>
            </a:r>
          </a:p>
          <a:p>
            <a:pPr marL="1371600" lvl="2" indent="-457200">
              <a:buFont typeface="+mj-lt"/>
              <a:buAutoNum type="alphaLcPeriod"/>
            </a:pPr>
            <a:r>
              <a:rPr lang="en-US" sz="2400" dirty="0" smtClean="0"/>
              <a:t>New practices</a:t>
            </a:r>
          </a:p>
          <a:p>
            <a:pPr marL="914400" lvl="1" indent="-457200">
              <a:buFont typeface="+mj-lt"/>
              <a:buAutoNum type="arabicPeriod"/>
            </a:pPr>
            <a:r>
              <a:rPr lang="en-US" sz="2400" i="1" dirty="0" smtClean="0"/>
              <a:t>Ask questions where is the evidence (2 Cor. 4:13)</a:t>
            </a:r>
            <a:endParaRPr lang="en-US" sz="2400" i="1" dirty="0"/>
          </a:p>
        </p:txBody>
      </p:sp>
    </p:spTree>
    <p:extLst>
      <p:ext uri="{BB962C8B-B14F-4D97-AF65-F5344CB8AC3E}">
        <p14:creationId xmlns:p14="http://schemas.microsoft.com/office/powerpoint/2010/main" val="467649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fade">
                                      <p:cBhvr>
                                        <p:cTn id="56" dur="1000"/>
                                        <p:tgtEl>
                                          <p:spTgt spid="3">
                                            <p:txEl>
                                              <p:pRg st="12" end="12"/>
                                            </p:txEl>
                                          </p:spTgt>
                                        </p:tgtEl>
                                      </p:cBhvr>
                                    </p:animEffect>
                                    <p:anim calcmode="lin" valueType="num">
                                      <p:cBhvr>
                                        <p:cTn id="5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10772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p>
          <a:p>
            <a:pPr marL="571500" indent="-571500">
              <a:buFont typeface="+mj-lt"/>
              <a:buAutoNum type="romanUcPeriod"/>
            </a:pPr>
            <a:r>
              <a:rPr lang="en-US" sz="3200" dirty="0" smtClean="0">
                <a:latin typeface="Arial Narrow" panose="020B0606020202030204" pitchFamily="34" charset="0"/>
              </a:rPr>
              <a:t>Learn the Proper Conclusion (vv. 16-18)</a:t>
            </a:r>
            <a:endParaRPr lang="en-US" sz="3200" dirty="0">
              <a:latin typeface="Arial Narrow" panose="020B0606020202030204" pitchFamily="34" charset="0"/>
            </a:endParaRP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11537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7"/>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2"/>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Learn the Proper Conclusion (vv. 16-18)</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8" y="1479177"/>
            <a:ext cx="7960660" cy="2308324"/>
          </a:xfrm>
          <a:prstGeom prst="rect">
            <a:avLst/>
          </a:prstGeom>
          <a:noFill/>
        </p:spPr>
        <p:txBody>
          <a:bodyPr wrap="square" rtlCol="0">
            <a:spAutoFit/>
          </a:bodyPr>
          <a:lstStyle/>
          <a:p>
            <a:pPr marL="457200" indent="-457200">
              <a:buFont typeface="+mj-lt"/>
              <a:buAutoNum type="alphaUcPeriod"/>
            </a:pPr>
            <a:r>
              <a:rPr lang="en-US" sz="2400" b="1" u="sng" dirty="0" smtClean="0"/>
              <a:t>How God teaches – giving evidence for conclusion</a:t>
            </a:r>
          </a:p>
          <a:p>
            <a:pPr marL="914400" lvl="1" indent="-457200">
              <a:buFont typeface="+mj-lt"/>
              <a:buAutoNum type="arabicPeriod"/>
            </a:pPr>
            <a:r>
              <a:rPr lang="en-US" sz="2400" i="1" dirty="0" smtClean="0"/>
              <a:t>When asked if he is “coming one” – Jesus worked miracles (Luke 7:19-22)</a:t>
            </a:r>
          </a:p>
          <a:p>
            <a:pPr marL="914400" lvl="1" indent="-457200">
              <a:buFont typeface="+mj-lt"/>
              <a:buAutoNum type="arabicPeriod"/>
            </a:pPr>
            <a:r>
              <a:rPr lang="en-US" sz="2400" i="1" dirty="0" smtClean="0"/>
              <a:t>When asked about divorce for any cause – Jesus cited four principles (Matt. 19:3-6)</a:t>
            </a:r>
          </a:p>
          <a:p>
            <a:pPr marL="914400" lvl="1" indent="-457200">
              <a:buFont typeface="+mj-lt"/>
              <a:buAutoNum type="arabicPeriod"/>
            </a:pPr>
            <a:r>
              <a:rPr lang="en-US" sz="2400" i="1" dirty="0" smtClean="0"/>
              <a:t>God expects us to reason (Isa. 1:8)</a:t>
            </a:r>
            <a:endParaRPr lang="en-US" sz="2400" i="1" dirty="0"/>
          </a:p>
        </p:txBody>
      </p:sp>
    </p:spTree>
    <p:extLst>
      <p:ext uri="{BB962C8B-B14F-4D97-AF65-F5344CB8AC3E}">
        <p14:creationId xmlns:p14="http://schemas.microsoft.com/office/powerpoint/2010/main" val="3311351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7"/>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2"/>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Learn the Proper Conclusion (vv. 16-18)</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8" y="1479177"/>
            <a:ext cx="7960660" cy="3200876"/>
          </a:xfrm>
          <a:prstGeom prst="rect">
            <a:avLst/>
          </a:prstGeom>
          <a:noFill/>
        </p:spPr>
        <p:txBody>
          <a:bodyPr wrap="square" rtlCol="0">
            <a:spAutoFit/>
          </a:bodyPr>
          <a:lstStyle/>
          <a:p>
            <a:pPr marL="457200" indent="-457200">
              <a:buFont typeface="+mj-lt"/>
              <a:buAutoNum type="alphaUcPeriod"/>
            </a:pPr>
            <a:r>
              <a:rPr lang="en-US" sz="2400" b="1" u="sng" dirty="0" smtClean="0"/>
              <a:t>How God teaches – giving evidence for conclusion</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Proper conclusion was drawn</a:t>
            </a:r>
          </a:p>
          <a:p>
            <a:pPr marL="914400" lvl="1" indent="-457200">
              <a:buFont typeface="+mj-lt"/>
              <a:buAutoNum type="arabicPeriod"/>
            </a:pPr>
            <a:r>
              <a:rPr lang="en-US" sz="2400" i="1" dirty="0" smtClean="0"/>
              <a:t>Peter’s conclusion (v. 17)</a:t>
            </a:r>
          </a:p>
          <a:p>
            <a:pPr marL="914400" lvl="1" indent="-457200">
              <a:buFont typeface="+mj-lt"/>
              <a:buAutoNum type="arabicPeriod"/>
            </a:pPr>
            <a:r>
              <a:rPr lang="en-US" sz="2400" i="1" dirty="0" smtClean="0"/>
              <a:t>Jew’s conclusion (v. 18)</a:t>
            </a:r>
          </a:p>
          <a:p>
            <a:pPr marL="914400" lvl="1" indent="-457200">
              <a:buFont typeface="+mj-lt"/>
              <a:buAutoNum type="arabicPeriod"/>
            </a:pPr>
            <a:r>
              <a:rPr lang="en-US" sz="2400" i="1" dirty="0" smtClean="0"/>
              <a:t>What they did not conclude:</a:t>
            </a:r>
          </a:p>
          <a:p>
            <a:pPr marL="1371600" lvl="2" indent="-457200">
              <a:buFont typeface="+mj-lt"/>
              <a:buAutoNum type="alphaLcPeriod"/>
            </a:pPr>
            <a:r>
              <a:rPr lang="en-US" sz="2400" dirty="0" smtClean="0"/>
              <a:t>Gentiles are saved differently that we are</a:t>
            </a:r>
          </a:p>
          <a:p>
            <a:pPr marL="1371600" lvl="2" indent="-457200">
              <a:buFont typeface="+mj-lt"/>
              <a:buAutoNum type="alphaLcPeriod"/>
            </a:pPr>
            <a:r>
              <a:rPr lang="en-US" sz="2400" dirty="0" smtClean="0"/>
              <a:t>Every prospect / convert will receive HSB</a:t>
            </a:r>
          </a:p>
          <a:p>
            <a:pPr marL="1371600" lvl="2" indent="-457200">
              <a:buFont typeface="+mj-lt"/>
              <a:buAutoNum type="alphaLcPeriod"/>
            </a:pPr>
            <a:r>
              <a:rPr lang="en-US" sz="2400" dirty="0" smtClean="0"/>
              <a:t>Saved without repentance and obedience</a:t>
            </a:r>
            <a:endParaRPr lang="en-US" sz="2400" dirty="0"/>
          </a:p>
        </p:txBody>
      </p:sp>
    </p:spTree>
    <p:extLst>
      <p:ext uri="{BB962C8B-B14F-4D97-AF65-F5344CB8AC3E}">
        <p14:creationId xmlns:p14="http://schemas.microsoft.com/office/powerpoint/2010/main" val="1571398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7"/>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2"/>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Learn the Proper Conclusion (vv. 16-18)</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8" y="1479177"/>
            <a:ext cx="7960660" cy="4462760"/>
          </a:xfrm>
          <a:prstGeom prst="rect">
            <a:avLst/>
          </a:prstGeom>
          <a:noFill/>
        </p:spPr>
        <p:txBody>
          <a:bodyPr wrap="square" rtlCol="0">
            <a:spAutoFit/>
          </a:bodyPr>
          <a:lstStyle/>
          <a:p>
            <a:pPr marL="457200" indent="-457200">
              <a:buFont typeface="+mj-lt"/>
              <a:buAutoNum type="alphaUcPeriod"/>
            </a:pPr>
            <a:r>
              <a:rPr lang="en-US" sz="2400" b="1" u="sng" dirty="0" smtClean="0"/>
              <a:t>How god Teaches – giving evidence for </a:t>
            </a:r>
            <a:r>
              <a:rPr lang="en-US" sz="2400" b="1" u="sng" dirty="0"/>
              <a:t>c</a:t>
            </a:r>
            <a:r>
              <a:rPr lang="en-US" sz="2400" b="1" u="sng" dirty="0" smtClean="0"/>
              <a:t>onclusion</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Proper conclusion was drawn</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How conclusion was / should be drawn</a:t>
            </a:r>
          </a:p>
          <a:p>
            <a:pPr marL="914400" lvl="1" indent="-457200">
              <a:buFont typeface="+mj-lt"/>
              <a:buAutoNum type="arabicPeriod"/>
            </a:pPr>
            <a:r>
              <a:rPr lang="en-US" sz="2400" i="1" dirty="0" smtClean="0"/>
              <a:t>Careful consideration of what was said / done – vs – what is not said / done</a:t>
            </a:r>
          </a:p>
          <a:p>
            <a:pPr marL="914400" lvl="1" indent="-457200">
              <a:buFont typeface="+mj-lt"/>
              <a:buAutoNum type="arabicPeriod"/>
            </a:pPr>
            <a:r>
              <a:rPr lang="en-US" sz="2400" i="1" dirty="0" smtClean="0"/>
              <a:t>Test it by the fundamentals that you know</a:t>
            </a:r>
          </a:p>
          <a:p>
            <a:pPr marL="1371600" lvl="2" indent="-457200">
              <a:buFont typeface="+mj-lt"/>
              <a:buAutoNum type="alphaLcPeriod"/>
            </a:pPr>
            <a:r>
              <a:rPr lang="en-US" sz="2400" dirty="0" smtClean="0"/>
              <a:t>Knew what God required to be save (Acts 2)</a:t>
            </a:r>
          </a:p>
          <a:p>
            <a:pPr marL="1371600" lvl="2" indent="-457200">
              <a:buFont typeface="+mj-lt"/>
              <a:buAutoNum type="alphaLcPeriod"/>
            </a:pPr>
            <a:r>
              <a:rPr lang="en-US" sz="2400" dirty="0" smtClean="0"/>
              <a:t>Knew God is no respecter of person (Acts 10:34)</a:t>
            </a:r>
          </a:p>
          <a:p>
            <a:pPr marL="914400" lvl="1" indent="-457200">
              <a:buFont typeface="+mj-lt"/>
              <a:buAutoNum type="arabicPeriod"/>
            </a:pPr>
            <a:r>
              <a:rPr lang="en-US" sz="2400" i="1" dirty="0" smtClean="0"/>
              <a:t>Is this an inference or a </a:t>
            </a:r>
            <a:r>
              <a:rPr lang="en-US" sz="2400" i="1" u="sng" dirty="0" smtClean="0"/>
              <a:t>necessary</a:t>
            </a:r>
            <a:r>
              <a:rPr lang="en-US" sz="2400" i="1" dirty="0" smtClean="0"/>
              <a:t> inference?</a:t>
            </a:r>
          </a:p>
          <a:p>
            <a:pPr marL="914400" lvl="1" indent="-457200">
              <a:buFont typeface="+mj-lt"/>
              <a:buAutoNum type="arabicPeriod"/>
            </a:pPr>
            <a:r>
              <a:rPr lang="en-US" sz="2400" i="1" dirty="0" smtClean="0"/>
              <a:t>Is my conclusion consistent?</a:t>
            </a:r>
          </a:p>
          <a:p>
            <a:pPr marL="914400" lvl="1" indent="-457200">
              <a:buFont typeface="+mj-lt"/>
              <a:buAutoNum type="arabicPeriod"/>
            </a:pPr>
            <a:r>
              <a:rPr lang="en-US" sz="2400" i="1" dirty="0" smtClean="0"/>
              <a:t>Other passages that come into play (i.e. Acts 15:13-ff)</a:t>
            </a:r>
            <a:endParaRPr lang="en-US" sz="2400" i="1" dirty="0"/>
          </a:p>
        </p:txBody>
      </p:sp>
    </p:spTree>
    <p:extLst>
      <p:ext uri="{BB962C8B-B14F-4D97-AF65-F5344CB8AC3E}">
        <p14:creationId xmlns:p14="http://schemas.microsoft.com/office/powerpoint/2010/main" val="3079890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156966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p>
          <a:p>
            <a:pPr marL="571500" indent="-571500">
              <a:buFont typeface="+mj-lt"/>
              <a:buAutoNum type="romanUcPeriod"/>
            </a:pPr>
            <a:r>
              <a:rPr lang="en-US" sz="3200" dirty="0" smtClean="0">
                <a:latin typeface="Arial Narrow" panose="020B0606020202030204" pitchFamily="34" charset="0"/>
              </a:rPr>
              <a:t>Learn the Proper Conclusion (vv. 16-18)</a:t>
            </a:r>
          </a:p>
          <a:p>
            <a:pPr marL="571500" indent="-571500">
              <a:buFont typeface="+mj-lt"/>
              <a:buAutoNum type="romanUcPeriod"/>
            </a:pPr>
            <a:r>
              <a:rPr lang="en-US" sz="3200" dirty="0" smtClean="0">
                <a:latin typeface="Arial Narrow" panose="020B0606020202030204" pitchFamily="34" charset="0"/>
              </a:rPr>
              <a:t>Order Makes a Difference (v. 15)</a:t>
            </a:r>
            <a:endParaRPr lang="en-US" sz="3200" dirty="0">
              <a:latin typeface="Arial Narrow" panose="020B0606020202030204" pitchFamily="34" charset="0"/>
            </a:endParaRP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83625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6"/>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3"/>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Order Makes a Difference (v. 15)</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3046988"/>
          </a:xfrm>
          <a:prstGeom prst="rect">
            <a:avLst/>
          </a:prstGeom>
          <a:noFill/>
        </p:spPr>
        <p:txBody>
          <a:bodyPr wrap="square" rtlCol="0">
            <a:spAutoFit/>
          </a:bodyPr>
          <a:lstStyle/>
          <a:p>
            <a:pPr marL="457200" indent="-457200">
              <a:buFont typeface="+mj-lt"/>
              <a:buAutoNum type="alphaUcPeriod"/>
            </a:pPr>
            <a:r>
              <a:rPr lang="en-US" sz="2400" b="1" u="sng" dirty="0" smtClean="0"/>
              <a:t>Peter gives the events by order</a:t>
            </a:r>
          </a:p>
          <a:p>
            <a:pPr marL="914400" lvl="1" indent="-457200">
              <a:buFont typeface="+mj-lt"/>
              <a:buAutoNum type="arabicPeriod"/>
            </a:pPr>
            <a:r>
              <a:rPr lang="en-US" sz="2400" i="1" dirty="0" smtClean="0"/>
              <a:t>Acts 10 is not “by order” (Sermon first then the Holy Spirit fell)</a:t>
            </a:r>
          </a:p>
          <a:p>
            <a:pPr marL="914400" lvl="1" indent="-457200">
              <a:buFont typeface="+mj-lt"/>
              <a:buAutoNum type="arabicPeriod"/>
            </a:pPr>
            <a:r>
              <a:rPr lang="en-US" sz="2400" i="1" dirty="0" smtClean="0"/>
              <a:t>Here: “in order from the beginning” (“orderly sequence” (NASB)</a:t>
            </a:r>
          </a:p>
          <a:p>
            <a:pPr marL="914400" lvl="1" indent="-457200">
              <a:buFont typeface="+mj-lt"/>
              <a:buAutoNum type="arabicPeriod"/>
            </a:pPr>
            <a:r>
              <a:rPr lang="en-US" sz="2400" i="1" dirty="0" smtClean="0"/>
              <a:t>What difference did it make?</a:t>
            </a:r>
          </a:p>
          <a:p>
            <a:pPr marL="1371600" lvl="2" indent="-457200">
              <a:buFont typeface="+mj-lt"/>
              <a:buAutoNum type="alphaLcPeriod"/>
            </a:pPr>
            <a:r>
              <a:rPr lang="en-US" sz="2400" dirty="0" smtClean="0"/>
              <a:t>At what point Holy Spirit fell (v. 15)</a:t>
            </a:r>
          </a:p>
          <a:p>
            <a:pPr marL="1371600" lvl="2" indent="-457200">
              <a:buFont typeface="+mj-lt"/>
              <a:buAutoNum type="alphaLcPeriod"/>
            </a:pPr>
            <a:r>
              <a:rPr lang="en-US" sz="2400" dirty="0" smtClean="0"/>
              <a:t>Conclusion can </a:t>
            </a:r>
            <a:r>
              <a:rPr lang="en-US" sz="2400" i="1" dirty="0" smtClean="0"/>
              <a:t>be</a:t>
            </a:r>
            <a:r>
              <a:rPr lang="en-US" sz="2400" dirty="0" smtClean="0"/>
              <a:t> saved (v. 18)</a:t>
            </a:r>
            <a:endParaRPr lang="en-US" sz="2400" dirty="0"/>
          </a:p>
        </p:txBody>
      </p:sp>
    </p:spTree>
    <p:extLst>
      <p:ext uri="{BB962C8B-B14F-4D97-AF65-F5344CB8AC3E}">
        <p14:creationId xmlns:p14="http://schemas.microsoft.com/office/powerpoint/2010/main" val="2175820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6"/>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3"/>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Order Makes a Difference (v. 15)</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2831544"/>
          </a:xfrm>
          <a:prstGeom prst="rect">
            <a:avLst/>
          </a:prstGeom>
          <a:noFill/>
        </p:spPr>
        <p:txBody>
          <a:bodyPr wrap="square" rtlCol="0">
            <a:spAutoFit/>
          </a:bodyPr>
          <a:lstStyle/>
          <a:p>
            <a:pPr marL="457200" indent="-457200">
              <a:buFont typeface="+mj-lt"/>
              <a:buAutoNum type="alphaUcPeriod"/>
            </a:pPr>
            <a:r>
              <a:rPr lang="en-US" sz="2400" b="1" u="sng" dirty="0" smtClean="0"/>
              <a:t>Peter gives the events by order</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Order matters:</a:t>
            </a:r>
          </a:p>
          <a:p>
            <a:pPr marL="914400" lvl="1" indent="-457200">
              <a:buFont typeface="+mj-lt"/>
              <a:buAutoNum type="arabicPeriod"/>
            </a:pPr>
            <a:r>
              <a:rPr lang="en-US" sz="2400" i="1" dirty="0" smtClean="0"/>
              <a:t>Faith &amp; repentance (Acts 2:36, 38)</a:t>
            </a:r>
          </a:p>
          <a:p>
            <a:pPr marL="914400" lvl="1" indent="-457200">
              <a:buFont typeface="+mj-lt"/>
              <a:buAutoNum type="arabicPeriod"/>
            </a:pPr>
            <a:r>
              <a:rPr lang="en-US" sz="2400" i="1" dirty="0" smtClean="0"/>
              <a:t>Salvation &amp; baptism (Mark 16:16)</a:t>
            </a:r>
          </a:p>
          <a:p>
            <a:pPr marL="914400" lvl="1" indent="-457200">
              <a:buFont typeface="+mj-lt"/>
              <a:buAutoNum type="arabicPeriod"/>
            </a:pPr>
            <a:r>
              <a:rPr lang="en-US" sz="2400" i="1" dirty="0" smtClean="0"/>
              <a:t>Telling others about sin against you (Matt. 18:15-17)</a:t>
            </a:r>
          </a:p>
          <a:p>
            <a:pPr marL="914400" lvl="1" indent="-457200">
              <a:buFont typeface="+mj-lt"/>
              <a:buAutoNum type="arabicPeriod"/>
            </a:pPr>
            <a:r>
              <a:rPr lang="en-US" sz="2400" i="1" dirty="0" smtClean="0"/>
              <a:t>Sexual relations &amp; marriage (Heb. 13:4)</a:t>
            </a:r>
          </a:p>
          <a:p>
            <a:pPr marL="914400" lvl="1" indent="-457200">
              <a:buFont typeface="+mj-lt"/>
              <a:buAutoNum type="arabicPeriod"/>
            </a:pPr>
            <a:r>
              <a:rPr lang="en-US" sz="2400" i="1" dirty="0" smtClean="0"/>
              <a:t>Divorce &amp; fornication (Matt. 19:9)</a:t>
            </a:r>
            <a:endParaRPr lang="en-US" sz="2400" dirty="0"/>
          </a:p>
        </p:txBody>
      </p:sp>
    </p:spTree>
    <p:extLst>
      <p:ext uri="{BB962C8B-B14F-4D97-AF65-F5344CB8AC3E}">
        <p14:creationId xmlns:p14="http://schemas.microsoft.com/office/powerpoint/2010/main" val="2841840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2062103"/>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p>
          <a:p>
            <a:pPr marL="571500" indent="-571500">
              <a:buFont typeface="+mj-lt"/>
              <a:buAutoNum type="romanUcPeriod"/>
            </a:pPr>
            <a:r>
              <a:rPr lang="en-US" sz="3200" dirty="0" smtClean="0">
                <a:latin typeface="Arial Narrow" panose="020B0606020202030204" pitchFamily="34" charset="0"/>
              </a:rPr>
              <a:t>Learn the Proper Conclusion (vv. 16-18)</a:t>
            </a:r>
          </a:p>
          <a:p>
            <a:pPr marL="571500" indent="-571500">
              <a:buFont typeface="+mj-lt"/>
              <a:buAutoNum type="romanUcPeriod"/>
            </a:pPr>
            <a:r>
              <a:rPr lang="en-US" sz="3200" dirty="0" smtClean="0">
                <a:latin typeface="Arial Narrow" panose="020B0606020202030204" pitchFamily="34" charset="0"/>
              </a:rPr>
              <a:t>Order Makes a Difference (v. 15)</a:t>
            </a:r>
          </a:p>
          <a:p>
            <a:pPr marL="571500" indent="-571500">
              <a:buFont typeface="+mj-lt"/>
              <a:buAutoNum type="romanUcPeriod"/>
            </a:pPr>
            <a:r>
              <a:rPr lang="en-US" sz="3200" dirty="0" smtClean="0">
                <a:latin typeface="Arial Narrow" panose="020B0606020202030204" pitchFamily="34" charset="0"/>
              </a:rPr>
              <a:t>Possible to Withstand God (v. 17)</a:t>
            </a:r>
            <a:endParaRPr lang="en-US" sz="3200" dirty="0">
              <a:latin typeface="Arial Narrow" panose="020B0606020202030204" pitchFamily="34" charset="0"/>
            </a:endParaRP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53425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6"/>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4"/>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Possible to Withstand God (v. 17)</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1569660"/>
          </a:xfrm>
          <a:prstGeom prst="rect">
            <a:avLst/>
          </a:prstGeom>
          <a:noFill/>
        </p:spPr>
        <p:txBody>
          <a:bodyPr wrap="square" rtlCol="0">
            <a:spAutoFit/>
          </a:bodyPr>
          <a:lstStyle/>
          <a:p>
            <a:pPr marL="457200" indent="-457200">
              <a:buFont typeface="+mj-lt"/>
              <a:buAutoNum type="alphaUcPeriod"/>
            </a:pPr>
            <a:r>
              <a:rPr lang="en-US" sz="2400" b="1" u="sng" dirty="0" smtClean="0"/>
              <a:t>What does it mean to “withstand God”?</a:t>
            </a:r>
          </a:p>
          <a:p>
            <a:pPr marL="914400" lvl="1" indent="-457200">
              <a:buFont typeface="+mj-lt"/>
              <a:buAutoNum type="arabicPeriod"/>
            </a:pPr>
            <a:r>
              <a:rPr lang="en-US" sz="2400" i="1" dirty="0" smtClean="0"/>
              <a:t>“Stand in God’s way” (ESV; NASB)</a:t>
            </a:r>
          </a:p>
          <a:p>
            <a:pPr marL="914400" lvl="1" indent="-457200">
              <a:buFont typeface="+mj-lt"/>
              <a:buAutoNum type="arabicPeriod"/>
            </a:pPr>
            <a:r>
              <a:rPr lang="en-US" sz="2400" i="1" dirty="0" smtClean="0"/>
              <a:t>Oppose the manifested will of God</a:t>
            </a:r>
          </a:p>
          <a:p>
            <a:pPr marL="914400" lvl="1" indent="-457200">
              <a:buFont typeface="+mj-lt"/>
              <a:buAutoNum type="arabicPeriod"/>
            </a:pPr>
            <a:r>
              <a:rPr lang="en-US" sz="2400" i="1" dirty="0" smtClean="0"/>
              <a:t>Oppose God himself</a:t>
            </a:r>
            <a:endParaRPr lang="en-US" sz="2400" dirty="0"/>
          </a:p>
        </p:txBody>
      </p:sp>
    </p:spTree>
    <p:extLst>
      <p:ext uri="{BB962C8B-B14F-4D97-AF65-F5344CB8AC3E}">
        <p14:creationId xmlns:p14="http://schemas.microsoft.com/office/powerpoint/2010/main" val="3889848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6"/>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4"/>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Possible to Withstand God (v. 17)</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727143" cy="2462213"/>
          </a:xfrm>
          <a:prstGeom prst="rect">
            <a:avLst/>
          </a:prstGeom>
          <a:noFill/>
        </p:spPr>
        <p:txBody>
          <a:bodyPr wrap="square" rtlCol="0">
            <a:spAutoFit/>
          </a:bodyPr>
          <a:lstStyle/>
          <a:p>
            <a:pPr marL="457200" indent="-457200">
              <a:buFont typeface="+mj-lt"/>
              <a:buAutoNum type="alphaUcPeriod"/>
            </a:pPr>
            <a:r>
              <a:rPr lang="en-US" sz="2400" b="1" u="sng" dirty="0" smtClean="0"/>
              <a:t>What does it mean to “withstand God”?</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Peter would not withstand God</a:t>
            </a:r>
          </a:p>
          <a:p>
            <a:pPr marL="914400" lvl="1" indent="-457200">
              <a:buFont typeface="+mj-lt"/>
              <a:buAutoNum type="arabicPeriod"/>
            </a:pPr>
            <a:r>
              <a:rPr lang="en-US" sz="2400" i="1" dirty="0" smtClean="0"/>
              <a:t>To refused to go to the Gentiles – would be withstanding God</a:t>
            </a:r>
          </a:p>
          <a:p>
            <a:pPr marL="914400" lvl="1" indent="-457200">
              <a:buFont typeface="+mj-lt"/>
              <a:buAutoNum type="arabicPeriod"/>
            </a:pPr>
            <a:r>
              <a:rPr lang="en-US" sz="2400" i="1" dirty="0" smtClean="0"/>
              <a:t>To refuse to go to the Gentiles – would be opposing God</a:t>
            </a:r>
          </a:p>
          <a:p>
            <a:pPr marL="914400" lvl="1" indent="-457200">
              <a:buFont typeface="+mj-lt"/>
              <a:buAutoNum type="arabicPeriod"/>
            </a:pPr>
            <a:r>
              <a:rPr lang="en-US" sz="2400" i="1" dirty="0" smtClean="0"/>
              <a:t>To fail to acknowledge the inference – would oppose God</a:t>
            </a:r>
          </a:p>
          <a:p>
            <a:pPr marL="914400" lvl="1" indent="-457200">
              <a:buFont typeface="+mj-lt"/>
              <a:buAutoNum type="arabicPeriod"/>
            </a:pPr>
            <a:r>
              <a:rPr lang="en-US" sz="2400" i="1" dirty="0" smtClean="0"/>
              <a:t>Asked, “Who was I…” (cf. Rom.11:34)</a:t>
            </a:r>
            <a:endParaRPr lang="en-US" sz="2400" dirty="0"/>
          </a:p>
        </p:txBody>
      </p:sp>
    </p:spTree>
    <p:extLst>
      <p:ext uri="{BB962C8B-B14F-4D97-AF65-F5344CB8AC3E}">
        <p14:creationId xmlns:p14="http://schemas.microsoft.com/office/powerpoint/2010/main" val="1581824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295836"/>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4"/>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Possible to Withstand God (v. 17)</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727143" cy="2985433"/>
          </a:xfrm>
          <a:prstGeom prst="rect">
            <a:avLst/>
          </a:prstGeom>
          <a:noFill/>
        </p:spPr>
        <p:txBody>
          <a:bodyPr wrap="square" rtlCol="0">
            <a:spAutoFit/>
          </a:bodyPr>
          <a:lstStyle/>
          <a:p>
            <a:pPr marL="457200" indent="-457200">
              <a:buFont typeface="+mj-lt"/>
              <a:buAutoNum type="alphaUcPeriod"/>
            </a:pPr>
            <a:r>
              <a:rPr lang="en-US" sz="2400" b="1" u="sng" dirty="0" smtClean="0"/>
              <a:t>What does it mean to “withstand God”?</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Peter would not withstand God</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Possible to oppose God himself</a:t>
            </a:r>
          </a:p>
          <a:p>
            <a:pPr marL="914400" lvl="1" indent="-457200">
              <a:buFont typeface="+mj-lt"/>
              <a:buAutoNum type="arabicPeriod"/>
            </a:pPr>
            <a:r>
              <a:rPr lang="en-US" sz="2400" i="1" dirty="0" smtClean="0"/>
              <a:t>When I refuse to do what God commands</a:t>
            </a:r>
          </a:p>
          <a:p>
            <a:pPr marL="914400" lvl="1" indent="-457200">
              <a:buFont typeface="+mj-lt"/>
              <a:buAutoNum type="arabicPeriod"/>
            </a:pPr>
            <a:r>
              <a:rPr lang="en-US" sz="2400" i="1" dirty="0" smtClean="0"/>
              <a:t>When I do what God has forbidden</a:t>
            </a:r>
          </a:p>
          <a:p>
            <a:pPr marL="914400" lvl="1" indent="-457200">
              <a:buFont typeface="+mj-lt"/>
              <a:buAutoNum type="arabicPeriod"/>
            </a:pPr>
            <a:r>
              <a:rPr lang="en-US" sz="2400" i="1" dirty="0" smtClean="0"/>
              <a:t>When I reject the forced conclusion</a:t>
            </a:r>
          </a:p>
          <a:p>
            <a:pPr marL="914400" lvl="1" indent="-457200">
              <a:buFont typeface="+mj-lt"/>
              <a:buAutoNum type="arabicPeriod"/>
            </a:pPr>
            <a:r>
              <a:rPr lang="en-US" sz="2400" i="1" dirty="0" smtClean="0"/>
              <a:t>When I reason that God’s way will not work</a:t>
            </a:r>
          </a:p>
        </p:txBody>
      </p:sp>
    </p:spTree>
    <p:extLst>
      <p:ext uri="{BB962C8B-B14F-4D97-AF65-F5344CB8AC3E}">
        <p14:creationId xmlns:p14="http://schemas.microsoft.com/office/powerpoint/2010/main" val="4193839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2554545"/>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p>
          <a:p>
            <a:pPr marL="571500" indent="-571500">
              <a:buFont typeface="+mj-lt"/>
              <a:buAutoNum type="romanUcPeriod"/>
            </a:pPr>
            <a:r>
              <a:rPr lang="en-US" sz="3200" dirty="0" smtClean="0">
                <a:latin typeface="Arial Narrow" panose="020B0606020202030204" pitchFamily="34" charset="0"/>
              </a:rPr>
              <a:t>Learn the Proper Conclusion (vv. 16-18)</a:t>
            </a:r>
          </a:p>
          <a:p>
            <a:pPr marL="571500" indent="-571500">
              <a:buFont typeface="+mj-lt"/>
              <a:buAutoNum type="romanUcPeriod"/>
            </a:pPr>
            <a:r>
              <a:rPr lang="en-US" sz="3200" dirty="0" smtClean="0">
                <a:latin typeface="Arial Narrow" panose="020B0606020202030204" pitchFamily="34" charset="0"/>
              </a:rPr>
              <a:t>Order Makes a Difference (v. 15)</a:t>
            </a:r>
          </a:p>
          <a:p>
            <a:pPr marL="571500" indent="-571500">
              <a:buFont typeface="+mj-lt"/>
              <a:buAutoNum type="romanUcPeriod"/>
            </a:pPr>
            <a:r>
              <a:rPr lang="en-US" sz="3200" dirty="0" smtClean="0">
                <a:latin typeface="Arial Narrow" panose="020B0606020202030204" pitchFamily="34" charset="0"/>
              </a:rPr>
              <a:t>Possible to Withstand God (v. 17)</a:t>
            </a:r>
          </a:p>
          <a:p>
            <a:pPr marL="571500" indent="-571500">
              <a:buFont typeface="+mj-lt"/>
              <a:buAutoNum type="romanUcPeriod"/>
            </a:pPr>
            <a:r>
              <a:rPr lang="en-US" sz="3200" dirty="0" smtClean="0">
                <a:latin typeface="Arial Narrow" panose="020B0606020202030204" pitchFamily="34" charset="0"/>
              </a:rPr>
              <a:t>Need Purpose of Heart to Continue (v. 23)</a:t>
            </a:r>
            <a:endParaRPr lang="en-US" sz="3200" dirty="0">
              <a:latin typeface="Arial Narrow" panose="020B0606020202030204" pitchFamily="34" charset="0"/>
            </a:endParaRP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9668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0306" y="295836"/>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5"/>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Need Purpose of Heart to Continue (v. 23)</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1569660"/>
          </a:xfrm>
          <a:prstGeom prst="rect">
            <a:avLst/>
          </a:prstGeom>
          <a:noFill/>
        </p:spPr>
        <p:txBody>
          <a:bodyPr wrap="square" rtlCol="0">
            <a:spAutoFit/>
          </a:bodyPr>
          <a:lstStyle/>
          <a:p>
            <a:pPr marL="457200" indent="-457200">
              <a:buFont typeface="+mj-lt"/>
              <a:buAutoNum type="alphaUcPeriod"/>
            </a:pPr>
            <a:r>
              <a:rPr lang="en-US" sz="2400" b="1" u="sng" dirty="0" smtClean="0"/>
              <a:t>Goal: “continue with the Lord”</a:t>
            </a:r>
          </a:p>
          <a:p>
            <a:pPr marL="914400" lvl="1" indent="-457200">
              <a:buFont typeface="+mj-lt"/>
              <a:buAutoNum type="arabicPeriod"/>
            </a:pPr>
            <a:r>
              <a:rPr lang="en-US" sz="2400" i="1" dirty="0" smtClean="0"/>
              <a:t>Loyal to the Lord</a:t>
            </a:r>
          </a:p>
          <a:p>
            <a:pPr marL="914400" lvl="1" indent="-457200">
              <a:buFont typeface="+mj-lt"/>
              <a:buAutoNum type="arabicPeriod"/>
            </a:pPr>
            <a:r>
              <a:rPr lang="en-US" sz="2400" i="1" dirty="0" smtClean="0"/>
              <a:t>Close to the Lord</a:t>
            </a:r>
          </a:p>
          <a:p>
            <a:pPr marL="914400" lvl="1" indent="-457200">
              <a:buFont typeface="+mj-lt"/>
              <a:buAutoNum type="arabicPeriod"/>
            </a:pPr>
            <a:r>
              <a:rPr lang="en-US" sz="2400" i="1" dirty="0" smtClean="0"/>
              <a:t>Cleave to the Lord (KJV)</a:t>
            </a:r>
            <a:endParaRPr lang="en-US" sz="2400" dirty="0"/>
          </a:p>
        </p:txBody>
      </p:sp>
    </p:spTree>
    <p:extLst>
      <p:ext uri="{BB962C8B-B14F-4D97-AF65-F5344CB8AC3E}">
        <p14:creationId xmlns:p14="http://schemas.microsoft.com/office/powerpoint/2010/main" val="222304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0306" y="295836"/>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5"/>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Need Purpose of Heart to Continue (v. 23)</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3939540"/>
          </a:xfrm>
          <a:prstGeom prst="rect">
            <a:avLst/>
          </a:prstGeom>
          <a:noFill/>
        </p:spPr>
        <p:txBody>
          <a:bodyPr wrap="square" rtlCol="0">
            <a:spAutoFit/>
          </a:bodyPr>
          <a:lstStyle/>
          <a:p>
            <a:pPr marL="457200" indent="-457200">
              <a:buFont typeface="+mj-lt"/>
              <a:buAutoNum type="alphaUcPeriod"/>
            </a:pPr>
            <a:r>
              <a:rPr lang="en-US" sz="2400" b="1" u="sng" dirty="0" smtClean="0"/>
              <a:t>Goal: “continue with the Lord”</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Needed: “purpose of heart”</a:t>
            </a:r>
          </a:p>
          <a:p>
            <a:pPr marL="914400" lvl="1" indent="-457200">
              <a:buFont typeface="+mj-lt"/>
              <a:buAutoNum type="arabicPeriod"/>
            </a:pPr>
            <a:r>
              <a:rPr lang="en-US" sz="2400" i="1" dirty="0" smtClean="0"/>
              <a:t>A resolute heart</a:t>
            </a:r>
          </a:p>
          <a:p>
            <a:pPr marL="914400" lvl="1" indent="-457200">
              <a:buFont typeface="+mj-lt"/>
              <a:buAutoNum type="arabicPeriod"/>
            </a:pPr>
            <a:r>
              <a:rPr lang="en-US" sz="2400" i="1" dirty="0" smtClean="0"/>
              <a:t>Fixed and settle determination</a:t>
            </a:r>
          </a:p>
          <a:p>
            <a:pPr marL="914400" lvl="1" indent="-457200">
              <a:buFont typeface="+mj-lt"/>
              <a:buAutoNum type="arabicPeriod"/>
            </a:pPr>
            <a:r>
              <a:rPr lang="en-US" sz="2400" i="1" dirty="0" smtClean="0"/>
              <a:t>Make it one’s purpose in life to remain faithful</a:t>
            </a:r>
          </a:p>
          <a:p>
            <a:pPr marL="914400" lvl="1" indent="-457200">
              <a:buFont typeface="+mj-lt"/>
              <a:buAutoNum type="arabicPeriod"/>
            </a:pPr>
            <a:r>
              <a:rPr lang="en-US" sz="2400" i="1" dirty="0" smtClean="0"/>
              <a:t>That’s what makes a difference in people!</a:t>
            </a:r>
          </a:p>
          <a:p>
            <a:pPr marL="1371600" lvl="2" indent="-457200">
              <a:buFont typeface="+mj-lt"/>
              <a:buAutoNum type="alphaLcPeriod"/>
            </a:pPr>
            <a:r>
              <a:rPr lang="en-US" sz="2400" dirty="0" smtClean="0"/>
              <a:t>One who is most dedicated &amp; diligent has purpose of heart</a:t>
            </a:r>
          </a:p>
          <a:p>
            <a:pPr marL="1371600" lvl="2" indent="-457200">
              <a:buFont typeface="+mj-lt"/>
              <a:buAutoNum type="alphaLcPeriod"/>
            </a:pPr>
            <a:r>
              <a:rPr lang="en-US" sz="2400" dirty="0" smtClean="0"/>
              <a:t>One who hits and misses – doesn’t have purpose of heart</a:t>
            </a:r>
            <a:endParaRPr lang="en-US" sz="2400" dirty="0"/>
          </a:p>
        </p:txBody>
      </p:sp>
    </p:spTree>
    <p:extLst>
      <p:ext uri="{BB962C8B-B14F-4D97-AF65-F5344CB8AC3E}">
        <p14:creationId xmlns:p14="http://schemas.microsoft.com/office/powerpoint/2010/main" val="1078965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304698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p>
          <a:p>
            <a:pPr marL="571500" indent="-571500">
              <a:buFont typeface="+mj-lt"/>
              <a:buAutoNum type="romanUcPeriod"/>
            </a:pPr>
            <a:r>
              <a:rPr lang="en-US" sz="3200" dirty="0" smtClean="0">
                <a:latin typeface="Arial Narrow" panose="020B0606020202030204" pitchFamily="34" charset="0"/>
              </a:rPr>
              <a:t>Learn the Proper Conclusion (vv. 16-18)</a:t>
            </a:r>
          </a:p>
          <a:p>
            <a:pPr marL="571500" indent="-571500">
              <a:buFont typeface="+mj-lt"/>
              <a:buAutoNum type="romanUcPeriod"/>
            </a:pPr>
            <a:r>
              <a:rPr lang="en-US" sz="3200" dirty="0" smtClean="0">
                <a:latin typeface="Arial Narrow" panose="020B0606020202030204" pitchFamily="34" charset="0"/>
              </a:rPr>
              <a:t>Order Makes a Difference (v. 15)</a:t>
            </a:r>
          </a:p>
          <a:p>
            <a:pPr marL="571500" indent="-571500">
              <a:buFont typeface="+mj-lt"/>
              <a:buAutoNum type="romanUcPeriod"/>
            </a:pPr>
            <a:r>
              <a:rPr lang="en-US" sz="3200" dirty="0" smtClean="0">
                <a:latin typeface="Arial Narrow" panose="020B0606020202030204" pitchFamily="34" charset="0"/>
              </a:rPr>
              <a:t>Possible to Withstand God (v. 17)</a:t>
            </a:r>
          </a:p>
          <a:p>
            <a:pPr marL="571500" indent="-571500">
              <a:buFont typeface="+mj-lt"/>
              <a:buAutoNum type="romanUcPeriod"/>
            </a:pPr>
            <a:r>
              <a:rPr lang="en-US" sz="3200" dirty="0" smtClean="0">
                <a:latin typeface="Arial Narrow" panose="020B0606020202030204" pitchFamily="34" charset="0"/>
              </a:rPr>
              <a:t>Need Purpose of Heart to Continue (v. 23)</a:t>
            </a:r>
          </a:p>
          <a:p>
            <a:pPr marL="571500" indent="-571500">
              <a:buFont typeface="+mj-lt"/>
              <a:buAutoNum type="romanUcPeriod"/>
            </a:pPr>
            <a:r>
              <a:rPr lang="en-US" sz="3200" dirty="0" smtClean="0">
                <a:latin typeface="Arial Narrow" panose="020B0606020202030204" pitchFamily="34" charset="0"/>
              </a:rPr>
              <a:t>Pressure Fans the Flame (vv. 19-21)</a:t>
            </a: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5662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322728"/>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6"/>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Pressure Fans the Flame (vv. 19-21)</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1569660"/>
          </a:xfrm>
          <a:prstGeom prst="rect">
            <a:avLst/>
          </a:prstGeom>
          <a:noFill/>
        </p:spPr>
        <p:txBody>
          <a:bodyPr wrap="square" rtlCol="0">
            <a:spAutoFit/>
          </a:bodyPr>
          <a:lstStyle/>
          <a:p>
            <a:pPr marL="457200" indent="-457200">
              <a:buFont typeface="+mj-lt"/>
              <a:buAutoNum type="alphaUcPeriod"/>
            </a:pPr>
            <a:r>
              <a:rPr lang="en-US" sz="2400" b="1" u="sng" dirty="0" smtClean="0"/>
              <a:t>Persecution caused disciples to scatter</a:t>
            </a:r>
            <a:r>
              <a:rPr lang="en-US" sz="2400" b="1" dirty="0" smtClean="0"/>
              <a:t> (v. 19)</a:t>
            </a:r>
            <a:endParaRPr lang="en-US" sz="2400" b="1" u="sng" dirty="0" smtClean="0"/>
          </a:p>
          <a:p>
            <a:pPr marL="914400" lvl="1" indent="-457200">
              <a:buFont typeface="+mj-lt"/>
              <a:buAutoNum type="arabicPeriod"/>
            </a:pPr>
            <a:r>
              <a:rPr lang="en-US" sz="2400" i="1" dirty="0" smtClean="0"/>
              <a:t>Started back with Stephen (Acts 6-7)</a:t>
            </a:r>
          </a:p>
          <a:p>
            <a:pPr marL="914400" lvl="1" indent="-457200">
              <a:buFont typeface="+mj-lt"/>
              <a:buAutoNum type="arabicPeriod"/>
            </a:pPr>
            <a:r>
              <a:rPr lang="en-US" sz="2400" i="1" dirty="0" smtClean="0"/>
              <a:t>Same as the situation in Acts 8:4</a:t>
            </a:r>
          </a:p>
          <a:p>
            <a:pPr marL="914400" lvl="1" indent="-457200">
              <a:buFont typeface="+mj-lt"/>
              <a:buAutoNum type="arabicPeriod"/>
            </a:pPr>
            <a:r>
              <a:rPr lang="en-US" sz="2400" i="1" dirty="0" smtClean="0"/>
              <a:t>Intent was to “blow out the flame”</a:t>
            </a:r>
            <a:endParaRPr lang="en-US" sz="2400" dirty="0"/>
          </a:p>
        </p:txBody>
      </p:sp>
    </p:spTree>
    <p:extLst>
      <p:ext uri="{BB962C8B-B14F-4D97-AF65-F5344CB8AC3E}">
        <p14:creationId xmlns:p14="http://schemas.microsoft.com/office/powerpoint/2010/main" val="1810896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322728"/>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6"/>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Pressure Fans the Flame (vv. 19-21)</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2092881"/>
          </a:xfrm>
          <a:prstGeom prst="rect">
            <a:avLst/>
          </a:prstGeom>
          <a:noFill/>
        </p:spPr>
        <p:txBody>
          <a:bodyPr wrap="square" rtlCol="0">
            <a:spAutoFit/>
          </a:bodyPr>
          <a:lstStyle/>
          <a:p>
            <a:pPr marL="457200" indent="-457200">
              <a:buFont typeface="+mj-lt"/>
              <a:buAutoNum type="alphaUcPeriod"/>
            </a:pPr>
            <a:r>
              <a:rPr lang="en-US" sz="2400" b="1" u="sng" dirty="0" smtClean="0"/>
              <a:t>Persecution caused disciples to scatter</a:t>
            </a:r>
            <a:r>
              <a:rPr lang="en-US" sz="2400" b="1" dirty="0" smtClean="0"/>
              <a:t> (v. 19)</a:t>
            </a:r>
          </a:p>
          <a:p>
            <a:pPr marL="457200" indent="-457200">
              <a:buFont typeface="+mj-lt"/>
              <a:buAutoNum type="alphaUcPeriod"/>
            </a:pPr>
            <a:endParaRPr lang="en-US" sz="1000" b="1" u="sng" dirty="0" smtClean="0"/>
          </a:p>
          <a:p>
            <a:pPr marL="457200" indent="-457200">
              <a:buFont typeface="+mj-lt"/>
              <a:buAutoNum type="alphaUcPeriod"/>
            </a:pPr>
            <a:r>
              <a:rPr lang="en-US" sz="2400" b="1" u="sng" dirty="0" smtClean="0"/>
              <a:t>Actually fanned the flame</a:t>
            </a:r>
            <a:r>
              <a:rPr lang="en-US" sz="2400" b="1" dirty="0" smtClean="0"/>
              <a:t> (vv. 20-21)</a:t>
            </a:r>
            <a:endParaRPr lang="en-US" sz="2400" b="1" u="sng" dirty="0" smtClean="0"/>
          </a:p>
          <a:p>
            <a:pPr marL="914400" lvl="1" indent="-457200">
              <a:buFont typeface="+mj-lt"/>
              <a:buAutoNum type="arabicPeriod"/>
            </a:pPr>
            <a:r>
              <a:rPr lang="en-US" sz="2400" i="1" dirty="0" smtClean="0"/>
              <a:t>Caused the gospel to spread – like a fire</a:t>
            </a:r>
          </a:p>
          <a:p>
            <a:pPr marL="914400" lvl="1" indent="-457200">
              <a:buFont typeface="+mj-lt"/>
              <a:buAutoNum type="arabicPeriod"/>
            </a:pPr>
            <a:r>
              <a:rPr lang="en-US" sz="2400" i="1" dirty="0" smtClean="0"/>
              <a:t>Did earlier (Acts 8:4)</a:t>
            </a:r>
          </a:p>
          <a:p>
            <a:pPr marL="914400" lvl="1" indent="-457200">
              <a:buFont typeface="+mj-lt"/>
              <a:buAutoNum type="arabicPeriod"/>
            </a:pPr>
            <a:r>
              <a:rPr lang="en-US" sz="2400" i="1" dirty="0" smtClean="0"/>
              <a:t>Resulted in the gospel coming to Antioch</a:t>
            </a:r>
            <a:endParaRPr lang="en-US" sz="2400" dirty="0"/>
          </a:p>
        </p:txBody>
      </p:sp>
    </p:spTree>
    <p:extLst>
      <p:ext uri="{BB962C8B-B14F-4D97-AF65-F5344CB8AC3E}">
        <p14:creationId xmlns:p14="http://schemas.microsoft.com/office/powerpoint/2010/main" val="646450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59" y="322728"/>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6"/>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Pressure Fans the Flame (vv. 19-21)</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2985433"/>
          </a:xfrm>
          <a:prstGeom prst="rect">
            <a:avLst/>
          </a:prstGeom>
          <a:noFill/>
        </p:spPr>
        <p:txBody>
          <a:bodyPr wrap="square" rtlCol="0">
            <a:spAutoFit/>
          </a:bodyPr>
          <a:lstStyle/>
          <a:p>
            <a:pPr marL="457200" indent="-457200">
              <a:buFont typeface="+mj-lt"/>
              <a:buAutoNum type="alphaUcPeriod"/>
            </a:pPr>
            <a:r>
              <a:rPr lang="en-US" sz="2400" b="1" u="sng" dirty="0" smtClean="0"/>
              <a:t>Persecution caused disciples to scatter</a:t>
            </a:r>
            <a:r>
              <a:rPr lang="en-US" sz="2400" b="1" dirty="0" smtClean="0"/>
              <a:t> (v. 19)</a:t>
            </a:r>
          </a:p>
          <a:p>
            <a:pPr marL="457200" indent="-457200">
              <a:buFont typeface="+mj-lt"/>
              <a:buAutoNum type="alphaUcPeriod"/>
            </a:pPr>
            <a:endParaRPr lang="en-US" sz="1000" b="1" u="sng" dirty="0" smtClean="0"/>
          </a:p>
          <a:p>
            <a:pPr marL="457200" indent="-457200">
              <a:buFont typeface="+mj-lt"/>
              <a:buAutoNum type="alphaUcPeriod"/>
            </a:pPr>
            <a:r>
              <a:rPr lang="en-US" sz="2400" b="1" u="sng" dirty="0" smtClean="0"/>
              <a:t>Actually fanned the flame</a:t>
            </a:r>
            <a:r>
              <a:rPr lang="en-US" sz="2400" b="1" dirty="0" smtClean="0"/>
              <a:t> (vv. 20-21)</a:t>
            </a:r>
          </a:p>
          <a:p>
            <a:pPr marL="457200" indent="-457200">
              <a:buFont typeface="+mj-lt"/>
              <a:buAutoNum type="alphaUcPeriod"/>
            </a:pPr>
            <a:endParaRPr lang="en-US" sz="1000" b="1" dirty="0"/>
          </a:p>
          <a:p>
            <a:pPr marL="457200" indent="-457200">
              <a:buFont typeface="+mj-lt"/>
              <a:buAutoNum type="alphaUcPeriod"/>
            </a:pPr>
            <a:r>
              <a:rPr lang="en-US" sz="2400" b="1" u="sng" dirty="0" smtClean="0"/>
              <a:t>Pressure (though unpleasant) is not a bad thing</a:t>
            </a:r>
          </a:p>
          <a:p>
            <a:pPr marL="914400" lvl="1" indent="-457200">
              <a:buFont typeface="+mj-lt"/>
              <a:buAutoNum type="arabicPeriod"/>
            </a:pPr>
            <a:r>
              <a:rPr lang="en-US" sz="2400" i="1" dirty="0" smtClean="0"/>
              <a:t>Makes us more determined</a:t>
            </a:r>
          </a:p>
          <a:p>
            <a:pPr marL="914400" lvl="1" indent="-457200">
              <a:buFont typeface="+mj-lt"/>
              <a:buAutoNum type="arabicPeriod"/>
            </a:pPr>
            <a:r>
              <a:rPr lang="en-US" sz="2400" i="1" dirty="0" smtClean="0"/>
              <a:t>Makes us study harder when challenged</a:t>
            </a:r>
          </a:p>
          <a:p>
            <a:pPr marL="914400" lvl="1" indent="-457200">
              <a:buFont typeface="+mj-lt"/>
              <a:buAutoNum type="arabicPeriod"/>
            </a:pPr>
            <a:r>
              <a:rPr lang="en-US" sz="2400" i="1" dirty="0" smtClean="0"/>
              <a:t>Draws us closer together</a:t>
            </a:r>
          </a:p>
          <a:p>
            <a:pPr marL="914400" lvl="1" indent="-457200">
              <a:buFont typeface="+mj-lt"/>
              <a:buAutoNum type="arabicPeriod"/>
            </a:pPr>
            <a:r>
              <a:rPr lang="en-US" sz="2400" i="1" dirty="0" smtClean="0"/>
              <a:t>Cause us to appreciate the truth when called to stand</a:t>
            </a:r>
            <a:endParaRPr lang="en-US" sz="2400" dirty="0"/>
          </a:p>
        </p:txBody>
      </p:sp>
    </p:spTree>
    <p:extLst>
      <p:ext uri="{BB962C8B-B14F-4D97-AF65-F5344CB8AC3E}">
        <p14:creationId xmlns:p14="http://schemas.microsoft.com/office/powerpoint/2010/main" val="4115111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353943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p>
          <a:p>
            <a:pPr marL="571500" indent="-571500">
              <a:buFont typeface="+mj-lt"/>
              <a:buAutoNum type="romanUcPeriod"/>
            </a:pPr>
            <a:r>
              <a:rPr lang="en-US" sz="3200" dirty="0" smtClean="0">
                <a:latin typeface="Arial Narrow" panose="020B0606020202030204" pitchFamily="34" charset="0"/>
              </a:rPr>
              <a:t>Learn the Proper Conclusion (vv. 16-18)</a:t>
            </a:r>
          </a:p>
          <a:p>
            <a:pPr marL="571500" indent="-571500">
              <a:buFont typeface="+mj-lt"/>
              <a:buAutoNum type="romanUcPeriod"/>
            </a:pPr>
            <a:r>
              <a:rPr lang="en-US" sz="3200" dirty="0" smtClean="0">
                <a:latin typeface="Arial Narrow" panose="020B0606020202030204" pitchFamily="34" charset="0"/>
              </a:rPr>
              <a:t>Order Makes a Difference (v. 15)</a:t>
            </a:r>
          </a:p>
          <a:p>
            <a:pPr marL="571500" indent="-571500">
              <a:buFont typeface="+mj-lt"/>
              <a:buAutoNum type="romanUcPeriod"/>
            </a:pPr>
            <a:r>
              <a:rPr lang="en-US" sz="3200" dirty="0" smtClean="0">
                <a:latin typeface="Arial Narrow" panose="020B0606020202030204" pitchFamily="34" charset="0"/>
              </a:rPr>
              <a:t>Possible to Withstand God (v. 17)</a:t>
            </a:r>
          </a:p>
          <a:p>
            <a:pPr marL="571500" indent="-571500">
              <a:buFont typeface="+mj-lt"/>
              <a:buAutoNum type="romanUcPeriod"/>
            </a:pPr>
            <a:r>
              <a:rPr lang="en-US" sz="3200" dirty="0" smtClean="0">
                <a:latin typeface="Arial Narrow" panose="020B0606020202030204" pitchFamily="34" charset="0"/>
              </a:rPr>
              <a:t>Need Purpose of Heart to Continue (v. 23)</a:t>
            </a:r>
          </a:p>
          <a:p>
            <a:pPr marL="571500" indent="-571500">
              <a:buFont typeface="+mj-lt"/>
              <a:buAutoNum type="romanUcPeriod"/>
            </a:pPr>
            <a:r>
              <a:rPr lang="en-US" sz="3200" dirty="0" smtClean="0">
                <a:latin typeface="Arial Narrow" panose="020B0606020202030204" pitchFamily="34" charset="0"/>
              </a:rPr>
              <a:t>Pressure Fans the Flame (vv. 19-21)</a:t>
            </a:r>
          </a:p>
          <a:p>
            <a:pPr marL="571500" indent="-571500">
              <a:buFont typeface="+mj-lt"/>
              <a:buAutoNum type="romanUcPeriod"/>
            </a:pPr>
            <a:r>
              <a:rPr lang="en-US" sz="3200" dirty="0" smtClean="0">
                <a:latin typeface="Arial Narrow" panose="020B0606020202030204" pitchFamily="34" charset="0"/>
              </a:rPr>
              <a:t>Christians = Church = Disciples (vv. 20-26)</a:t>
            </a: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46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3412" y="309284"/>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7"/>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Christians = Church = Disciples (vv. 20-26)</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1569660"/>
          </a:xfrm>
          <a:prstGeom prst="rect">
            <a:avLst/>
          </a:prstGeom>
          <a:noFill/>
        </p:spPr>
        <p:txBody>
          <a:bodyPr wrap="square" rtlCol="0">
            <a:spAutoFit/>
          </a:bodyPr>
          <a:lstStyle/>
          <a:p>
            <a:pPr marL="457200" indent="-457200">
              <a:buFont typeface="+mj-lt"/>
              <a:buAutoNum type="alphaUcPeriod"/>
            </a:pPr>
            <a:r>
              <a:rPr lang="en-US" sz="2400" b="1" u="sng" dirty="0" smtClean="0"/>
              <a:t>First use of the name Christian</a:t>
            </a:r>
            <a:r>
              <a:rPr lang="en-US" sz="2400" b="1" dirty="0" smtClean="0"/>
              <a:t> (v. 26)</a:t>
            </a:r>
            <a:endParaRPr lang="en-US" sz="2400" b="1" u="sng" dirty="0" smtClean="0"/>
          </a:p>
          <a:p>
            <a:pPr marL="914400" lvl="1" indent="-457200">
              <a:buFont typeface="+mj-lt"/>
              <a:buAutoNum type="arabicPeriod"/>
            </a:pPr>
            <a:r>
              <a:rPr lang="en-US" sz="2400" i="1" dirty="0" smtClean="0"/>
              <a:t>Means “follower of Christ”</a:t>
            </a:r>
          </a:p>
          <a:p>
            <a:pPr marL="914400" lvl="1" indent="-457200">
              <a:buFont typeface="+mj-lt"/>
              <a:buAutoNum type="arabicPeriod"/>
            </a:pPr>
            <a:r>
              <a:rPr lang="en-US" sz="2400" i="1" dirty="0" smtClean="0"/>
              <a:t>“Called” = by divine calling (cf. Matt. 2:12; Rom. 7:2)</a:t>
            </a:r>
          </a:p>
          <a:p>
            <a:pPr marL="914400" lvl="1" indent="-457200">
              <a:buFont typeface="+mj-lt"/>
              <a:buAutoNum type="arabicPeriod"/>
            </a:pPr>
            <a:r>
              <a:rPr lang="en-US" sz="2400" i="1" dirty="0" smtClean="0"/>
              <a:t>Used three times (cf. Acts 26:28; 1 Pet. 4:16)</a:t>
            </a:r>
            <a:endParaRPr lang="en-US" sz="2400" dirty="0"/>
          </a:p>
        </p:txBody>
      </p:sp>
    </p:spTree>
    <p:extLst>
      <p:ext uri="{BB962C8B-B14F-4D97-AF65-F5344CB8AC3E}">
        <p14:creationId xmlns:p14="http://schemas.microsoft.com/office/powerpoint/2010/main" val="1284109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3412" y="309284"/>
            <a:ext cx="8323730" cy="584775"/>
          </a:xfrm>
          <a:prstGeom prst="rect">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71500" indent="-571500" algn="ctr">
              <a:buFont typeface="+mj-lt"/>
              <a:buAutoNum type="romanUcPeriod" startAt="7"/>
            </a:pPr>
            <a:r>
              <a:rPr lang="en-US" sz="3200" dirty="0" smtClean="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rPr>
              <a:t>Christians = Church = Disciples (vv. 20-26)</a:t>
            </a:r>
            <a:endParaRPr lang="en-US" sz="3200" dirty="0">
              <a:solidFill>
                <a:schemeClr val="accent4">
                  <a:lumMod val="40000"/>
                  <a:lumOff val="60000"/>
                </a:schemeClr>
              </a:solidFill>
              <a:effectLst>
                <a:outerShdw blurRad="38100" dist="38100" dir="2700000" algn="tl">
                  <a:srgbClr val="000000">
                    <a:alpha val="43137"/>
                  </a:srgbClr>
                </a:outerShdw>
              </a:effectLst>
              <a:latin typeface="Arial Narrow" panose="020B0606020202030204" pitchFamily="34" charset="0"/>
            </a:endParaRPr>
          </a:p>
        </p:txBody>
      </p:sp>
      <p:sp>
        <p:nvSpPr>
          <p:cNvPr id="3" name="TextBox 2"/>
          <p:cNvSpPr txBox="1"/>
          <p:nvPr/>
        </p:nvSpPr>
        <p:spPr>
          <a:xfrm>
            <a:off x="416857" y="1479177"/>
            <a:ext cx="8323731" cy="2462213"/>
          </a:xfrm>
          <a:prstGeom prst="rect">
            <a:avLst/>
          </a:prstGeom>
          <a:noFill/>
        </p:spPr>
        <p:txBody>
          <a:bodyPr wrap="square" rtlCol="0">
            <a:spAutoFit/>
          </a:bodyPr>
          <a:lstStyle/>
          <a:p>
            <a:pPr marL="457200" indent="-457200">
              <a:buFont typeface="+mj-lt"/>
              <a:buAutoNum type="alphaUcPeriod"/>
            </a:pPr>
            <a:r>
              <a:rPr lang="en-US" sz="2400" b="1" u="sng" dirty="0" smtClean="0"/>
              <a:t>First use of the name Christian</a:t>
            </a:r>
            <a:r>
              <a:rPr lang="en-US" sz="2400" b="1" dirty="0" smtClean="0"/>
              <a:t> (v. 26)</a:t>
            </a:r>
          </a:p>
          <a:p>
            <a:pPr marL="457200" indent="-457200">
              <a:buFont typeface="+mj-lt"/>
              <a:buAutoNum type="alphaUcPeriod"/>
            </a:pPr>
            <a:endParaRPr lang="en-US" sz="1000" b="1" u="sng" dirty="0"/>
          </a:p>
          <a:p>
            <a:pPr marL="457200" indent="-457200">
              <a:buFont typeface="+mj-lt"/>
              <a:buAutoNum type="alphaUcPeriod"/>
            </a:pPr>
            <a:r>
              <a:rPr lang="en-US" sz="2400" b="1" u="sng" dirty="0" smtClean="0"/>
              <a:t>Who were these Christians?</a:t>
            </a:r>
          </a:p>
          <a:p>
            <a:pPr marL="914400" lvl="1" indent="-457200">
              <a:buFont typeface="+mj-lt"/>
              <a:buAutoNum type="arabicPeriod"/>
            </a:pPr>
            <a:r>
              <a:rPr lang="en-US" sz="2400" i="1" dirty="0" smtClean="0"/>
              <a:t>Believed and turned to the Lord (v. 21)</a:t>
            </a:r>
          </a:p>
          <a:p>
            <a:pPr marL="914400" lvl="1" indent="-457200">
              <a:buFont typeface="+mj-lt"/>
              <a:buAutoNum type="arabicPeriod"/>
            </a:pPr>
            <a:r>
              <a:rPr lang="en-US" sz="2400" i="1" dirty="0" smtClean="0"/>
              <a:t>Received the grace of God (v. 23)</a:t>
            </a:r>
          </a:p>
          <a:p>
            <a:pPr marL="914400" lvl="1" indent="-457200">
              <a:buFont typeface="+mj-lt"/>
              <a:buAutoNum type="arabicPeriod"/>
            </a:pPr>
            <a:r>
              <a:rPr lang="en-US" sz="2400" i="1" dirty="0" smtClean="0"/>
              <a:t>In the church (v. 26)</a:t>
            </a:r>
          </a:p>
          <a:p>
            <a:pPr marL="914400" lvl="1" indent="-457200">
              <a:buFont typeface="+mj-lt"/>
              <a:buAutoNum type="arabicPeriod"/>
            </a:pPr>
            <a:r>
              <a:rPr lang="en-US" sz="2400" i="1" dirty="0" smtClean="0"/>
              <a:t>Are disciples (v.26)</a:t>
            </a:r>
            <a:endParaRPr lang="en-US" sz="2400" dirty="0"/>
          </a:p>
        </p:txBody>
      </p:sp>
    </p:spTree>
    <p:extLst>
      <p:ext uri="{BB962C8B-B14F-4D97-AF65-F5344CB8AC3E}">
        <p14:creationId xmlns:p14="http://schemas.microsoft.com/office/powerpoint/2010/main" val="1068354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3999" cy="1754326"/>
          </a:xfrm>
          <a:prstGeom prst="rect">
            <a:avLst/>
          </a:prstGeom>
          <a:noFill/>
        </p:spPr>
        <p:txBody>
          <a:bodyPr wrap="square" lIns="91440" tIns="45720" rIns="91440" bIns="45720">
            <a:spAutoFit/>
          </a:bodyPr>
          <a:lstStyle/>
          <a:p>
            <a:pPr algn="ct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Questions</a:t>
            </a:r>
            <a:r>
              <a:rPr lang="en-US" sz="3200" dirty="0" smtClean="0">
                <a:ln w="0"/>
                <a:solidFill>
                  <a:srgbClr val="663300"/>
                </a:solidFill>
                <a:effectLst>
                  <a:reflection blurRad="6350" stA="53000" endA="300" endPos="35500" dir="5400000" sy="-90000" algn="bl" rotWithShape="0"/>
                </a:effectLst>
                <a:latin typeface="Arial Black" panose="020B0A04020102020204" pitchFamily="34" charset="0"/>
              </a:rPr>
              <a:t>, </a:t>
            </a:r>
            <a:r>
              <a:rPr lang="en-US" sz="5400" b="0" cap="none" spc="0" dirty="0" smtClean="0">
                <a:ln w="0"/>
                <a:solidFill>
                  <a:srgbClr val="663300"/>
                </a:solidFill>
                <a:effectLst>
                  <a:reflection blurRad="6350" stA="53000" endA="300" endPos="35500" dir="5400000" sy="-90000" algn="bl" rotWithShape="0"/>
                </a:effectLst>
                <a:latin typeface="Arial Black" panose="020B0A04020102020204" pitchFamily="34" charset="0"/>
              </a:rPr>
              <a:t>Answers</a:t>
            </a:r>
            <a:r>
              <a:rPr lang="en-US" sz="3200" dirty="0">
                <a:ln w="0"/>
                <a:solidFill>
                  <a:srgbClr val="663300"/>
                </a:solidFill>
                <a:effectLst>
                  <a:reflection blurRad="6350" stA="53000" endA="300" endPos="35500" dir="5400000" sy="-90000" algn="bl" rotWithShape="0"/>
                </a:effectLst>
                <a:latin typeface="Arial Black" panose="020B0A04020102020204" pitchFamily="34" charset="0"/>
              </a:rPr>
              <a:t>,</a:t>
            </a:r>
            <a:endParaRPr lang="en-US" sz="3200" b="0" cap="none" spc="0" dirty="0" smtClean="0">
              <a:ln w="0"/>
              <a:solidFill>
                <a:srgbClr val="663300"/>
              </a:solidFill>
              <a:effectLst>
                <a:reflection blurRad="6350" stA="53000" endA="300" endPos="35500" dir="5400000" sy="-90000" algn="bl" rotWithShape="0"/>
              </a:effectLst>
              <a:latin typeface="Arial Black" panose="020B0A04020102020204" pitchFamily="34" charset="0"/>
            </a:endParaRPr>
          </a:p>
          <a:p>
            <a:pPr algn="ctr"/>
            <a:r>
              <a:rPr lang="en-US" sz="5400" dirty="0" smtClean="0">
                <a:ln w="0"/>
                <a:solidFill>
                  <a:srgbClr val="663300"/>
                </a:solidFill>
                <a:effectLst>
                  <a:reflection blurRad="6350" stA="53000" endA="300" endPos="35500" dir="5400000" sy="-90000" algn="bl" rotWithShape="0"/>
                </a:effectLst>
                <a:latin typeface="Arial Black" panose="020B0A04020102020204" pitchFamily="34" charset="0"/>
              </a:rPr>
              <a:t>Conclusions &amp; Results</a:t>
            </a:r>
            <a:endParaRPr lang="en-US" sz="5400" b="0" cap="none" spc="0" dirty="0">
              <a:ln w="0"/>
              <a:solidFill>
                <a:srgbClr val="663300"/>
              </a:solidFill>
              <a:effectLst>
                <a:reflection blurRad="6350" stA="53000" endA="300" endPos="35500" dir="5400000" sy="-90000" algn="bl" rotWithShape="0"/>
              </a:effectLst>
              <a:latin typeface="Arial Black" panose="020B0A04020102020204" pitchFamily="34" charset="0"/>
            </a:endParaRPr>
          </a:p>
        </p:txBody>
      </p:sp>
      <p:sp>
        <p:nvSpPr>
          <p:cNvPr id="5" name="TextBox 4"/>
          <p:cNvSpPr txBox="1"/>
          <p:nvPr/>
        </p:nvSpPr>
        <p:spPr>
          <a:xfrm>
            <a:off x="484094" y="2178424"/>
            <a:ext cx="8323730" cy="3539430"/>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buFont typeface="+mj-lt"/>
              <a:buAutoNum type="romanUcPeriod"/>
            </a:pPr>
            <a:r>
              <a:rPr lang="en-US" sz="3200" dirty="0" smtClean="0">
                <a:latin typeface="Arial Narrow" panose="020B0606020202030204" pitchFamily="34" charset="0"/>
              </a:rPr>
              <a:t>Don’t Accept New Without Evidence (vv. 1-18)</a:t>
            </a:r>
          </a:p>
          <a:p>
            <a:pPr marL="571500" indent="-571500">
              <a:buFont typeface="+mj-lt"/>
              <a:buAutoNum type="romanUcPeriod"/>
            </a:pPr>
            <a:r>
              <a:rPr lang="en-US" sz="3200" dirty="0" smtClean="0">
                <a:latin typeface="Arial Narrow" panose="020B0606020202030204" pitchFamily="34" charset="0"/>
              </a:rPr>
              <a:t>Learn the Proper Conclusion (vv. 16-18)</a:t>
            </a:r>
          </a:p>
          <a:p>
            <a:pPr marL="571500" indent="-571500">
              <a:buFont typeface="+mj-lt"/>
              <a:buAutoNum type="romanUcPeriod"/>
            </a:pPr>
            <a:r>
              <a:rPr lang="en-US" sz="3200" dirty="0" smtClean="0">
                <a:latin typeface="Arial Narrow" panose="020B0606020202030204" pitchFamily="34" charset="0"/>
              </a:rPr>
              <a:t>Order Makes a Difference (v. 15)</a:t>
            </a:r>
          </a:p>
          <a:p>
            <a:pPr marL="571500" indent="-571500">
              <a:buFont typeface="+mj-lt"/>
              <a:buAutoNum type="romanUcPeriod"/>
            </a:pPr>
            <a:r>
              <a:rPr lang="en-US" sz="3200" dirty="0" smtClean="0">
                <a:latin typeface="Arial Narrow" panose="020B0606020202030204" pitchFamily="34" charset="0"/>
              </a:rPr>
              <a:t>Possible to Withstand God (v. 17)</a:t>
            </a:r>
          </a:p>
          <a:p>
            <a:pPr marL="571500" indent="-571500">
              <a:buFont typeface="+mj-lt"/>
              <a:buAutoNum type="romanUcPeriod"/>
            </a:pPr>
            <a:r>
              <a:rPr lang="en-US" sz="3200" dirty="0" smtClean="0">
                <a:latin typeface="Arial Narrow" panose="020B0606020202030204" pitchFamily="34" charset="0"/>
              </a:rPr>
              <a:t>Need Purpose of Heart to Continue (v. 23)</a:t>
            </a:r>
          </a:p>
          <a:p>
            <a:pPr marL="571500" indent="-571500">
              <a:buFont typeface="+mj-lt"/>
              <a:buAutoNum type="romanUcPeriod"/>
            </a:pPr>
            <a:r>
              <a:rPr lang="en-US" sz="3200" dirty="0" smtClean="0">
                <a:latin typeface="Arial Narrow" panose="020B0606020202030204" pitchFamily="34" charset="0"/>
              </a:rPr>
              <a:t>Pressure Fans the Flame (vv. 19-21)</a:t>
            </a:r>
          </a:p>
          <a:p>
            <a:pPr marL="571500" indent="-571500">
              <a:buFont typeface="+mj-lt"/>
              <a:buAutoNum type="romanUcPeriod"/>
            </a:pPr>
            <a:r>
              <a:rPr lang="en-US" sz="3200" dirty="0" smtClean="0">
                <a:latin typeface="Arial Narrow" panose="020B0606020202030204" pitchFamily="34" charset="0"/>
              </a:rPr>
              <a:t>Christians = Church = Disciples (vv. 20-26)</a:t>
            </a:r>
          </a:p>
        </p:txBody>
      </p:sp>
      <p:sp>
        <p:nvSpPr>
          <p:cNvPr id="2" name="Horizontal Scroll 1"/>
          <p:cNvSpPr/>
          <p:nvPr/>
        </p:nvSpPr>
        <p:spPr>
          <a:xfrm>
            <a:off x="3697940" y="5822077"/>
            <a:ext cx="1748118" cy="911546"/>
          </a:xfrm>
          <a:prstGeom prst="horizontalScroll">
            <a:avLst>
              <a:gd name="adj" fmla="val 17624"/>
            </a:avLst>
          </a:prstGeom>
          <a:solidFill>
            <a:srgbClr val="6633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6">
                    <a:lumMod val="60000"/>
                    <a:lumOff val="40000"/>
                  </a:schemeClr>
                </a:solidFill>
                <a:effectLst>
                  <a:outerShdw blurRad="38100" dist="38100" dir="2700000" algn="tl">
                    <a:srgbClr val="000000">
                      <a:alpha val="43137"/>
                    </a:srgbClr>
                  </a:outerShdw>
                </a:effectLst>
              </a:rPr>
              <a:t>Acts 11</a:t>
            </a:r>
            <a:endParaRPr lang="en-US" sz="2800" dirty="0">
              <a:solidFill>
                <a:schemeClr val="accent6">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47297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1420</TotalTime>
  <Words>1689</Words>
  <Application>Microsoft Office PowerPoint</Application>
  <PresentationFormat>On-screen Show (4:3)</PresentationFormat>
  <Paragraphs>230</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Arial Black</vt:lpstr>
      <vt:lpstr>Arial Narrow</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DonnieV</cp:lastModifiedBy>
  <cp:revision>36</cp:revision>
  <dcterms:created xsi:type="dcterms:W3CDTF">2014-03-15T03:34:02Z</dcterms:created>
  <dcterms:modified xsi:type="dcterms:W3CDTF">2014-03-24T02:02:21Z</dcterms:modified>
</cp:coreProperties>
</file>