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708" r:id="rId3"/>
    <p:sldMasterId id="2147483780" r:id="rId4"/>
    <p:sldMasterId id="2147483792" r:id="rId5"/>
    <p:sldMasterId id="2147483804" r:id="rId6"/>
  </p:sldMasterIdLst>
  <p:notesMasterIdLst>
    <p:notesMasterId r:id="rId42"/>
  </p:notesMasterIdLst>
  <p:handoutMasterIdLst>
    <p:handoutMasterId r:id="rId43"/>
  </p:handoutMasterIdLst>
  <p:sldIdLst>
    <p:sldId id="256" r:id="rId7"/>
    <p:sldId id="289" r:id="rId8"/>
    <p:sldId id="268" r:id="rId9"/>
    <p:sldId id="271" r:id="rId10"/>
    <p:sldId id="292" r:id="rId11"/>
    <p:sldId id="299" r:id="rId12"/>
    <p:sldId id="300" r:id="rId13"/>
    <p:sldId id="301" r:id="rId14"/>
    <p:sldId id="302" r:id="rId15"/>
    <p:sldId id="304" r:id="rId16"/>
    <p:sldId id="305" r:id="rId17"/>
    <p:sldId id="319" r:id="rId18"/>
    <p:sldId id="320" r:id="rId19"/>
    <p:sldId id="321" r:id="rId20"/>
    <p:sldId id="322" r:id="rId21"/>
    <p:sldId id="294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295" r:id="rId30"/>
    <p:sldId id="306" r:id="rId31"/>
    <p:sldId id="296" r:id="rId32"/>
    <p:sldId id="307" r:id="rId33"/>
    <p:sldId id="327" r:id="rId34"/>
    <p:sldId id="297" r:id="rId35"/>
    <p:sldId id="308" r:id="rId36"/>
    <p:sldId id="309" r:id="rId37"/>
    <p:sldId id="310" r:id="rId38"/>
    <p:sldId id="311" r:id="rId39"/>
    <p:sldId id="298" r:id="rId40"/>
    <p:sldId id="262" r:id="rId41"/>
  </p:sldIdLst>
  <p:sldSz cx="9144000" cy="6858000" type="screen4x3"/>
  <p:notesSz cx="7010400" cy="9296400"/>
  <p:embeddedFontLst>
    <p:embeddedFont>
      <p:font typeface="Kristen ITC" panose="03050502040202030202" pitchFamily="66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98" autoAdjust="0"/>
    <p:restoredTop sz="94660"/>
  </p:normalViewPr>
  <p:slideViewPr>
    <p:cSldViewPr>
      <p:cViewPr varScale="1">
        <p:scale>
          <a:sx n="58" d="100"/>
          <a:sy n="58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2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6B998E-1BD5-45BD-A649-F12C96FFAFC8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7BB0E4-A868-487B-A987-18293022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58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F6635B-5964-4E71-B0FB-AA004EB49AE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85CD3BF-3478-4EAB-AE94-28B9B9F9F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2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09A64D-6236-4FEF-AE57-0184C49062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87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F2FBE-1865-4A29-930D-563B3A3F14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60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D907B-B590-49EB-AF55-802EF970CD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012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B2259-2A88-45A1-B49D-59D814B8DE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32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99AD1-804B-4C6D-B303-EBF25874CC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34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588E8-F655-49A9-AA20-A85EF9E1E5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50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CE89E-11AD-4719-9CB2-5DF2DB65AE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60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831A9-D245-41EC-85E1-C42B5BF3F9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88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BFD6C1-54C1-4E0E-BCF1-EB321D53B9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844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5750E-499B-4EC4-AEBA-FB94B325873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92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ED4D8-7B1A-4229-B6C1-1BC9F53AD44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395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hoto of a Collection Plat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371600"/>
            <a:ext cx="9144663" cy="56388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411B-5BEF-4DC5-B343-6DE25C143901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78ECC-EB0B-483A-ACF3-F0ED712779E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hoto of a Collection Plate"/>
          <p:cNvPicPr>
            <a:picLocks noChangeAspect="1" noChangeArrowheads="1"/>
          </p:cNvPicPr>
          <p:nvPr userDrawn="1"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71600"/>
            <a:ext cx="9144663" cy="56388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hoto of a Collection Plat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371600"/>
            <a:ext cx="9144663" cy="56388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hoto of a Collection Plat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371600"/>
            <a:ext cx="9144663" cy="56388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411B-5BEF-4DC5-B343-6DE25C1439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78ECC-EB0B-483A-ACF3-F0ED712779E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hoto of a Collection Plate"/>
          <p:cNvPicPr>
            <a:picLocks noChangeAspect="1" noChangeArrowheads="1"/>
          </p:cNvPicPr>
          <p:nvPr userDrawn="1"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71600"/>
            <a:ext cx="9144663" cy="56388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EAB3CD-A642-4D97-BF7E-97A093C7F8BD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8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The Church at Corinth Sent Some Questions To Paul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76962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“Now concerning the things of which you wrote to me…”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Cor. 7:1)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2743200"/>
            <a:ext cx="73152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7:1 – Question about marriage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7:25 – Question about virgins marrying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8:1, 4 – Questions about meat sacrificed to idols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12:1 – Questions about spiritual gifts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16:1 – Question about giving</a:t>
            </a:r>
          </a:p>
        </p:txBody>
      </p:sp>
    </p:spTree>
    <p:extLst>
      <p:ext uri="{BB962C8B-B14F-4D97-AF65-F5344CB8AC3E}">
        <p14:creationId xmlns:p14="http://schemas.microsoft.com/office/powerpoint/2010/main" val="713016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838200" y="1524000"/>
            <a:ext cx="77120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1 Now concerning the collection for the saints, as I have given order to the churches of Galatia, even so do ye.</a:t>
            </a:r>
          </a:p>
          <a:p>
            <a:endParaRPr lang="en-US" sz="3200" u="none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2 Upon the first day of the week let every one of you lay by him in store, as God hath prospered him, that there be no gatherings when I come.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04800"/>
            <a:ext cx="32811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1 Cor. 16:1-2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>
                <a:ln w="50800"/>
                <a:solidFill>
                  <a:prstClr val="white">
                    <a:shade val="50000"/>
                  </a:prstClr>
                </a:solidFill>
                <a:latin typeface="Kristen ITC" pitchFamily="66" charset="0"/>
              </a:rPr>
              <a:t>Questions About Giving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III. How (Manner) </a:t>
            </a:r>
            <a:r>
              <a:rPr lang="en-US" sz="3600" kern="0" dirty="0">
                <a:solidFill>
                  <a:prstClr val="white">
                    <a:lumMod val="95000"/>
                  </a:prstClr>
                </a:solidFill>
                <a:latin typeface="Kristen ITC" pitchFamily="66" charset="0"/>
              </a:rPr>
              <a:t>Should One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IV. How Much Should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 One Give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V. How Serious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 is </a:t>
            </a:r>
            <a:r>
              <a:rPr lang="en-US" sz="3600" kern="0" noProof="0" dirty="0">
                <a:solidFill>
                  <a:prstClr val="white">
                    <a:lumMod val="95000"/>
                  </a:prstClr>
                </a:solidFill>
                <a:latin typeface="Kristen ITC" pitchFamily="66" charset="0"/>
              </a:rPr>
              <a:t>i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t?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Kristen ITC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2594174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918106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990600" y="1676400"/>
            <a:ext cx="5694188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Acts 17:25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Psa. 24:1; 50:10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</p:spTree>
    <p:extLst>
      <p:ext uri="{BB962C8B-B14F-4D97-AF65-F5344CB8AC3E}">
        <p14:creationId xmlns:p14="http://schemas.microsoft.com/office/powerpoint/2010/main" val="226056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482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 The Local Church Can Function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1587849" y="2996148"/>
            <a:ext cx="5968301" cy="3785652"/>
          </a:xfrm>
          <a:prstGeom prst="rect">
            <a:avLst/>
          </a:prstGeom>
          <a:solidFill>
            <a:srgbClr val="FFFFCC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Has work to do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 pitchFamily="34" charset="0"/>
              </a:rPr>
              <a:t> Evangelism (1 Tim. 3:15)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 pitchFamily="34" charset="0"/>
              </a:rPr>
              <a:t> Edification (Eph. 4:16)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 pitchFamily="34" charset="0"/>
              </a:rPr>
              <a:t> Benevolence (1 Tim. 5:16)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Churches had Resources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 pitchFamily="34" charset="0"/>
              </a:rPr>
              <a:t> Sent money (2 Cor. 11:8; Phil. 4:15-17)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 pitchFamily="34" charset="0"/>
              </a:rPr>
              <a:t> Had treasury (1 Cor. 16:1-2 “storing”)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Takes Money to operate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rPr>
              <a:t> 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</p:spTree>
    <p:extLst>
      <p:ext uri="{BB962C8B-B14F-4D97-AF65-F5344CB8AC3E}">
        <p14:creationId xmlns:p14="http://schemas.microsoft.com/office/powerpoint/2010/main" val="4015094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 uiExpand="1" build="p" bldLvl="5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482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 The Local Church Can Function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Shows Our Love &amp;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Apprec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To God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000" y="3429000"/>
            <a:ext cx="6176499" cy="2995435"/>
          </a:xfrm>
          <a:prstGeom prst="rect">
            <a:avLst/>
          </a:prstGeom>
          <a:solidFill>
            <a:srgbClr val="FFFFCC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For sacrifice of Son  (John 3:16)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Material blessings (Jas. 1:17)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Spiritual blessings (Eph. 1:3)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Shows our subjection (2 Cor. 9:13)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God is glorified (2 Cor. 9:12-14)</a:t>
            </a: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</p:spTree>
    <p:extLst>
      <p:ext uri="{BB962C8B-B14F-4D97-AF65-F5344CB8AC3E}">
        <p14:creationId xmlns:p14="http://schemas.microsoft.com/office/powerpoint/2010/main" val="2473143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11124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 The Local Church Can Function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Shows Our Love &amp;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Apprec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To God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2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Have Fellowship with Brethren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</p:spTree>
    <p:extLst>
      <p:ext uri="{BB962C8B-B14F-4D97-AF65-F5344CB8AC3E}">
        <p14:creationId xmlns:p14="http://schemas.microsoft.com/office/powerpoint/2010/main" val="2608459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838200" y="1752600"/>
            <a:ext cx="77120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42 And they continued steadfastly in the apostles' doctrine and fellowship, in the breaking of bread, and in prayers.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14400" y="2743200"/>
            <a:ext cx="7239000" cy="2895600"/>
            <a:chOff x="576" y="1728"/>
            <a:chExt cx="4560" cy="1824"/>
          </a:xfrm>
        </p:grpSpPr>
        <p:sp>
          <p:nvSpPr>
            <p:cNvPr id="113669" name="Rectangle 5"/>
            <p:cNvSpPr>
              <a:spLocks noChangeArrowheads="1"/>
            </p:cNvSpPr>
            <p:nvPr/>
          </p:nvSpPr>
          <p:spPr bwMode="auto">
            <a:xfrm>
              <a:off x="576" y="2592"/>
              <a:ext cx="4560" cy="9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Word used in 2 Cor. 8:4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when referring to giving &amp; use of money</a:t>
              </a:r>
              <a:endPara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3671" name="Freeform 7"/>
            <p:cNvSpPr>
              <a:spLocks/>
            </p:cNvSpPr>
            <p:nvPr/>
          </p:nvSpPr>
          <p:spPr bwMode="auto">
            <a:xfrm>
              <a:off x="576" y="1728"/>
              <a:ext cx="4560" cy="864"/>
            </a:xfrm>
            <a:custGeom>
              <a:avLst/>
              <a:gdLst/>
              <a:ahLst/>
              <a:cxnLst>
                <a:cxn ang="0">
                  <a:pos x="0" y="864"/>
                </a:cxn>
                <a:cxn ang="0">
                  <a:pos x="2256" y="0"/>
                </a:cxn>
                <a:cxn ang="0">
                  <a:pos x="3312" y="0"/>
                </a:cxn>
                <a:cxn ang="0">
                  <a:pos x="4560" y="864"/>
                </a:cxn>
                <a:cxn ang="0">
                  <a:pos x="0" y="864"/>
                </a:cxn>
              </a:cxnLst>
              <a:rect l="0" t="0" r="r" b="b"/>
              <a:pathLst>
                <a:path w="4560" h="864">
                  <a:moveTo>
                    <a:pt x="0" y="864"/>
                  </a:moveTo>
                  <a:lnTo>
                    <a:pt x="2256" y="0"/>
                  </a:lnTo>
                  <a:lnTo>
                    <a:pt x="3312" y="0"/>
                  </a:lnTo>
                  <a:lnTo>
                    <a:pt x="4560" y="864"/>
                  </a:lnTo>
                  <a:lnTo>
                    <a:pt x="0" y="86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290938" y="304800"/>
            <a:ext cx="2424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Acts 2:42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700" y="5780782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Preachers is having fellowship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(Phil. 1:5; 4:15)</a:t>
            </a:r>
          </a:p>
        </p:txBody>
      </p:sp>
    </p:spTree>
    <p:extLst>
      <p:ext uri="{BB962C8B-B14F-4D97-AF65-F5344CB8AC3E}">
        <p14:creationId xmlns:p14="http://schemas.microsoft.com/office/powerpoint/2010/main" val="2911869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11124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 The Local Church Can Function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Shows Our Love &amp;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Apprec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To God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2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Have Fellowship with Brethren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Obey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 Command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</p:spTree>
    <p:extLst>
      <p:ext uri="{BB962C8B-B14F-4D97-AF65-F5344CB8AC3E}">
        <p14:creationId xmlns:p14="http://schemas.microsoft.com/office/powerpoint/2010/main" val="211026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838200" y="1524000"/>
            <a:ext cx="77120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1 Now concerning the collection for the saints, as I have given 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order</a:t>
            </a:r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 to the churches of Galatia, 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even so do ye</a:t>
            </a:r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3200" u="none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u="none" dirty="0">
                <a:latin typeface="Times New Roman" pitchFamily="18" charset="0"/>
                <a:cs typeface="Times New Roman" pitchFamily="18" charset="0"/>
              </a:rPr>
              <a:t>2 Upon the first day of the week let every one of you lay by him in store, as God hath prospered him, that there be no gatherings when I come.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04800"/>
            <a:ext cx="32811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1 Cor. 16:1-2</a:t>
            </a:r>
          </a:p>
        </p:txBody>
      </p:sp>
    </p:spTree>
    <p:extLst>
      <p:ext uri="{BB962C8B-B14F-4D97-AF65-F5344CB8AC3E}">
        <p14:creationId xmlns:p14="http://schemas.microsoft.com/office/powerpoint/2010/main" val="265960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11124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Not that God stands in need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 The Local Church Can Function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Shows Our Love &amp;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Apprec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To God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2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Have Fellowship with Brethren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Obey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 Command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</a:t>
            </a:r>
            <a:r>
              <a:rPr lang="en-US" sz="3600" kern="0" dirty="0">
                <a:solidFill>
                  <a:schemeClr val="bg1">
                    <a:lumMod val="95000"/>
                  </a:schemeClr>
                </a:solidFill>
                <a:latin typeface="Kristen ITC" pitchFamily="66" charset="0"/>
              </a:rPr>
              <a:t>What is the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Purpose?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0442" y="4572000"/>
            <a:ext cx="7467600" cy="156966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Even though it is a command,</a:t>
            </a:r>
          </a:p>
          <a:p>
            <a:pPr algn="ctr"/>
            <a:r>
              <a:rPr lang="en-US" sz="3200" dirty="0"/>
              <a:t>it is viewed as a thrilling blessing</a:t>
            </a:r>
          </a:p>
          <a:p>
            <a:pPr algn="ctr"/>
            <a:r>
              <a:rPr lang="en-US" sz="3200" dirty="0"/>
              <a:t>(2 Cor. 9:7)</a:t>
            </a:r>
          </a:p>
        </p:txBody>
      </p:sp>
    </p:spTree>
    <p:extLst>
      <p:ext uri="{BB962C8B-B14F-4D97-AF65-F5344CB8AC3E}">
        <p14:creationId xmlns:p14="http://schemas.microsoft.com/office/powerpoint/2010/main" val="4119968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838200" y="1752600"/>
            <a:ext cx="771207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But this I say: He who sows sparingly will also reap sparingly, and he who sows bountifully will also reap bountifully.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7 So let each one give as he purposes in his heart, not grudgingly or of necessity; for God loves a cheerful giver.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0774" y="304800"/>
            <a:ext cx="2999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Cor. 9:6-7</a:t>
            </a:r>
          </a:p>
        </p:txBody>
      </p:sp>
    </p:spTree>
    <p:extLst>
      <p:ext uri="{BB962C8B-B14F-4D97-AF65-F5344CB8AC3E}">
        <p14:creationId xmlns:p14="http://schemas.microsoft.com/office/powerpoint/2010/main" val="1378665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2415188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04800" y="1828800"/>
            <a:ext cx="2667000" cy="4800600"/>
          </a:xfrm>
          <a:prstGeom prst="rect">
            <a:avLst/>
          </a:prstGeom>
          <a:solidFill>
            <a:srgbClr val="FFFFFF">
              <a:alpha val="4705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All Kinds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Abuse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Any time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When need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Weekdays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lang="en-US" sz="1400" b="1" kern="0" dirty="0">
              <a:solidFill>
                <a:srgbClr val="002060"/>
              </a:solidFill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Billing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00400" y="1828800"/>
            <a:ext cx="2667000" cy="4800600"/>
          </a:xfrm>
          <a:prstGeom prst="rect">
            <a:avLst/>
          </a:prstGeom>
          <a:solidFill>
            <a:srgbClr val="FFFFFF">
              <a:alpha val="4705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Limited to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the First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Day of Week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1 Cor. 16:1-2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Only day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authorized!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45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838200" y="1524000"/>
            <a:ext cx="77120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Now concerning the collection for the saints, as I have given order to the churches of Galatia, even so do ye.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Upon the first day of the week let every one of you lay by him in store, as God hath prospered him, that there be no gatherings when I come.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0" y="304800"/>
            <a:ext cx="32811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Cor. 16:1-2</a:t>
            </a:r>
          </a:p>
        </p:txBody>
      </p:sp>
    </p:spTree>
    <p:extLst>
      <p:ext uri="{BB962C8B-B14F-4D97-AF65-F5344CB8AC3E}">
        <p14:creationId xmlns:p14="http://schemas.microsoft.com/office/powerpoint/2010/main" val="2009897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3200400" y="1828800"/>
            <a:ext cx="2667000" cy="4800600"/>
          </a:xfrm>
          <a:prstGeom prst="rect">
            <a:avLst/>
          </a:prstGeom>
          <a:solidFill>
            <a:srgbClr val="FFFFFF">
              <a:alpha val="4705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Limited to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the First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Day of Week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1 Cor. 16:1-2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Only day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authorized!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6096000" y="1828800"/>
            <a:ext cx="2667000" cy="4800600"/>
          </a:xfrm>
          <a:prstGeom prst="rect">
            <a:avLst/>
          </a:prstGeom>
          <a:solidFill>
            <a:srgbClr val="FFFFFF">
              <a:alpha val="4705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Every First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Day of Week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1 Cor. 16:1-2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kern="0" dirty="0">
              <a:solidFill>
                <a:srgbClr val="002060"/>
              </a:solidFill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1828800"/>
            <a:ext cx="2667000" cy="4800600"/>
          </a:xfrm>
          <a:prstGeom prst="rect">
            <a:avLst/>
          </a:prstGeom>
          <a:solidFill>
            <a:srgbClr val="FFFFFF">
              <a:alpha val="4705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All Kinds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Abuse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Any time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When need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Weekdays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lang="en-US" sz="1400" b="1" kern="0" dirty="0">
              <a:solidFill>
                <a:srgbClr val="002060"/>
              </a:solidFill>
              <a:latin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Billing</a:t>
            </a:r>
          </a:p>
        </p:txBody>
      </p:sp>
    </p:spTree>
    <p:extLst>
      <p:ext uri="{BB962C8B-B14F-4D97-AF65-F5344CB8AC3E}">
        <p14:creationId xmlns:p14="http://schemas.microsoft.com/office/powerpoint/2010/main" val="2451245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" y="1295400"/>
            <a:ext cx="8915400" cy="830997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u="sng" dirty="0"/>
              <a:t>Argued</a:t>
            </a:r>
            <a:r>
              <a:rPr lang="en-US" sz="2400" dirty="0"/>
              <a:t>: Not a need to take up a collection every week – only when there is a special need. Such was the case in 1 Cor. 16:1-2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" y="2333685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Was a special need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argument is so, there is no pattern for raising money for evangelism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Fail to recognize /distinguish the general authority for raising money from particular use of the funds (as in Corinthian case).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no regular contribution before 1 Cor. 16, was there regular weekly times of worship? (1 Corinthians was written before the events of Acts 20:7)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Evidence of systematic giving (Acts 2:42; 1 Cor. 16 – their question shows they knew something about contributions)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Does this mean that if a church takes up a weekly contribution they are acting without authority – doing wrong?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Every Week</a:t>
            </a:r>
          </a:p>
        </p:txBody>
      </p:sp>
    </p:spTree>
    <p:extLst>
      <p:ext uri="{BB962C8B-B14F-4D97-AF65-F5344CB8AC3E}">
        <p14:creationId xmlns:p14="http://schemas.microsoft.com/office/powerpoint/2010/main" val="1869769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Every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371600"/>
            <a:ext cx="8382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 the first day of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week, each of you is to put something aside and store it up, as he may prosper, so that there will be no collecting when I come.” (ESV)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 the first day of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week each one of you is to put aside and save, as he may prosper, so that no collections be made when I come.” (NASB)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 the first day of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week, each one of you should set aside a sum of money in keeping with your income, saving it up, so that when I come no collections will have to be made.” (NIV)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of the week, let each one of you lay by him, treasuring up whatever he may have prospered, that when I may come then collections may not be made;” (YLT)</a:t>
            </a:r>
          </a:p>
        </p:txBody>
      </p:sp>
    </p:spTree>
    <p:extLst>
      <p:ext uri="{BB962C8B-B14F-4D97-AF65-F5344CB8AC3E}">
        <p14:creationId xmlns:p14="http://schemas.microsoft.com/office/powerpoint/2010/main" val="3955056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Every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48800"/>
            <a:ext cx="8420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l-GR" sz="2400" dirty="0"/>
              <a:t>κατά</a:t>
            </a:r>
            <a:r>
              <a:rPr lang="en-US" sz="2400" dirty="0"/>
              <a:t> occurs in its distributive sense to denote </a:t>
            </a:r>
            <a:r>
              <a:rPr lang="en-US" sz="2400" b="1" dirty="0"/>
              <a:t>every</a:t>
            </a:r>
            <a:r>
              <a:rPr lang="en-US" sz="2400" dirty="0"/>
              <a:t> (as in </a:t>
            </a:r>
            <a:r>
              <a:rPr lang="el-GR" sz="2400" dirty="0"/>
              <a:t>καθʼ ἡμέραν</a:t>
            </a:r>
            <a:r>
              <a:rPr lang="en-US" sz="2400" dirty="0"/>
              <a:t> elsewhere).” </a:t>
            </a:r>
          </a:p>
          <a:p>
            <a:endParaRPr lang="en-US" sz="800" dirty="0"/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A. C.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Thiselton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 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First Epistle to the Corinthians: a commentary on the Greek text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(p. 1321). </a:t>
            </a:r>
          </a:p>
          <a:p>
            <a:r>
              <a:rPr lang="en-US" sz="24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l-GR" sz="2400" dirty="0"/>
              <a:t>Κατὰ</a:t>
            </a:r>
            <a:r>
              <a:rPr lang="en-US" sz="2400" dirty="0"/>
              <a:t> has a distributive force, </a:t>
            </a:r>
            <a:r>
              <a:rPr lang="en-US" sz="2400" i="1" dirty="0"/>
              <a:t>every</a:t>
            </a:r>
            <a:r>
              <a:rPr lang="en-US" sz="2400" dirty="0"/>
              <a:t> first day.”</a:t>
            </a:r>
          </a:p>
          <a:p>
            <a:endParaRPr lang="en-US" sz="800" dirty="0"/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R. Vincent, 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Word studies in the New Testament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(Vol. 3, p. 288).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“The first day of the week is Sunday, and </a:t>
            </a:r>
            <a:r>
              <a:rPr lang="el-GR" sz="2400" dirty="0"/>
              <a:t>κατά</a:t>
            </a:r>
            <a:r>
              <a:rPr lang="en-US" sz="2400" dirty="0"/>
              <a:t> is distributive so that we may translate: “Sunday by Sunday let each of you lay by,” etc.”</a:t>
            </a:r>
          </a:p>
          <a:p>
            <a:endParaRPr lang="en-US" sz="800" dirty="0"/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R.C.H.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Lenski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interpretation of St.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Pauls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First and Second epistle to the Corinthians (p. 759)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05070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" y="1377696"/>
            <a:ext cx="8915400" cy="830997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u="sng" dirty="0"/>
              <a:t>Argued</a:t>
            </a:r>
            <a:r>
              <a:rPr lang="en-US" sz="2400" dirty="0"/>
              <a:t>: To lay by in “store” means to put money aside “at home” to give later when a special need arises.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" y="2519589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No major translation put “at home” in the text.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funds saved at home, why is the 1</a:t>
            </a:r>
            <a:r>
              <a:rPr lang="en-US" sz="2400" baseline="30000" dirty="0"/>
              <a:t>st</a:t>
            </a:r>
            <a:r>
              <a:rPr lang="en-US" sz="2400" dirty="0"/>
              <a:t> day specified?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set aside at home, there would be gatherings when Paul came!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“Storing” [NKJV] (</a:t>
            </a:r>
            <a:r>
              <a:rPr lang="en-US" sz="2400" dirty="0" err="1"/>
              <a:t>Gk</a:t>
            </a:r>
            <a:r>
              <a:rPr lang="en-US" sz="2400" dirty="0"/>
              <a:t>: </a:t>
            </a:r>
            <a:r>
              <a:rPr lang="en-US" sz="2400" i="1" dirty="0" err="1"/>
              <a:t>thesaurizo</a:t>
            </a:r>
            <a:r>
              <a:rPr lang="en-US" sz="2400" dirty="0"/>
              <a:t> #2343 ). Vine: “Akin to </a:t>
            </a:r>
            <a:r>
              <a:rPr lang="en-US" sz="2400" i="1" dirty="0" err="1"/>
              <a:t>thesauro</a:t>
            </a:r>
            <a:r>
              <a:rPr lang="en-US" sz="2400" dirty="0"/>
              <a:t> ‘a treasury, a storehouse, a treasure.’”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914400" y="381000"/>
            <a:ext cx="73152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Every Week</a:t>
            </a:r>
          </a:p>
        </p:txBody>
      </p:sp>
    </p:spTree>
    <p:extLst>
      <p:ext uri="{BB962C8B-B14F-4D97-AF65-F5344CB8AC3E}">
        <p14:creationId xmlns:p14="http://schemas.microsoft.com/office/powerpoint/2010/main" val="522242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277024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381000" y="342900"/>
            <a:ext cx="8382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III. How (Manner) </a:t>
            </a:r>
            <a:r>
              <a:rPr lang="en-US" sz="3600" kern="0" dirty="0">
                <a:solidFill>
                  <a:prstClr val="white">
                    <a:lumMod val="95000"/>
                  </a:prstClr>
                </a:solidFill>
                <a:latin typeface="Kristen ITC" pitchFamily="66" charset="0"/>
              </a:rPr>
              <a:t>Should One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Give?</a:t>
            </a:r>
          </a:p>
        </p:txBody>
      </p:sp>
      <p:sp>
        <p:nvSpPr>
          <p:cNvPr id="3" name="Rectangle 5" descr="Purple mesh"/>
          <p:cNvSpPr>
            <a:spLocks noChangeArrowheads="1"/>
          </p:cNvSpPr>
          <p:nvPr/>
        </p:nvSpPr>
        <p:spPr bwMode="auto">
          <a:xfrm>
            <a:off x="1271587" y="1371600"/>
            <a:ext cx="6477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Attitude: Giving of self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8:5)</a:t>
            </a:r>
          </a:p>
        </p:txBody>
      </p:sp>
      <p:sp>
        <p:nvSpPr>
          <p:cNvPr id="4" name="Rectangle 6" descr="Purple mesh"/>
          <p:cNvSpPr>
            <a:spLocks noChangeArrowheads="1"/>
          </p:cNvSpPr>
          <p:nvPr/>
        </p:nvSpPr>
        <p:spPr bwMode="auto">
          <a:xfrm>
            <a:off x="1295400" y="2514600"/>
            <a:ext cx="647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Biblical Principles: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447800" y="3352800"/>
            <a:ext cx="6173293" cy="2554545"/>
          </a:xfrm>
          <a:prstGeom prst="rect">
            <a:avLst/>
          </a:prstGeom>
          <a:solidFill>
            <a:srgbClr val="FFFFCC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As prospered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(1 Cor. 16:1-2)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Bountifully - Liberally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9:6)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As purposed in heart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9:7)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Cheerful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9:7)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Sacrificially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8:1-4)</a:t>
            </a:r>
          </a:p>
        </p:txBody>
      </p:sp>
    </p:spTree>
    <p:extLst>
      <p:ext uri="{BB962C8B-B14F-4D97-AF65-F5344CB8AC3E}">
        <p14:creationId xmlns:p14="http://schemas.microsoft.com/office/powerpoint/2010/main" val="3301895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uiExpand="1" build="p" bldLvl="5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1420267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609600" y="304800"/>
            <a:ext cx="79248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IV. How Much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 Should One Give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?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209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Specific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Amount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Given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806203" y="927318"/>
            <a:ext cx="21749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As we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Have Been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Prospered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(1 Cor. 16)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143000" y="2819400"/>
            <a:ext cx="6896688" cy="5334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Determined by: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66800" y="3503235"/>
            <a:ext cx="7257919" cy="3354765"/>
          </a:xfrm>
          <a:prstGeom prst="rect">
            <a:avLst/>
          </a:prstGeom>
          <a:solidFill>
            <a:srgbClr val="FFFFCC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Amount one makes - Income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Other blessings (gifts, inheritance, etc.)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Obligations &amp; responsibilities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Examples</a:t>
            </a: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&gt;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God gave his son (John 3:16)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&gt;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Son gave his life ( Rom. 5:8-9)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&gt;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Others gave sacrificially (Acts 4:32-ff)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 rot="19905704">
            <a:off x="-284444" y="3154017"/>
            <a:ext cx="9623286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How Much Do I Want To Give?</a:t>
            </a:r>
          </a:p>
        </p:txBody>
      </p:sp>
      <p:pic>
        <p:nvPicPr>
          <p:cNvPr id="8" name="Picture 2" descr="http://thinkwinemarketing.files.wordpress.com/2009/08/credit-union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904875"/>
            <a:ext cx="2314755" cy="1533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8006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nimBg="1" autoUpdateAnimBg="0"/>
      <p:bldP spid="6" grpId="0" uiExpand="1" build="p" bldLvl="5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609600" y="304800"/>
            <a:ext cx="79248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IV. How Much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 Should One Give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?</a:t>
            </a:r>
          </a:p>
        </p:txBody>
      </p:sp>
      <p:pic>
        <p:nvPicPr>
          <p:cNvPr id="8" name="Picture 2" descr="http://thinkwinemarketing.files.wordpress.com/2009/08/credit-union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904875"/>
            <a:ext cx="2314755" cy="1533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18730" y="3733800"/>
            <a:ext cx="6449201" cy="2554545"/>
          </a:xfrm>
          <a:prstGeom prst="rect">
            <a:avLst/>
          </a:prstGeom>
          <a:solidFill>
            <a:srgbClr val="FFFFCC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As prospered?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(1 Cor. 16:1-2)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Bountifully – Liberally?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9:6)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As purposed in heart?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9:7)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Cheerful?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9:7)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Sacrificially?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(2 Cor. 8:1-4)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7763" y="2622976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Are You Giving….</a:t>
            </a:r>
          </a:p>
        </p:txBody>
      </p:sp>
      <p:sp>
        <p:nvSpPr>
          <p:cNvPr id="11" name="Oval 10"/>
          <p:cNvSpPr/>
          <p:nvPr/>
        </p:nvSpPr>
        <p:spPr>
          <a:xfrm>
            <a:off x="1118730" y="3638549"/>
            <a:ext cx="2767470" cy="7810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959595" y="4140719"/>
            <a:ext cx="2767470" cy="7810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3000" y="5619749"/>
            <a:ext cx="2767470" cy="7810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07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3858330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838200" y="2236787"/>
            <a:ext cx="7772400" cy="363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Gal. 6:7-9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7 Do not be deceived, God is not mocked; for whatever a man sows, this he will also reap.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8 For the one who sows to his own flesh shall from the flesh reap corruption, but the one who sows to the Spirit shall from the Spirit reap eternal life.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9 And let us not lose heart in doing good, for in due time we shall reap if we do not grow weary. 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685800"/>
            <a:ext cx="53689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Reap As We Sow</a:t>
            </a:r>
          </a:p>
        </p:txBody>
      </p:sp>
    </p:spTree>
    <p:extLst>
      <p:ext uri="{BB962C8B-B14F-4D97-AF65-F5344CB8AC3E}">
        <p14:creationId xmlns:p14="http://schemas.microsoft.com/office/powerpoint/2010/main" val="2852058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838200" y="1905000"/>
            <a:ext cx="77724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2 Cor. 9:7-9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7 Let each one do just as he has purposed in his heart; not grudgingly or under compulsion; for God loves a cheerful giver.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8 And God is able to make all grace abound to you, that always having all sufficiency in everything, you may have an abundance for every good deed;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9 as it is written, "He scattered abroad, he gave to the poor, His righteousness abides forever."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685800"/>
            <a:ext cx="53689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Reap As We Sow</a:t>
            </a:r>
          </a:p>
        </p:txBody>
      </p:sp>
    </p:spTree>
    <p:extLst>
      <p:ext uri="{BB962C8B-B14F-4D97-AF65-F5344CB8AC3E}">
        <p14:creationId xmlns:p14="http://schemas.microsoft.com/office/powerpoint/2010/main" val="194033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783189" y="762000"/>
            <a:ext cx="75988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Reap As We Sow</a:t>
            </a:r>
          </a:p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Examples of Those Didn’t</a:t>
            </a:r>
          </a:p>
        </p:txBody>
      </p:sp>
      <p:sp>
        <p:nvSpPr>
          <p:cNvPr id="128005" name="Oval 5"/>
          <p:cNvSpPr>
            <a:spLocks noChangeArrowheads="1"/>
          </p:cNvSpPr>
          <p:nvPr/>
        </p:nvSpPr>
        <p:spPr bwMode="auto">
          <a:xfrm>
            <a:off x="762000" y="2895600"/>
            <a:ext cx="3810000" cy="1676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Rich Young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Ruler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(Matt. 19)</a:t>
            </a:r>
          </a:p>
        </p:txBody>
      </p:sp>
      <p:sp>
        <p:nvSpPr>
          <p:cNvPr id="128006" name="Oval 6"/>
          <p:cNvSpPr>
            <a:spLocks noChangeArrowheads="1"/>
          </p:cNvSpPr>
          <p:nvPr/>
        </p:nvSpPr>
        <p:spPr bwMode="auto">
          <a:xfrm>
            <a:off x="4724400" y="2895600"/>
            <a:ext cx="3810000" cy="1676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Rich Man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(Luke 16:19ff)</a:t>
            </a:r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3124200" y="4572000"/>
            <a:ext cx="3810000" cy="1676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Rich Fool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itchFamily="34" charset="0"/>
              </a:rPr>
              <a:t>(Luke 12)</a:t>
            </a:r>
          </a:p>
        </p:txBody>
      </p:sp>
    </p:spTree>
    <p:extLst>
      <p:ext uri="{BB962C8B-B14F-4D97-AF65-F5344CB8AC3E}">
        <p14:creationId xmlns:p14="http://schemas.microsoft.com/office/powerpoint/2010/main" val="3392119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 animBg="1" autoUpdateAnimBg="0"/>
      <p:bldP spid="128006" grpId="0" animBg="1" autoUpdateAnimBg="0"/>
      <p:bldP spid="128007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937243" y="762000"/>
            <a:ext cx="759881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Reap As We Sow</a:t>
            </a:r>
          </a:p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Examples of Those Didn’t</a:t>
            </a:r>
          </a:p>
          <a:p>
            <a:pPr marL="914400" marR="0" lvl="0" indent="-9144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Possible to Rob God</a:t>
            </a:r>
          </a:p>
        </p:txBody>
      </p:sp>
      <p:sp>
        <p:nvSpPr>
          <p:cNvPr id="129031" name="AutoShape 7"/>
          <p:cNvSpPr>
            <a:spLocks noChangeArrowheads="1"/>
          </p:cNvSpPr>
          <p:nvPr/>
        </p:nvSpPr>
        <p:spPr bwMode="auto">
          <a:xfrm>
            <a:off x="2209800" y="3581400"/>
            <a:ext cx="4953000" cy="2438400"/>
          </a:xfrm>
          <a:prstGeom prst="irregularSeal1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itchFamily="34" charset="0"/>
              </a:rPr>
              <a:t>Mal. 3:8</a:t>
            </a:r>
          </a:p>
        </p:txBody>
      </p:sp>
    </p:spTree>
    <p:extLst>
      <p:ext uri="{BB962C8B-B14F-4D97-AF65-F5344CB8AC3E}">
        <p14:creationId xmlns:p14="http://schemas.microsoft.com/office/powerpoint/2010/main" val="3832709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36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I. What is the Purpose?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31813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II. When &amp; How Often?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0" y="40005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III. How (Manner) Should One Give?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0" y="481965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IV. How Much Should One Give?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56388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000000">
              <a:alpha val="85098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risten ITC" pitchFamily="66" charset="0"/>
              </a:rPr>
              <a:t>V. How Serious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28600"/>
            <a:ext cx="8380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Kristen ITC" pitchFamily="66" charset="0"/>
              </a:rPr>
              <a:t>Questions About Giving</a:t>
            </a:r>
          </a:p>
        </p:txBody>
      </p:sp>
    </p:spTree>
    <p:extLst>
      <p:ext uri="{BB962C8B-B14F-4D97-AF65-F5344CB8AC3E}">
        <p14:creationId xmlns:p14="http://schemas.microsoft.com/office/powerpoint/2010/main" val="1261315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1934</Words>
  <Application>Microsoft Office PowerPoint</Application>
  <PresentationFormat>On-screen Show (4:3)</PresentationFormat>
  <Paragraphs>260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Kristen ITC</vt:lpstr>
      <vt:lpstr>Calibri</vt:lpstr>
      <vt:lpstr>Times New Roman</vt:lpstr>
      <vt:lpstr>Office Theme</vt:lpstr>
      <vt:lpstr>1_Office Theme</vt:lpstr>
      <vt:lpstr>2_Office Theme</vt:lpstr>
      <vt:lpstr>10_Office Theme</vt:lpstr>
      <vt:lpstr>11_Office Theme</vt:lpstr>
      <vt:lpstr>12_Office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38</cp:revision>
  <cp:lastPrinted>2016-10-23T03:20:13Z</cp:lastPrinted>
  <dcterms:created xsi:type="dcterms:W3CDTF">2010-05-01T23:03:06Z</dcterms:created>
  <dcterms:modified xsi:type="dcterms:W3CDTF">2016-10-24T02:17:01Z</dcterms:modified>
</cp:coreProperties>
</file>