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  <p:sldMasterId id="2147483697" r:id="rId2"/>
    <p:sldMasterId id="2147483721" r:id="rId3"/>
    <p:sldMasterId id="2147483733" r:id="rId4"/>
  </p:sldMasterIdLst>
  <p:notesMasterIdLst>
    <p:notesMasterId r:id="rId42"/>
  </p:notesMasterIdLst>
  <p:sldIdLst>
    <p:sldId id="314" r:id="rId5"/>
    <p:sldId id="322" r:id="rId6"/>
    <p:sldId id="323" r:id="rId7"/>
    <p:sldId id="318" r:id="rId8"/>
    <p:sldId id="285" r:id="rId9"/>
    <p:sldId id="256" r:id="rId10"/>
    <p:sldId id="266" r:id="rId11"/>
    <p:sldId id="287" r:id="rId12"/>
    <p:sldId id="286" r:id="rId13"/>
    <p:sldId id="288" r:id="rId14"/>
    <p:sldId id="298" r:id="rId15"/>
    <p:sldId id="289" r:id="rId16"/>
    <p:sldId id="299" r:id="rId17"/>
    <p:sldId id="290" r:id="rId18"/>
    <p:sldId id="300" r:id="rId19"/>
    <p:sldId id="321" r:id="rId20"/>
    <p:sldId id="320" r:id="rId21"/>
    <p:sldId id="291" r:id="rId22"/>
    <p:sldId id="301" r:id="rId23"/>
    <p:sldId id="292" r:id="rId24"/>
    <p:sldId id="302" r:id="rId25"/>
    <p:sldId id="293" r:id="rId26"/>
    <p:sldId id="303" r:id="rId27"/>
    <p:sldId id="294" r:id="rId28"/>
    <p:sldId id="304" r:id="rId29"/>
    <p:sldId id="295" r:id="rId30"/>
    <p:sldId id="305" r:id="rId31"/>
    <p:sldId id="296" r:id="rId32"/>
    <p:sldId id="306" r:id="rId33"/>
    <p:sldId id="297" r:id="rId34"/>
    <p:sldId id="307" r:id="rId35"/>
    <p:sldId id="309" r:id="rId36"/>
    <p:sldId id="310" r:id="rId37"/>
    <p:sldId id="311" r:id="rId38"/>
    <p:sldId id="312" r:id="rId39"/>
    <p:sldId id="308" r:id="rId40"/>
    <p:sldId id="258" r:id="rId4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Comic Sans MS" panose="030F0702030302020204" pitchFamily="66" charset="0"/>
      <p:regular r:id="rId47"/>
      <p:bold r:id="rId48"/>
      <p:italic r:id="rId49"/>
      <p:boldItalic r:id="rId50"/>
    </p:embeddedFont>
    <p:embeddedFont>
      <p:font typeface="Californian FB" panose="0207040306080B030204" pitchFamily="18" charset="0"/>
      <p:regular r:id="rId51"/>
      <p:bold r:id="rId52"/>
      <p:italic r:id="rId53"/>
    </p:embeddedFont>
    <p:embeddedFont>
      <p:font typeface="Tahoma" panose="020B0604030504040204" pitchFamily="34" charset="0"/>
      <p:regular r:id="rId54"/>
      <p:bold r:id="rId55"/>
    </p:embeddedFont>
    <p:embeddedFont>
      <p:font typeface="Arial Narrow" panose="020B0606020202030204" pitchFamily="34" charset="0"/>
      <p:regular r:id="rId56"/>
      <p:bold r:id="rId57"/>
      <p:italic r:id="rId58"/>
      <p:boldItalic r:id="rId59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FFFF00"/>
    <a:srgbClr val="000000"/>
    <a:srgbClr val="333300"/>
    <a:srgbClr val="CC6600"/>
    <a:srgbClr val="FFFFFF"/>
    <a:srgbClr val="3333FF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388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font" Target="fonts/font13.fntdata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font" Target="fonts/font12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8" Type="http://schemas.openxmlformats.org/officeDocument/2006/relationships/font" Target="fonts/font16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7.fntdata"/><Relationship Id="rId57" Type="http://schemas.openxmlformats.org/officeDocument/2006/relationships/font" Target="fonts/font15.fntdata"/><Relationship Id="rId61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font" Target="fonts/font14.fntdata"/><Relationship Id="rId8" Type="http://schemas.openxmlformats.org/officeDocument/2006/relationships/slide" Target="slides/slide4.xml"/><Relationship Id="rId51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4.fntdata"/><Relationship Id="rId59" Type="http://schemas.openxmlformats.org/officeDocument/2006/relationships/font" Target="fonts/font1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74C92-CD0F-406A-AE34-4274507BAAED}" type="datetimeFigureOut">
              <a:rPr lang="en-US" smtClean="0"/>
              <a:t>8/29/2016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BF65D-2949-48C8-882E-3885F2ACF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685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8872538" cy="6858000"/>
            <a:chOff x="0" y="0"/>
            <a:chExt cx="5589" cy="4320"/>
          </a:xfrm>
        </p:grpSpPr>
        <p:sp>
          <p:nvSpPr>
            <p:cNvPr id="4099" name="Rectangle 3" descr="Stationery"/>
            <p:cNvSpPr>
              <a:spLocks noChangeArrowheads="1"/>
            </p:cNvSpPr>
            <p:nvPr/>
          </p:nvSpPr>
          <p:spPr bwMode="white">
            <a:xfrm>
              <a:off x="336" y="150"/>
              <a:ext cx="5253" cy="4026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4100" name="Picture 4" descr="A:\minispir.GI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ltGray">
            <a:xfrm>
              <a:off x="0" y="0"/>
              <a:ext cx="670" cy="4320"/>
            </a:xfrm>
            <a:prstGeom prst="rect">
              <a:avLst/>
            </a:prstGeom>
            <a:noFill/>
          </p:spPr>
        </p:pic>
      </p:grpSp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962025" y="1925638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647825" y="3738563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half" idx="2"/>
          </p:nvPr>
        </p:nvSpPr>
        <p:spPr>
          <a:xfrm>
            <a:off x="962025" y="6100763"/>
            <a:ext cx="19050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endParaRPr lang="en-US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>
          <a:xfrm>
            <a:off x="3400425" y="6100763"/>
            <a:ext cx="28956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endParaRPr lang="en-US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29425" y="6100763"/>
            <a:ext cx="19050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fld id="{1DE562A2-3AC2-4079-AC88-19A4E26281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A8BB08-3B8A-4869-B3E9-5C366E99A0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F0E071-8F84-4EC1-8C35-767CC200A9D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88BF7E-D55C-4E62-AC7C-1ABBDE3561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F51720-985A-4E81-9775-B52DD06884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38B506-AFD1-4900-97F2-EB72CF10BD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12B18A-9223-4386-8AFA-EFC8F85EB0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8BD70E-D6E7-4E77-BD53-669B7F2A42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7DD087-44AB-4FD1-B778-B57B3B400B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9CF1A4-20C9-4CCD-B604-E5C7E9896F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19900" y="4572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4572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E3B93A-4487-4A7C-BBEE-287D4028F2E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8872538" cy="6858000"/>
            <a:chOff x="0" y="0"/>
            <a:chExt cx="5589" cy="4320"/>
          </a:xfrm>
        </p:grpSpPr>
        <p:sp>
          <p:nvSpPr>
            <p:cNvPr id="5" name="Rectangle 3" descr="Stationery"/>
            <p:cNvSpPr>
              <a:spLocks noChangeArrowheads="1"/>
            </p:cNvSpPr>
            <p:nvPr/>
          </p:nvSpPr>
          <p:spPr bwMode="white">
            <a:xfrm>
              <a:off x="336" y="150"/>
              <a:ext cx="5253" cy="4026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402000"/>
                </a:solidFill>
                <a:latin typeface="Times New Roman" charset="0"/>
              </a:endParaRPr>
            </a:p>
          </p:txBody>
        </p:sp>
        <p:pic>
          <p:nvPicPr>
            <p:cNvPr id="6" name="Picture 4" descr="A:\minispir.GI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ltGray">
            <a:xfrm>
              <a:off x="0" y="0"/>
              <a:ext cx="67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962025" y="1925638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647825" y="3738563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xfrm>
            <a:off x="962025" y="6100763"/>
            <a:ext cx="19050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400425" y="6100763"/>
            <a:ext cx="28956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29425" y="6100763"/>
            <a:ext cx="19050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pPr>
              <a:defRPr/>
            </a:pPr>
            <a:fld id="{67290924-5F51-4ADA-ACDF-5EAAD2058D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A08366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A08366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A088A-0B84-49D7-BB48-528C9B5B0DF5}" type="slidenum">
              <a:rPr lang="en-US">
                <a:solidFill>
                  <a:srgbClr val="A08366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A0836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A08366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A08366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80050-E9AE-4B06-9DFC-74A6C636A772}" type="slidenum">
              <a:rPr lang="en-US">
                <a:solidFill>
                  <a:srgbClr val="A08366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A0836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A08366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A08366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3EB88-4BDB-43EB-8603-116F7554869A}" type="slidenum">
              <a:rPr lang="en-US">
                <a:solidFill>
                  <a:srgbClr val="A08366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A0836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A08366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A08366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5A7EE-8382-4DF3-8B6E-E1BE82CA2051}" type="slidenum">
              <a:rPr lang="en-US">
                <a:solidFill>
                  <a:srgbClr val="A08366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A0836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A08366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A08366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3C886-726C-4A24-8469-DDB6D0152BCD}" type="slidenum">
              <a:rPr lang="en-US">
                <a:solidFill>
                  <a:srgbClr val="A08366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A0836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A08366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A08366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845E0A-C45E-40F5-8BB9-B74AD1D2067F}" type="slidenum">
              <a:rPr lang="en-US">
                <a:solidFill>
                  <a:srgbClr val="A08366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A0836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A08366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A08366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E1A99-2C51-4210-A658-C9250FDF3B69}" type="slidenum">
              <a:rPr lang="en-US">
                <a:solidFill>
                  <a:srgbClr val="A08366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A0836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A08366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A08366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4C503B-6E8A-46F5-A4F5-CF1D48F84D17}" type="slidenum">
              <a:rPr lang="en-US">
                <a:solidFill>
                  <a:srgbClr val="A08366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A0836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A08366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A08366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15E74-94F7-44D5-BE63-B8D95E5F41B2}" type="slidenum">
              <a:rPr lang="en-US">
                <a:solidFill>
                  <a:srgbClr val="A08366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A0836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19900" y="4572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4572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A08366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A08366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9EB107-C64F-42C1-B1C7-2D578427D04E}" type="slidenum">
              <a:rPr lang="en-US">
                <a:solidFill>
                  <a:srgbClr val="A08366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A0836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EB0E74-9428-4AA1-820A-8FA637EA814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B179D8-F357-460F-879A-C5E9D618EF0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D40521-68AF-4AE2-8194-2A0FA358F32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DD2A09-4B4A-4CEA-8777-68B066114BF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9E3253-5BF9-4A6D-8CFF-88B65AF865E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FC46A8-5C83-4268-AE93-38FE758F4F0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78E9C5-F7D9-42A4-91CA-8B72C0CE6F9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39C68B-E40E-4AFC-A659-254D3042AF6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E31B82-4557-4CEB-99C1-BA86461B77F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C075A4-A3A0-4F7F-85B7-A871AA60D76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AB29A2-B991-46C8-9BA1-3943E71FB88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8872538" cy="6858000"/>
            <a:chOff x="0" y="0"/>
            <a:chExt cx="5589" cy="4320"/>
          </a:xfrm>
        </p:grpSpPr>
        <p:sp>
          <p:nvSpPr>
            <p:cNvPr id="4099" name="Rectangle 3" descr="Stationery"/>
            <p:cNvSpPr>
              <a:spLocks noChangeArrowheads="1"/>
            </p:cNvSpPr>
            <p:nvPr/>
          </p:nvSpPr>
          <p:spPr bwMode="white">
            <a:xfrm>
              <a:off x="336" y="150"/>
              <a:ext cx="5253" cy="4026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4100" name="Picture 4" descr="A:\minispir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0" y="0"/>
              <a:ext cx="670" cy="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962025" y="1925638"/>
            <a:ext cx="77724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647825" y="3738563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half" idx="2"/>
          </p:nvPr>
        </p:nvSpPr>
        <p:spPr>
          <a:xfrm>
            <a:off x="962025" y="6100763"/>
            <a:ext cx="19050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>
          <a:xfrm>
            <a:off x="3400425" y="6100763"/>
            <a:ext cx="28956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29425" y="6100763"/>
            <a:ext cx="19050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fld id="{9178092B-3669-412C-B5EA-C56DD6A8CB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20184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AAFF7-2EFE-4AFC-BA28-896FE0C8F7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9602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9C3513-01C6-48ED-8B06-A03C688BC3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9239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8288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8288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9FE59A-2172-4443-8C8A-BDC33FB5A1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76451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C7F53B-E1C9-44C7-BA2D-D8390C91E2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34442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DF2075-ED66-43BF-889F-3D54B62EEC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4255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133C66-7388-4777-84D0-FFD72CEBAE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85581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E1485-C9FA-4500-8762-7BFF59C8F2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11802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D074C2-4A38-43EC-B8F5-4441938196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88723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9C3ED6-2D8A-4EFC-ABC8-D8DCDBE9BC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818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19900" y="4572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4572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704C0A-8D8F-4F8F-A778-38C857C334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1097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8C735A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0"/>
            <a:ext cx="8872538" cy="6858000"/>
            <a:chOff x="0" y="0"/>
            <a:chExt cx="5589" cy="4320"/>
          </a:xfrm>
        </p:grpSpPr>
        <p:sp>
          <p:nvSpPr>
            <p:cNvPr id="3075" name="Rectangle 3"/>
            <p:cNvSpPr>
              <a:spLocks noChangeArrowheads="1"/>
            </p:cNvSpPr>
            <p:nvPr/>
          </p:nvSpPr>
          <p:spPr bwMode="ltGray">
            <a:xfrm>
              <a:off x="336" y="150"/>
              <a:ext cx="5253" cy="402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076" name="Picture 4" descr="A:\minispir.GIF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ltGray">
            <a:xfrm>
              <a:off x="0" y="0"/>
              <a:ext cx="670" cy="4320"/>
            </a:xfrm>
            <a:prstGeom prst="rect">
              <a:avLst/>
            </a:prstGeom>
            <a:noFill/>
          </p:spPr>
        </p:pic>
        <p:sp>
          <p:nvSpPr>
            <p:cNvPr id="3077" name="Line 5"/>
            <p:cNvSpPr>
              <a:spLocks noChangeShapeType="1"/>
            </p:cNvSpPr>
            <p:nvPr/>
          </p:nvSpPr>
          <p:spPr bwMode="ltGray">
            <a:xfrm>
              <a:off x="640" y="1008"/>
              <a:ext cx="4880" cy="0"/>
            </a:xfrm>
            <a:prstGeom prst="line">
              <a:avLst/>
            </a:prstGeom>
            <a:noFill/>
            <a:ln w="31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7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8288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096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0960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096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fld id="{7E76E122-6A3C-4DE6-BD4A-3011F1E0AEF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Monotype Sorts" pitchFamily="2" charset="2"/>
        <a:buChar char="4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8C735A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8872538" cy="6858000"/>
            <a:chOff x="0" y="0"/>
            <a:chExt cx="5589" cy="4320"/>
          </a:xfrm>
        </p:grpSpPr>
        <p:sp>
          <p:nvSpPr>
            <p:cNvPr id="3075" name="Rectangle 3"/>
            <p:cNvSpPr>
              <a:spLocks noChangeArrowheads="1"/>
            </p:cNvSpPr>
            <p:nvPr/>
          </p:nvSpPr>
          <p:spPr bwMode="ltGray">
            <a:xfrm>
              <a:off x="336" y="150"/>
              <a:ext cx="5253" cy="402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402000"/>
                </a:solidFill>
                <a:latin typeface="Times New Roman" charset="0"/>
              </a:endParaRPr>
            </a:p>
          </p:txBody>
        </p:sp>
        <p:pic>
          <p:nvPicPr>
            <p:cNvPr id="1033" name="Picture 4" descr="A:\minispir.GIF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ltGray">
            <a:xfrm>
              <a:off x="0" y="0"/>
              <a:ext cx="67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7" name="Line 5"/>
            <p:cNvSpPr>
              <a:spLocks noChangeShapeType="1"/>
            </p:cNvSpPr>
            <p:nvPr/>
          </p:nvSpPr>
          <p:spPr bwMode="ltGray">
            <a:xfrm>
              <a:off x="640" y="1008"/>
              <a:ext cx="4880" cy="0"/>
            </a:xfrm>
            <a:prstGeom prst="line">
              <a:avLst/>
            </a:prstGeom>
            <a:noFill/>
            <a:ln w="31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402000"/>
                </a:solidFill>
                <a:latin typeface="Times New Roman" charset="0"/>
              </a:endParaRPr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8288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096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>
              <a:solidFill>
                <a:srgbClr val="A08366"/>
              </a:solidFill>
            </a:endParaRP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0960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bg2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>
              <a:solidFill>
                <a:srgbClr val="A08366"/>
              </a:solidFill>
            </a:endParaRPr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096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C39F0D70-235F-4950-9FCB-DA6ABE92EC43}" type="slidenum">
              <a:rPr lang="en-US">
                <a:solidFill>
                  <a:srgbClr val="A08366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A08366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Monotype Sorts" pitchFamily="2" charset="2"/>
        <a:buChar char="4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eaLnBrk="1" hangingPunct="1"/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eaLnBrk="1" hangingPunct="1"/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eaLnBrk="1" hangingPunct="1"/>
            <a:fld id="{3A898BCD-CA74-49E8-BEEE-26CE790C1816}" type="slidenum">
              <a:rPr lang="en-US" smtClean="0">
                <a:solidFill>
                  <a:srgbClr val="000000"/>
                </a:solidFill>
              </a:rPr>
              <a:pPr eaLnBrk="1" hangingPunct="1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8C735A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0"/>
            <a:ext cx="8872538" cy="6858000"/>
            <a:chOff x="0" y="0"/>
            <a:chExt cx="5589" cy="4320"/>
          </a:xfrm>
        </p:grpSpPr>
        <p:sp>
          <p:nvSpPr>
            <p:cNvPr id="3075" name="Rectangle 3"/>
            <p:cNvSpPr>
              <a:spLocks noChangeArrowheads="1"/>
            </p:cNvSpPr>
            <p:nvPr/>
          </p:nvSpPr>
          <p:spPr bwMode="ltGray">
            <a:xfrm>
              <a:off x="336" y="150"/>
              <a:ext cx="5253" cy="40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076" name="Picture 4" descr="A:\minispir.GIF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0" y="0"/>
              <a:ext cx="670" cy="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77" name="Line 5"/>
            <p:cNvSpPr>
              <a:spLocks noChangeShapeType="1"/>
            </p:cNvSpPr>
            <p:nvPr/>
          </p:nvSpPr>
          <p:spPr bwMode="ltGray">
            <a:xfrm>
              <a:off x="640" y="1008"/>
              <a:ext cx="4880" cy="0"/>
            </a:xfrm>
            <a:prstGeom prst="line">
              <a:avLst/>
            </a:prstGeom>
            <a:noFill/>
            <a:ln w="31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7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4572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8288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0960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0960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0960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fld id="{DBFEFAF9-7798-4BF9-8F99-1208122EF8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3025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Monotype Sorts" pitchFamily="2" charset="2"/>
        <a:buChar char="4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 bwMode="auto">
          <a:xfrm>
            <a:off x="914400" y="4887962"/>
            <a:ext cx="7874000" cy="68580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914400" y="990600"/>
            <a:ext cx="7874000" cy="22558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fornian FB" pitchFamily="18" charset="0"/>
              </a:rPr>
              <a:t>Deacons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600200" y="3733800"/>
            <a:ext cx="72390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Times New Roman" panose="02020603050405020304" pitchFamily="18" charset="0"/>
              <a:buAutoNum type="arabicPeriod"/>
              <a:tabLst/>
              <a:defRPr/>
            </a:pPr>
            <a:r>
              <a:rPr kumimoji="0" lang="en-US" alt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</a:rPr>
              <a:t>The Office of a Deacon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Times New Roman" panose="02020603050405020304" pitchFamily="18" charset="0"/>
              <a:buAutoNum type="arabicPeriod"/>
              <a:tabLst/>
              <a:defRPr/>
            </a:pPr>
            <a:r>
              <a:rPr kumimoji="0" lang="en-US" alt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</a:rPr>
              <a:t>The Work of a Deacon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Times New Roman" panose="02020603050405020304" pitchFamily="18" charset="0"/>
              <a:buAutoNum type="arabicPeriod"/>
              <a:tabLst/>
              <a:defRPr/>
            </a:pPr>
            <a:r>
              <a:rPr kumimoji="0" lang="en-US" alt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</a:rPr>
              <a:t>The Qualifications  of a Deacon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Times New Roman" panose="02020603050405020304" pitchFamily="18" charset="0"/>
              <a:buAutoNum type="arabicPeriod"/>
              <a:tabLst/>
              <a:defRPr/>
            </a:pPr>
            <a:r>
              <a:rPr kumimoji="0" lang="en-US" alt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</a:rPr>
              <a:t>Acts 6:1-6</a:t>
            </a:r>
          </a:p>
        </p:txBody>
      </p:sp>
      <p:pic>
        <p:nvPicPr>
          <p:cNvPr id="5" name="Picture 2" descr="http://www.rba.gov.au/abouttherba/_Images/board_meeting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39403" r="6866" b="54717"/>
          <a:stretch>
            <a:fillRect/>
          </a:stretch>
        </p:blipFill>
        <p:spPr bwMode="auto">
          <a:xfrm>
            <a:off x="2971800" y="304800"/>
            <a:ext cx="3276600" cy="1310640"/>
          </a:xfrm>
          <a:prstGeom prst="roundRect">
            <a:avLst>
              <a:gd name="adj" fmla="val 1289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849849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90800" y="304800"/>
            <a:ext cx="481792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/>
                <a:solidFill>
                  <a:srgbClr val="6666FF"/>
                </a:solidFill>
                <a:effectLst/>
                <a:uLnTx/>
                <a:uFillTx/>
              </a:rPr>
              <a:t>Plan &amp; Process for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/>
                <a:solidFill>
                  <a:srgbClr val="6666FF"/>
                </a:solidFill>
                <a:effectLst/>
                <a:uLnTx/>
                <a:uFillTx/>
              </a:rPr>
              <a:t>Deacon Appointment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752600"/>
            <a:ext cx="75438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Lessons: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914400" marR="0" lvl="1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Aug. 14 – Office of a Deacon</a:t>
            </a:r>
          </a:p>
          <a:p>
            <a:pPr marL="914400" marR="0" lvl="1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Aug. 21 – Work of a Deacon</a:t>
            </a:r>
          </a:p>
          <a:p>
            <a:pPr marL="914400" marR="0" lvl="1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Aug. 28 -  Qualifications of a Deacon</a:t>
            </a:r>
          </a:p>
          <a:p>
            <a:pPr marL="914400" marR="0" lvl="1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Sept. 4 – Acts 6:1-6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Names to be submitted – Sept. 4 – 18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Looking for 2-3 new deacons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Names presented Sept 25 – asking for objections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Objections due: Oct. 9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Appoint new deacons – Oct. 16</a:t>
            </a:r>
          </a:p>
        </p:txBody>
      </p:sp>
    </p:spTree>
    <p:extLst>
      <p:ext uri="{BB962C8B-B14F-4D97-AF65-F5344CB8AC3E}">
        <p14:creationId xmlns:p14="http://schemas.microsoft.com/office/powerpoint/2010/main" val="34892894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3886200" y="304800"/>
            <a:ext cx="14970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402000"/>
                </a:solidFill>
              </a:rPr>
              <a:t>Lesson 1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752600" y="762000"/>
            <a:ext cx="5581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b="1" i="1">
                <a:solidFill>
                  <a:srgbClr val="000099"/>
                </a:solidFill>
              </a:rPr>
              <a:t>The Office of a Deacon</a:t>
            </a:r>
          </a:p>
        </p:txBody>
      </p:sp>
      <p:sp>
        <p:nvSpPr>
          <p:cNvPr id="27654" name="Oval 6"/>
          <p:cNvSpPr>
            <a:spLocks noChangeArrowheads="1"/>
          </p:cNvSpPr>
          <p:nvPr/>
        </p:nvSpPr>
        <p:spPr bwMode="auto">
          <a:xfrm>
            <a:off x="838200" y="1600200"/>
            <a:ext cx="3581400" cy="33528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4400" u="sng">
                <a:solidFill>
                  <a:srgbClr val="000099"/>
                </a:solidFill>
                <a:latin typeface="Arial Narrow" pitchFamily="34" charset="0"/>
              </a:rPr>
              <a:t>Term Means</a:t>
            </a:r>
            <a:r>
              <a:rPr lang="en-US" sz="4400">
                <a:solidFill>
                  <a:srgbClr val="000099"/>
                </a:solidFill>
                <a:latin typeface="Arial Narrow" pitchFamily="34" charset="0"/>
              </a:rPr>
              <a:t>:</a:t>
            </a:r>
          </a:p>
          <a:p>
            <a:pPr algn="ctr">
              <a:defRPr/>
            </a:pPr>
            <a:r>
              <a:rPr lang="en-US" sz="4000" i="1">
                <a:solidFill>
                  <a:srgbClr val="000099"/>
                </a:solidFill>
                <a:latin typeface="Arial Narrow" pitchFamily="34" charset="0"/>
              </a:rPr>
              <a:t>Servant</a:t>
            </a:r>
          </a:p>
          <a:p>
            <a:pPr algn="ctr">
              <a:defRPr/>
            </a:pPr>
            <a:r>
              <a:rPr lang="en-US" sz="4000" i="1">
                <a:solidFill>
                  <a:srgbClr val="000099"/>
                </a:solidFill>
                <a:latin typeface="Arial Narrow" pitchFamily="34" charset="0"/>
              </a:rPr>
              <a:t>Minister</a:t>
            </a:r>
            <a:endParaRPr lang="en-US" sz="4400" i="1">
              <a:solidFill>
                <a:srgbClr val="000099"/>
              </a:solidFill>
              <a:latin typeface="Arial Narrow" pitchFamily="34" charset="0"/>
            </a:endParaRPr>
          </a:p>
        </p:txBody>
      </p:sp>
      <p:sp>
        <p:nvSpPr>
          <p:cNvPr id="27659" name="Oval 11"/>
          <p:cNvSpPr>
            <a:spLocks noChangeArrowheads="1"/>
          </p:cNvSpPr>
          <p:nvPr/>
        </p:nvSpPr>
        <p:spPr bwMode="auto">
          <a:xfrm>
            <a:off x="3048000" y="2286000"/>
            <a:ext cx="3581400" cy="33528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4400" u="sng">
                <a:solidFill>
                  <a:srgbClr val="000099"/>
                </a:solidFill>
                <a:latin typeface="Arial Narrow" pitchFamily="34" charset="0"/>
              </a:rPr>
              <a:t>Special Sense</a:t>
            </a:r>
            <a:endParaRPr lang="en-US" sz="4400">
              <a:solidFill>
                <a:srgbClr val="000099"/>
              </a:solidFill>
              <a:latin typeface="Arial Narrow" pitchFamily="34" charset="0"/>
            </a:endParaRPr>
          </a:p>
          <a:p>
            <a:pPr algn="ctr">
              <a:defRPr/>
            </a:pPr>
            <a:r>
              <a:rPr lang="en-US" sz="4000" i="1">
                <a:solidFill>
                  <a:srgbClr val="000099"/>
                </a:solidFill>
                <a:latin typeface="Arial Narrow" pitchFamily="34" charset="0"/>
              </a:rPr>
              <a:t>Qualifications</a:t>
            </a:r>
          </a:p>
          <a:p>
            <a:pPr algn="ctr">
              <a:defRPr/>
            </a:pPr>
            <a:r>
              <a:rPr lang="en-US" sz="4000" i="1">
                <a:solidFill>
                  <a:srgbClr val="000099"/>
                </a:solidFill>
                <a:latin typeface="Arial Narrow" pitchFamily="34" charset="0"/>
              </a:rPr>
              <a:t>More than saints</a:t>
            </a:r>
            <a:endParaRPr lang="en-US" sz="4400" i="1">
              <a:solidFill>
                <a:srgbClr val="000099"/>
              </a:solidFill>
              <a:latin typeface="Arial Narrow" pitchFamily="34" charset="0"/>
            </a:endParaRPr>
          </a:p>
        </p:txBody>
      </p:sp>
      <p:sp>
        <p:nvSpPr>
          <p:cNvPr id="27660" name="Oval 12"/>
          <p:cNvSpPr>
            <a:spLocks noChangeArrowheads="1"/>
          </p:cNvSpPr>
          <p:nvPr/>
        </p:nvSpPr>
        <p:spPr bwMode="auto">
          <a:xfrm>
            <a:off x="5257800" y="3200400"/>
            <a:ext cx="3581400" cy="33528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4400" u="sng">
                <a:solidFill>
                  <a:srgbClr val="000099"/>
                </a:solidFill>
                <a:latin typeface="Arial Narrow" pitchFamily="34" charset="0"/>
              </a:rPr>
              <a:t>Office of Work</a:t>
            </a:r>
          </a:p>
          <a:p>
            <a:pPr algn="ctr">
              <a:defRPr/>
            </a:pPr>
            <a:r>
              <a:rPr lang="en-US" sz="4000" i="1">
                <a:solidFill>
                  <a:srgbClr val="000099"/>
                </a:solidFill>
                <a:latin typeface="Arial Narrow" pitchFamily="34" charset="0"/>
              </a:rPr>
              <a:t>Under elders</a:t>
            </a:r>
          </a:p>
          <a:p>
            <a:pPr algn="ctr">
              <a:defRPr/>
            </a:pPr>
            <a:r>
              <a:rPr lang="en-US" sz="4000" i="1">
                <a:solidFill>
                  <a:srgbClr val="000099"/>
                </a:solidFill>
                <a:latin typeface="Arial Narrow" pitchFamily="34" charset="0"/>
              </a:rPr>
              <a:t>Job = work</a:t>
            </a:r>
            <a:endParaRPr lang="en-US" sz="4400" i="1">
              <a:solidFill>
                <a:srgbClr val="000099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3886200" y="304800"/>
            <a:ext cx="14970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/>
              <a:t>Lesson 2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1905000" y="762000"/>
            <a:ext cx="54292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400" b="1" i="1">
                <a:solidFill>
                  <a:srgbClr val="000099"/>
                </a:solidFill>
              </a:rPr>
              <a:t>The Work of a Deacon</a:t>
            </a: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1143000" y="2057400"/>
            <a:ext cx="7620000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/>
            <a:r>
              <a:rPr lang="en-US" sz="2800" b="1">
                <a:latin typeface="Comic Sans MS" pitchFamily="66" charset="0"/>
              </a:rPr>
              <a:t>I. Their Work</a:t>
            </a:r>
          </a:p>
          <a:p>
            <a:pPr defTabSz="457200"/>
            <a:endParaRPr lang="en-US" sz="2800" b="1">
              <a:latin typeface="Comic Sans MS" pitchFamily="66" charset="0"/>
            </a:endParaRPr>
          </a:p>
          <a:p>
            <a:pPr defTabSz="457200"/>
            <a:r>
              <a:rPr lang="en-US" sz="2800" b="1">
                <a:latin typeface="Comic Sans MS" pitchFamily="66" charset="0"/>
              </a:rPr>
              <a:t>II. Deacons Are Appointed Because There 	  Is Work To Do</a:t>
            </a:r>
          </a:p>
          <a:p>
            <a:pPr defTabSz="457200"/>
            <a:endParaRPr lang="en-US" sz="2800" b="1">
              <a:latin typeface="Comic Sans MS" pitchFamily="66" charset="0"/>
            </a:endParaRPr>
          </a:p>
          <a:p>
            <a:pPr defTabSz="457200"/>
            <a:r>
              <a:rPr lang="en-US" sz="2800" b="1">
                <a:latin typeface="Comic Sans MS" pitchFamily="66" charset="0"/>
              </a:rPr>
              <a:t>III. Deacons - Those Who Can Be 					Trusted With The Work/Task Given</a:t>
            </a:r>
          </a:p>
          <a:p>
            <a:pPr defTabSz="457200"/>
            <a:endParaRPr lang="en-US" sz="2800" b="1">
              <a:latin typeface="Comic Sans MS" pitchFamily="66" charset="0"/>
            </a:endParaRPr>
          </a:p>
          <a:p>
            <a:pPr defTabSz="457200"/>
            <a:r>
              <a:rPr lang="en-US" sz="2800" b="1">
                <a:latin typeface="Comic Sans MS" pitchFamily="66" charset="0"/>
              </a:rPr>
              <a:t>IV. Our Responsibility Toward Deacons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2514600" y="4191000"/>
            <a:ext cx="47180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000" b="1" dirty="0">
                <a:solidFill>
                  <a:srgbClr val="000099"/>
                </a:solidFill>
                <a:latin typeface="Comic Sans MS" pitchFamily="66" charset="0"/>
              </a:rPr>
              <a:t>The Qualifications</a:t>
            </a:r>
          </a:p>
          <a:p>
            <a:pPr algn="ctr"/>
            <a:r>
              <a:rPr lang="en-US" sz="4000" b="1" dirty="0">
                <a:solidFill>
                  <a:srgbClr val="000099"/>
                </a:solidFill>
                <a:latin typeface="Comic Sans MS" pitchFamily="66" charset="0"/>
              </a:rPr>
              <a:t>of a Deacon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914400" y="990600"/>
            <a:ext cx="7874000" cy="22558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fornian FB" pitchFamily="18" charset="0"/>
              </a:rPr>
              <a:t>Deacons</a:t>
            </a:r>
          </a:p>
        </p:txBody>
      </p:sp>
      <p:pic>
        <p:nvPicPr>
          <p:cNvPr id="7" name="Picture 2" descr="http://www.rba.gov.au/abouttherba/_Images/board_meeting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39403" r="6866" b="54717"/>
          <a:stretch>
            <a:fillRect/>
          </a:stretch>
        </p:blipFill>
        <p:spPr bwMode="auto">
          <a:xfrm>
            <a:off x="2971800" y="304800"/>
            <a:ext cx="3276600" cy="1310640"/>
          </a:xfrm>
          <a:prstGeom prst="roundRect">
            <a:avLst>
              <a:gd name="adj" fmla="val 1289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228600" y="985421"/>
            <a:ext cx="89154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8 Likewise deacons must be reverent, not double-tongued, not given to much wine, not greedy for money, </a:t>
            </a:r>
          </a:p>
          <a:p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9 holding the mystery of the faith with a pure conscience. </a:t>
            </a:r>
          </a:p>
          <a:p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10 But let these also first be tested; then let them serve as deacons, being found blameless. </a:t>
            </a:r>
          </a:p>
          <a:p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11 Likewise their wives must be reverent, not slanderers, temperate, faithful in all things. </a:t>
            </a:r>
          </a:p>
          <a:p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12 Let deacons be the husbands of one wife, ruling their children and their own houses well. </a:t>
            </a:r>
          </a:p>
          <a:p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13 For those who have served well as deacons obtain for themselves a good standing and great boldness in the faith which is in Christ Jesus.”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667000" y="0"/>
            <a:ext cx="3883025" cy="8239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pAutoFit/>
          </a:bodyPr>
          <a:lstStyle/>
          <a:p>
            <a:r>
              <a:rPr lang="en-US" sz="4800" b="1" u="sng">
                <a:latin typeface="Arial" charset="0"/>
              </a:rPr>
              <a:t>1 Tim. 3:8-13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20" name="Rectangle 16"/>
          <p:cNvSpPr>
            <a:spLocks noChangeArrowheads="1"/>
          </p:cNvSpPr>
          <p:nvPr/>
        </p:nvSpPr>
        <p:spPr bwMode="auto">
          <a:xfrm>
            <a:off x="228600" y="3810000"/>
            <a:ext cx="7620000" cy="914400"/>
          </a:xfrm>
          <a:prstGeom prst="rect">
            <a:avLst/>
          </a:prstGeom>
          <a:solidFill>
            <a:schemeClr val="tx1"/>
          </a:solidFill>
          <a:ln w="76200" cmpd="tri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228600" y="787400"/>
            <a:ext cx="8915400" cy="607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Arial" charset="0"/>
              </a:rPr>
              <a:t>8 Likewise deacons must be reverent, not double-tongued, not given to much wine, not greedy for money, </a:t>
            </a:r>
          </a:p>
          <a:p>
            <a:r>
              <a:rPr lang="en-US" sz="2800">
                <a:solidFill>
                  <a:schemeClr val="bg1"/>
                </a:solidFill>
                <a:latin typeface="Arial" charset="0"/>
              </a:rPr>
              <a:t>9 holding the mystery of the faith with a pure conscience. </a:t>
            </a:r>
          </a:p>
          <a:p>
            <a:r>
              <a:rPr lang="en-US" sz="2800">
                <a:solidFill>
                  <a:schemeClr val="bg1"/>
                </a:solidFill>
                <a:latin typeface="Arial" charset="0"/>
              </a:rPr>
              <a:t>10 But let these also first be tested; then let them serve as deacons, being found blameless. </a:t>
            </a:r>
          </a:p>
          <a:p>
            <a:r>
              <a:rPr lang="en-US" sz="2800">
                <a:solidFill>
                  <a:schemeClr val="bg1"/>
                </a:solidFill>
                <a:latin typeface="Arial" charset="0"/>
              </a:rPr>
              <a:t>11 Likewise their wives must be reverent, not slanderers, temperate, faithful in all things. </a:t>
            </a:r>
          </a:p>
          <a:p>
            <a:r>
              <a:rPr lang="en-US" sz="2800">
                <a:solidFill>
                  <a:schemeClr val="bg1"/>
                </a:solidFill>
                <a:latin typeface="Arial" charset="0"/>
              </a:rPr>
              <a:t>12 Let deacons be the husbands of one wife, ruling their children and their own houses well. </a:t>
            </a:r>
          </a:p>
          <a:p>
            <a:r>
              <a:rPr lang="en-US" sz="2800">
                <a:solidFill>
                  <a:schemeClr val="bg1"/>
                </a:solidFill>
                <a:latin typeface="Arial" charset="0"/>
              </a:rPr>
              <a:t>13 For those who have served well as deacons obtain for themselves a good standing and great boldness in the faith which is in Christ Jesus.”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2667000" y="0"/>
            <a:ext cx="3883025" cy="8239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pAutoFit/>
          </a:bodyPr>
          <a:lstStyle/>
          <a:p>
            <a:r>
              <a:rPr lang="en-US" sz="4800" b="1" u="sng" dirty="0">
                <a:latin typeface="Arial" charset="0"/>
              </a:rPr>
              <a:t>1 Tim. 3:8-13</a:t>
            </a:r>
          </a:p>
        </p:txBody>
      </p:sp>
      <p:sp>
        <p:nvSpPr>
          <p:cNvPr id="47108" name="Line 4"/>
          <p:cNvSpPr>
            <a:spLocks noChangeShapeType="1"/>
          </p:cNvSpPr>
          <p:nvPr/>
        </p:nvSpPr>
        <p:spPr bwMode="auto">
          <a:xfrm>
            <a:off x="4876800" y="1219200"/>
            <a:ext cx="1371600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09" name="Line 5"/>
          <p:cNvSpPr>
            <a:spLocks noChangeShapeType="1"/>
          </p:cNvSpPr>
          <p:nvPr/>
        </p:nvSpPr>
        <p:spPr bwMode="auto">
          <a:xfrm>
            <a:off x="6477000" y="1219200"/>
            <a:ext cx="1600200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10" name="Line 6"/>
          <p:cNvSpPr>
            <a:spLocks noChangeShapeType="1"/>
          </p:cNvSpPr>
          <p:nvPr/>
        </p:nvSpPr>
        <p:spPr bwMode="auto">
          <a:xfrm>
            <a:off x="228600" y="1676400"/>
            <a:ext cx="1371600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11" name="Line 7"/>
          <p:cNvSpPr>
            <a:spLocks noChangeShapeType="1"/>
          </p:cNvSpPr>
          <p:nvPr/>
        </p:nvSpPr>
        <p:spPr bwMode="auto">
          <a:xfrm flipV="1">
            <a:off x="1828800" y="1676400"/>
            <a:ext cx="3581400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12" name="Line 8"/>
          <p:cNvSpPr>
            <a:spLocks noChangeShapeType="1"/>
          </p:cNvSpPr>
          <p:nvPr/>
        </p:nvSpPr>
        <p:spPr bwMode="auto">
          <a:xfrm>
            <a:off x="5715000" y="1676400"/>
            <a:ext cx="2133600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13" name="Line 9"/>
          <p:cNvSpPr>
            <a:spLocks noChangeShapeType="1"/>
          </p:cNvSpPr>
          <p:nvPr/>
        </p:nvSpPr>
        <p:spPr bwMode="auto">
          <a:xfrm>
            <a:off x="304800" y="2133600"/>
            <a:ext cx="990600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14" name="Line 10"/>
          <p:cNvSpPr>
            <a:spLocks noChangeShapeType="1"/>
          </p:cNvSpPr>
          <p:nvPr/>
        </p:nvSpPr>
        <p:spPr bwMode="auto">
          <a:xfrm>
            <a:off x="685800" y="2514600"/>
            <a:ext cx="6705600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15" name="Line 11"/>
          <p:cNvSpPr>
            <a:spLocks noChangeShapeType="1"/>
          </p:cNvSpPr>
          <p:nvPr/>
        </p:nvSpPr>
        <p:spPr bwMode="auto">
          <a:xfrm>
            <a:off x="304800" y="2971800"/>
            <a:ext cx="1905000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16" name="Line 12"/>
          <p:cNvSpPr>
            <a:spLocks noChangeShapeType="1"/>
          </p:cNvSpPr>
          <p:nvPr/>
        </p:nvSpPr>
        <p:spPr bwMode="auto">
          <a:xfrm>
            <a:off x="4343400" y="3810000"/>
            <a:ext cx="1600200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17" name="Line 13"/>
          <p:cNvSpPr>
            <a:spLocks noChangeShapeType="1"/>
          </p:cNvSpPr>
          <p:nvPr/>
        </p:nvSpPr>
        <p:spPr bwMode="auto">
          <a:xfrm>
            <a:off x="3886200" y="5105400"/>
            <a:ext cx="3429000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18" name="Line 14"/>
          <p:cNvSpPr>
            <a:spLocks noChangeShapeType="1"/>
          </p:cNvSpPr>
          <p:nvPr/>
        </p:nvSpPr>
        <p:spPr bwMode="auto">
          <a:xfrm>
            <a:off x="7467600" y="5105400"/>
            <a:ext cx="990600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19" name="Line 15"/>
          <p:cNvSpPr>
            <a:spLocks noChangeShapeType="1"/>
          </p:cNvSpPr>
          <p:nvPr/>
        </p:nvSpPr>
        <p:spPr bwMode="auto">
          <a:xfrm>
            <a:off x="381000" y="5486400"/>
            <a:ext cx="6324600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21" name="Line 17"/>
          <p:cNvSpPr>
            <a:spLocks noChangeShapeType="1"/>
          </p:cNvSpPr>
          <p:nvPr/>
        </p:nvSpPr>
        <p:spPr bwMode="auto">
          <a:xfrm>
            <a:off x="3581400" y="3352800"/>
            <a:ext cx="2362200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7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609600" y="304800"/>
            <a:ext cx="8077200" cy="1219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6600" u="sng">
                <a:latin typeface="Arial Narrow" pitchFamily="34" charset="0"/>
              </a:rPr>
              <a:t>Nature of Qualifications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457200" y="2057400"/>
            <a:ext cx="8229600" cy="43434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Tx/>
              <a:buChar char="•"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Same attitude &amp; strictness as with elders</a:t>
            </a:r>
          </a:p>
          <a:p>
            <a:pPr>
              <a:buFontTx/>
              <a:buChar char="•"/>
            </a:pPr>
            <a:endParaRPr lang="en-US" sz="32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>
              <a:buFontTx/>
              <a:buChar char="•"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Not as rigid as with elders</a:t>
            </a:r>
          </a:p>
          <a:p>
            <a:pPr>
              <a:buFontTx/>
              <a:buChar char="•"/>
            </a:pPr>
            <a:endParaRPr lang="en-US" sz="32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>
              <a:buFontTx/>
              <a:buChar char="•"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“Likewise” attaches importance to them</a:t>
            </a:r>
          </a:p>
          <a:p>
            <a:pPr>
              <a:buFontTx/>
              <a:buChar char="•"/>
            </a:pPr>
            <a:endParaRPr lang="en-US" sz="32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>
              <a:buFontTx/>
              <a:buChar char="•"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Can’t add to or take from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460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500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uiExpand="1" build="p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AutoShape 2"/>
          <p:cNvSpPr>
            <a:spLocks noChangeArrowheads="1"/>
          </p:cNvSpPr>
          <p:nvPr/>
        </p:nvSpPr>
        <p:spPr bwMode="auto">
          <a:xfrm>
            <a:off x="1219200" y="1828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Reverent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990600" y="533400"/>
            <a:ext cx="76290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5400" dirty="0">
                <a:cs typeface="Times New Roman" pitchFamily="18" charset="0"/>
              </a:rPr>
              <a:t>Qualifications of a Deacon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3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3217863" y="0"/>
            <a:ext cx="2763837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800" u="sng">
                <a:solidFill>
                  <a:srgbClr val="FFFF00"/>
                </a:solidFill>
                <a:latin typeface="Comic Sans MS" pitchFamily="66" charset="0"/>
              </a:rPr>
              <a:t>Reverent</a:t>
            </a:r>
          </a:p>
          <a:p>
            <a:pPr algn="ctr"/>
            <a:r>
              <a:rPr lang="en-US" sz="2800" i="1">
                <a:solidFill>
                  <a:srgbClr val="FFFF00"/>
                </a:solidFill>
                <a:latin typeface="Comic Sans MS" pitchFamily="66" charset="0"/>
              </a:rPr>
              <a:t>(1 Tim. 3:8)</a:t>
            </a: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1066800" y="1447800"/>
            <a:ext cx="763863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 </a:t>
            </a:r>
            <a:r>
              <a:rPr lang="en-US" sz="2800" b="1" u="sng" dirty="0">
                <a:solidFill>
                  <a:srgbClr val="FFFFFF"/>
                </a:solidFill>
                <a:latin typeface="Arial" charset="0"/>
              </a:rPr>
              <a:t>Translated:</a:t>
            </a:r>
            <a:endParaRPr lang="en-US" sz="2800" i="1" dirty="0">
              <a:solidFill>
                <a:srgbClr val="99CCFF"/>
              </a:solidFill>
              <a:latin typeface="Arial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“Grave” (KJV; ASV)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“Worthy of respect” (NIV)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“Men of dignity” (NASV)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“Serious” (RSV)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“Dignified” (ESV)</a:t>
            </a:r>
          </a:p>
          <a:p>
            <a:pPr lvl="1">
              <a:buFontTx/>
              <a:buChar char="•"/>
            </a:pPr>
            <a:endParaRPr lang="en-US" sz="1400" dirty="0">
              <a:solidFill>
                <a:srgbClr val="99CCFF"/>
              </a:solidFill>
              <a:latin typeface="Arial" charset="0"/>
            </a:endParaRPr>
          </a:p>
          <a:p>
            <a:pPr>
              <a:buFontTx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 </a:t>
            </a:r>
            <a:r>
              <a:rPr lang="en-US" sz="2800" b="1" u="sng" dirty="0">
                <a:solidFill>
                  <a:srgbClr val="FFFFFF"/>
                </a:solidFill>
                <a:latin typeface="Arial" charset="0"/>
              </a:rPr>
              <a:t>Serious approach to life - not lighthearted</a:t>
            </a:r>
            <a:endParaRPr lang="en-US" sz="2800" dirty="0">
              <a:solidFill>
                <a:srgbClr val="FFFFFF"/>
              </a:solidFill>
              <a:latin typeface="Arial" charset="0"/>
            </a:endParaRPr>
          </a:p>
          <a:p>
            <a:pPr>
              <a:buFontTx/>
              <a:buChar char="•"/>
            </a:pPr>
            <a:endParaRPr lang="en-US" sz="1400" dirty="0">
              <a:solidFill>
                <a:srgbClr val="FFFFFF"/>
              </a:solidFill>
              <a:latin typeface="Arial" charset="0"/>
            </a:endParaRPr>
          </a:p>
          <a:p>
            <a:pPr>
              <a:buFontTx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 </a:t>
            </a:r>
            <a:r>
              <a:rPr lang="en-US" sz="2800" b="1" u="sng" dirty="0">
                <a:solidFill>
                  <a:srgbClr val="FFFFFF"/>
                </a:solidFill>
                <a:latin typeface="Arial" charset="0"/>
              </a:rPr>
              <a:t>Not irresponsible</a:t>
            </a:r>
            <a:endParaRPr lang="en-US" sz="2800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8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8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8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8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8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8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8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8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8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8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8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8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8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8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8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8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8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8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8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8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8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 build="p" bldLvl="2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2"/>
          <p:cNvSpPr>
            <a:spLocks noChangeArrowheads="1"/>
          </p:cNvSpPr>
          <p:nvPr/>
        </p:nvSpPr>
        <p:spPr bwMode="auto">
          <a:xfrm>
            <a:off x="1219200" y="1828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Reverent</a:t>
            </a:r>
          </a:p>
        </p:txBody>
      </p:sp>
      <p:sp>
        <p:nvSpPr>
          <p:cNvPr id="49161" name="AutoShape 9"/>
          <p:cNvSpPr>
            <a:spLocks noChangeArrowheads="1"/>
          </p:cNvSpPr>
          <p:nvPr/>
        </p:nvSpPr>
        <p:spPr bwMode="auto">
          <a:xfrm>
            <a:off x="5105400" y="1828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Double Tongued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990600" y="533400"/>
            <a:ext cx="76290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5400" dirty="0">
                <a:cs typeface="Times New Roman" pitchFamily="18" charset="0"/>
              </a:rPr>
              <a:t>Qualifications of a Deacon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3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1438275" y="0"/>
            <a:ext cx="6329363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800" u="sng">
                <a:solidFill>
                  <a:srgbClr val="FFFF00"/>
                </a:solidFill>
                <a:latin typeface="Comic Sans MS" pitchFamily="66" charset="0"/>
              </a:rPr>
              <a:t>Not Doubled Tongued</a:t>
            </a:r>
          </a:p>
          <a:p>
            <a:pPr algn="ctr"/>
            <a:r>
              <a:rPr lang="en-US" sz="2800" i="1">
                <a:solidFill>
                  <a:srgbClr val="FFFF00"/>
                </a:solidFill>
                <a:latin typeface="Comic Sans MS" pitchFamily="66" charset="0"/>
              </a:rPr>
              <a:t>(1 Tim. 3:8)</a:t>
            </a: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066800" y="1447800"/>
            <a:ext cx="7620000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00050">
              <a:buFontTx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 </a:t>
            </a:r>
            <a:r>
              <a:rPr lang="en-US" sz="2800" b="1" u="sng" dirty="0">
                <a:solidFill>
                  <a:srgbClr val="FFFFFF"/>
                </a:solidFill>
                <a:latin typeface="Arial" charset="0"/>
              </a:rPr>
              <a:t>Translated:</a:t>
            </a:r>
            <a:endParaRPr lang="en-US" sz="2800" i="1" dirty="0">
              <a:solidFill>
                <a:srgbClr val="99CCFF"/>
              </a:solidFill>
              <a:latin typeface="Arial" charset="0"/>
            </a:endParaRPr>
          </a:p>
          <a:p>
            <a:pPr lvl="1" defTabSz="400050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“Sincere” (NIV)</a:t>
            </a:r>
          </a:p>
          <a:p>
            <a:pPr lvl="1" defTabSz="400050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“Not false in word” (BBE)</a:t>
            </a:r>
          </a:p>
          <a:p>
            <a:pPr lvl="1" defTabSz="400050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Not “devious in speech” (ESV </a:t>
            </a:r>
            <a:r>
              <a:rPr lang="en-US" sz="2800" i="1" dirty="0" err="1">
                <a:solidFill>
                  <a:srgbClr val="99CCFF"/>
                </a:solidFill>
                <a:latin typeface="Arial" charset="0"/>
              </a:rPr>
              <a:t>fn</a:t>
            </a: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)</a:t>
            </a:r>
          </a:p>
          <a:p>
            <a:pPr lvl="1" defTabSz="400050">
              <a:buFont typeface="BD Symbols" pitchFamily="2" charset="2"/>
              <a:buChar char="]"/>
            </a:pPr>
            <a:endParaRPr lang="en-US" sz="1400" dirty="0">
              <a:solidFill>
                <a:srgbClr val="99CCFF"/>
              </a:solidFill>
              <a:latin typeface="Arial" charset="0"/>
            </a:endParaRPr>
          </a:p>
          <a:p>
            <a:pPr defTabSz="400050">
              <a:buFontTx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 </a:t>
            </a:r>
            <a:r>
              <a:rPr lang="en-US" sz="2800" b="1" u="sng" dirty="0">
                <a:solidFill>
                  <a:srgbClr val="FFFFFF"/>
                </a:solidFill>
                <a:latin typeface="Arial" charset="0"/>
              </a:rPr>
              <a:t>Not two-faced / unstable / unreliable in 	</a:t>
            </a: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	</a:t>
            </a:r>
            <a:r>
              <a:rPr lang="en-US" sz="2800" b="1" u="sng" dirty="0">
                <a:solidFill>
                  <a:srgbClr val="FFFFFF"/>
                </a:solidFill>
                <a:latin typeface="Arial" charset="0"/>
              </a:rPr>
              <a:t>word</a:t>
            </a:r>
            <a:endParaRPr lang="en-US" sz="2800" i="1" dirty="0">
              <a:solidFill>
                <a:srgbClr val="99CCFF"/>
              </a:solidFill>
              <a:latin typeface="Arial" charset="0"/>
            </a:endParaRPr>
          </a:p>
          <a:p>
            <a:pPr lvl="1" defTabSz="400050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 All should be that way (Matt. 12:36-37)</a:t>
            </a:r>
          </a:p>
          <a:p>
            <a:pPr lvl="1" defTabSz="400050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 Not say one thing to one person - 				  opposite  to another</a:t>
            </a:r>
          </a:p>
          <a:p>
            <a:pPr lvl="1" defTabSz="400050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 Not promise one thing - do another</a:t>
            </a:r>
          </a:p>
          <a:p>
            <a:pPr lvl="1" defTabSz="400050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 In reporting to elders - reliable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 bldLvl="2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AutoShape 2"/>
          <p:cNvSpPr>
            <a:spLocks noChangeArrowheads="1"/>
          </p:cNvSpPr>
          <p:nvPr/>
        </p:nvSpPr>
        <p:spPr bwMode="auto">
          <a:xfrm>
            <a:off x="1219200" y="1828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Reverent</a:t>
            </a:r>
          </a:p>
        </p:txBody>
      </p:sp>
      <p:sp>
        <p:nvSpPr>
          <p:cNvPr id="50180" name="AutoShape 4"/>
          <p:cNvSpPr>
            <a:spLocks noChangeArrowheads="1"/>
          </p:cNvSpPr>
          <p:nvPr/>
        </p:nvSpPr>
        <p:spPr bwMode="auto">
          <a:xfrm>
            <a:off x="1219200" y="2590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Given - Wine</a:t>
            </a:r>
          </a:p>
        </p:txBody>
      </p:sp>
      <p:sp>
        <p:nvSpPr>
          <p:cNvPr id="50185" name="AutoShape 9"/>
          <p:cNvSpPr>
            <a:spLocks noChangeArrowheads="1"/>
          </p:cNvSpPr>
          <p:nvPr/>
        </p:nvSpPr>
        <p:spPr bwMode="auto">
          <a:xfrm>
            <a:off x="5105400" y="1828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Double Tongued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990600" y="533400"/>
            <a:ext cx="76290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5400" dirty="0">
                <a:cs typeface="Times New Roman" pitchFamily="18" charset="0"/>
              </a:rPr>
              <a:t>Qualifications of a Deacon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3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979488" y="0"/>
            <a:ext cx="7256462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800" u="sng">
                <a:solidFill>
                  <a:srgbClr val="FFFF00"/>
                </a:solidFill>
                <a:latin typeface="Comic Sans MS" pitchFamily="66" charset="0"/>
              </a:rPr>
              <a:t>Not Given To Much Wine</a:t>
            </a:r>
          </a:p>
          <a:p>
            <a:pPr algn="ctr"/>
            <a:r>
              <a:rPr lang="en-US" sz="2800" i="1">
                <a:solidFill>
                  <a:srgbClr val="FFFF00"/>
                </a:solidFill>
                <a:latin typeface="Comic Sans MS" pitchFamily="66" charset="0"/>
              </a:rPr>
              <a:t>(1 Tim. 3:8)</a:t>
            </a: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066800" y="1447800"/>
            <a:ext cx="7640233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 </a:t>
            </a:r>
            <a:r>
              <a:rPr lang="en-US" sz="2800" b="1" u="sng" dirty="0">
                <a:solidFill>
                  <a:srgbClr val="FFFFFF"/>
                </a:solidFill>
                <a:latin typeface="Arial" charset="0"/>
              </a:rPr>
              <a:t>Translated:</a:t>
            </a:r>
            <a:endParaRPr lang="en-US" sz="2800" i="1" dirty="0">
              <a:solidFill>
                <a:srgbClr val="99CCFF"/>
              </a:solidFill>
              <a:latin typeface="Arial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“Not addicted to much wine” (NASV; RSV)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“They must not be heavy drinkers” (TLB)</a:t>
            </a:r>
            <a:endParaRPr lang="en-US" sz="2800" dirty="0">
              <a:solidFill>
                <a:srgbClr val="99CCFF"/>
              </a:solidFill>
              <a:latin typeface="Arial" charset="0"/>
            </a:endParaRPr>
          </a:p>
          <a:p>
            <a:pPr>
              <a:buFontTx/>
              <a:buChar char="•"/>
            </a:pPr>
            <a:endParaRPr lang="en-US" sz="1400" b="1" dirty="0">
              <a:solidFill>
                <a:srgbClr val="FFFFFF"/>
              </a:solidFill>
              <a:latin typeface="Arial" charset="0"/>
            </a:endParaRPr>
          </a:p>
          <a:p>
            <a:pPr>
              <a:buFontTx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 </a:t>
            </a:r>
            <a:r>
              <a:rPr lang="en-US" sz="2800" b="1" u="sng" dirty="0">
                <a:solidFill>
                  <a:srgbClr val="FFFFFF"/>
                </a:solidFill>
                <a:latin typeface="Arial" charset="0"/>
              </a:rPr>
              <a:t>Forbids drinking of wine - intoxicated</a:t>
            </a:r>
            <a:endParaRPr lang="en-US" sz="2800" dirty="0">
              <a:solidFill>
                <a:srgbClr val="FFFFFF"/>
              </a:solidFill>
              <a:latin typeface="Arial" charset="0"/>
            </a:endParaRPr>
          </a:p>
          <a:p>
            <a:pPr>
              <a:buFontTx/>
              <a:buChar char="•"/>
            </a:pPr>
            <a:endParaRPr lang="en-US" sz="1400" dirty="0">
              <a:solidFill>
                <a:srgbClr val="FFFFFF"/>
              </a:solidFill>
              <a:latin typeface="Arial" charset="0"/>
            </a:endParaRPr>
          </a:p>
          <a:p>
            <a:pPr>
              <a:buFontTx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 </a:t>
            </a:r>
            <a:r>
              <a:rPr lang="en-US" sz="2800" b="1" u="sng" dirty="0">
                <a:solidFill>
                  <a:srgbClr val="FFFFFF"/>
                </a:solidFill>
                <a:latin typeface="Arial" charset="0"/>
              </a:rPr>
              <a:t>Alert - sober minded</a:t>
            </a:r>
            <a:endParaRPr lang="en-US" sz="28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533400" y="4495800"/>
            <a:ext cx="8229600" cy="1828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b="1" u="sng" dirty="0">
                <a:latin typeface="Tahoma" pitchFamily="34" charset="0"/>
              </a:rPr>
              <a:t>“Much Wine” Mean Can Drink A Little?</a:t>
            </a:r>
            <a:endParaRPr lang="en-US" sz="2800" b="1" dirty="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algn="ctr"/>
            <a:endParaRPr lang="en-US" sz="2800" dirty="0">
              <a:latin typeface="Tahoma" pitchFamily="34" charset="0"/>
            </a:endParaRPr>
          </a:p>
          <a:p>
            <a:pPr algn="ctr"/>
            <a:r>
              <a:rPr lang="en-US" sz="2800" dirty="0">
                <a:latin typeface="Tahoma" pitchFamily="34" charset="0"/>
              </a:rPr>
              <a:t>Forbidding extreme - not allow for the less</a:t>
            </a:r>
            <a:endParaRPr lang="en-US" sz="2800" b="1" dirty="0">
              <a:latin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04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04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0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0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0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0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 bldLvl="2" autoUpdateAnimBg="0"/>
      <p:bldP spid="60420" grpId="0" uiExpand="1" build="p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0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Drinking Is Condemned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/>
              <a:t>1 Pet. 4:3</a:t>
            </a:r>
          </a:p>
          <a:p>
            <a:pPr lvl="1"/>
            <a:r>
              <a:rPr lang="en-US"/>
              <a:t> “Banqueting” – Drinking</a:t>
            </a:r>
          </a:p>
          <a:p>
            <a:pPr lvl="1"/>
            <a:r>
              <a:rPr lang="en-US"/>
              <a:t> “The drinking bout, the banquet,… not of necessity excessive.” (Trench, 225)</a:t>
            </a:r>
          </a:p>
          <a:p>
            <a:r>
              <a:rPr lang="en-US"/>
              <a:t> </a:t>
            </a:r>
            <a:r>
              <a:rPr lang="en-US" u="sng"/>
              <a:t>1 Pet. 5:8 </a:t>
            </a:r>
            <a:endParaRPr lang="en-US"/>
          </a:p>
          <a:p>
            <a:pPr lvl="1"/>
            <a:r>
              <a:rPr lang="en-US"/>
              <a:t> “Sober”</a:t>
            </a:r>
          </a:p>
          <a:p>
            <a:pPr lvl="1"/>
            <a:r>
              <a:rPr lang="en-US"/>
              <a:t> “Free from influence of intoxicants” (Vines)</a:t>
            </a:r>
          </a:p>
          <a:p>
            <a:pPr lvl="1"/>
            <a:r>
              <a:rPr lang="en-US"/>
              <a:t> Means to abstain (Donnagan’s Lexicon)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7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7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7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7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1616075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6000" b="1">
                <a:solidFill>
                  <a:srgbClr val="FFFF00"/>
                </a:solidFill>
              </a:rPr>
              <a:t>“Wine”</a:t>
            </a:r>
          </a:p>
          <a:p>
            <a:pPr algn="ctr"/>
            <a:r>
              <a:rPr lang="en-US" sz="4000" b="1" i="1">
                <a:solidFill>
                  <a:srgbClr val="FFFF00"/>
                </a:solidFill>
              </a:rPr>
              <a:t>(Greek: Oinos)</a:t>
            </a:r>
          </a:p>
        </p:txBody>
      </p:sp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838200" y="2286000"/>
            <a:ext cx="3200400" cy="37338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4000" b="1">
                <a:solidFill>
                  <a:srgbClr val="FFFFFF"/>
                </a:solidFill>
              </a:rPr>
              <a:t>Fermented</a:t>
            </a:r>
          </a:p>
          <a:p>
            <a:pPr algn="ctr"/>
            <a:r>
              <a:rPr lang="en-US" sz="2800" i="1">
                <a:solidFill>
                  <a:srgbClr val="FFFFFF"/>
                </a:solidFill>
              </a:rPr>
              <a:t>(Alcohol Content)</a:t>
            </a:r>
          </a:p>
          <a:p>
            <a:pPr algn="ctr"/>
            <a:r>
              <a:rPr lang="en-US">
                <a:solidFill>
                  <a:srgbClr val="FFFFFF"/>
                </a:solidFill>
              </a:rPr>
              <a:t> </a:t>
            </a:r>
          </a:p>
          <a:p>
            <a:pPr algn="ctr"/>
            <a:endParaRPr lang="en-US">
              <a:solidFill>
                <a:srgbClr val="FFFFFF"/>
              </a:solidFill>
            </a:endParaRPr>
          </a:p>
          <a:p>
            <a:pPr algn="ctr"/>
            <a:endParaRPr lang="en-US">
              <a:solidFill>
                <a:srgbClr val="FFFFFF"/>
              </a:solidFill>
            </a:endParaRPr>
          </a:p>
          <a:p>
            <a:pPr algn="ctr"/>
            <a:endParaRPr lang="en-US">
              <a:solidFill>
                <a:srgbClr val="FFFFFF"/>
              </a:solidFill>
            </a:endParaRPr>
          </a:p>
          <a:p>
            <a:pPr algn="ctr"/>
            <a:r>
              <a:rPr lang="en-US" sz="3200">
                <a:solidFill>
                  <a:srgbClr val="FFFFFF"/>
                </a:solidFill>
              </a:rPr>
              <a:t>Eph. 5:18</a:t>
            </a:r>
          </a:p>
          <a:p>
            <a:pPr algn="ctr"/>
            <a:r>
              <a:rPr lang="en-US" sz="2800" i="1">
                <a:solidFill>
                  <a:srgbClr val="FFFFFF"/>
                </a:solidFill>
              </a:rPr>
              <a:t>“drunk with wine”</a:t>
            </a:r>
          </a:p>
        </p:txBody>
      </p:sp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5105400" y="2286000"/>
            <a:ext cx="3200400" cy="37338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4000" b="1">
                <a:solidFill>
                  <a:srgbClr val="FFFFFF"/>
                </a:solidFill>
              </a:rPr>
              <a:t>Unfermented</a:t>
            </a:r>
          </a:p>
          <a:p>
            <a:pPr algn="ctr"/>
            <a:r>
              <a:rPr lang="en-US" sz="2800" i="1">
                <a:solidFill>
                  <a:srgbClr val="FFFFFF"/>
                </a:solidFill>
              </a:rPr>
              <a:t>(No Alcohol Content)</a:t>
            </a:r>
          </a:p>
          <a:p>
            <a:pPr algn="ctr"/>
            <a:r>
              <a:rPr lang="en-US">
                <a:solidFill>
                  <a:srgbClr val="FFFFFF"/>
                </a:solidFill>
              </a:rPr>
              <a:t> </a:t>
            </a:r>
          </a:p>
          <a:p>
            <a:pPr algn="ctr"/>
            <a:endParaRPr lang="en-US">
              <a:solidFill>
                <a:srgbClr val="FFFFFF"/>
              </a:solidFill>
            </a:endParaRPr>
          </a:p>
          <a:p>
            <a:pPr algn="ctr"/>
            <a:r>
              <a:rPr lang="en-US" sz="3200">
                <a:solidFill>
                  <a:srgbClr val="FFFFFF"/>
                </a:solidFill>
              </a:rPr>
              <a:t>Matt. 9:17</a:t>
            </a:r>
          </a:p>
          <a:p>
            <a:pPr algn="ctr"/>
            <a:r>
              <a:rPr lang="en-US" sz="3200">
                <a:solidFill>
                  <a:srgbClr val="FFFFFF"/>
                </a:solidFill>
              </a:rPr>
              <a:t>Mark 2:22</a:t>
            </a:r>
          </a:p>
          <a:p>
            <a:pPr algn="ctr"/>
            <a:r>
              <a:rPr lang="en-US" sz="2800" i="1">
                <a:solidFill>
                  <a:srgbClr val="FFFFFF"/>
                </a:solidFill>
              </a:rPr>
              <a:t>“new wine in new</a:t>
            </a:r>
          </a:p>
          <a:p>
            <a:pPr algn="ctr"/>
            <a:r>
              <a:rPr lang="en-US" sz="2800" i="1">
                <a:solidFill>
                  <a:srgbClr val="FFFFFF"/>
                </a:solidFill>
              </a:rPr>
              <a:t>bottles”</a:t>
            </a:r>
          </a:p>
        </p:txBody>
      </p:sp>
      <p:sp>
        <p:nvSpPr>
          <p:cNvPr id="92165" name="AutoShape 5"/>
          <p:cNvSpPr>
            <a:spLocks noChangeArrowheads="1"/>
          </p:cNvSpPr>
          <p:nvPr/>
        </p:nvSpPr>
        <p:spPr bwMode="auto">
          <a:xfrm rot="2279924">
            <a:off x="1600200" y="533400"/>
            <a:ext cx="914400" cy="1676400"/>
          </a:xfrm>
          <a:prstGeom prst="curvedRightArrow">
            <a:avLst>
              <a:gd name="adj1" fmla="val 36667"/>
              <a:gd name="adj2" fmla="val 73333"/>
              <a:gd name="adj3" fmla="val 3333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8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92166" name="AutoShape 6"/>
          <p:cNvSpPr>
            <a:spLocks noChangeArrowheads="1"/>
          </p:cNvSpPr>
          <p:nvPr/>
        </p:nvSpPr>
        <p:spPr bwMode="auto">
          <a:xfrm rot="19320076" flipH="1">
            <a:off x="6477000" y="457200"/>
            <a:ext cx="914400" cy="1676400"/>
          </a:xfrm>
          <a:prstGeom prst="curvedRightArrow">
            <a:avLst>
              <a:gd name="adj1" fmla="val 36667"/>
              <a:gd name="adj2" fmla="val 73333"/>
              <a:gd name="adj3" fmla="val 3333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800">
              <a:solidFill>
                <a:srgbClr val="0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AutoShape 2"/>
          <p:cNvSpPr>
            <a:spLocks noChangeArrowheads="1"/>
          </p:cNvSpPr>
          <p:nvPr/>
        </p:nvSpPr>
        <p:spPr bwMode="auto">
          <a:xfrm>
            <a:off x="1219200" y="1828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Reverent</a:t>
            </a:r>
          </a:p>
        </p:txBody>
      </p:sp>
      <p:sp>
        <p:nvSpPr>
          <p:cNvPr id="51204" name="AutoShape 4"/>
          <p:cNvSpPr>
            <a:spLocks noChangeArrowheads="1"/>
          </p:cNvSpPr>
          <p:nvPr/>
        </p:nvSpPr>
        <p:spPr bwMode="auto">
          <a:xfrm>
            <a:off x="1219200" y="2590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Given - Wine</a:t>
            </a:r>
          </a:p>
        </p:txBody>
      </p:sp>
      <p:sp>
        <p:nvSpPr>
          <p:cNvPr id="51209" name="AutoShape 9"/>
          <p:cNvSpPr>
            <a:spLocks noChangeArrowheads="1"/>
          </p:cNvSpPr>
          <p:nvPr/>
        </p:nvSpPr>
        <p:spPr bwMode="auto">
          <a:xfrm>
            <a:off x="5105400" y="1828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Double Tongued</a:t>
            </a:r>
          </a:p>
        </p:txBody>
      </p:sp>
      <p:sp>
        <p:nvSpPr>
          <p:cNvPr id="51210" name="AutoShape 10"/>
          <p:cNvSpPr>
            <a:spLocks noChangeArrowheads="1"/>
          </p:cNvSpPr>
          <p:nvPr/>
        </p:nvSpPr>
        <p:spPr bwMode="auto">
          <a:xfrm>
            <a:off x="5105400" y="2590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Greedy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990600" y="533400"/>
            <a:ext cx="76290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5400" dirty="0">
                <a:cs typeface="Times New Roman" pitchFamily="18" charset="0"/>
              </a:rPr>
              <a:t>Qualifications of a Deacon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3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2"/>
          <p:cNvSpPr txBox="1">
            <a:spLocks noChangeArrowheads="1"/>
          </p:cNvSpPr>
          <p:nvPr/>
        </p:nvSpPr>
        <p:spPr bwMode="auto">
          <a:xfrm>
            <a:off x="1260475" y="0"/>
            <a:ext cx="6689725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800" u="sng">
                <a:solidFill>
                  <a:srgbClr val="FFFF00"/>
                </a:solidFill>
                <a:latin typeface="Comic Sans MS" pitchFamily="66" charset="0"/>
              </a:rPr>
              <a:t>Not Greedy For Money</a:t>
            </a:r>
          </a:p>
          <a:p>
            <a:pPr algn="ctr"/>
            <a:r>
              <a:rPr lang="en-US" sz="2800" i="1">
                <a:solidFill>
                  <a:srgbClr val="FFFF00"/>
                </a:solidFill>
                <a:latin typeface="Comic Sans MS" pitchFamily="66" charset="0"/>
              </a:rPr>
              <a:t>(1 Tim. 3:8)</a:t>
            </a:r>
          </a:p>
        </p:txBody>
      </p:sp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914400" y="1219200"/>
            <a:ext cx="80772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00050">
              <a:buFontTx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 </a:t>
            </a:r>
            <a:r>
              <a:rPr lang="en-US" sz="2800" b="1" u="sng" dirty="0">
                <a:solidFill>
                  <a:srgbClr val="FFFFFF"/>
                </a:solidFill>
                <a:latin typeface="Arial" charset="0"/>
              </a:rPr>
              <a:t>Translated:</a:t>
            </a:r>
            <a:endParaRPr lang="en-US" sz="2800" i="1" dirty="0">
              <a:solidFill>
                <a:srgbClr val="99CCFF"/>
              </a:solidFill>
              <a:latin typeface="Arial" charset="0"/>
            </a:endParaRPr>
          </a:p>
          <a:p>
            <a:pPr lvl="1" defTabSz="400050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“Not pursuing dishonest gain” (NIV)</a:t>
            </a:r>
          </a:p>
          <a:p>
            <a:pPr lvl="1" defTabSz="400050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“Not greedy of filthy lucre” (KJV; ASV)</a:t>
            </a:r>
          </a:p>
          <a:p>
            <a:pPr lvl="1" defTabSz="400050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“Not fond of sordid gain” (NASV)</a:t>
            </a:r>
          </a:p>
          <a:p>
            <a:pPr lvl="1" defTabSz="400050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“Not seeking gain by base means” (Darby)</a:t>
            </a:r>
          </a:p>
          <a:p>
            <a:pPr lvl="1" defTabSz="400050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“Not try to get rich by cheating others” (NCV)</a:t>
            </a:r>
          </a:p>
          <a:p>
            <a:pPr lvl="1" defTabSz="400050">
              <a:buFontTx/>
              <a:buChar char="•"/>
            </a:pPr>
            <a:endParaRPr lang="en-US" sz="1400" dirty="0">
              <a:solidFill>
                <a:srgbClr val="99CCFF"/>
              </a:solidFill>
              <a:latin typeface="Arial" charset="0"/>
            </a:endParaRPr>
          </a:p>
          <a:p>
            <a:pPr defTabSz="400050">
              <a:buFontTx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 </a:t>
            </a:r>
            <a:r>
              <a:rPr lang="en-US" sz="2800" b="1" u="sng" dirty="0">
                <a:solidFill>
                  <a:srgbClr val="FFFFFF"/>
                </a:solidFill>
                <a:latin typeface="Arial" charset="0"/>
              </a:rPr>
              <a:t>Not have a lust or love for money</a:t>
            </a: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(1 Tim. 		6:9-10; Matt. 6:33: Col. 3:2)</a:t>
            </a:r>
            <a:endParaRPr lang="en-US" sz="2800" dirty="0">
              <a:solidFill>
                <a:srgbClr val="FFFFFF"/>
              </a:solidFill>
              <a:latin typeface="Arial" charset="0"/>
            </a:endParaRPr>
          </a:p>
          <a:p>
            <a:pPr defTabSz="400050">
              <a:buFontTx/>
              <a:buChar char="•"/>
            </a:pPr>
            <a:endParaRPr lang="en-US" sz="1400" dirty="0">
              <a:solidFill>
                <a:srgbClr val="FFFFFF"/>
              </a:solidFill>
              <a:latin typeface="Arial" charset="0"/>
            </a:endParaRPr>
          </a:p>
          <a:p>
            <a:pPr defTabSz="400050">
              <a:buFontTx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 </a:t>
            </a:r>
            <a:r>
              <a:rPr lang="en-US" sz="2800" b="1" u="sng" dirty="0">
                <a:solidFill>
                  <a:srgbClr val="FFFFFF"/>
                </a:solidFill>
                <a:latin typeface="Arial" charset="0"/>
              </a:rPr>
              <a:t>Reasons:</a:t>
            </a:r>
            <a:endParaRPr lang="en-US" sz="2800" i="1" u="sng" dirty="0">
              <a:solidFill>
                <a:srgbClr val="99CCFF"/>
              </a:solidFill>
              <a:latin typeface="Arial" charset="0"/>
            </a:endParaRPr>
          </a:p>
          <a:p>
            <a:pPr lvl="1" defTabSz="400050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 Work may involve money (Acts 6)</a:t>
            </a:r>
          </a:p>
          <a:p>
            <a:pPr lvl="1" defTabSz="400050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 If money is goal - no time to be a deacon</a:t>
            </a:r>
            <a:endParaRPr lang="en-US" sz="2800" b="1" u="sng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1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1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1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1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 bldLvl="2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AutoShape 2"/>
          <p:cNvSpPr>
            <a:spLocks noChangeArrowheads="1"/>
          </p:cNvSpPr>
          <p:nvPr/>
        </p:nvSpPr>
        <p:spPr bwMode="auto">
          <a:xfrm>
            <a:off x="1219200" y="1828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Reverent</a:t>
            </a:r>
          </a:p>
        </p:txBody>
      </p:sp>
      <p:sp>
        <p:nvSpPr>
          <p:cNvPr id="52228" name="AutoShape 4"/>
          <p:cNvSpPr>
            <a:spLocks noChangeArrowheads="1"/>
          </p:cNvSpPr>
          <p:nvPr/>
        </p:nvSpPr>
        <p:spPr bwMode="auto">
          <a:xfrm>
            <a:off x="1219200" y="2590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Given - Wine</a:t>
            </a:r>
          </a:p>
        </p:txBody>
      </p:sp>
      <p:sp>
        <p:nvSpPr>
          <p:cNvPr id="52229" name="AutoShape 5"/>
          <p:cNvSpPr>
            <a:spLocks noChangeArrowheads="1"/>
          </p:cNvSpPr>
          <p:nvPr/>
        </p:nvSpPr>
        <p:spPr bwMode="auto">
          <a:xfrm>
            <a:off x="1219200" y="3352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Hold Mystery</a:t>
            </a:r>
          </a:p>
        </p:txBody>
      </p:sp>
      <p:sp>
        <p:nvSpPr>
          <p:cNvPr id="52233" name="AutoShape 9"/>
          <p:cNvSpPr>
            <a:spLocks noChangeArrowheads="1"/>
          </p:cNvSpPr>
          <p:nvPr/>
        </p:nvSpPr>
        <p:spPr bwMode="auto">
          <a:xfrm>
            <a:off x="5105400" y="1828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Double Tongued</a:t>
            </a:r>
          </a:p>
        </p:txBody>
      </p:sp>
      <p:sp>
        <p:nvSpPr>
          <p:cNvPr id="52234" name="AutoShape 10"/>
          <p:cNvSpPr>
            <a:spLocks noChangeArrowheads="1"/>
          </p:cNvSpPr>
          <p:nvPr/>
        </p:nvSpPr>
        <p:spPr bwMode="auto">
          <a:xfrm>
            <a:off x="5105400" y="2590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Greedy</a:t>
            </a: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990600" y="533400"/>
            <a:ext cx="76290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5400" dirty="0">
                <a:cs typeface="Times New Roman" pitchFamily="18" charset="0"/>
              </a:rPr>
              <a:t>Qualifications of a Deacon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3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287338" y="0"/>
            <a:ext cx="8647112" cy="198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800" u="sng">
                <a:solidFill>
                  <a:srgbClr val="FFFF00"/>
                </a:solidFill>
                <a:latin typeface="Comic Sans MS" pitchFamily="66" charset="0"/>
              </a:rPr>
              <a:t>Holding The Mystery Of </a:t>
            </a:r>
          </a:p>
          <a:p>
            <a:pPr algn="ctr"/>
            <a:r>
              <a:rPr lang="en-US" sz="4800" u="sng">
                <a:solidFill>
                  <a:srgbClr val="FFFF00"/>
                </a:solidFill>
                <a:latin typeface="Comic Sans MS" pitchFamily="66" charset="0"/>
              </a:rPr>
              <a:t>Faith With A Pure Conscience</a:t>
            </a:r>
          </a:p>
          <a:p>
            <a:pPr algn="ctr"/>
            <a:r>
              <a:rPr lang="en-US" sz="2800" i="1">
                <a:solidFill>
                  <a:srgbClr val="FFFF00"/>
                </a:solidFill>
                <a:latin typeface="Comic Sans MS" pitchFamily="66" charset="0"/>
              </a:rPr>
              <a:t>(1 Tim. 3:9)</a:t>
            </a:r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685800" y="2209800"/>
            <a:ext cx="81534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342900">
              <a:buFontTx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 </a:t>
            </a:r>
            <a:r>
              <a:rPr lang="en-US" sz="2800" b="1" u="sng" dirty="0">
                <a:solidFill>
                  <a:srgbClr val="FFFFFF"/>
                </a:solidFill>
                <a:latin typeface="Arial" charset="0"/>
              </a:rPr>
              <a:t>Translated:</a:t>
            </a:r>
            <a:endParaRPr lang="en-US" sz="2800" i="1" dirty="0">
              <a:solidFill>
                <a:srgbClr val="99CCFF"/>
              </a:solidFill>
              <a:latin typeface="Arial" charset="0"/>
            </a:endParaRPr>
          </a:p>
          <a:p>
            <a:pPr lvl="1" defTabSz="342900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“They must be earnest, wholehearted 						followers of Christ...” (TLB)</a:t>
            </a:r>
            <a:endParaRPr lang="en-US" sz="2800" dirty="0">
              <a:solidFill>
                <a:srgbClr val="99CCFF"/>
              </a:solidFill>
              <a:latin typeface="Arial" charset="0"/>
            </a:endParaRPr>
          </a:p>
          <a:p>
            <a:pPr defTabSz="342900">
              <a:buFontTx/>
              <a:buChar char="•"/>
            </a:pPr>
            <a:endParaRPr lang="en-US" sz="1400" b="1" dirty="0">
              <a:solidFill>
                <a:srgbClr val="FFFFFF"/>
              </a:solidFill>
              <a:latin typeface="Arial" charset="0"/>
            </a:endParaRPr>
          </a:p>
          <a:p>
            <a:pPr defTabSz="342900">
              <a:buFontTx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 </a:t>
            </a:r>
            <a:r>
              <a:rPr lang="en-US" sz="2800" b="1" u="sng" dirty="0">
                <a:solidFill>
                  <a:srgbClr val="FFFFFF"/>
                </a:solidFill>
                <a:latin typeface="Arial" charset="0"/>
              </a:rPr>
              <a:t>Mystery of Faith = Word</a:t>
            </a: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- </a:t>
            </a:r>
            <a:r>
              <a:rPr lang="en-US" sz="2800" dirty="0">
                <a:solidFill>
                  <a:srgbClr val="FFFFFF"/>
                </a:solidFill>
                <a:latin typeface="Arial" charset="0"/>
              </a:rPr>
              <a:t>Source to educate 		our conscience (John 8:32)</a:t>
            </a:r>
          </a:p>
          <a:p>
            <a:pPr defTabSz="342900">
              <a:buFontTx/>
              <a:buChar char="•"/>
            </a:pPr>
            <a:endParaRPr lang="en-US" sz="1400" dirty="0">
              <a:solidFill>
                <a:srgbClr val="FFFFFF"/>
              </a:solidFill>
              <a:latin typeface="Arial" charset="0"/>
            </a:endParaRPr>
          </a:p>
          <a:p>
            <a:pPr defTabSz="342900">
              <a:buFontTx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 </a:t>
            </a:r>
            <a:r>
              <a:rPr lang="en-US" sz="2800" b="1" u="sng" dirty="0">
                <a:solidFill>
                  <a:srgbClr val="FFFFFF"/>
                </a:solidFill>
                <a:latin typeface="Arial" charset="0"/>
              </a:rPr>
              <a:t>Conscience must be pure</a:t>
            </a: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(Acts 23:1; 26:9)</a:t>
            </a:r>
            <a:endParaRPr lang="en-US" sz="28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0" y="5911850"/>
            <a:ext cx="9144000" cy="946150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  <a:latin typeface="Comic Sans MS" pitchFamily="66" charset="0"/>
              </a:rPr>
              <a:t>A deacon must hold to the faith not yielding to violate his conscience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246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246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2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2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 bldLvl="2" autoUpdateAnimBg="0"/>
      <p:bldP spid="62468" grpId="0" uiExpand="1" build="p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AutoShape 2"/>
          <p:cNvSpPr>
            <a:spLocks noChangeArrowheads="1"/>
          </p:cNvSpPr>
          <p:nvPr/>
        </p:nvSpPr>
        <p:spPr bwMode="auto">
          <a:xfrm>
            <a:off x="1219200" y="1828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Reverent</a:t>
            </a:r>
          </a:p>
        </p:txBody>
      </p:sp>
      <p:sp>
        <p:nvSpPr>
          <p:cNvPr id="53252" name="AutoShape 4"/>
          <p:cNvSpPr>
            <a:spLocks noChangeArrowheads="1"/>
          </p:cNvSpPr>
          <p:nvPr/>
        </p:nvSpPr>
        <p:spPr bwMode="auto">
          <a:xfrm>
            <a:off x="1219200" y="2590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Given - Wine</a:t>
            </a:r>
          </a:p>
        </p:txBody>
      </p:sp>
      <p:sp>
        <p:nvSpPr>
          <p:cNvPr id="53253" name="AutoShape 5"/>
          <p:cNvSpPr>
            <a:spLocks noChangeArrowheads="1"/>
          </p:cNvSpPr>
          <p:nvPr/>
        </p:nvSpPr>
        <p:spPr bwMode="auto">
          <a:xfrm>
            <a:off x="1219200" y="3352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Hold Mystery</a:t>
            </a:r>
          </a:p>
        </p:txBody>
      </p:sp>
      <p:sp>
        <p:nvSpPr>
          <p:cNvPr id="53257" name="AutoShape 9"/>
          <p:cNvSpPr>
            <a:spLocks noChangeArrowheads="1"/>
          </p:cNvSpPr>
          <p:nvPr/>
        </p:nvSpPr>
        <p:spPr bwMode="auto">
          <a:xfrm>
            <a:off x="5105400" y="1828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Double Tongued</a:t>
            </a:r>
          </a:p>
        </p:txBody>
      </p:sp>
      <p:sp>
        <p:nvSpPr>
          <p:cNvPr id="53258" name="AutoShape 10"/>
          <p:cNvSpPr>
            <a:spLocks noChangeArrowheads="1"/>
          </p:cNvSpPr>
          <p:nvPr/>
        </p:nvSpPr>
        <p:spPr bwMode="auto">
          <a:xfrm>
            <a:off x="5105400" y="2590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Greedy</a:t>
            </a:r>
          </a:p>
        </p:txBody>
      </p:sp>
      <p:sp>
        <p:nvSpPr>
          <p:cNvPr id="53259" name="AutoShape 11"/>
          <p:cNvSpPr>
            <a:spLocks noChangeArrowheads="1"/>
          </p:cNvSpPr>
          <p:nvPr/>
        </p:nvSpPr>
        <p:spPr bwMode="auto">
          <a:xfrm>
            <a:off x="5105400" y="3352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Tested</a:t>
            </a: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990600" y="533400"/>
            <a:ext cx="76290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5400" dirty="0">
                <a:cs typeface="Times New Roman" pitchFamily="18" charset="0"/>
              </a:rPr>
              <a:t>Qualifications of a Deacon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3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2247900" y="0"/>
            <a:ext cx="4710113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800" u="sng">
                <a:solidFill>
                  <a:srgbClr val="FFFF00"/>
                </a:solidFill>
                <a:latin typeface="Comic Sans MS" pitchFamily="66" charset="0"/>
              </a:rPr>
              <a:t>First Be Tested</a:t>
            </a:r>
          </a:p>
          <a:p>
            <a:pPr algn="ctr"/>
            <a:r>
              <a:rPr lang="en-US" sz="2800" i="1">
                <a:solidFill>
                  <a:srgbClr val="FFFF00"/>
                </a:solidFill>
                <a:latin typeface="Comic Sans MS" pitchFamily="66" charset="0"/>
              </a:rPr>
              <a:t>(1 Tim. 3:10)</a:t>
            </a: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381000" y="1295400"/>
            <a:ext cx="8763000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 </a:t>
            </a:r>
            <a:r>
              <a:rPr lang="en-US" sz="2800" b="1" u="sng" dirty="0">
                <a:solidFill>
                  <a:srgbClr val="FFFFFF"/>
                </a:solidFill>
                <a:latin typeface="Arial" charset="0"/>
              </a:rPr>
              <a:t>Translated:</a:t>
            </a:r>
            <a:endParaRPr lang="en-US" sz="2800" i="1" dirty="0">
              <a:solidFill>
                <a:srgbClr val="99CCFF"/>
              </a:solidFill>
              <a:latin typeface="Arial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“Proved” (KJV; ASV)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“Put to the test” (BBE)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</a:t>
            </a:r>
            <a:r>
              <a:rPr lang="en-US" sz="3200" i="1" dirty="0">
                <a:solidFill>
                  <a:srgbClr val="99CCFF"/>
                </a:solidFill>
                <a:latin typeface="Arial" charset="0"/>
              </a:rPr>
              <a:t>“</a:t>
            </a: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Before they are asked to be deacons, they 		should be given other jobs in the church as a 		test of their character and ability, and if they do 	well, then they may be chosen as deacons.</a:t>
            </a:r>
            <a:r>
              <a:rPr lang="en-US" sz="3200" i="1" dirty="0">
                <a:solidFill>
                  <a:srgbClr val="99CCFF"/>
                </a:solidFill>
                <a:latin typeface="Arial" charset="0"/>
              </a:rPr>
              <a:t>”</a:t>
            </a: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		(TLB)</a:t>
            </a:r>
            <a:endParaRPr lang="en-US" sz="2800" dirty="0">
              <a:solidFill>
                <a:srgbClr val="99CCFF"/>
              </a:solidFill>
              <a:latin typeface="Arial" charset="0"/>
            </a:endParaRPr>
          </a:p>
          <a:p>
            <a:pPr>
              <a:buFontTx/>
              <a:buChar char="•"/>
            </a:pPr>
            <a:endParaRPr lang="en-US" sz="1400" b="1" dirty="0">
              <a:solidFill>
                <a:srgbClr val="FFFFFF"/>
              </a:solidFill>
              <a:latin typeface="Arial" charset="0"/>
            </a:endParaRPr>
          </a:p>
          <a:p>
            <a:pPr>
              <a:buFontTx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 </a:t>
            </a:r>
            <a:r>
              <a:rPr lang="en-US" sz="2800" b="1" u="sng" dirty="0">
                <a:solidFill>
                  <a:srgbClr val="FFFFFF"/>
                </a:solidFill>
                <a:latin typeface="Arial" charset="0"/>
              </a:rPr>
              <a:t>Means:</a:t>
            </a: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“to test as metals (1 Thess. 2:4….” (Rob)</a:t>
            </a:r>
            <a:endParaRPr lang="en-US" sz="2800" dirty="0">
              <a:solidFill>
                <a:srgbClr val="FFFFFF"/>
              </a:solidFill>
              <a:latin typeface="Arial" charset="0"/>
            </a:endParaRPr>
          </a:p>
          <a:p>
            <a:pPr>
              <a:buFontTx/>
              <a:buChar char="•"/>
            </a:pPr>
            <a:endParaRPr lang="en-US" sz="1400" dirty="0">
              <a:solidFill>
                <a:srgbClr val="FFFFFF"/>
              </a:solidFill>
              <a:latin typeface="Arial" charset="0"/>
            </a:endParaRPr>
          </a:p>
          <a:p>
            <a:pPr>
              <a:buFontTx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 </a:t>
            </a:r>
            <a:r>
              <a:rPr lang="en-US" sz="2800" b="1" u="sng" dirty="0">
                <a:solidFill>
                  <a:srgbClr val="FFFFFF"/>
                </a:solidFill>
                <a:latin typeface="Arial" charset="0"/>
              </a:rPr>
              <a:t>Proved:</a:t>
            </a: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 by word / not novice / demonstrated</a:t>
            </a:r>
            <a:endParaRPr lang="en-US" sz="2800" b="1" u="sng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 bldLvl="2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1219200" y="1828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Reverent</a:t>
            </a:r>
          </a:p>
        </p:txBody>
      </p:sp>
      <p:sp>
        <p:nvSpPr>
          <p:cNvPr id="54276" name="AutoShape 4"/>
          <p:cNvSpPr>
            <a:spLocks noChangeArrowheads="1"/>
          </p:cNvSpPr>
          <p:nvPr/>
        </p:nvSpPr>
        <p:spPr bwMode="auto">
          <a:xfrm>
            <a:off x="1219200" y="2590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Given - Wine</a:t>
            </a:r>
          </a:p>
        </p:txBody>
      </p:sp>
      <p:sp>
        <p:nvSpPr>
          <p:cNvPr id="54277" name="AutoShape 5"/>
          <p:cNvSpPr>
            <a:spLocks noChangeArrowheads="1"/>
          </p:cNvSpPr>
          <p:nvPr/>
        </p:nvSpPr>
        <p:spPr bwMode="auto">
          <a:xfrm>
            <a:off x="1219200" y="3352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Hold Mystery</a:t>
            </a:r>
          </a:p>
        </p:txBody>
      </p:sp>
      <p:sp>
        <p:nvSpPr>
          <p:cNvPr id="54278" name="AutoShape 6"/>
          <p:cNvSpPr>
            <a:spLocks noChangeArrowheads="1"/>
          </p:cNvSpPr>
          <p:nvPr/>
        </p:nvSpPr>
        <p:spPr bwMode="auto">
          <a:xfrm>
            <a:off x="1219200" y="4114800"/>
            <a:ext cx="35052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Blameless</a:t>
            </a:r>
          </a:p>
        </p:txBody>
      </p:sp>
      <p:sp>
        <p:nvSpPr>
          <p:cNvPr id="54281" name="AutoShape 9"/>
          <p:cNvSpPr>
            <a:spLocks noChangeArrowheads="1"/>
          </p:cNvSpPr>
          <p:nvPr/>
        </p:nvSpPr>
        <p:spPr bwMode="auto">
          <a:xfrm>
            <a:off x="5105400" y="1828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Double Tongued</a:t>
            </a:r>
          </a:p>
        </p:txBody>
      </p:sp>
      <p:sp>
        <p:nvSpPr>
          <p:cNvPr id="54282" name="AutoShape 10"/>
          <p:cNvSpPr>
            <a:spLocks noChangeArrowheads="1"/>
          </p:cNvSpPr>
          <p:nvPr/>
        </p:nvSpPr>
        <p:spPr bwMode="auto">
          <a:xfrm>
            <a:off x="5105400" y="2590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Greedy</a:t>
            </a:r>
          </a:p>
        </p:txBody>
      </p:sp>
      <p:sp>
        <p:nvSpPr>
          <p:cNvPr id="54283" name="AutoShape 11"/>
          <p:cNvSpPr>
            <a:spLocks noChangeArrowheads="1"/>
          </p:cNvSpPr>
          <p:nvPr/>
        </p:nvSpPr>
        <p:spPr bwMode="auto">
          <a:xfrm>
            <a:off x="5105400" y="3352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Tested</a:t>
            </a: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990600" y="533400"/>
            <a:ext cx="76290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5400" dirty="0">
                <a:cs typeface="Times New Roman" pitchFamily="18" charset="0"/>
              </a:rPr>
              <a:t>Qualifications of a Deacon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3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3127375" y="0"/>
            <a:ext cx="2947988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800" u="sng">
                <a:solidFill>
                  <a:srgbClr val="FFFF00"/>
                </a:solidFill>
                <a:latin typeface="Comic Sans MS" pitchFamily="66" charset="0"/>
              </a:rPr>
              <a:t>Blameless</a:t>
            </a:r>
          </a:p>
          <a:p>
            <a:pPr algn="ctr"/>
            <a:r>
              <a:rPr lang="en-US" sz="2800" i="1">
                <a:solidFill>
                  <a:srgbClr val="FFFF00"/>
                </a:solidFill>
                <a:latin typeface="Comic Sans MS" pitchFamily="66" charset="0"/>
              </a:rPr>
              <a:t>(1 Tim. 3:10)</a:t>
            </a:r>
          </a:p>
        </p:txBody>
      </p:sp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1066800" y="1600200"/>
            <a:ext cx="7223516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 </a:t>
            </a:r>
            <a:r>
              <a:rPr lang="en-US" sz="2800" b="1" u="sng" dirty="0">
                <a:solidFill>
                  <a:srgbClr val="FFFFFF"/>
                </a:solidFill>
                <a:latin typeface="Arial" charset="0"/>
              </a:rPr>
              <a:t>Translated:</a:t>
            </a:r>
            <a:endParaRPr lang="en-US" sz="2800" i="1" dirty="0">
              <a:solidFill>
                <a:srgbClr val="99CCFF"/>
              </a:solidFill>
              <a:latin typeface="Arial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“Nothing against them” (NIV; BBE)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“Without charge [against them]” (Darby)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“</a:t>
            </a:r>
            <a:r>
              <a:rPr lang="en-US" sz="2800" i="1" dirty="0" err="1">
                <a:solidFill>
                  <a:srgbClr val="99CCFF"/>
                </a:solidFill>
                <a:latin typeface="Arial" charset="0"/>
              </a:rPr>
              <a:t>Unblameable</a:t>
            </a: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” (YLT)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“Beyond reproach” (NASU)</a:t>
            </a:r>
          </a:p>
          <a:p>
            <a:pPr lvl="1">
              <a:buFontTx/>
              <a:buChar char="•"/>
            </a:pPr>
            <a:endParaRPr lang="en-US" sz="1400" dirty="0">
              <a:solidFill>
                <a:srgbClr val="99CCFF"/>
              </a:solidFill>
              <a:latin typeface="Arial" charset="0"/>
            </a:endParaRPr>
          </a:p>
          <a:p>
            <a:pPr>
              <a:buFontTx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 </a:t>
            </a:r>
            <a:r>
              <a:rPr lang="en-US" sz="2800" b="1" u="sng" dirty="0">
                <a:solidFill>
                  <a:srgbClr val="FFFFFF"/>
                </a:solidFill>
                <a:latin typeface="Arial" charset="0"/>
              </a:rPr>
              <a:t>Result of being tested</a:t>
            </a:r>
            <a:endParaRPr lang="en-US" sz="2800" dirty="0">
              <a:solidFill>
                <a:srgbClr val="FFFFFF"/>
              </a:solidFill>
              <a:latin typeface="Arial" charset="0"/>
            </a:endParaRPr>
          </a:p>
          <a:p>
            <a:pPr>
              <a:buFontTx/>
              <a:buChar char="•"/>
            </a:pPr>
            <a:endParaRPr lang="en-US" sz="1400" dirty="0">
              <a:solidFill>
                <a:srgbClr val="FFFFFF"/>
              </a:solidFill>
              <a:latin typeface="Arial" charset="0"/>
            </a:endParaRPr>
          </a:p>
          <a:p>
            <a:pPr>
              <a:buFontTx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 </a:t>
            </a:r>
            <a:r>
              <a:rPr lang="en-US" sz="2800" b="1" u="sng" dirty="0">
                <a:solidFill>
                  <a:srgbClr val="FFFFFF"/>
                </a:solidFill>
                <a:latin typeface="Arial" charset="0"/>
              </a:rPr>
              <a:t>No evil report can be  established</a:t>
            </a:r>
            <a:endParaRPr lang="en-US" sz="2800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uild="p" bldLvl="2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AutoShape 2"/>
          <p:cNvSpPr>
            <a:spLocks noChangeArrowheads="1"/>
          </p:cNvSpPr>
          <p:nvPr/>
        </p:nvSpPr>
        <p:spPr bwMode="auto">
          <a:xfrm>
            <a:off x="1219200" y="1828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Reverent</a:t>
            </a:r>
          </a:p>
        </p:txBody>
      </p:sp>
      <p:sp>
        <p:nvSpPr>
          <p:cNvPr id="55300" name="AutoShape 4"/>
          <p:cNvSpPr>
            <a:spLocks noChangeArrowheads="1"/>
          </p:cNvSpPr>
          <p:nvPr/>
        </p:nvSpPr>
        <p:spPr bwMode="auto">
          <a:xfrm>
            <a:off x="1219200" y="2590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Given - Wine</a:t>
            </a:r>
          </a:p>
        </p:txBody>
      </p:sp>
      <p:sp>
        <p:nvSpPr>
          <p:cNvPr id="55301" name="AutoShape 5"/>
          <p:cNvSpPr>
            <a:spLocks noChangeArrowheads="1"/>
          </p:cNvSpPr>
          <p:nvPr/>
        </p:nvSpPr>
        <p:spPr bwMode="auto">
          <a:xfrm>
            <a:off x="1219200" y="3352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Hold Mystery</a:t>
            </a:r>
          </a:p>
        </p:txBody>
      </p:sp>
      <p:sp>
        <p:nvSpPr>
          <p:cNvPr id="55302" name="AutoShape 6"/>
          <p:cNvSpPr>
            <a:spLocks noChangeArrowheads="1"/>
          </p:cNvSpPr>
          <p:nvPr/>
        </p:nvSpPr>
        <p:spPr bwMode="auto">
          <a:xfrm>
            <a:off x="1219200" y="4114800"/>
            <a:ext cx="35052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Blameless</a:t>
            </a:r>
          </a:p>
        </p:txBody>
      </p:sp>
      <p:sp>
        <p:nvSpPr>
          <p:cNvPr id="55305" name="AutoShape 9"/>
          <p:cNvSpPr>
            <a:spLocks noChangeArrowheads="1"/>
          </p:cNvSpPr>
          <p:nvPr/>
        </p:nvSpPr>
        <p:spPr bwMode="auto">
          <a:xfrm>
            <a:off x="5105400" y="1828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Double Tongued</a:t>
            </a:r>
          </a:p>
        </p:txBody>
      </p:sp>
      <p:sp>
        <p:nvSpPr>
          <p:cNvPr id="55306" name="AutoShape 10"/>
          <p:cNvSpPr>
            <a:spLocks noChangeArrowheads="1"/>
          </p:cNvSpPr>
          <p:nvPr/>
        </p:nvSpPr>
        <p:spPr bwMode="auto">
          <a:xfrm>
            <a:off x="5105400" y="2590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Greedy</a:t>
            </a:r>
          </a:p>
        </p:txBody>
      </p:sp>
      <p:sp>
        <p:nvSpPr>
          <p:cNvPr id="55307" name="AutoShape 11"/>
          <p:cNvSpPr>
            <a:spLocks noChangeArrowheads="1"/>
          </p:cNvSpPr>
          <p:nvPr/>
        </p:nvSpPr>
        <p:spPr bwMode="auto">
          <a:xfrm>
            <a:off x="5105400" y="3352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Tested</a:t>
            </a:r>
          </a:p>
        </p:txBody>
      </p:sp>
      <p:sp>
        <p:nvSpPr>
          <p:cNvPr id="55308" name="AutoShape 12"/>
          <p:cNvSpPr>
            <a:spLocks noChangeArrowheads="1"/>
          </p:cNvSpPr>
          <p:nvPr/>
        </p:nvSpPr>
        <p:spPr bwMode="auto">
          <a:xfrm>
            <a:off x="5029200" y="4114800"/>
            <a:ext cx="35052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Husband</a:t>
            </a: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990600" y="533400"/>
            <a:ext cx="76290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5400" dirty="0">
                <a:cs typeface="Times New Roman" pitchFamily="18" charset="0"/>
              </a:rPr>
              <a:t>Qualifications of a Deacon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3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1414463" y="0"/>
            <a:ext cx="6384925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800" u="sng">
                <a:solidFill>
                  <a:srgbClr val="FFFF00"/>
                </a:solidFill>
                <a:latin typeface="Comic Sans MS" pitchFamily="66" charset="0"/>
              </a:rPr>
              <a:t>Husband of One Wife</a:t>
            </a:r>
          </a:p>
          <a:p>
            <a:pPr algn="ctr"/>
            <a:r>
              <a:rPr lang="en-US" sz="2800" i="1">
                <a:solidFill>
                  <a:srgbClr val="FFFF00"/>
                </a:solidFill>
                <a:latin typeface="Comic Sans MS" pitchFamily="66" charset="0"/>
              </a:rPr>
              <a:t>(1 Tim. 3:12)</a:t>
            </a:r>
          </a:p>
        </p:txBody>
      </p:sp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1219200" y="2514600"/>
            <a:ext cx="5984875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 b="1">
                <a:solidFill>
                  <a:srgbClr val="FFFFFF"/>
                </a:solidFill>
                <a:latin typeface="Arial" charset="0"/>
              </a:rPr>
              <a:t>  </a:t>
            </a:r>
            <a:r>
              <a:rPr lang="en-US" sz="2800" b="1" u="sng">
                <a:solidFill>
                  <a:srgbClr val="FFFFFF"/>
                </a:solidFill>
                <a:latin typeface="Arial" charset="0"/>
              </a:rPr>
              <a:t>Married</a:t>
            </a:r>
            <a:r>
              <a:rPr lang="en-US" sz="2800" b="1">
                <a:solidFill>
                  <a:srgbClr val="FFFFFF"/>
                </a:solidFill>
                <a:latin typeface="Arial" charset="0"/>
              </a:rPr>
              <a:t> - “Be” - not have “been”</a:t>
            </a:r>
            <a:endParaRPr lang="en-US" sz="2800">
              <a:solidFill>
                <a:srgbClr val="99CCFF"/>
              </a:solidFill>
              <a:latin typeface="Arial" charset="0"/>
            </a:endParaRPr>
          </a:p>
          <a:p>
            <a:pPr>
              <a:buFontTx/>
              <a:buChar char="•"/>
            </a:pPr>
            <a:endParaRPr lang="en-US" sz="2800" b="1">
              <a:solidFill>
                <a:srgbClr val="FFFFFF"/>
              </a:solidFill>
              <a:latin typeface="Arial" charset="0"/>
            </a:endParaRPr>
          </a:p>
          <a:p>
            <a:pPr>
              <a:buFontTx/>
              <a:buChar char="•"/>
            </a:pPr>
            <a:r>
              <a:rPr lang="en-US" sz="2800" b="1">
                <a:solidFill>
                  <a:srgbClr val="FFFFFF"/>
                </a:solidFill>
                <a:latin typeface="Arial" charset="0"/>
              </a:rPr>
              <a:t>  </a:t>
            </a:r>
            <a:r>
              <a:rPr lang="en-US" sz="2800" b="1" u="sng">
                <a:solidFill>
                  <a:srgbClr val="FFFFFF"/>
                </a:solidFill>
                <a:latin typeface="Arial" charset="0"/>
              </a:rPr>
              <a:t>Only have one wife</a:t>
            </a:r>
            <a:endParaRPr lang="en-US" sz="280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 bldLvl="2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AutoShape 2"/>
          <p:cNvSpPr>
            <a:spLocks noChangeArrowheads="1"/>
          </p:cNvSpPr>
          <p:nvPr/>
        </p:nvSpPr>
        <p:spPr bwMode="auto">
          <a:xfrm>
            <a:off x="1219200" y="1828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Reverent</a:t>
            </a:r>
          </a:p>
        </p:txBody>
      </p:sp>
      <p:sp>
        <p:nvSpPr>
          <p:cNvPr id="56324" name="AutoShape 4"/>
          <p:cNvSpPr>
            <a:spLocks noChangeArrowheads="1"/>
          </p:cNvSpPr>
          <p:nvPr/>
        </p:nvSpPr>
        <p:spPr bwMode="auto">
          <a:xfrm>
            <a:off x="1219200" y="2590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Given - Wine</a:t>
            </a:r>
          </a:p>
        </p:txBody>
      </p:sp>
      <p:sp>
        <p:nvSpPr>
          <p:cNvPr id="56325" name="AutoShape 5"/>
          <p:cNvSpPr>
            <a:spLocks noChangeArrowheads="1"/>
          </p:cNvSpPr>
          <p:nvPr/>
        </p:nvSpPr>
        <p:spPr bwMode="auto">
          <a:xfrm>
            <a:off x="1219200" y="3352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Hold Mystery</a:t>
            </a:r>
          </a:p>
        </p:txBody>
      </p:sp>
      <p:sp>
        <p:nvSpPr>
          <p:cNvPr id="56326" name="AutoShape 6"/>
          <p:cNvSpPr>
            <a:spLocks noChangeArrowheads="1"/>
          </p:cNvSpPr>
          <p:nvPr/>
        </p:nvSpPr>
        <p:spPr bwMode="auto">
          <a:xfrm>
            <a:off x="1219200" y="4114800"/>
            <a:ext cx="35052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Blameless</a:t>
            </a:r>
          </a:p>
        </p:txBody>
      </p:sp>
      <p:sp>
        <p:nvSpPr>
          <p:cNvPr id="56327" name="AutoShape 7"/>
          <p:cNvSpPr>
            <a:spLocks noChangeArrowheads="1"/>
          </p:cNvSpPr>
          <p:nvPr/>
        </p:nvSpPr>
        <p:spPr bwMode="auto">
          <a:xfrm>
            <a:off x="1219200" y="4876800"/>
            <a:ext cx="73152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Rule Children &amp; Houses Well</a:t>
            </a:r>
          </a:p>
        </p:txBody>
      </p:sp>
      <p:sp>
        <p:nvSpPr>
          <p:cNvPr id="56329" name="AutoShape 9"/>
          <p:cNvSpPr>
            <a:spLocks noChangeArrowheads="1"/>
          </p:cNvSpPr>
          <p:nvPr/>
        </p:nvSpPr>
        <p:spPr bwMode="auto">
          <a:xfrm>
            <a:off x="5105400" y="1828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Double Tongued</a:t>
            </a:r>
          </a:p>
        </p:txBody>
      </p:sp>
      <p:sp>
        <p:nvSpPr>
          <p:cNvPr id="56330" name="AutoShape 10"/>
          <p:cNvSpPr>
            <a:spLocks noChangeArrowheads="1"/>
          </p:cNvSpPr>
          <p:nvPr/>
        </p:nvSpPr>
        <p:spPr bwMode="auto">
          <a:xfrm>
            <a:off x="5105400" y="2590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Greedy</a:t>
            </a:r>
          </a:p>
        </p:txBody>
      </p:sp>
      <p:sp>
        <p:nvSpPr>
          <p:cNvPr id="56331" name="AutoShape 11"/>
          <p:cNvSpPr>
            <a:spLocks noChangeArrowheads="1"/>
          </p:cNvSpPr>
          <p:nvPr/>
        </p:nvSpPr>
        <p:spPr bwMode="auto">
          <a:xfrm>
            <a:off x="5105400" y="3352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Tested</a:t>
            </a:r>
          </a:p>
        </p:txBody>
      </p:sp>
      <p:sp>
        <p:nvSpPr>
          <p:cNvPr id="56332" name="AutoShape 12"/>
          <p:cNvSpPr>
            <a:spLocks noChangeArrowheads="1"/>
          </p:cNvSpPr>
          <p:nvPr/>
        </p:nvSpPr>
        <p:spPr bwMode="auto">
          <a:xfrm>
            <a:off x="5029200" y="4114800"/>
            <a:ext cx="35052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Husband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990600" y="533400"/>
            <a:ext cx="76290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5400" dirty="0">
                <a:cs typeface="Times New Roman" pitchFamily="18" charset="0"/>
              </a:rPr>
              <a:t>Qualifications of a Deacon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3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601663" y="0"/>
            <a:ext cx="7999412" cy="198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800" u="sng">
                <a:solidFill>
                  <a:srgbClr val="FFFF00"/>
                </a:solidFill>
                <a:latin typeface="Comic Sans MS" pitchFamily="66" charset="0"/>
              </a:rPr>
              <a:t>Ruling their Children</a:t>
            </a:r>
          </a:p>
          <a:p>
            <a:pPr algn="ctr"/>
            <a:r>
              <a:rPr lang="en-US" sz="4800" u="sng">
                <a:solidFill>
                  <a:srgbClr val="FFFF00"/>
                </a:solidFill>
                <a:latin typeface="Comic Sans MS" pitchFamily="66" charset="0"/>
              </a:rPr>
              <a:t>and their Own Houses Well</a:t>
            </a:r>
            <a:r>
              <a:rPr lang="en-US" sz="2800">
                <a:solidFill>
                  <a:srgbClr val="FFFF00"/>
                </a:solidFill>
                <a:latin typeface="Arial" charset="0"/>
              </a:rPr>
              <a:t> </a:t>
            </a:r>
            <a:endParaRPr lang="en-US" sz="4800" u="sng">
              <a:solidFill>
                <a:srgbClr val="FFFF00"/>
              </a:solidFill>
              <a:latin typeface="Comic Sans MS" pitchFamily="66" charset="0"/>
            </a:endParaRPr>
          </a:p>
          <a:p>
            <a:pPr algn="ctr"/>
            <a:r>
              <a:rPr lang="en-US" sz="2800" i="1">
                <a:solidFill>
                  <a:srgbClr val="FFFF00"/>
                </a:solidFill>
                <a:latin typeface="Comic Sans MS" pitchFamily="66" charset="0"/>
              </a:rPr>
              <a:t>(1 Tim. 3:12)</a:t>
            </a:r>
          </a:p>
        </p:txBody>
      </p:sp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381000" y="1828800"/>
            <a:ext cx="83820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 </a:t>
            </a:r>
            <a:r>
              <a:rPr lang="en-US" sz="2800" b="1" u="sng" dirty="0">
                <a:solidFill>
                  <a:srgbClr val="FFFFFF"/>
                </a:solidFill>
                <a:latin typeface="Arial" charset="0"/>
              </a:rPr>
              <a:t>Translated:</a:t>
            </a:r>
            <a:endParaRPr lang="en-US" sz="2800" i="1" dirty="0">
              <a:solidFill>
                <a:srgbClr val="99CCFF"/>
              </a:solidFill>
              <a:latin typeface="Arial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“Manage his children and his household well” 	(NIV)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“Conducting their children and their houses 	well” (Darby)</a:t>
            </a:r>
          </a:p>
          <a:p>
            <a:pPr lvl="1">
              <a:buFontTx/>
              <a:buChar char="•"/>
            </a:pPr>
            <a:endParaRPr lang="en-US" sz="1400" dirty="0">
              <a:solidFill>
                <a:srgbClr val="99CCFF"/>
              </a:solidFill>
              <a:latin typeface="Arial" charset="0"/>
            </a:endParaRPr>
          </a:p>
          <a:p>
            <a:pPr>
              <a:buFontTx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 </a:t>
            </a:r>
            <a:r>
              <a:rPr lang="en-US" sz="2800" b="1" u="sng" dirty="0">
                <a:solidFill>
                  <a:srgbClr val="FFFFFF"/>
                </a:solidFill>
                <a:latin typeface="Arial" charset="0"/>
              </a:rPr>
              <a:t>Have Children</a:t>
            </a:r>
            <a:endParaRPr lang="en-US" sz="2800" b="1" i="1" dirty="0">
              <a:solidFill>
                <a:srgbClr val="99CCFF"/>
              </a:solidFill>
              <a:latin typeface="Arial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Not required that they be Christians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i="1" dirty="0">
                <a:solidFill>
                  <a:srgbClr val="99CCFF"/>
                </a:solidFill>
                <a:latin typeface="Arial" charset="0"/>
              </a:rPr>
              <a:t> Allow for younger men to serve as deacons</a:t>
            </a:r>
          </a:p>
          <a:p>
            <a:pPr>
              <a:buFontTx/>
              <a:buChar char="•"/>
            </a:pPr>
            <a:endParaRPr lang="en-US" sz="1400" dirty="0">
              <a:solidFill>
                <a:srgbClr val="FFFFFF"/>
              </a:solidFill>
              <a:latin typeface="Arial" charset="0"/>
            </a:endParaRPr>
          </a:p>
          <a:p>
            <a:pPr>
              <a:buFontTx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  </a:t>
            </a:r>
            <a:r>
              <a:rPr lang="en-US" sz="2800" b="1" u="sng" dirty="0">
                <a:solidFill>
                  <a:srgbClr val="FFFFFF"/>
                </a:solidFill>
                <a:latin typeface="Arial" charset="0"/>
              </a:rPr>
              <a:t>Training or trained his children well</a:t>
            </a:r>
            <a:endParaRPr lang="en-US" sz="2800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65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65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65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65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 bldLvl="2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1219200" y="1828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Reverent</a:t>
            </a:r>
          </a:p>
        </p:txBody>
      </p:sp>
      <p:sp>
        <p:nvSpPr>
          <p:cNvPr id="57348" name="AutoShape 4"/>
          <p:cNvSpPr>
            <a:spLocks noChangeArrowheads="1"/>
          </p:cNvSpPr>
          <p:nvPr/>
        </p:nvSpPr>
        <p:spPr bwMode="auto">
          <a:xfrm>
            <a:off x="1219200" y="2590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Given - Wine</a:t>
            </a:r>
          </a:p>
        </p:txBody>
      </p:sp>
      <p:sp>
        <p:nvSpPr>
          <p:cNvPr id="57349" name="AutoShape 5"/>
          <p:cNvSpPr>
            <a:spLocks noChangeArrowheads="1"/>
          </p:cNvSpPr>
          <p:nvPr/>
        </p:nvSpPr>
        <p:spPr bwMode="auto">
          <a:xfrm>
            <a:off x="1219200" y="3352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Hold Mystery</a:t>
            </a:r>
          </a:p>
        </p:txBody>
      </p:sp>
      <p:sp>
        <p:nvSpPr>
          <p:cNvPr id="57350" name="AutoShape 6"/>
          <p:cNvSpPr>
            <a:spLocks noChangeArrowheads="1"/>
          </p:cNvSpPr>
          <p:nvPr/>
        </p:nvSpPr>
        <p:spPr bwMode="auto">
          <a:xfrm>
            <a:off x="1219200" y="4114800"/>
            <a:ext cx="35052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Blameless</a:t>
            </a:r>
          </a:p>
        </p:txBody>
      </p:sp>
      <p:sp>
        <p:nvSpPr>
          <p:cNvPr id="57351" name="AutoShape 7"/>
          <p:cNvSpPr>
            <a:spLocks noChangeArrowheads="1"/>
          </p:cNvSpPr>
          <p:nvPr/>
        </p:nvSpPr>
        <p:spPr bwMode="auto">
          <a:xfrm>
            <a:off x="1219200" y="4876800"/>
            <a:ext cx="73152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Rule Children &amp; Houses Well</a:t>
            </a:r>
          </a:p>
        </p:txBody>
      </p:sp>
      <p:sp>
        <p:nvSpPr>
          <p:cNvPr id="57352" name="AutoShape 8"/>
          <p:cNvSpPr>
            <a:spLocks noChangeArrowheads="1"/>
          </p:cNvSpPr>
          <p:nvPr/>
        </p:nvSpPr>
        <p:spPr bwMode="auto">
          <a:xfrm>
            <a:off x="1219200" y="5638800"/>
            <a:ext cx="73152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Wife - Faithful</a:t>
            </a:r>
          </a:p>
        </p:txBody>
      </p:sp>
      <p:sp>
        <p:nvSpPr>
          <p:cNvPr id="57353" name="AutoShape 9"/>
          <p:cNvSpPr>
            <a:spLocks noChangeArrowheads="1"/>
          </p:cNvSpPr>
          <p:nvPr/>
        </p:nvSpPr>
        <p:spPr bwMode="auto">
          <a:xfrm>
            <a:off x="5105400" y="1828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Double Tongued</a:t>
            </a:r>
          </a:p>
        </p:txBody>
      </p:sp>
      <p:sp>
        <p:nvSpPr>
          <p:cNvPr id="57354" name="AutoShape 10"/>
          <p:cNvSpPr>
            <a:spLocks noChangeArrowheads="1"/>
          </p:cNvSpPr>
          <p:nvPr/>
        </p:nvSpPr>
        <p:spPr bwMode="auto">
          <a:xfrm>
            <a:off x="5105400" y="2590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Greedy</a:t>
            </a:r>
          </a:p>
        </p:txBody>
      </p:sp>
      <p:sp>
        <p:nvSpPr>
          <p:cNvPr id="57355" name="AutoShape 11"/>
          <p:cNvSpPr>
            <a:spLocks noChangeArrowheads="1"/>
          </p:cNvSpPr>
          <p:nvPr/>
        </p:nvSpPr>
        <p:spPr bwMode="auto">
          <a:xfrm>
            <a:off x="5105400" y="3352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Tested</a:t>
            </a:r>
          </a:p>
        </p:txBody>
      </p:sp>
      <p:sp>
        <p:nvSpPr>
          <p:cNvPr id="57356" name="AutoShape 12"/>
          <p:cNvSpPr>
            <a:spLocks noChangeArrowheads="1"/>
          </p:cNvSpPr>
          <p:nvPr/>
        </p:nvSpPr>
        <p:spPr bwMode="auto">
          <a:xfrm>
            <a:off x="5029200" y="4114800"/>
            <a:ext cx="35052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Husband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990600" y="533400"/>
            <a:ext cx="76290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5400" dirty="0">
                <a:cs typeface="Times New Roman" pitchFamily="18" charset="0"/>
              </a:rPr>
              <a:t>Qualifications of a Deacon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3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3514725" y="0"/>
            <a:ext cx="2168525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800" u="sng">
                <a:solidFill>
                  <a:srgbClr val="FFFF00"/>
                </a:solidFill>
                <a:latin typeface="Comic Sans MS" pitchFamily="66" charset="0"/>
              </a:rPr>
              <a:t>Wife</a:t>
            </a:r>
          </a:p>
          <a:p>
            <a:pPr algn="ctr"/>
            <a:r>
              <a:rPr lang="en-US" sz="2800" i="1">
                <a:solidFill>
                  <a:srgbClr val="FFFF00"/>
                </a:solidFill>
                <a:latin typeface="Comic Sans MS" pitchFamily="66" charset="0"/>
              </a:rPr>
              <a:t>(1 Tim. 3:11)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1233161" y="1752600"/>
            <a:ext cx="6731651" cy="3083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5400" dirty="0">
                <a:solidFill>
                  <a:srgbClr val="FFFFFF"/>
                </a:solidFill>
                <a:cs typeface="Times New Roman" pitchFamily="18" charset="0"/>
              </a:rPr>
              <a:t>1. </a:t>
            </a:r>
            <a:r>
              <a:rPr lang="en-US" sz="5400" u="sng" dirty="0">
                <a:solidFill>
                  <a:srgbClr val="FFFFFF"/>
                </a:solidFill>
                <a:cs typeface="Times New Roman" pitchFamily="18" charset="0"/>
              </a:rPr>
              <a:t>Grave</a:t>
            </a:r>
            <a:endParaRPr lang="en-US" sz="5400" dirty="0">
              <a:solidFill>
                <a:srgbClr val="FFFFFF"/>
              </a:solidFill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5400" dirty="0">
                <a:solidFill>
                  <a:srgbClr val="FFFFFF"/>
                </a:solidFill>
                <a:cs typeface="Times New Roman" pitchFamily="18" charset="0"/>
              </a:rPr>
              <a:t>2. </a:t>
            </a:r>
            <a:r>
              <a:rPr lang="en-US" sz="5400" u="sng" dirty="0">
                <a:solidFill>
                  <a:srgbClr val="FFFFFF"/>
                </a:solidFill>
                <a:cs typeface="Times New Roman" pitchFamily="18" charset="0"/>
              </a:rPr>
              <a:t>Not Slanderers</a:t>
            </a:r>
            <a:endParaRPr lang="en-US" sz="5400" dirty="0">
              <a:solidFill>
                <a:srgbClr val="FFFFFF"/>
              </a:solidFill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5400" dirty="0">
                <a:solidFill>
                  <a:srgbClr val="FFFFFF"/>
                </a:solidFill>
                <a:cs typeface="Times New Roman" pitchFamily="18" charset="0"/>
              </a:rPr>
              <a:t>3. </a:t>
            </a:r>
            <a:r>
              <a:rPr lang="en-US" sz="5400" u="sng" dirty="0">
                <a:solidFill>
                  <a:srgbClr val="FFFFFF"/>
                </a:solidFill>
                <a:cs typeface="Times New Roman" pitchFamily="18" charset="0"/>
              </a:rPr>
              <a:t>Sober</a:t>
            </a:r>
            <a:endParaRPr lang="en-US" sz="5400" dirty="0">
              <a:solidFill>
                <a:srgbClr val="FFFFFF"/>
              </a:solidFill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5400" dirty="0">
                <a:solidFill>
                  <a:srgbClr val="FFFFFF"/>
                </a:solidFill>
                <a:cs typeface="Times New Roman" pitchFamily="18" charset="0"/>
              </a:rPr>
              <a:t>4. </a:t>
            </a:r>
            <a:r>
              <a:rPr lang="en-US" sz="5400" u="sng" dirty="0">
                <a:solidFill>
                  <a:srgbClr val="FFFFFF"/>
                </a:solidFill>
                <a:cs typeface="Times New Roman" pitchFamily="18" charset="0"/>
              </a:rPr>
              <a:t>Faithful in all Things</a:t>
            </a:r>
            <a:endParaRPr lang="en-US" sz="5400" dirty="0">
              <a:solidFill>
                <a:srgbClr val="FFFFFF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3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1943100" y="350838"/>
            <a:ext cx="2569934" cy="840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5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1.</a:t>
            </a:r>
            <a:r>
              <a:rPr lang="en-US" sz="5400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5400" u="sng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Grave</a:t>
            </a:r>
            <a:endParaRPr lang="en-US" sz="5400" dirty="0">
              <a:solidFill>
                <a:srgbClr val="99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69635" name="AutoShape 3"/>
          <p:cNvSpPr>
            <a:spLocks noChangeArrowheads="1"/>
          </p:cNvSpPr>
          <p:nvPr/>
        </p:nvSpPr>
        <p:spPr bwMode="auto">
          <a:xfrm>
            <a:off x="800100" y="1428750"/>
            <a:ext cx="3295650" cy="3105150"/>
          </a:xfrm>
          <a:prstGeom prst="foldedCorner">
            <a:avLst>
              <a:gd name="adj" fmla="val 15366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 u="sng">
                <a:solidFill>
                  <a:schemeClr val="tx2">
                    <a:lumMod val="50000"/>
                  </a:schemeClr>
                </a:solidFill>
              </a:rPr>
              <a:t>Translation:</a:t>
            </a:r>
          </a:p>
          <a:p>
            <a:pPr algn="ctr"/>
            <a:endParaRPr lang="en-US" sz="2800" b="1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en-US" sz="2800" b="1">
                <a:solidFill>
                  <a:schemeClr val="tx2">
                    <a:lumMod val="50000"/>
                  </a:schemeClr>
                </a:solidFill>
              </a:rPr>
              <a:t>“Worthy of respect”</a:t>
            </a:r>
          </a:p>
          <a:p>
            <a:pPr algn="ctr"/>
            <a:r>
              <a:rPr lang="en-US" sz="2800" b="1">
                <a:solidFill>
                  <a:schemeClr val="tx2">
                    <a:lumMod val="50000"/>
                  </a:schemeClr>
                </a:solidFill>
              </a:rPr>
              <a:t>(NIV)</a:t>
            </a:r>
          </a:p>
          <a:p>
            <a:pPr algn="ctr"/>
            <a:r>
              <a:rPr lang="en-US" sz="2800" b="1">
                <a:solidFill>
                  <a:schemeClr val="tx2">
                    <a:lumMod val="50000"/>
                  </a:schemeClr>
                </a:solidFill>
              </a:rPr>
              <a:t>“Dignified” (NASV)</a:t>
            </a:r>
          </a:p>
          <a:p>
            <a:pPr algn="ctr"/>
            <a:r>
              <a:rPr lang="en-US" sz="2800" b="1">
                <a:solidFill>
                  <a:schemeClr val="tx2">
                    <a:lumMod val="50000"/>
                  </a:schemeClr>
                </a:solidFill>
              </a:rPr>
              <a:t>“Reverent” (NKJV)</a:t>
            </a:r>
          </a:p>
        </p:txBody>
      </p:sp>
      <p:sp>
        <p:nvSpPr>
          <p:cNvPr id="69636" name="AutoShape 4"/>
          <p:cNvSpPr>
            <a:spLocks noChangeArrowheads="1"/>
          </p:cNvSpPr>
          <p:nvPr/>
        </p:nvSpPr>
        <p:spPr bwMode="auto">
          <a:xfrm>
            <a:off x="5162550" y="1390650"/>
            <a:ext cx="3295650" cy="3105150"/>
          </a:xfrm>
          <a:prstGeom prst="foldedCorner">
            <a:avLst>
              <a:gd name="adj" fmla="val 15366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 u="sng">
                <a:solidFill>
                  <a:schemeClr val="tx2">
                    <a:lumMod val="50000"/>
                  </a:schemeClr>
                </a:solidFill>
              </a:rPr>
              <a:t>Lexicon:</a:t>
            </a:r>
          </a:p>
          <a:p>
            <a:pPr algn="ctr"/>
            <a:endParaRPr lang="en-US" sz="2800" b="1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en-US" sz="2800" b="1">
                <a:solidFill>
                  <a:schemeClr val="tx2">
                    <a:lumMod val="50000"/>
                  </a:schemeClr>
                </a:solidFill>
              </a:rPr>
              <a:t>“gravity, dignity,</a:t>
            </a:r>
          </a:p>
          <a:p>
            <a:pPr algn="ctr"/>
            <a:r>
              <a:rPr lang="en-US" sz="2800" b="1">
                <a:solidFill>
                  <a:schemeClr val="tx2">
                    <a:lumMod val="50000"/>
                  </a:schemeClr>
                </a:solidFill>
              </a:rPr>
              <a:t>serious - what </a:t>
            </a:r>
          </a:p>
          <a:p>
            <a:pPr algn="ctr"/>
            <a:r>
              <a:rPr lang="en-US" sz="2800" b="1">
                <a:solidFill>
                  <a:schemeClr val="tx2">
                    <a:lumMod val="50000"/>
                  </a:schemeClr>
                </a:solidFill>
              </a:rPr>
              <a:t>inspires reverence</a:t>
            </a:r>
          </a:p>
          <a:p>
            <a:pPr algn="ctr"/>
            <a:r>
              <a:rPr lang="en-US" sz="2800" b="1">
                <a:solidFill>
                  <a:schemeClr val="tx2">
                    <a:lumMod val="50000"/>
                  </a:schemeClr>
                </a:solidFill>
              </a:rPr>
              <a:t>and awe” (Vines)</a:t>
            </a:r>
          </a:p>
        </p:txBody>
      </p:sp>
      <p:sp>
        <p:nvSpPr>
          <p:cNvPr id="69637" name="AutoShape 5"/>
          <p:cNvSpPr>
            <a:spLocks noChangeArrowheads="1"/>
          </p:cNvSpPr>
          <p:nvPr/>
        </p:nvSpPr>
        <p:spPr bwMode="auto">
          <a:xfrm>
            <a:off x="2933700" y="3352800"/>
            <a:ext cx="3295650" cy="3105150"/>
          </a:xfrm>
          <a:prstGeom prst="foldedCorner">
            <a:avLst>
              <a:gd name="adj" fmla="val 15366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 u="sng">
                <a:solidFill>
                  <a:schemeClr val="tx2">
                    <a:lumMod val="50000"/>
                  </a:schemeClr>
                </a:solidFill>
              </a:rPr>
              <a:t>Means:</a:t>
            </a:r>
          </a:p>
          <a:p>
            <a:pPr algn="ctr"/>
            <a:endParaRPr lang="en-US" sz="2800" b="1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en-US" sz="2800" b="1">
                <a:solidFill>
                  <a:schemeClr val="tx2">
                    <a:lumMod val="50000"/>
                  </a:schemeClr>
                </a:solidFill>
              </a:rPr>
              <a:t>Take’s life serious</a:t>
            </a:r>
          </a:p>
          <a:p>
            <a:pPr algn="ctr"/>
            <a:r>
              <a:rPr lang="en-US" sz="2800" b="1">
                <a:solidFill>
                  <a:schemeClr val="tx2">
                    <a:lumMod val="50000"/>
                  </a:schemeClr>
                </a:solidFill>
              </a:rPr>
              <a:t>Not indifferent</a:t>
            </a:r>
          </a:p>
          <a:p>
            <a:pPr algn="ctr"/>
            <a:r>
              <a:rPr lang="en-US" sz="2800" b="1">
                <a:solidFill>
                  <a:schemeClr val="tx2">
                    <a:lumMod val="50000"/>
                  </a:schemeClr>
                </a:solidFill>
              </a:rPr>
              <a:t>Sound judgment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animBg="1" autoUpdateAnimBg="0"/>
      <p:bldP spid="69636" grpId="0" animBg="1" autoUpdateAnimBg="0"/>
      <p:bldP spid="69637" grpId="0" animBg="1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3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1943100" y="350838"/>
            <a:ext cx="5012911" cy="1588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5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1.</a:t>
            </a:r>
            <a:r>
              <a:rPr lang="en-US" sz="5400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5400" u="sng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Grave</a:t>
            </a:r>
            <a:endParaRPr lang="en-US" sz="5400" dirty="0">
              <a:solidFill>
                <a:srgbClr val="99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5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2.</a:t>
            </a:r>
            <a:r>
              <a:rPr lang="en-US" sz="5400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5400" u="sng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Not Slanderers</a:t>
            </a:r>
            <a:endParaRPr lang="en-US" sz="5400" dirty="0">
              <a:solidFill>
                <a:srgbClr val="99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70659" name="Oval 3"/>
          <p:cNvSpPr>
            <a:spLocks noChangeArrowheads="1"/>
          </p:cNvSpPr>
          <p:nvPr/>
        </p:nvSpPr>
        <p:spPr bwMode="auto">
          <a:xfrm>
            <a:off x="400050" y="2152650"/>
            <a:ext cx="6648450" cy="3048000"/>
          </a:xfrm>
          <a:prstGeom prst="ellipse">
            <a:avLst/>
          </a:prstGeom>
          <a:solidFill>
            <a:srgbClr val="FF3300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sz="3200" b="1" u="sng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Translations:</a:t>
            </a:r>
            <a:endParaRPr lang="en-US" sz="28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28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“Not malicious talkers” (NIV)</a:t>
            </a:r>
          </a:p>
          <a:p>
            <a:pPr algn="ctr"/>
            <a:r>
              <a:rPr 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“Not malicious gossips” (NASV)</a:t>
            </a:r>
          </a:p>
          <a:p>
            <a:pPr algn="ctr"/>
            <a:r>
              <a:rPr 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“Not false accusers” (YLT)</a:t>
            </a:r>
          </a:p>
        </p:txBody>
      </p:sp>
      <p:sp>
        <p:nvSpPr>
          <p:cNvPr id="70660" name="Oval 4"/>
          <p:cNvSpPr>
            <a:spLocks noChangeArrowheads="1"/>
          </p:cNvSpPr>
          <p:nvPr/>
        </p:nvSpPr>
        <p:spPr bwMode="auto">
          <a:xfrm>
            <a:off x="1428750" y="2686050"/>
            <a:ext cx="6648450" cy="3048000"/>
          </a:xfrm>
          <a:prstGeom prst="ellipse">
            <a:avLst/>
          </a:prstGeom>
          <a:solidFill>
            <a:srgbClr val="FF3300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sz="3200" b="1" u="sng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Lexicon:</a:t>
            </a:r>
            <a:endParaRPr lang="en-US" sz="28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28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“False accusers” </a:t>
            </a:r>
          </a:p>
          <a:p>
            <a:pPr algn="ctr"/>
            <a:r>
              <a:rPr 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(Thayer)</a:t>
            </a:r>
          </a:p>
        </p:txBody>
      </p:sp>
      <p:sp>
        <p:nvSpPr>
          <p:cNvPr id="70661" name="Oval 5"/>
          <p:cNvSpPr>
            <a:spLocks noChangeArrowheads="1"/>
          </p:cNvSpPr>
          <p:nvPr/>
        </p:nvSpPr>
        <p:spPr bwMode="auto">
          <a:xfrm>
            <a:off x="2495550" y="3371850"/>
            <a:ext cx="6648450" cy="3048000"/>
          </a:xfrm>
          <a:prstGeom prst="ellipse">
            <a:avLst/>
          </a:prstGeom>
          <a:solidFill>
            <a:srgbClr val="FF3300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sz="3200" b="1" u="sng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Means:</a:t>
            </a:r>
          </a:p>
          <a:p>
            <a:pPr algn="ctr"/>
            <a:endParaRPr lang="en-US" sz="28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Tongue (Jas. 1:19, 26)</a:t>
            </a:r>
          </a:p>
          <a:p>
            <a:pPr algn="ctr"/>
            <a:r>
              <a:rPr 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a Busybody (1 Tim. 5:13)</a:t>
            </a:r>
          </a:p>
          <a:p>
            <a:pPr algn="ctr"/>
            <a:r>
              <a:rPr 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Keep Things Confidential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animBg="1" autoUpdateAnimBg="0"/>
      <p:bldP spid="70660" grpId="0" animBg="1" autoUpdateAnimBg="0"/>
      <p:bldP spid="70661" grpId="0" animBg="1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3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2"/>
          <p:cNvSpPr txBox="1">
            <a:spLocks noChangeArrowheads="1"/>
          </p:cNvSpPr>
          <p:nvPr/>
        </p:nvSpPr>
        <p:spPr bwMode="auto">
          <a:xfrm>
            <a:off x="1943100" y="350838"/>
            <a:ext cx="5012911" cy="233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5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1.</a:t>
            </a:r>
            <a:r>
              <a:rPr lang="en-US" sz="5400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5400" u="sng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Grave</a:t>
            </a:r>
            <a:endParaRPr lang="en-US" sz="5400" dirty="0">
              <a:solidFill>
                <a:srgbClr val="99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5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2.</a:t>
            </a:r>
            <a:r>
              <a:rPr lang="en-US" sz="5400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5400" u="sng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Not Slanderers</a:t>
            </a:r>
            <a:endParaRPr lang="en-US" sz="5400" dirty="0">
              <a:solidFill>
                <a:srgbClr val="99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5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3.</a:t>
            </a:r>
            <a:r>
              <a:rPr lang="en-US" sz="5400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5400" u="sng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Sober</a:t>
            </a:r>
            <a:endParaRPr lang="en-US" sz="5400" dirty="0">
              <a:solidFill>
                <a:srgbClr val="99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71683" name="AutoShape 3"/>
          <p:cNvSpPr>
            <a:spLocks noChangeArrowheads="1"/>
          </p:cNvSpPr>
          <p:nvPr/>
        </p:nvSpPr>
        <p:spPr bwMode="auto">
          <a:xfrm>
            <a:off x="609600" y="2800350"/>
            <a:ext cx="4114800" cy="3200400"/>
          </a:xfrm>
          <a:prstGeom prst="flowChartDocumen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b="1" u="sng">
                <a:solidFill>
                  <a:schemeClr val="accent2"/>
                </a:solidFill>
                <a:latin typeface="Arial" charset="0"/>
              </a:rPr>
              <a:t>Translations</a:t>
            </a:r>
            <a:r>
              <a:rPr lang="en-US" sz="2800" b="1">
                <a:solidFill>
                  <a:schemeClr val="accent2"/>
                </a:solidFill>
                <a:latin typeface="Arial" charset="0"/>
              </a:rPr>
              <a:t>:</a:t>
            </a:r>
          </a:p>
          <a:p>
            <a:pPr algn="ctr"/>
            <a:endParaRPr lang="en-US" b="1">
              <a:solidFill>
                <a:schemeClr val="accent2"/>
              </a:solidFill>
              <a:latin typeface="Arial" charset="0"/>
            </a:endParaRPr>
          </a:p>
          <a:p>
            <a:pPr algn="ctr"/>
            <a:r>
              <a:rPr lang="en-US" b="1">
                <a:solidFill>
                  <a:schemeClr val="accent2"/>
                </a:solidFill>
                <a:latin typeface="Arial" charset="0"/>
              </a:rPr>
              <a:t>“Temperate”</a:t>
            </a:r>
          </a:p>
          <a:p>
            <a:pPr algn="ctr"/>
            <a:r>
              <a:rPr lang="en-US" b="1" i="1">
                <a:solidFill>
                  <a:schemeClr val="accent2"/>
                </a:solidFill>
                <a:latin typeface="Arial" charset="0"/>
              </a:rPr>
              <a:t>(NASV, NIV, ASV)</a:t>
            </a:r>
            <a:endParaRPr lang="en-US" b="1">
              <a:solidFill>
                <a:schemeClr val="accent2"/>
              </a:solidFill>
              <a:latin typeface="Arial" charset="0"/>
            </a:endParaRPr>
          </a:p>
          <a:p>
            <a:pPr algn="ctr"/>
            <a:r>
              <a:rPr lang="en-US" b="1">
                <a:solidFill>
                  <a:schemeClr val="accent2"/>
                </a:solidFill>
                <a:latin typeface="Arial" charset="0"/>
              </a:rPr>
              <a:t>“Vigilant”</a:t>
            </a:r>
          </a:p>
          <a:p>
            <a:pPr algn="ctr"/>
            <a:r>
              <a:rPr lang="en-US" b="1" i="1">
                <a:solidFill>
                  <a:schemeClr val="accent2"/>
                </a:solidFill>
                <a:latin typeface="Arial" charset="0"/>
              </a:rPr>
              <a:t>(YLT)</a:t>
            </a:r>
          </a:p>
        </p:txBody>
      </p:sp>
      <p:sp>
        <p:nvSpPr>
          <p:cNvPr id="71684" name="AutoShape 4"/>
          <p:cNvSpPr>
            <a:spLocks noChangeArrowheads="1"/>
          </p:cNvSpPr>
          <p:nvPr/>
        </p:nvSpPr>
        <p:spPr bwMode="auto">
          <a:xfrm flipH="1">
            <a:off x="4724400" y="2800350"/>
            <a:ext cx="4114800" cy="3219450"/>
          </a:xfrm>
          <a:prstGeom prst="flowChartDocumen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b="1" u="sng">
                <a:solidFill>
                  <a:schemeClr val="accent2"/>
                </a:solidFill>
                <a:latin typeface="Arial" charset="0"/>
              </a:rPr>
              <a:t>Means:</a:t>
            </a:r>
          </a:p>
          <a:p>
            <a:pPr algn="ctr"/>
            <a:endParaRPr lang="en-US" b="1">
              <a:solidFill>
                <a:schemeClr val="accent2"/>
              </a:solidFill>
              <a:latin typeface="Arial" charset="0"/>
            </a:endParaRPr>
          </a:p>
          <a:p>
            <a:pPr algn="ctr"/>
            <a:r>
              <a:rPr lang="en-US" b="1">
                <a:solidFill>
                  <a:schemeClr val="accent2"/>
                </a:solidFill>
                <a:latin typeface="Arial" charset="0"/>
              </a:rPr>
              <a:t>Sound in thinking</a:t>
            </a:r>
          </a:p>
          <a:p>
            <a:pPr algn="ctr"/>
            <a:r>
              <a:rPr lang="en-US" b="1">
                <a:solidFill>
                  <a:schemeClr val="accent2"/>
                </a:solidFill>
                <a:latin typeface="Arial" charset="0"/>
              </a:rPr>
              <a:t>Temperate - Self Control</a:t>
            </a:r>
          </a:p>
          <a:p>
            <a:pPr algn="ctr"/>
            <a:r>
              <a:rPr lang="en-US" b="1">
                <a:solidFill>
                  <a:schemeClr val="accent2"/>
                </a:solidFill>
                <a:latin typeface="Arial" charset="0"/>
              </a:rPr>
              <a:t>Control Temper / Tongue</a:t>
            </a:r>
          </a:p>
          <a:p>
            <a:pPr algn="ctr"/>
            <a:r>
              <a:rPr lang="en-US" b="1">
                <a:solidFill>
                  <a:schemeClr val="accent2"/>
                </a:solidFill>
                <a:latin typeface="Arial" charset="0"/>
              </a:rPr>
              <a:t>Level Headed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animBg="1" autoUpdateAnimBg="0"/>
      <p:bldP spid="71684" grpId="0" animBg="1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3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1943100" y="350838"/>
            <a:ext cx="6731651" cy="3083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5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1.</a:t>
            </a:r>
            <a:r>
              <a:rPr lang="en-US" sz="5400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5400" u="sng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Grave</a:t>
            </a:r>
            <a:endParaRPr lang="en-US" sz="5400" dirty="0">
              <a:solidFill>
                <a:srgbClr val="99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5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2.</a:t>
            </a:r>
            <a:r>
              <a:rPr lang="en-US" sz="5400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5400" u="sng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Not Slanderers</a:t>
            </a:r>
            <a:endParaRPr lang="en-US" sz="5400" dirty="0">
              <a:solidFill>
                <a:srgbClr val="99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5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3.</a:t>
            </a:r>
            <a:r>
              <a:rPr lang="en-US" sz="5400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5400" u="sng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Sober</a:t>
            </a:r>
            <a:endParaRPr lang="en-US" sz="5400" dirty="0">
              <a:solidFill>
                <a:srgbClr val="99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5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4.</a:t>
            </a:r>
            <a:r>
              <a:rPr lang="en-US" sz="5400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5400" u="sng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Faithful in all Things</a:t>
            </a:r>
            <a:endParaRPr lang="en-US" sz="5400" dirty="0">
              <a:solidFill>
                <a:srgbClr val="99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419100" y="3600450"/>
            <a:ext cx="8362950" cy="3257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 u="sng" dirty="0">
                <a:solidFill>
                  <a:srgbClr val="000000"/>
                </a:solidFill>
              </a:rPr>
              <a:t>In All Areas - Faithful:</a:t>
            </a:r>
            <a:endParaRPr lang="en-US" sz="3200" b="1" dirty="0">
              <a:solidFill>
                <a:srgbClr val="000000"/>
              </a:solidFill>
            </a:endParaRPr>
          </a:p>
          <a:p>
            <a:pPr algn="ctr"/>
            <a:endParaRPr lang="en-US" sz="1400" b="1" dirty="0">
              <a:solidFill>
                <a:schemeClr val="accent2"/>
              </a:solidFill>
            </a:endParaRPr>
          </a:p>
          <a:p>
            <a:pPr algn="ctr"/>
            <a:r>
              <a:rPr lang="en-US" sz="2800" b="1" dirty="0">
                <a:solidFill>
                  <a:schemeClr val="accent3">
                    <a:lumMod val="25000"/>
                  </a:schemeClr>
                </a:solidFill>
              </a:rPr>
              <a:t>In her marriage relationship</a:t>
            </a:r>
          </a:p>
          <a:p>
            <a:pPr algn="ctr"/>
            <a:r>
              <a:rPr lang="en-US" sz="2800" b="1" dirty="0">
                <a:solidFill>
                  <a:schemeClr val="accent3">
                    <a:lumMod val="25000"/>
                  </a:schemeClr>
                </a:solidFill>
              </a:rPr>
              <a:t>In rearing her children / Keeper at home</a:t>
            </a:r>
          </a:p>
          <a:p>
            <a:pPr algn="ctr"/>
            <a:r>
              <a:rPr lang="en-US" sz="2800" b="1" dirty="0">
                <a:solidFill>
                  <a:schemeClr val="accent3">
                    <a:lumMod val="25000"/>
                  </a:schemeClr>
                </a:solidFill>
              </a:rPr>
              <a:t>Submission to her husband / In her role</a:t>
            </a:r>
          </a:p>
          <a:p>
            <a:pPr algn="ctr"/>
            <a:r>
              <a:rPr lang="en-US" sz="2800" b="1" dirty="0">
                <a:solidFill>
                  <a:schemeClr val="accent3">
                    <a:lumMod val="25000"/>
                  </a:schemeClr>
                </a:solidFill>
              </a:rPr>
              <a:t>Personal godliness  / Example to others</a:t>
            </a:r>
          </a:p>
          <a:p>
            <a:pPr algn="ctr"/>
            <a:r>
              <a:rPr lang="en-US" sz="2800" b="1" dirty="0">
                <a:solidFill>
                  <a:schemeClr val="accent3">
                    <a:lumMod val="25000"/>
                  </a:schemeClr>
                </a:solidFill>
              </a:rPr>
              <a:t>Control her tongue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7270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500"/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0" dur="500"/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5" dur="500"/>
                                        <p:tgtEl>
                                          <p:spTgt spid="72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uiExpand="1" build="p" animBg="1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AutoShape 2"/>
          <p:cNvSpPr>
            <a:spLocks noChangeArrowheads="1"/>
          </p:cNvSpPr>
          <p:nvPr/>
        </p:nvSpPr>
        <p:spPr bwMode="auto">
          <a:xfrm>
            <a:off x="1219200" y="1828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Reverent</a:t>
            </a:r>
          </a:p>
        </p:txBody>
      </p:sp>
      <p:sp>
        <p:nvSpPr>
          <p:cNvPr id="68612" name="AutoShape 4"/>
          <p:cNvSpPr>
            <a:spLocks noChangeArrowheads="1"/>
          </p:cNvSpPr>
          <p:nvPr/>
        </p:nvSpPr>
        <p:spPr bwMode="auto">
          <a:xfrm>
            <a:off x="1219200" y="2590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Given - Wine</a:t>
            </a:r>
          </a:p>
        </p:txBody>
      </p:sp>
      <p:sp>
        <p:nvSpPr>
          <p:cNvPr id="68613" name="AutoShape 5"/>
          <p:cNvSpPr>
            <a:spLocks noChangeArrowheads="1"/>
          </p:cNvSpPr>
          <p:nvPr/>
        </p:nvSpPr>
        <p:spPr bwMode="auto">
          <a:xfrm>
            <a:off x="1219200" y="3352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Hold Mystery</a:t>
            </a:r>
          </a:p>
        </p:txBody>
      </p:sp>
      <p:sp>
        <p:nvSpPr>
          <p:cNvPr id="68614" name="AutoShape 6"/>
          <p:cNvSpPr>
            <a:spLocks noChangeArrowheads="1"/>
          </p:cNvSpPr>
          <p:nvPr/>
        </p:nvSpPr>
        <p:spPr bwMode="auto">
          <a:xfrm>
            <a:off x="1219200" y="4114800"/>
            <a:ext cx="35052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Blameless</a:t>
            </a:r>
          </a:p>
        </p:txBody>
      </p:sp>
      <p:sp>
        <p:nvSpPr>
          <p:cNvPr id="68615" name="AutoShape 7"/>
          <p:cNvSpPr>
            <a:spLocks noChangeArrowheads="1"/>
          </p:cNvSpPr>
          <p:nvPr/>
        </p:nvSpPr>
        <p:spPr bwMode="auto">
          <a:xfrm>
            <a:off x="1219200" y="4876800"/>
            <a:ext cx="73152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Rule Children &amp; Houses Well</a:t>
            </a:r>
          </a:p>
        </p:txBody>
      </p:sp>
      <p:sp>
        <p:nvSpPr>
          <p:cNvPr id="68616" name="AutoShape 8"/>
          <p:cNvSpPr>
            <a:spLocks noChangeArrowheads="1"/>
          </p:cNvSpPr>
          <p:nvPr/>
        </p:nvSpPr>
        <p:spPr bwMode="auto">
          <a:xfrm>
            <a:off x="1219200" y="5638800"/>
            <a:ext cx="73152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Wife - Faithful</a:t>
            </a:r>
          </a:p>
        </p:txBody>
      </p:sp>
      <p:sp>
        <p:nvSpPr>
          <p:cNvPr id="68617" name="AutoShape 9"/>
          <p:cNvSpPr>
            <a:spLocks noChangeArrowheads="1"/>
          </p:cNvSpPr>
          <p:nvPr/>
        </p:nvSpPr>
        <p:spPr bwMode="auto">
          <a:xfrm>
            <a:off x="5105400" y="1828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Double Tongued</a:t>
            </a:r>
          </a:p>
        </p:txBody>
      </p:sp>
      <p:sp>
        <p:nvSpPr>
          <p:cNvPr id="68618" name="AutoShape 10"/>
          <p:cNvSpPr>
            <a:spLocks noChangeArrowheads="1"/>
          </p:cNvSpPr>
          <p:nvPr/>
        </p:nvSpPr>
        <p:spPr bwMode="auto">
          <a:xfrm>
            <a:off x="5105400" y="2590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Not Greedy</a:t>
            </a:r>
          </a:p>
        </p:txBody>
      </p:sp>
      <p:sp>
        <p:nvSpPr>
          <p:cNvPr id="68619" name="AutoShape 11"/>
          <p:cNvSpPr>
            <a:spLocks noChangeArrowheads="1"/>
          </p:cNvSpPr>
          <p:nvPr/>
        </p:nvSpPr>
        <p:spPr bwMode="auto">
          <a:xfrm>
            <a:off x="5105400" y="3352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Tested</a:t>
            </a:r>
          </a:p>
        </p:txBody>
      </p:sp>
      <p:sp>
        <p:nvSpPr>
          <p:cNvPr id="68620" name="AutoShape 12"/>
          <p:cNvSpPr>
            <a:spLocks noChangeArrowheads="1"/>
          </p:cNvSpPr>
          <p:nvPr/>
        </p:nvSpPr>
        <p:spPr bwMode="auto">
          <a:xfrm>
            <a:off x="5029200" y="4114800"/>
            <a:ext cx="35052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Husband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990600" y="533400"/>
            <a:ext cx="76290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5400" dirty="0">
                <a:cs typeface="Times New Roman" pitchFamily="18" charset="0"/>
              </a:rPr>
              <a:t>Qualifications of a Deacon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NOTEBOOK">
  <a:themeElements>
    <a:clrScheme name="NOTEBOOK 1">
      <a:dk1>
        <a:srgbClr val="402000"/>
      </a:dk1>
      <a:lt1>
        <a:srgbClr val="FBFAE2"/>
      </a:lt1>
      <a:dk2>
        <a:srgbClr val="996633"/>
      </a:dk2>
      <a:lt2>
        <a:srgbClr val="A08366"/>
      </a:lt2>
      <a:accent1>
        <a:srgbClr val="CE9964"/>
      </a:accent1>
      <a:accent2>
        <a:srgbClr val="CD3333"/>
      </a:accent2>
      <a:accent3>
        <a:srgbClr val="FDFCEE"/>
      </a:accent3>
      <a:accent4>
        <a:srgbClr val="351A00"/>
      </a:accent4>
      <a:accent5>
        <a:srgbClr val="E3CAB8"/>
      </a:accent5>
      <a:accent6>
        <a:srgbClr val="BA2D2D"/>
      </a:accent6>
      <a:hlink>
        <a:srgbClr val="9A7F32"/>
      </a:hlink>
      <a:folHlink>
        <a:srgbClr val="ECA07A"/>
      </a:folHlink>
    </a:clrScheme>
    <a:fontScheme name="NOTEBOOK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BOOK 1">
        <a:dk1>
          <a:srgbClr val="402000"/>
        </a:dk1>
        <a:lt1>
          <a:srgbClr val="FBFAE2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DFCEE"/>
        </a:accent3>
        <a:accent4>
          <a:srgbClr val="351A00"/>
        </a:accent4>
        <a:accent5>
          <a:srgbClr val="E3CAB8"/>
        </a:accent5>
        <a:accent6>
          <a:srgbClr val="BA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2">
        <a:dk1>
          <a:srgbClr val="402000"/>
        </a:dk1>
        <a:lt1>
          <a:srgbClr val="FFFFFF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FFFFF"/>
        </a:accent3>
        <a:accent4>
          <a:srgbClr val="351A00"/>
        </a:accent4>
        <a:accent5>
          <a:srgbClr val="E3CAB8"/>
        </a:accent5>
        <a:accent6>
          <a:srgbClr val="BA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4">
        <a:dk1>
          <a:srgbClr val="1C1C1C"/>
        </a:dk1>
        <a:lt1>
          <a:srgbClr val="FFFFFF"/>
        </a:lt1>
        <a:dk2>
          <a:srgbClr val="000066"/>
        </a:dk2>
        <a:lt2>
          <a:srgbClr val="666699"/>
        </a:lt2>
        <a:accent1>
          <a:srgbClr val="FF5050"/>
        </a:accent1>
        <a:accent2>
          <a:srgbClr val="009999"/>
        </a:accent2>
        <a:accent3>
          <a:srgbClr val="FFFFFF"/>
        </a:accent3>
        <a:accent4>
          <a:srgbClr val="161616"/>
        </a:accent4>
        <a:accent5>
          <a:srgbClr val="FFB3B3"/>
        </a:accent5>
        <a:accent6>
          <a:srgbClr val="008A8A"/>
        </a:accent6>
        <a:hlink>
          <a:srgbClr val="3366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NOTEBOOK">
  <a:themeElements>
    <a:clrScheme name="NOTEBOOK 1">
      <a:dk1>
        <a:srgbClr val="402000"/>
      </a:dk1>
      <a:lt1>
        <a:srgbClr val="FBFAE2"/>
      </a:lt1>
      <a:dk2>
        <a:srgbClr val="996633"/>
      </a:dk2>
      <a:lt2>
        <a:srgbClr val="A08366"/>
      </a:lt2>
      <a:accent1>
        <a:srgbClr val="CE9964"/>
      </a:accent1>
      <a:accent2>
        <a:srgbClr val="CD3333"/>
      </a:accent2>
      <a:accent3>
        <a:srgbClr val="FDFCEE"/>
      </a:accent3>
      <a:accent4>
        <a:srgbClr val="351A00"/>
      </a:accent4>
      <a:accent5>
        <a:srgbClr val="E3CAB8"/>
      </a:accent5>
      <a:accent6>
        <a:srgbClr val="BA2D2D"/>
      </a:accent6>
      <a:hlink>
        <a:srgbClr val="9A7F32"/>
      </a:hlink>
      <a:folHlink>
        <a:srgbClr val="ECA07A"/>
      </a:folHlink>
    </a:clrScheme>
    <a:fontScheme name="NOTEBOOK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NOTEBOOK 1">
        <a:dk1>
          <a:srgbClr val="402000"/>
        </a:dk1>
        <a:lt1>
          <a:srgbClr val="FBFAE2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DFCEE"/>
        </a:accent3>
        <a:accent4>
          <a:srgbClr val="351A00"/>
        </a:accent4>
        <a:accent5>
          <a:srgbClr val="E3CAB8"/>
        </a:accent5>
        <a:accent6>
          <a:srgbClr val="BA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2">
        <a:dk1>
          <a:srgbClr val="402000"/>
        </a:dk1>
        <a:lt1>
          <a:srgbClr val="FFFFFF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FFFFF"/>
        </a:accent3>
        <a:accent4>
          <a:srgbClr val="351A00"/>
        </a:accent4>
        <a:accent5>
          <a:srgbClr val="E3CAB8"/>
        </a:accent5>
        <a:accent6>
          <a:srgbClr val="BA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4">
        <a:dk1>
          <a:srgbClr val="1C1C1C"/>
        </a:dk1>
        <a:lt1>
          <a:srgbClr val="FFFFFF"/>
        </a:lt1>
        <a:dk2>
          <a:srgbClr val="000066"/>
        </a:dk2>
        <a:lt2>
          <a:srgbClr val="666699"/>
        </a:lt2>
        <a:accent1>
          <a:srgbClr val="FF5050"/>
        </a:accent1>
        <a:accent2>
          <a:srgbClr val="009999"/>
        </a:accent2>
        <a:accent3>
          <a:srgbClr val="FFFFFF"/>
        </a:accent3>
        <a:accent4>
          <a:srgbClr val="161616"/>
        </a:accent4>
        <a:accent5>
          <a:srgbClr val="FFB3B3"/>
        </a:accent5>
        <a:accent6>
          <a:srgbClr val="008A8A"/>
        </a:accent6>
        <a:hlink>
          <a:srgbClr val="3366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NOTEBOOK">
  <a:themeElements>
    <a:clrScheme name="NOTEBOOK 1">
      <a:dk1>
        <a:srgbClr val="402000"/>
      </a:dk1>
      <a:lt1>
        <a:srgbClr val="FBFAE2"/>
      </a:lt1>
      <a:dk2>
        <a:srgbClr val="996633"/>
      </a:dk2>
      <a:lt2>
        <a:srgbClr val="A08366"/>
      </a:lt2>
      <a:accent1>
        <a:srgbClr val="CE9964"/>
      </a:accent1>
      <a:accent2>
        <a:srgbClr val="CD3333"/>
      </a:accent2>
      <a:accent3>
        <a:srgbClr val="FDFCEE"/>
      </a:accent3>
      <a:accent4>
        <a:srgbClr val="351A00"/>
      </a:accent4>
      <a:accent5>
        <a:srgbClr val="E3CAB8"/>
      </a:accent5>
      <a:accent6>
        <a:srgbClr val="BA2D2D"/>
      </a:accent6>
      <a:hlink>
        <a:srgbClr val="9A7F32"/>
      </a:hlink>
      <a:folHlink>
        <a:srgbClr val="ECA07A"/>
      </a:folHlink>
    </a:clrScheme>
    <a:fontScheme name="NOTEBOOK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NOTEBOOK 1">
        <a:dk1>
          <a:srgbClr val="402000"/>
        </a:dk1>
        <a:lt1>
          <a:srgbClr val="FBFAE2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DFCEE"/>
        </a:accent3>
        <a:accent4>
          <a:srgbClr val="351A00"/>
        </a:accent4>
        <a:accent5>
          <a:srgbClr val="E3CAB8"/>
        </a:accent5>
        <a:accent6>
          <a:srgbClr val="BA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2">
        <a:dk1>
          <a:srgbClr val="402000"/>
        </a:dk1>
        <a:lt1>
          <a:srgbClr val="FFFFFF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FFFFF"/>
        </a:accent3>
        <a:accent4>
          <a:srgbClr val="351A00"/>
        </a:accent4>
        <a:accent5>
          <a:srgbClr val="E3CAB8"/>
        </a:accent5>
        <a:accent6>
          <a:srgbClr val="BA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4">
        <a:dk1>
          <a:srgbClr val="1C1C1C"/>
        </a:dk1>
        <a:lt1>
          <a:srgbClr val="FFFFFF"/>
        </a:lt1>
        <a:dk2>
          <a:srgbClr val="000066"/>
        </a:dk2>
        <a:lt2>
          <a:srgbClr val="666699"/>
        </a:lt2>
        <a:accent1>
          <a:srgbClr val="FF5050"/>
        </a:accent1>
        <a:accent2>
          <a:srgbClr val="009999"/>
        </a:accent2>
        <a:accent3>
          <a:srgbClr val="FFFFFF"/>
        </a:accent3>
        <a:accent4>
          <a:srgbClr val="161616"/>
        </a:accent4>
        <a:accent5>
          <a:srgbClr val="FFB3B3"/>
        </a:accent5>
        <a:accent6>
          <a:srgbClr val="008A8A"/>
        </a:accent6>
        <a:hlink>
          <a:srgbClr val="3366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Designs\NOTEBOOK.POT</Template>
  <TotalTime>751</TotalTime>
  <Words>1398</Words>
  <Application>Microsoft Office PowerPoint</Application>
  <PresentationFormat>On-screen Show (4:3)</PresentationFormat>
  <Paragraphs>328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37</vt:i4>
      </vt:variant>
    </vt:vector>
  </HeadingPairs>
  <TitlesOfParts>
    <vt:vector size="51" baseType="lpstr">
      <vt:lpstr>Times New Roman</vt:lpstr>
      <vt:lpstr>Calibri</vt:lpstr>
      <vt:lpstr>BD Symbols</vt:lpstr>
      <vt:lpstr>Arial</vt:lpstr>
      <vt:lpstr>Comic Sans MS</vt:lpstr>
      <vt:lpstr>Californian FB</vt:lpstr>
      <vt:lpstr>Wingdings</vt:lpstr>
      <vt:lpstr>Tahoma</vt:lpstr>
      <vt:lpstr>Arial Narrow</vt:lpstr>
      <vt:lpstr>Monotype Sorts</vt:lpstr>
      <vt:lpstr>NOTEBOOK</vt:lpstr>
      <vt:lpstr>2_NOTEBOOK</vt:lpstr>
      <vt:lpstr>Default Design</vt:lpstr>
      <vt:lpstr>3_NOTEBOOK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Drinking Is Condemned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Donnie V. Rader</dc:creator>
  <cp:lastModifiedBy>Donnie V. Rader</cp:lastModifiedBy>
  <cp:revision>56</cp:revision>
  <dcterms:created xsi:type="dcterms:W3CDTF">2002-02-04T18:57:39Z</dcterms:created>
  <dcterms:modified xsi:type="dcterms:W3CDTF">2016-08-29T12:37:45Z</dcterms:modified>
</cp:coreProperties>
</file>