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84" r:id="rId3"/>
  </p:sldMasterIdLst>
  <p:notesMasterIdLst>
    <p:notesMasterId r:id="rId30"/>
  </p:notesMasterIdLst>
  <p:sldIdLst>
    <p:sldId id="258" r:id="rId4"/>
    <p:sldId id="271" r:id="rId5"/>
    <p:sldId id="272" r:id="rId6"/>
    <p:sldId id="256" r:id="rId7"/>
    <p:sldId id="267" r:id="rId8"/>
    <p:sldId id="265" r:id="rId9"/>
    <p:sldId id="273" r:id="rId10"/>
    <p:sldId id="257" r:id="rId11"/>
    <p:sldId id="274" r:id="rId12"/>
    <p:sldId id="259" r:id="rId13"/>
    <p:sldId id="275" r:id="rId14"/>
    <p:sldId id="260" r:id="rId15"/>
    <p:sldId id="276" r:id="rId16"/>
    <p:sldId id="261" r:id="rId17"/>
    <p:sldId id="277" r:id="rId18"/>
    <p:sldId id="262" r:id="rId19"/>
    <p:sldId id="263" r:id="rId20"/>
    <p:sldId id="278" r:id="rId21"/>
    <p:sldId id="268" r:id="rId22"/>
    <p:sldId id="279" r:id="rId23"/>
    <p:sldId id="280" r:id="rId24"/>
    <p:sldId id="281" r:id="rId25"/>
    <p:sldId id="282" r:id="rId26"/>
    <p:sldId id="283" r:id="rId27"/>
    <p:sldId id="284" r:id="rId28"/>
    <p:sldId id="269" r:id="rId29"/>
  </p:sldIdLst>
  <p:sldSz cx="9144000" cy="6858000" type="screen4x3"/>
  <p:notesSz cx="6858000" cy="9144000"/>
  <p:embeddedFontLst>
    <p:embeddedFont>
      <p:font typeface="Segoe UI" panose="020B0502040204020203" pitchFamily="34" charset="0"/>
      <p:regular r:id="rId31"/>
      <p:bold r:id="rId32"/>
      <p:italic r:id="rId33"/>
      <p:boldItalic r:id="rId34"/>
    </p:embeddedFont>
    <p:embeddedFont>
      <p:font typeface="Calibri Light" panose="020F0302020204030204" pitchFamily="34" charset="0"/>
      <p:regular r:id="rId35"/>
      <p:italic r:id="rId36"/>
    </p:embeddedFont>
    <p:embeddedFont>
      <p:font typeface="Algerian" panose="04020705040A02060702" pitchFamily="82" charset="0"/>
      <p:regular r:id="rId37"/>
    </p:embeddedFon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8" autoAdjust="0"/>
    <p:restoredTop sz="94660"/>
  </p:normalViewPr>
  <p:slideViewPr>
    <p:cSldViewPr snapToGrid="0">
      <p:cViewPr varScale="1">
        <p:scale>
          <a:sx n="71" d="100"/>
          <a:sy n="71" d="100"/>
        </p:scale>
        <p:origin x="100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9.fntdata"/><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font" Target="fonts/font4.fntdata"/><Relationship Id="rId42"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3.fntdata"/><Relationship Id="rId38" Type="http://schemas.openxmlformats.org/officeDocument/2006/relationships/font" Target="fonts/font8.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6.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1.fntdata"/><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BE2292-C09B-4D31-885E-C1F1C03EF961}" type="datetimeFigureOut">
              <a:rPr lang="en-US" smtClean="0"/>
              <a:t>5/21/2014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76E065-F629-4415-B610-878A1E92911D}" type="slidenum">
              <a:rPr lang="en-US" smtClean="0"/>
              <a:t>‹#›</a:t>
            </a:fld>
            <a:endParaRPr lang="en-US"/>
          </a:p>
        </p:txBody>
      </p:sp>
    </p:spTree>
    <p:extLst>
      <p:ext uri="{BB962C8B-B14F-4D97-AF65-F5344CB8AC3E}">
        <p14:creationId xmlns:p14="http://schemas.microsoft.com/office/powerpoint/2010/main" val="28799967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28665495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24373256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903C62-B6D3-4462-A172-3015AB74DA43}"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5318975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2903C62-B6D3-4462-A172-3015AB74DA43}" type="datetimeFigureOut">
              <a:rPr lang="en-US" smtClean="0"/>
              <a:t>5/21/2014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5137507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2903C62-B6D3-4462-A172-3015AB74DA43}" type="datetimeFigureOut">
              <a:rPr lang="en-US" smtClean="0"/>
              <a:t>5/21/2014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42413877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2903C62-B6D3-4462-A172-3015AB74DA43}" type="datetimeFigureOut">
              <a:rPr lang="en-US" smtClean="0"/>
              <a:t>5/21/2014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1774494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903C62-B6D3-4462-A172-3015AB74DA43}" type="datetimeFigureOut">
              <a:rPr lang="en-US" smtClean="0"/>
              <a:t>5/21/2014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7976787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903C62-B6D3-4462-A172-3015AB74DA43}" type="datetimeFigureOut">
              <a:rPr lang="en-US" smtClean="0"/>
              <a:t>5/21/2014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42936640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903C62-B6D3-4462-A172-3015AB74DA43}" type="datetimeFigureOut">
              <a:rPr lang="en-US" smtClean="0"/>
              <a:t>5/21/2014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4650702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28897137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38483964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40646512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3551639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903C62-B6D3-4462-A172-3015AB74DA43}"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9590971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2903C62-B6D3-4462-A172-3015AB74DA43}" type="datetimeFigureOut">
              <a:rPr lang="en-US" smtClean="0"/>
              <a:t>5/21/2014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40470532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2903C62-B6D3-4462-A172-3015AB74DA43}" type="datetimeFigureOut">
              <a:rPr lang="en-US" smtClean="0"/>
              <a:t>5/21/2014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64034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2903C62-B6D3-4462-A172-3015AB74DA43}" type="datetimeFigureOut">
              <a:rPr lang="en-US" smtClean="0"/>
              <a:t>5/21/2014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7359721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903C62-B6D3-4462-A172-3015AB74DA43}" type="datetimeFigureOut">
              <a:rPr lang="en-US" smtClean="0"/>
              <a:t>5/21/2014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37049508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903C62-B6D3-4462-A172-3015AB74DA43}" type="datetimeFigureOut">
              <a:rPr lang="en-US" smtClean="0"/>
              <a:t>5/21/2014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7653609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903C62-B6D3-4462-A172-3015AB74DA43}" type="datetimeFigureOut">
              <a:rPr lang="en-US" smtClean="0"/>
              <a:t>5/21/2014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24352204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9125829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2267749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29743327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20999716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903C62-B6D3-4462-A172-3015AB74DA43}"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317435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2903C62-B6D3-4462-A172-3015AB74DA43}" type="datetimeFigureOut">
              <a:rPr lang="en-US" smtClean="0"/>
              <a:t>5/21/2014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7351152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2903C62-B6D3-4462-A172-3015AB74DA43}" type="datetimeFigureOut">
              <a:rPr lang="en-US" smtClean="0"/>
              <a:t>5/21/2014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30138645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2903C62-B6D3-4462-A172-3015AB74DA43}" type="datetimeFigureOut">
              <a:rPr lang="en-US" smtClean="0"/>
              <a:t>5/21/2014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5748458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903C62-B6D3-4462-A172-3015AB74DA43}" type="datetimeFigureOut">
              <a:rPr lang="en-US" smtClean="0"/>
              <a:t>5/21/2014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29200548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903C62-B6D3-4462-A172-3015AB74DA43}" type="datetimeFigureOut">
              <a:rPr lang="en-US" smtClean="0"/>
              <a:t>5/21/2014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35157709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903C62-B6D3-4462-A172-3015AB74DA43}" type="datetimeFigureOut">
              <a:rPr lang="en-US" smtClean="0"/>
              <a:t>5/21/2014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940262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3740220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4984703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903C62-B6D3-4462-A172-3015AB74DA43}" type="datetimeFigureOut">
              <a:rPr lang="en-US" smtClean="0"/>
              <a:t>5/21/2014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394447-14C4-40DE-AE62-4B3531A75842}" type="slidenum">
              <a:rPr lang="en-US" smtClean="0"/>
              <a:t>‹#›</a:t>
            </a:fld>
            <a:endParaRPr lang="en-US"/>
          </a:p>
        </p:txBody>
      </p:sp>
      <p:pic>
        <p:nvPicPr>
          <p:cNvPr id="1026" name="Picture 2" descr="http://www.jerusalemtempleprayers.com/uploads/images/77.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3253" y="1"/>
            <a:ext cx="925001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54859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903C62-B6D3-4462-A172-3015AB74DA43}" type="datetimeFigureOut">
              <a:rPr lang="en-US" smtClean="0"/>
              <a:t>5/21/2014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394447-14C4-40DE-AE62-4B3531A75842}" type="slidenum">
              <a:rPr lang="en-US" smtClean="0"/>
              <a:t>‹#›</a:t>
            </a:fld>
            <a:endParaRPr lang="en-US"/>
          </a:p>
        </p:txBody>
      </p:sp>
      <p:pic>
        <p:nvPicPr>
          <p:cNvPr id="1026" name="Picture 2" descr="http://www.jerusalemtempleprayers.com/uploads/images/77.jpg"/>
          <p:cNvPicPr>
            <a:picLocks noChangeAspect="1" noChangeArrowheads="1"/>
          </p:cNvPicPr>
          <p:nvPr userDrawn="1"/>
        </p:nvPicPr>
        <p:blipFill>
          <a:blip r:embed="rId13">
            <a:lum bright="70000" contrast="-70000"/>
            <a:extLst>
              <a:ext uri="{28A0092B-C50C-407E-A947-70E740481C1C}">
                <a14:useLocalDpi xmlns:a14="http://schemas.microsoft.com/office/drawing/2010/main" val="0"/>
              </a:ext>
            </a:extLst>
          </a:blip>
          <a:srcRect/>
          <a:stretch>
            <a:fillRect/>
          </a:stretch>
        </p:blipFill>
        <p:spPr bwMode="auto">
          <a:xfrm>
            <a:off x="-13253" y="1"/>
            <a:ext cx="925001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13720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903C62-B6D3-4462-A172-3015AB74DA43}" type="datetimeFigureOut">
              <a:rPr lang="en-US" smtClean="0"/>
              <a:t>5/21/2014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394447-14C4-40DE-AE62-4B3531A75842}" type="slidenum">
              <a:rPr lang="en-US" smtClean="0"/>
              <a:t>‹#›</a:t>
            </a:fld>
            <a:endParaRPr lang="en-US"/>
          </a:p>
        </p:txBody>
      </p:sp>
      <p:pic>
        <p:nvPicPr>
          <p:cNvPr id="1026" name="Picture 2" descr="http://www.jerusalemtempleprayers.com/uploads/images/77.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257176" y="185738"/>
            <a:ext cx="1957388" cy="145121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917052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09617" y="340956"/>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endParaRPr>
          </a:p>
        </p:txBody>
      </p:sp>
      <p:sp>
        <p:nvSpPr>
          <p:cNvPr id="3" name="TextBox 2"/>
          <p:cNvSpPr txBox="1"/>
          <p:nvPr/>
        </p:nvSpPr>
        <p:spPr>
          <a:xfrm>
            <a:off x="497540" y="1600200"/>
            <a:ext cx="8014447" cy="3477875"/>
          </a:xfrm>
          <a:prstGeom prst="rect">
            <a:avLst/>
          </a:prstGeom>
          <a:noFill/>
        </p:spPr>
        <p:txBody>
          <a:bodyPr wrap="square" rtlCol="0">
            <a:spAutoFit/>
          </a:bodyPr>
          <a:lstStyle/>
          <a:p>
            <a:pPr marL="514350" indent="-514350">
              <a:buFont typeface="+mj-lt"/>
              <a:buAutoNum type="arabicPeriod"/>
            </a:pPr>
            <a:r>
              <a:rPr lang="en-US" sz="2800" u="sng" dirty="0" smtClean="0"/>
              <a:t>Some national tragedy</a:t>
            </a:r>
          </a:p>
          <a:p>
            <a:pPr marL="914400" lvl="1" indent="-457200">
              <a:buFont typeface="Arial" panose="020B0604020202020204" pitchFamily="34" charset="0"/>
              <a:buChar char="•"/>
            </a:pPr>
            <a:r>
              <a:rPr lang="en-US" sz="2400" i="1" dirty="0" smtClean="0"/>
              <a:t>“Humiliation by Chaldean oppression” (</a:t>
            </a:r>
            <a:r>
              <a:rPr lang="en-US" sz="2400" i="1" dirty="0" err="1" smtClean="0"/>
              <a:t>Scroogie</a:t>
            </a:r>
            <a:r>
              <a:rPr lang="en-US" sz="2400" i="1" dirty="0" smtClean="0"/>
              <a:t>)</a:t>
            </a:r>
          </a:p>
          <a:p>
            <a:pPr marL="914400" lvl="1" indent="-457200">
              <a:buFont typeface="Arial" panose="020B0604020202020204" pitchFamily="34" charset="0"/>
              <a:buChar char="•"/>
            </a:pPr>
            <a:r>
              <a:rPr lang="en-US" sz="2400" i="1" dirty="0" smtClean="0"/>
              <a:t>“When the Psalmist wrote, the blow has fallen. Israel was in exile. It is clearly no mere private and personal sorrow which overwhelms his spirit, but the apparent rejection of Israel by God. But in the light of Israel’s past history he is taught to believe that this rejection cannot be permanent” (Kirkpatrick)</a:t>
            </a:r>
          </a:p>
          <a:p>
            <a:pPr marL="914400" lvl="1" indent="-457200">
              <a:buFont typeface="Arial" panose="020B0604020202020204" pitchFamily="34" charset="0"/>
              <a:buChar char="•"/>
            </a:pPr>
            <a:r>
              <a:rPr lang="en-US" sz="2400" i="1" dirty="0" smtClean="0"/>
              <a:t>“A time of deep trouble” (Jenson)</a:t>
            </a:r>
            <a:endParaRPr lang="en-US" sz="2400" i="1" dirty="0"/>
          </a:p>
        </p:txBody>
      </p:sp>
    </p:spTree>
    <p:extLst>
      <p:ext uri="{BB962C8B-B14F-4D97-AF65-F5344CB8AC3E}">
        <p14:creationId xmlns:p14="http://schemas.microsoft.com/office/powerpoint/2010/main" val="4707790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09617" y="340956"/>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endParaRPr>
          </a:p>
        </p:txBody>
      </p:sp>
      <p:sp>
        <p:nvSpPr>
          <p:cNvPr id="3" name="TextBox 2"/>
          <p:cNvSpPr txBox="1"/>
          <p:nvPr/>
        </p:nvSpPr>
        <p:spPr>
          <a:xfrm>
            <a:off x="497540" y="1600200"/>
            <a:ext cx="8014447" cy="3170099"/>
          </a:xfrm>
          <a:prstGeom prst="rect">
            <a:avLst/>
          </a:prstGeom>
          <a:noFill/>
        </p:spPr>
        <p:txBody>
          <a:bodyPr wrap="square" rtlCol="0">
            <a:spAutoFit/>
          </a:bodyPr>
          <a:lstStyle/>
          <a:p>
            <a:pPr marL="514350" indent="-514350">
              <a:buFont typeface="+mj-lt"/>
              <a:buAutoNum type="arabicPeriod"/>
            </a:pPr>
            <a:r>
              <a:rPr lang="en-US" sz="2800" u="sng" dirty="0" smtClean="0"/>
              <a:t>Some national tragedy</a:t>
            </a:r>
          </a:p>
          <a:p>
            <a:pPr marL="514350" indent="-514350">
              <a:buFont typeface="+mj-lt"/>
              <a:buAutoNum type="arabicPeriod"/>
            </a:pPr>
            <a:r>
              <a:rPr lang="en-US" sz="2800" u="sng" dirty="0" smtClean="0"/>
              <a:t>Picture of one wrestling with grief and doubts</a:t>
            </a:r>
          </a:p>
          <a:p>
            <a:pPr marL="914400" lvl="1" indent="-457200">
              <a:buFont typeface="Arial" panose="020B0604020202020204" pitchFamily="34" charset="0"/>
              <a:buChar char="•"/>
            </a:pPr>
            <a:r>
              <a:rPr lang="en-US" sz="2400" i="1" dirty="0" smtClean="0"/>
              <a:t>Wonders if God has forgotten his people</a:t>
            </a:r>
          </a:p>
          <a:p>
            <a:pPr marL="914400" lvl="1" indent="-457200">
              <a:buFont typeface="Arial" panose="020B0604020202020204" pitchFamily="34" charset="0"/>
              <a:buChar char="•"/>
            </a:pPr>
            <a:r>
              <a:rPr lang="en-US" sz="2400" i="1" dirty="0" smtClean="0"/>
              <a:t>Has sleepless nights</a:t>
            </a:r>
          </a:p>
          <a:p>
            <a:pPr marL="914400" lvl="1" indent="-457200">
              <a:buFont typeface="Arial" panose="020B0604020202020204" pitchFamily="34" charset="0"/>
              <a:buChar char="•"/>
            </a:pPr>
            <a:r>
              <a:rPr lang="en-US" sz="2400" i="1" dirty="0" smtClean="0"/>
              <a:t>Has questions for which he seeks answers</a:t>
            </a:r>
          </a:p>
          <a:p>
            <a:pPr marL="914400" lvl="1" indent="-457200">
              <a:buFont typeface="Arial" panose="020B0604020202020204" pitchFamily="34" charset="0"/>
              <a:buChar char="•"/>
            </a:pPr>
            <a:r>
              <a:rPr lang="en-US" sz="2400" i="1" dirty="0" smtClean="0"/>
              <a:t>Illustrates to us – anguish of soul is not a modern phenomenon</a:t>
            </a:r>
          </a:p>
          <a:p>
            <a:pPr marL="914400" lvl="1" indent="-457200">
              <a:buFont typeface="Arial" panose="020B0604020202020204" pitchFamily="34" charset="0"/>
              <a:buChar char="•"/>
            </a:pPr>
            <a:r>
              <a:rPr lang="en-US" sz="2400" i="1" dirty="0" smtClean="0"/>
              <a:t>Ultimately finds comfort in God</a:t>
            </a:r>
            <a:endParaRPr lang="en-US" sz="2400" i="1" dirty="0"/>
          </a:p>
        </p:txBody>
      </p:sp>
    </p:spTree>
    <p:extLst>
      <p:ext uri="{BB962C8B-B14F-4D97-AF65-F5344CB8AC3E}">
        <p14:creationId xmlns:p14="http://schemas.microsoft.com/office/powerpoint/2010/main" val="25636226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09617" y="340956"/>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endParaRPr>
          </a:p>
        </p:txBody>
      </p:sp>
      <p:sp>
        <p:nvSpPr>
          <p:cNvPr id="3" name="TextBox 2"/>
          <p:cNvSpPr txBox="1"/>
          <p:nvPr/>
        </p:nvSpPr>
        <p:spPr>
          <a:xfrm>
            <a:off x="497540" y="1600200"/>
            <a:ext cx="8014447" cy="1384995"/>
          </a:xfrm>
          <a:prstGeom prst="rect">
            <a:avLst/>
          </a:prstGeom>
          <a:noFill/>
        </p:spPr>
        <p:txBody>
          <a:bodyPr wrap="square" rtlCol="0">
            <a:spAutoFit/>
          </a:bodyPr>
          <a:lstStyle/>
          <a:p>
            <a:pPr marL="514350" indent="-514350">
              <a:buFont typeface="+mj-lt"/>
              <a:buAutoNum type="arabicPeriod"/>
            </a:pPr>
            <a:r>
              <a:rPr lang="en-US" sz="2800" u="sng" dirty="0" smtClean="0"/>
              <a:t>Some national tragedy</a:t>
            </a:r>
          </a:p>
          <a:p>
            <a:pPr marL="514350" indent="-514350">
              <a:buFont typeface="+mj-lt"/>
              <a:buAutoNum type="arabicPeriod"/>
            </a:pPr>
            <a:r>
              <a:rPr lang="en-US" sz="2800" u="sng" dirty="0" smtClean="0"/>
              <a:t>Picture of one wrestling with grief and doubts</a:t>
            </a:r>
          </a:p>
          <a:p>
            <a:pPr marL="514350" indent="-514350">
              <a:buFont typeface="+mj-lt"/>
              <a:buAutoNum type="arabicPeriod"/>
            </a:pPr>
            <a:r>
              <a:rPr lang="en-US" sz="2800" u="sng" dirty="0" smtClean="0"/>
              <a:t>Two parts to the Psalm</a:t>
            </a:r>
            <a:endParaRPr lang="en-US" sz="2400" i="1" dirty="0"/>
          </a:p>
        </p:txBody>
      </p:sp>
      <p:sp>
        <p:nvSpPr>
          <p:cNvPr id="4" name="Rounded Rectangle 3"/>
          <p:cNvSpPr/>
          <p:nvPr/>
        </p:nvSpPr>
        <p:spPr>
          <a:xfrm>
            <a:off x="1156446" y="3186952"/>
            <a:ext cx="3025588" cy="3388659"/>
          </a:xfrm>
          <a:prstGeom prst="roundRect">
            <a:avLst/>
          </a:prstGeom>
          <a:solidFill>
            <a:schemeClr val="accent4">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00"/>
                </a:solidFill>
              </a:rPr>
              <a:t>Verses 1-9</a:t>
            </a:r>
          </a:p>
          <a:p>
            <a:pPr algn="ctr"/>
            <a:endParaRPr lang="en-US" dirty="0">
              <a:solidFill>
                <a:schemeClr val="bg1"/>
              </a:solidFill>
            </a:endParaRPr>
          </a:p>
          <a:p>
            <a:pPr algn="ctr"/>
            <a:r>
              <a:rPr lang="en-US" sz="2400" dirty="0" smtClean="0">
                <a:solidFill>
                  <a:schemeClr val="bg1"/>
                </a:solidFill>
              </a:rPr>
              <a:t>Sigh</a:t>
            </a:r>
          </a:p>
          <a:p>
            <a:pPr algn="ctr"/>
            <a:endParaRPr lang="en-US" sz="2400" dirty="0">
              <a:solidFill>
                <a:schemeClr val="bg1"/>
              </a:solidFill>
            </a:endParaRPr>
          </a:p>
          <a:p>
            <a:pPr algn="ctr"/>
            <a:r>
              <a:rPr lang="en-US" sz="2400" dirty="0" smtClean="0">
                <a:solidFill>
                  <a:schemeClr val="bg1"/>
                </a:solidFill>
              </a:rPr>
              <a:t>Trouble</a:t>
            </a:r>
          </a:p>
          <a:p>
            <a:pPr algn="ctr"/>
            <a:endParaRPr lang="en-US" sz="2400" dirty="0">
              <a:solidFill>
                <a:schemeClr val="bg1"/>
              </a:solidFill>
            </a:endParaRPr>
          </a:p>
          <a:p>
            <a:pPr algn="ctr"/>
            <a:r>
              <a:rPr lang="en-US" sz="2400" dirty="0" smtClean="0">
                <a:solidFill>
                  <a:schemeClr val="bg1"/>
                </a:solidFill>
              </a:rPr>
              <a:t>Present National</a:t>
            </a:r>
          </a:p>
          <a:p>
            <a:pPr algn="ctr"/>
            <a:r>
              <a:rPr lang="en-US" sz="2400" dirty="0" smtClean="0">
                <a:solidFill>
                  <a:schemeClr val="bg1"/>
                </a:solidFill>
              </a:rPr>
              <a:t>Disaster</a:t>
            </a:r>
            <a:endParaRPr lang="en-US" sz="2400" dirty="0">
              <a:solidFill>
                <a:schemeClr val="bg1"/>
              </a:solidFill>
            </a:endParaRPr>
          </a:p>
        </p:txBody>
      </p:sp>
      <p:sp>
        <p:nvSpPr>
          <p:cNvPr id="5" name="Rounded Rectangle 4"/>
          <p:cNvSpPr/>
          <p:nvPr/>
        </p:nvSpPr>
        <p:spPr>
          <a:xfrm>
            <a:off x="5338476" y="3186952"/>
            <a:ext cx="3025588" cy="3388659"/>
          </a:xfrm>
          <a:prstGeom prst="roundRect">
            <a:avLst/>
          </a:prstGeom>
          <a:solidFill>
            <a:schemeClr val="accent4">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00"/>
                </a:solidFill>
              </a:rPr>
              <a:t>Verses 10-20</a:t>
            </a:r>
          </a:p>
          <a:p>
            <a:pPr algn="ctr"/>
            <a:endParaRPr lang="en-US" dirty="0">
              <a:solidFill>
                <a:schemeClr val="bg1"/>
              </a:solidFill>
            </a:endParaRPr>
          </a:p>
          <a:p>
            <a:pPr algn="ctr"/>
            <a:r>
              <a:rPr lang="en-US" sz="2400" dirty="0" smtClean="0">
                <a:solidFill>
                  <a:schemeClr val="bg1"/>
                </a:solidFill>
              </a:rPr>
              <a:t>Song</a:t>
            </a:r>
          </a:p>
          <a:p>
            <a:pPr algn="ctr"/>
            <a:endParaRPr lang="en-US" sz="2400" dirty="0">
              <a:solidFill>
                <a:schemeClr val="bg1"/>
              </a:solidFill>
            </a:endParaRPr>
          </a:p>
          <a:p>
            <a:pPr algn="ctr"/>
            <a:r>
              <a:rPr lang="en-US" sz="2400" dirty="0" smtClean="0">
                <a:solidFill>
                  <a:schemeClr val="bg1"/>
                </a:solidFill>
              </a:rPr>
              <a:t>Triumph</a:t>
            </a:r>
          </a:p>
          <a:p>
            <a:pPr algn="ctr"/>
            <a:endParaRPr lang="en-US" sz="2400" dirty="0">
              <a:solidFill>
                <a:schemeClr val="bg1"/>
              </a:solidFill>
            </a:endParaRPr>
          </a:p>
          <a:p>
            <a:pPr algn="ctr"/>
            <a:r>
              <a:rPr lang="en-US" sz="2400" dirty="0" smtClean="0">
                <a:solidFill>
                  <a:schemeClr val="bg1"/>
                </a:solidFill>
              </a:rPr>
              <a:t>Past National</a:t>
            </a:r>
          </a:p>
          <a:p>
            <a:pPr algn="ctr"/>
            <a:r>
              <a:rPr lang="en-US" sz="2400" dirty="0" smtClean="0">
                <a:solidFill>
                  <a:schemeClr val="bg1"/>
                </a:solidFill>
              </a:rPr>
              <a:t>Deliverance</a:t>
            </a:r>
            <a:endParaRPr lang="en-US" sz="2400" dirty="0">
              <a:solidFill>
                <a:schemeClr val="bg1"/>
              </a:solidFill>
            </a:endParaRPr>
          </a:p>
        </p:txBody>
      </p:sp>
    </p:spTree>
    <p:extLst>
      <p:ext uri="{BB962C8B-B14F-4D97-AF65-F5344CB8AC3E}">
        <p14:creationId xmlns:p14="http://schemas.microsoft.com/office/powerpoint/2010/main" val="14275039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89346" y="381298"/>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solidFill>
              <a:effectLst>
                <a:outerShdw blurRad="38100" dist="38100" dir="2700000" algn="tl">
                  <a:srgbClr val="000000">
                    <a:alpha val="43137"/>
                  </a:srgbClr>
                </a:outerShdw>
              </a:effectLst>
              <a:latin typeface="Algerian" panose="04020705040A02060702" pitchFamily="82" charset="0"/>
            </a:endParaRPr>
          </a:p>
        </p:txBody>
      </p:sp>
      <p:sp>
        <p:nvSpPr>
          <p:cNvPr id="6" name="TextBox 5"/>
          <p:cNvSpPr txBox="1"/>
          <p:nvPr/>
        </p:nvSpPr>
        <p:spPr>
          <a:xfrm>
            <a:off x="1563218" y="1642222"/>
            <a:ext cx="5200653" cy="1077218"/>
          </a:xfrm>
          <a:prstGeom prst="rect">
            <a:avLst/>
          </a:prstGeom>
          <a:noFill/>
        </p:spPr>
        <p:txBody>
          <a:bodyPr wrap="square" rtlCol="0">
            <a:spAutoFit/>
          </a:bodyPr>
          <a:lstStyle/>
          <a:p>
            <a:pPr marL="571500" indent="-571500">
              <a:buFont typeface="+mj-lt"/>
              <a:buAutoNum type="romanUcPeriod"/>
            </a:pPr>
            <a:r>
              <a:rPr lang="en-US" sz="3200" dirty="0" smtClean="0">
                <a:solidFill>
                  <a:schemeClr val="bg1"/>
                </a:solidFill>
                <a:effectLst>
                  <a:outerShdw blurRad="38100" dist="38100" dir="2700000" algn="tl">
                    <a:srgbClr val="000000">
                      <a:alpha val="43137"/>
                    </a:srgbClr>
                  </a:outerShdw>
                </a:effectLst>
              </a:rPr>
              <a:t>The Psalm</a:t>
            </a:r>
          </a:p>
          <a:p>
            <a:pPr marL="571500" indent="-571500">
              <a:buFont typeface="+mj-lt"/>
              <a:buAutoNum type="romanUcPeriod"/>
            </a:pPr>
            <a:r>
              <a:rPr lang="en-US" sz="3200" dirty="0" smtClean="0">
                <a:solidFill>
                  <a:schemeClr val="bg1"/>
                </a:solidFill>
                <a:effectLst>
                  <a:outerShdw blurRad="38100" dist="38100" dir="2700000" algn="tl">
                    <a:srgbClr val="000000">
                      <a:alpha val="43137"/>
                    </a:srgbClr>
                  </a:outerShdw>
                </a:effectLst>
              </a:rPr>
              <a:t>Lessons From the Psalm</a:t>
            </a:r>
            <a:endParaRPr lang="en-US" sz="32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438038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89346" y="381298"/>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solidFill>
              <a:effectLst>
                <a:outerShdw blurRad="38100" dist="38100" dir="2700000" algn="tl">
                  <a:srgbClr val="000000">
                    <a:alpha val="43137"/>
                  </a:srgbClr>
                </a:outerShdw>
              </a:effectLst>
              <a:latin typeface="Algerian" panose="04020705040A02060702" pitchFamily="82" charset="0"/>
            </a:endParaRPr>
          </a:p>
        </p:txBody>
      </p:sp>
      <p:sp>
        <p:nvSpPr>
          <p:cNvPr id="6" name="TextBox 5"/>
          <p:cNvSpPr txBox="1"/>
          <p:nvPr/>
        </p:nvSpPr>
        <p:spPr>
          <a:xfrm>
            <a:off x="1563218" y="1642222"/>
            <a:ext cx="5200653" cy="1077218"/>
          </a:xfrm>
          <a:prstGeom prst="rect">
            <a:avLst/>
          </a:prstGeom>
          <a:noFill/>
        </p:spPr>
        <p:txBody>
          <a:bodyPr wrap="square" rtlCol="0">
            <a:spAutoFit/>
          </a:bodyPr>
          <a:lstStyle/>
          <a:p>
            <a:pPr marL="571500" indent="-571500">
              <a:buFont typeface="+mj-lt"/>
              <a:buAutoNum type="romanUcPeriod"/>
            </a:pPr>
            <a:r>
              <a:rPr lang="en-US" sz="3200" dirty="0" smtClean="0">
                <a:solidFill>
                  <a:schemeClr val="bg1"/>
                </a:solidFill>
                <a:effectLst>
                  <a:outerShdw blurRad="38100" dist="38100" dir="2700000" algn="tl">
                    <a:srgbClr val="000000">
                      <a:alpha val="43137"/>
                    </a:srgbClr>
                  </a:outerShdw>
                </a:effectLst>
              </a:rPr>
              <a:t>The Psalm</a:t>
            </a:r>
            <a:endParaRPr lang="en-US" sz="3200" dirty="0" smtClean="0">
              <a:solidFill>
                <a:schemeClr val="accent4">
                  <a:lumMod val="75000"/>
                </a:schemeClr>
              </a:solidFill>
              <a:effectLst>
                <a:outerShdw blurRad="38100" dist="38100" dir="2700000" algn="tl">
                  <a:srgbClr val="000000">
                    <a:alpha val="43137"/>
                  </a:srgbClr>
                </a:outerShdw>
              </a:effectLst>
            </a:endParaRPr>
          </a:p>
          <a:p>
            <a:pPr marL="571500" indent="-571500">
              <a:buFont typeface="+mj-lt"/>
              <a:buAutoNum type="romanUcPeriod"/>
            </a:pPr>
            <a:r>
              <a:rPr lang="en-US" sz="3200" dirty="0" smtClean="0">
                <a:solidFill>
                  <a:schemeClr val="accent4">
                    <a:lumMod val="75000"/>
                  </a:schemeClr>
                </a:solidFill>
                <a:effectLst>
                  <a:outerShdw blurRad="38100" dist="38100" dir="2700000" algn="tl">
                    <a:srgbClr val="000000">
                      <a:alpha val="43137"/>
                    </a:srgbClr>
                  </a:outerShdw>
                </a:effectLst>
              </a:rPr>
              <a:t>Lessons From the Psalm</a:t>
            </a:r>
            <a:endParaRPr lang="en-US" sz="3200" dirty="0">
              <a:solidFill>
                <a:schemeClr val="accent4">
                  <a:lumMod val="7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213824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89346" y="193040"/>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50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50000"/>
                </a:schemeClr>
              </a:solidFill>
              <a:effectLst>
                <a:outerShdw blurRad="38100" dist="38100" dir="2700000" algn="tl">
                  <a:srgbClr val="000000">
                    <a:alpha val="43137"/>
                  </a:srgbClr>
                </a:outerShdw>
              </a:effectLst>
              <a:latin typeface="Algerian" panose="04020705040A02060702" pitchFamily="82" charset="0"/>
            </a:endParaRPr>
          </a:p>
        </p:txBody>
      </p:sp>
      <p:sp>
        <p:nvSpPr>
          <p:cNvPr id="6" name="TextBox 5"/>
          <p:cNvSpPr txBox="1"/>
          <p:nvPr/>
        </p:nvSpPr>
        <p:spPr>
          <a:xfrm>
            <a:off x="272300" y="2072529"/>
            <a:ext cx="8871700" cy="3385542"/>
          </a:xfrm>
          <a:prstGeom prst="rect">
            <a:avLst/>
          </a:prstGeom>
          <a:noFill/>
        </p:spPr>
        <p:txBody>
          <a:bodyPr wrap="square" rtlCol="0">
            <a:spAutoFit/>
          </a:bodyPr>
          <a:lstStyle/>
          <a:p>
            <a:pPr marL="571500" indent="-571500">
              <a:buFont typeface="+mj-lt"/>
              <a:buAutoNum type="romanUcPeriod"/>
            </a:pPr>
            <a:r>
              <a:rPr lang="en-US" sz="3200" u="sng" dirty="0" smtClean="0">
                <a:solidFill>
                  <a:srgbClr val="002060"/>
                </a:solidFill>
                <a:effectLst>
                  <a:outerShdw blurRad="38100" dist="38100" dir="2700000" algn="tl">
                    <a:srgbClr val="000000">
                      <a:alpha val="43137"/>
                    </a:srgbClr>
                  </a:outerShdw>
                </a:effectLst>
              </a:rPr>
              <a:t>Seems Like God Has Forgotten His People</a:t>
            </a:r>
            <a:r>
              <a:rPr lang="en-US" sz="3200" dirty="0" smtClean="0">
                <a:solidFill>
                  <a:srgbClr val="002060"/>
                </a:solidFill>
                <a:effectLst>
                  <a:outerShdw blurRad="38100" dist="38100" dir="2700000" algn="tl">
                    <a:srgbClr val="000000">
                      <a:alpha val="43137"/>
                    </a:srgbClr>
                  </a:outerShdw>
                </a:effectLst>
              </a:rPr>
              <a:t> (1-9)</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Cries out to God – finds no comfort (vv. 1-3)</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Troubled and thinks back (v. 4-6)</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Questions: has God forgotten (vv. 7-9)</a:t>
            </a:r>
          </a:p>
          <a:p>
            <a:pPr marL="1028700" lvl="1" indent="-571500">
              <a:buFont typeface="+mj-lt"/>
              <a:buAutoNum type="alphaUcPeriod"/>
            </a:pPr>
            <a:endParaRPr lang="en-US" sz="1000" i="1" dirty="0" smtClean="0">
              <a:solidFill>
                <a:srgbClr val="002060"/>
              </a:solidFill>
              <a:effectLst>
                <a:outerShdw blurRad="38100" dist="38100" dir="2700000" algn="tl">
                  <a:srgbClr val="000000">
                    <a:alpha val="43137"/>
                  </a:srgbClr>
                </a:outerShdw>
              </a:effectLst>
            </a:endParaRPr>
          </a:p>
          <a:p>
            <a:pPr marL="571500" indent="-571500">
              <a:buFont typeface="+mj-lt"/>
              <a:buAutoNum type="romanUcPeriod"/>
            </a:pPr>
            <a:r>
              <a:rPr lang="en-US" sz="3200" u="sng" dirty="0" smtClean="0">
                <a:solidFill>
                  <a:srgbClr val="002060"/>
                </a:solidFill>
                <a:effectLst>
                  <a:outerShdw blurRad="38100" dist="38100" dir="2700000" algn="tl">
                    <a:srgbClr val="000000">
                      <a:alpha val="43137"/>
                    </a:srgbClr>
                  </a:outerShdw>
                </a:effectLst>
              </a:rPr>
              <a:t>Hope and Confidence Based on the Past</a:t>
            </a:r>
            <a:r>
              <a:rPr lang="en-US" sz="3200" dirty="0" smtClean="0">
                <a:solidFill>
                  <a:srgbClr val="002060"/>
                </a:solidFill>
                <a:effectLst>
                  <a:outerShdw blurRad="38100" dist="38100" dir="2700000" algn="tl">
                    <a:srgbClr val="000000">
                      <a:alpha val="43137"/>
                    </a:srgbClr>
                  </a:outerShdw>
                </a:effectLst>
              </a:rPr>
              <a:t> (10-20)</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Admits his thinking was wrong (vv. 10-12)</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His comfort is in God (vv. 13-20)</a:t>
            </a:r>
            <a:endParaRPr lang="en-US" sz="2800" i="1" dirty="0">
              <a:solidFill>
                <a:srgbClr val="002060"/>
              </a:solidFill>
              <a:effectLst>
                <a:outerShdw blurRad="38100" dist="38100" dir="2700000" algn="tl">
                  <a:srgbClr val="000000">
                    <a:alpha val="43137"/>
                  </a:srgbClr>
                </a:outerShdw>
              </a:effectLst>
            </a:endParaRPr>
          </a:p>
        </p:txBody>
      </p:sp>
      <p:sp>
        <p:nvSpPr>
          <p:cNvPr id="5" name="TextBox 4"/>
          <p:cNvSpPr txBox="1"/>
          <p:nvPr/>
        </p:nvSpPr>
        <p:spPr>
          <a:xfrm>
            <a:off x="838200" y="1151930"/>
            <a:ext cx="7561006" cy="584775"/>
          </a:xfrm>
          <a:prstGeom prst="rect">
            <a:avLst/>
          </a:prstGeom>
          <a:solidFill>
            <a:schemeClr val="tx1"/>
          </a:solidFill>
          <a:ln w="31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3200" i="1" dirty="0" smtClean="0">
                <a:solidFill>
                  <a:srgbClr val="FFFF00"/>
                </a:solidFill>
              </a:rPr>
              <a:t>Seems That God Has Forgotten His People</a:t>
            </a:r>
            <a:endParaRPr lang="en-US" sz="3200" i="1" dirty="0">
              <a:solidFill>
                <a:srgbClr val="FFFF00"/>
              </a:solidFill>
            </a:endParaRPr>
          </a:p>
        </p:txBody>
      </p:sp>
    </p:spTree>
    <p:extLst>
      <p:ext uri="{BB962C8B-B14F-4D97-AF65-F5344CB8AC3E}">
        <p14:creationId xmlns:p14="http://schemas.microsoft.com/office/powerpoint/2010/main" val="14425441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89346" y="193040"/>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50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50000"/>
                </a:schemeClr>
              </a:solidFill>
              <a:effectLst>
                <a:outerShdw blurRad="38100" dist="38100" dir="2700000" algn="tl">
                  <a:srgbClr val="000000">
                    <a:alpha val="43137"/>
                  </a:srgbClr>
                </a:outerShdw>
              </a:effectLst>
              <a:latin typeface="Algerian" panose="04020705040A02060702" pitchFamily="82" charset="0"/>
            </a:endParaRPr>
          </a:p>
        </p:txBody>
      </p:sp>
      <p:sp>
        <p:nvSpPr>
          <p:cNvPr id="6" name="TextBox 5"/>
          <p:cNvSpPr txBox="1"/>
          <p:nvPr/>
        </p:nvSpPr>
        <p:spPr>
          <a:xfrm>
            <a:off x="272300" y="2072529"/>
            <a:ext cx="8871700" cy="3385542"/>
          </a:xfrm>
          <a:prstGeom prst="rect">
            <a:avLst/>
          </a:prstGeom>
          <a:noFill/>
        </p:spPr>
        <p:txBody>
          <a:bodyPr wrap="square" rtlCol="0">
            <a:spAutoFit/>
          </a:bodyPr>
          <a:lstStyle/>
          <a:p>
            <a:pPr marL="571500" indent="-571500">
              <a:buFont typeface="+mj-lt"/>
              <a:buAutoNum type="romanUcPeriod"/>
            </a:pPr>
            <a:r>
              <a:rPr lang="en-US" sz="3200" u="sng" dirty="0" smtClean="0">
                <a:solidFill>
                  <a:srgbClr val="002060"/>
                </a:solidFill>
                <a:effectLst>
                  <a:outerShdw blurRad="38100" dist="38100" dir="2700000" algn="tl">
                    <a:srgbClr val="000000">
                      <a:alpha val="43137"/>
                    </a:srgbClr>
                  </a:outerShdw>
                </a:effectLst>
              </a:rPr>
              <a:t>Seems Like God Has Forgotten His People</a:t>
            </a:r>
            <a:r>
              <a:rPr lang="en-US" sz="3200" dirty="0" smtClean="0">
                <a:solidFill>
                  <a:srgbClr val="002060"/>
                </a:solidFill>
                <a:effectLst>
                  <a:outerShdw blurRad="38100" dist="38100" dir="2700000" algn="tl">
                    <a:srgbClr val="000000">
                      <a:alpha val="43137"/>
                    </a:srgbClr>
                  </a:outerShdw>
                </a:effectLst>
              </a:rPr>
              <a:t> (1-9)</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Cries out to God – finds no comfort (vv. 1-3)</a:t>
            </a:r>
            <a:endParaRPr lang="en-US" sz="2800" i="1" dirty="0" smtClean="0">
              <a:solidFill>
                <a:schemeClr val="bg1">
                  <a:lumMod val="65000"/>
                </a:schemeClr>
              </a:solidFill>
              <a:effectLst>
                <a:outerShdw blurRad="38100" dist="38100" dir="2700000" algn="tl">
                  <a:srgbClr val="000000">
                    <a:alpha val="43137"/>
                  </a:srgbClr>
                </a:outerShdw>
              </a:effectLst>
            </a:endParaRPr>
          </a:p>
          <a:p>
            <a:pPr marL="1028700" lvl="1" indent="-571500">
              <a:buFont typeface="+mj-lt"/>
              <a:buAutoNum type="alphaUcPeriod"/>
            </a:pPr>
            <a:r>
              <a:rPr lang="en-US" sz="2800" i="1" dirty="0" smtClean="0">
                <a:solidFill>
                  <a:schemeClr val="bg1">
                    <a:lumMod val="65000"/>
                  </a:schemeClr>
                </a:solidFill>
                <a:effectLst>
                  <a:outerShdw blurRad="38100" dist="38100" dir="2700000" algn="tl">
                    <a:srgbClr val="000000">
                      <a:alpha val="43137"/>
                    </a:srgbClr>
                  </a:outerShdw>
                </a:effectLst>
              </a:rPr>
              <a:t>Troubled and thinks back (v. 4-6)</a:t>
            </a:r>
          </a:p>
          <a:p>
            <a:pPr marL="1028700" lvl="1" indent="-571500">
              <a:buFont typeface="+mj-lt"/>
              <a:buAutoNum type="alphaUcPeriod"/>
            </a:pPr>
            <a:r>
              <a:rPr lang="en-US" sz="2800" i="1" dirty="0" smtClean="0">
                <a:solidFill>
                  <a:schemeClr val="bg1">
                    <a:lumMod val="65000"/>
                  </a:schemeClr>
                </a:solidFill>
                <a:effectLst>
                  <a:outerShdw blurRad="38100" dist="38100" dir="2700000" algn="tl">
                    <a:srgbClr val="000000">
                      <a:alpha val="43137"/>
                    </a:srgbClr>
                  </a:outerShdw>
                </a:effectLst>
              </a:rPr>
              <a:t>Questions: has God forgotten (vv. 7-9)</a:t>
            </a:r>
          </a:p>
          <a:p>
            <a:pPr marL="1028700" lvl="1" indent="-571500">
              <a:buFont typeface="+mj-lt"/>
              <a:buAutoNum type="alphaUcPeriod"/>
            </a:pPr>
            <a:endParaRPr lang="en-US" sz="1000" i="1" dirty="0" smtClean="0">
              <a:solidFill>
                <a:schemeClr val="bg1">
                  <a:lumMod val="65000"/>
                </a:schemeClr>
              </a:solidFill>
              <a:effectLst>
                <a:outerShdw blurRad="38100" dist="38100" dir="2700000" algn="tl">
                  <a:srgbClr val="000000">
                    <a:alpha val="43137"/>
                  </a:srgbClr>
                </a:outerShdw>
              </a:effectLst>
            </a:endParaRPr>
          </a:p>
          <a:p>
            <a:pPr marL="571500" indent="-571500">
              <a:buFont typeface="+mj-lt"/>
              <a:buAutoNum type="romanUcPeriod"/>
            </a:pPr>
            <a:r>
              <a:rPr lang="en-US" sz="3200" u="sng" dirty="0" smtClean="0">
                <a:solidFill>
                  <a:schemeClr val="bg1">
                    <a:lumMod val="65000"/>
                  </a:schemeClr>
                </a:solidFill>
                <a:effectLst>
                  <a:outerShdw blurRad="38100" dist="38100" dir="2700000" algn="tl">
                    <a:srgbClr val="000000">
                      <a:alpha val="43137"/>
                    </a:srgbClr>
                  </a:outerShdw>
                </a:effectLst>
              </a:rPr>
              <a:t>Hope and Confidence Based on the Past</a:t>
            </a:r>
            <a:r>
              <a:rPr lang="en-US" sz="3200" dirty="0" smtClean="0">
                <a:solidFill>
                  <a:schemeClr val="bg1">
                    <a:lumMod val="65000"/>
                  </a:schemeClr>
                </a:solidFill>
                <a:effectLst>
                  <a:outerShdw blurRad="38100" dist="38100" dir="2700000" algn="tl">
                    <a:srgbClr val="000000">
                      <a:alpha val="43137"/>
                    </a:srgbClr>
                  </a:outerShdw>
                </a:effectLst>
              </a:rPr>
              <a:t> (10-20)</a:t>
            </a:r>
          </a:p>
          <a:p>
            <a:pPr marL="1028700" lvl="1" indent="-571500">
              <a:buFont typeface="+mj-lt"/>
              <a:buAutoNum type="alphaUcPeriod"/>
            </a:pPr>
            <a:r>
              <a:rPr lang="en-US" sz="2800" i="1" dirty="0" smtClean="0">
                <a:solidFill>
                  <a:schemeClr val="bg1">
                    <a:lumMod val="65000"/>
                  </a:schemeClr>
                </a:solidFill>
                <a:effectLst>
                  <a:outerShdw blurRad="38100" dist="38100" dir="2700000" algn="tl">
                    <a:srgbClr val="000000">
                      <a:alpha val="43137"/>
                    </a:srgbClr>
                  </a:outerShdw>
                </a:effectLst>
              </a:rPr>
              <a:t>Admits his thinking was wrong (vv. 10-12)</a:t>
            </a:r>
          </a:p>
          <a:p>
            <a:pPr marL="1028700" lvl="1" indent="-571500">
              <a:buFont typeface="+mj-lt"/>
              <a:buAutoNum type="alphaUcPeriod"/>
            </a:pPr>
            <a:r>
              <a:rPr lang="en-US" sz="2800" i="1" dirty="0" smtClean="0">
                <a:solidFill>
                  <a:schemeClr val="bg1">
                    <a:lumMod val="65000"/>
                  </a:schemeClr>
                </a:solidFill>
                <a:effectLst>
                  <a:outerShdw blurRad="38100" dist="38100" dir="2700000" algn="tl">
                    <a:srgbClr val="000000">
                      <a:alpha val="43137"/>
                    </a:srgbClr>
                  </a:outerShdw>
                </a:effectLst>
              </a:rPr>
              <a:t>His comfort is in God (vv. 13-20)</a:t>
            </a:r>
            <a:endParaRPr lang="en-US" sz="2800" i="1" dirty="0">
              <a:solidFill>
                <a:schemeClr val="bg1">
                  <a:lumMod val="65000"/>
                </a:schemeClr>
              </a:solidFill>
              <a:effectLst>
                <a:outerShdw blurRad="38100" dist="38100" dir="2700000" algn="tl">
                  <a:srgbClr val="000000">
                    <a:alpha val="43137"/>
                  </a:srgbClr>
                </a:outerShdw>
              </a:effectLst>
            </a:endParaRPr>
          </a:p>
        </p:txBody>
      </p:sp>
      <p:sp>
        <p:nvSpPr>
          <p:cNvPr id="5" name="TextBox 4"/>
          <p:cNvSpPr txBox="1"/>
          <p:nvPr/>
        </p:nvSpPr>
        <p:spPr>
          <a:xfrm>
            <a:off x="838200" y="1151930"/>
            <a:ext cx="7561006" cy="584775"/>
          </a:xfrm>
          <a:prstGeom prst="rect">
            <a:avLst/>
          </a:prstGeom>
          <a:solidFill>
            <a:schemeClr val="tx1"/>
          </a:solidFill>
          <a:ln w="31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3200" i="1" dirty="0" smtClean="0">
                <a:solidFill>
                  <a:srgbClr val="FFFF00"/>
                </a:solidFill>
              </a:rPr>
              <a:t>Seems That God Has Forgotten His People</a:t>
            </a:r>
            <a:endParaRPr lang="en-US" sz="3200" i="1" dirty="0">
              <a:solidFill>
                <a:srgbClr val="FFFF00"/>
              </a:solidFill>
            </a:endParaRPr>
          </a:p>
        </p:txBody>
      </p:sp>
    </p:spTree>
    <p:extLst>
      <p:ext uri="{BB962C8B-B14F-4D97-AF65-F5344CB8AC3E}">
        <p14:creationId xmlns:p14="http://schemas.microsoft.com/office/powerpoint/2010/main" val="21396516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4094" y="1035423"/>
            <a:ext cx="8189259" cy="4401205"/>
          </a:xfrm>
          <a:prstGeom prst="rect">
            <a:avLst/>
          </a:prstGeom>
          <a:solidFill>
            <a:srgbClr val="FFFFFF">
              <a:alpha val="69804"/>
            </a:srgbClr>
          </a:solidFill>
        </p:spPr>
        <p:txBody>
          <a:bodyPr wrap="square" rtlCol="0">
            <a:spAutoFit/>
          </a:bodyPr>
          <a:lstStyle/>
          <a:p>
            <a:r>
              <a:rPr lang="en-US" sz="2800" dirty="0" smtClean="0">
                <a:latin typeface="Times New Roman" panose="02020603050405020304" pitchFamily="18" charset="0"/>
                <a:ea typeface="Segoe UI" panose="020B0502040204020203" pitchFamily="34" charset="0"/>
                <a:cs typeface="Times New Roman" panose="02020603050405020304" pitchFamily="18" charset="0"/>
              </a:rPr>
              <a:t>I cried out to God with my voice--</a:t>
            </a:r>
          </a:p>
          <a:p>
            <a:r>
              <a:rPr lang="en-US" sz="2800" dirty="0" smtClean="0">
                <a:latin typeface="Times New Roman" panose="02020603050405020304" pitchFamily="18" charset="0"/>
                <a:ea typeface="Segoe UI" panose="020B0502040204020203" pitchFamily="34" charset="0"/>
                <a:cs typeface="Times New Roman" panose="02020603050405020304" pitchFamily="18" charset="0"/>
              </a:rPr>
              <a:t>To God with my voice;</a:t>
            </a:r>
          </a:p>
          <a:p>
            <a:r>
              <a:rPr lang="en-US" sz="2800" dirty="0" smtClean="0">
                <a:latin typeface="Times New Roman" panose="02020603050405020304" pitchFamily="18" charset="0"/>
                <a:ea typeface="Segoe UI" panose="020B0502040204020203" pitchFamily="34" charset="0"/>
                <a:cs typeface="Times New Roman" panose="02020603050405020304" pitchFamily="18" charset="0"/>
              </a:rPr>
              <a:t>And He gave ear to me. </a:t>
            </a:r>
          </a:p>
          <a:p>
            <a:endParaRPr lang="en-US" sz="2800" dirty="0" smtClean="0">
              <a:latin typeface="Times New Roman" panose="02020603050405020304" pitchFamily="18" charset="0"/>
              <a:ea typeface="Segoe UI" panose="020B0502040204020203" pitchFamily="34" charset="0"/>
              <a:cs typeface="Times New Roman" panose="02020603050405020304" pitchFamily="18" charset="0"/>
            </a:endParaRPr>
          </a:p>
          <a:p>
            <a:r>
              <a:rPr lang="en-US" sz="2800" dirty="0" smtClean="0">
                <a:latin typeface="Times New Roman" panose="02020603050405020304" pitchFamily="18" charset="0"/>
                <a:ea typeface="Segoe UI" panose="020B0502040204020203" pitchFamily="34" charset="0"/>
                <a:cs typeface="Times New Roman" panose="02020603050405020304" pitchFamily="18" charset="0"/>
              </a:rPr>
              <a:t>2 In the day of my trouble I sought the Lord;</a:t>
            </a:r>
          </a:p>
          <a:p>
            <a:r>
              <a:rPr lang="en-US" sz="2800" dirty="0" smtClean="0">
                <a:latin typeface="Times New Roman" panose="02020603050405020304" pitchFamily="18" charset="0"/>
                <a:ea typeface="Segoe UI" panose="020B0502040204020203" pitchFamily="34" charset="0"/>
                <a:cs typeface="Times New Roman" panose="02020603050405020304" pitchFamily="18" charset="0"/>
              </a:rPr>
              <a:t>My hand was stretched out in the night without ceasing;</a:t>
            </a:r>
          </a:p>
          <a:p>
            <a:r>
              <a:rPr lang="en-US" sz="2800" dirty="0" smtClean="0">
                <a:latin typeface="Times New Roman" panose="02020603050405020304" pitchFamily="18" charset="0"/>
                <a:ea typeface="Segoe UI" panose="020B0502040204020203" pitchFamily="34" charset="0"/>
                <a:cs typeface="Times New Roman" panose="02020603050405020304" pitchFamily="18" charset="0"/>
              </a:rPr>
              <a:t>My soul refused to be comforted. </a:t>
            </a:r>
          </a:p>
          <a:p>
            <a:endParaRPr lang="en-US" sz="2800" dirty="0" smtClean="0">
              <a:latin typeface="Times New Roman" panose="02020603050405020304" pitchFamily="18" charset="0"/>
              <a:ea typeface="Segoe UI" panose="020B0502040204020203" pitchFamily="34" charset="0"/>
              <a:cs typeface="Times New Roman" panose="02020603050405020304" pitchFamily="18" charset="0"/>
            </a:endParaRPr>
          </a:p>
          <a:p>
            <a:r>
              <a:rPr lang="en-US" sz="2800" dirty="0" smtClean="0">
                <a:latin typeface="Times New Roman" panose="02020603050405020304" pitchFamily="18" charset="0"/>
                <a:ea typeface="Segoe UI" panose="020B0502040204020203" pitchFamily="34" charset="0"/>
                <a:cs typeface="Times New Roman" panose="02020603050405020304" pitchFamily="18" charset="0"/>
              </a:rPr>
              <a:t>3 I remembered God, and was troubled;</a:t>
            </a:r>
          </a:p>
          <a:p>
            <a:r>
              <a:rPr lang="en-US" sz="2800" dirty="0" smtClean="0">
                <a:latin typeface="Times New Roman" panose="02020603050405020304" pitchFamily="18" charset="0"/>
                <a:ea typeface="Segoe UI" panose="020B0502040204020203" pitchFamily="34" charset="0"/>
                <a:cs typeface="Times New Roman" panose="02020603050405020304" pitchFamily="18" charset="0"/>
              </a:rPr>
              <a:t>I complained, and my spirit was overwhelmed</a:t>
            </a:r>
          </a:p>
        </p:txBody>
      </p:sp>
    </p:spTree>
    <p:extLst>
      <p:ext uri="{BB962C8B-B14F-4D97-AF65-F5344CB8AC3E}">
        <p14:creationId xmlns:p14="http://schemas.microsoft.com/office/powerpoint/2010/main" val="36878397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89346" y="193040"/>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50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50000"/>
                </a:schemeClr>
              </a:solidFill>
              <a:effectLst>
                <a:outerShdw blurRad="38100" dist="38100" dir="2700000" algn="tl">
                  <a:srgbClr val="000000">
                    <a:alpha val="43137"/>
                  </a:srgbClr>
                </a:outerShdw>
              </a:effectLst>
              <a:latin typeface="Algerian" panose="04020705040A02060702" pitchFamily="82" charset="0"/>
            </a:endParaRPr>
          </a:p>
        </p:txBody>
      </p:sp>
      <p:sp>
        <p:nvSpPr>
          <p:cNvPr id="6" name="TextBox 5"/>
          <p:cNvSpPr txBox="1"/>
          <p:nvPr/>
        </p:nvSpPr>
        <p:spPr>
          <a:xfrm>
            <a:off x="272300" y="2072529"/>
            <a:ext cx="8871700" cy="3385542"/>
          </a:xfrm>
          <a:prstGeom prst="rect">
            <a:avLst/>
          </a:prstGeom>
          <a:noFill/>
        </p:spPr>
        <p:txBody>
          <a:bodyPr wrap="square" rtlCol="0">
            <a:spAutoFit/>
          </a:bodyPr>
          <a:lstStyle/>
          <a:p>
            <a:pPr marL="571500" indent="-571500">
              <a:buFont typeface="+mj-lt"/>
              <a:buAutoNum type="romanUcPeriod"/>
            </a:pPr>
            <a:r>
              <a:rPr lang="en-US" sz="3200" u="sng" dirty="0" smtClean="0">
                <a:solidFill>
                  <a:srgbClr val="002060"/>
                </a:solidFill>
                <a:effectLst>
                  <a:outerShdw blurRad="38100" dist="38100" dir="2700000" algn="tl">
                    <a:srgbClr val="000000">
                      <a:alpha val="43137"/>
                    </a:srgbClr>
                  </a:outerShdw>
                </a:effectLst>
              </a:rPr>
              <a:t>Seems Like God Has Forgotten His People</a:t>
            </a:r>
            <a:r>
              <a:rPr lang="en-US" sz="3200" dirty="0" smtClean="0">
                <a:solidFill>
                  <a:srgbClr val="002060"/>
                </a:solidFill>
                <a:effectLst>
                  <a:outerShdw blurRad="38100" dist="38100" dir="2700000" algn="tl">
                    <a:srgbClr val="000000">
                      <a:alpha val="43137"/>
                    </a:srgbClr>
                  </a:outerShdw>
                </a:effectLst>
              </a:rPr>
              <a:t> (1-9)</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Cries out to God – finds no comfort (vv. 1-3)</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Troubled and thinks back (v. 4-6)</a:t>
            </a:r>
            <a:endParaRPr lang="en-US" sz="2800" i="1" dirty="0" smtClean="0">
              <a:solidFill>
                <a:schemeClr val="bg1">
                  <a:lumMod val="65000"/>
                </a:schemeClr>
              </a:solidFill>
              <a:effectLst>
                <a:outerShdw blurRad="38100" dist="38100" dir="2700000" algn="tl">
                  <a:srgbClr val="000000">
                    <a:alpha val="43137"/>
                  </a:srgbClr>
                </a:outerShdw>
              </a:effectLst>
            </a:endParaRPr>
          </a:p>
          <a:p>
            <a:pPr marL="1028700" lvl="1" indent="-571500">
              <a:buFont typeface="+mj-lt"/>
              <a:buAutoNum type="alphaUcPeriod"/>
            </a:pPr>
            <a:r>
              <a:rPr lang="en-US" sz="2800" i="1" dirty="0" smtClean="0">
                <a:solidFill>
                  <a:schemeClr val="bg1">
                    <a:lumMod val="65000"/>
                  </a:schemeClr>
                </a:solidFill>
                <a:effectLst>
                  <a:outerShdw blurRad="38100" dist="38100" dir="2700000" algn="tl">
                    <a:srgbClr val="000000">
                      <a:alpha val="43137"/>
                    </a:srgbClr>
                  </a:outerShdw>
                </a:effectLst>
              </a:rPr>
              <a:t>Questions: has God forgotten (vv. 7-9)</a:t>
            </a:r>
          </a:p>
          <a:p>
            <a:pPr marL="1028700" lvl="1" indent="-571500">
              <a:buFont typeface="+mj-lt"/>
              <a:buAutoNum type="alphaUcPeriod"/>
            </a:pPr>
            <a:endParaRPr lang="en-US" sz="1000" i="1" dirty="0" smtClean="0">
              <a:solidFill>
                <a:schemeClr val="bg1">
                  <a:lumMod val="65000"/>
                </a:schemeClr>
              </a:solidFill>
              <a:effectLst>
                <a:outerShdw blurRad="38100" dist="38100" dir="2700000" algn="tl">
                  <a:srgbClr val="000000">
                    <a:alpha val="43137"/>
                  </a:srgbClr>
                </a:outerShdw>
              </a:effectLst>
            </a:endParaRPr>
          </a:p>
          <a:p>
            <a:pPr marL="571500" indent="-571500">
              <a:buFont typeface="+mj-lt"/>
              <a:buAutoNum type="romanUcPeriod"/>
            </a:pPr>
            <a:r>
              <a:rPr lang="en-US" sz="3200" u="sng" dirty="0" smtClean="0">
                <a:solidFill>
                  <a:schemeClr val="bg1">
                    <a:lumMod val="65000"/>
                  </a:schemeClr>
                </a:solidFill>
                <a:effectLst>
                  <a:outerShdw blurRad="38100" dist="38100" dir="2700000" algn="tl">
                    <a:srgbClr val="000000">
                      <a:alpha val="43137"/>
                    </a:srgbClr>
                  </a:outerShdw>
                </a:effectLst>
              </a:rPr>
              <a:t>Hope and Confidence Based on the Past</a:t>
            </a:r>
            <a:r>
              <a:rPr lang="en-US" sz="3200" dirty="0" smtClean="0">
                <a:solidFill>
                  <a:schemeClr val="bg1">
                    <a:lumMod val="65000"/>
                  </a:schemeClr>
                </a:solidFill>
                <a:effectLst>
                  <a:outerShdw blurRad="38100" dist="38100" dir="2700000" algn="tl">
                    <a:srgbClr val="000000">
                      <a:alpha val="43137"/>
                    </a:srgbClr>
                  </a:outerShdw>
                </a:effectLst>
              </a:rPr>
              <a:t> (10-20)</a:t>
            </a:r>
          </a:p>
          <a:p>
            <a:pPr marL="1028700" lvl="1" indent="-571500">
              <a:buFont typeface="+mj-lt"/>
              <a:buAutoNum type="alphaUcPeriod"/>
            </a:pPr>
            <a:r>
              <a:rPr lang="en-US" sz="2800" i="1" dirty="0" smtClean="0">
                <a:solidFill>
                  <a:schemeClr val="bg1">
                    <a:lumMod val="65000"/>
                  </a:schemeClr>
                </a:solidFill>
                <a:effectLst>
                  <a:outerShdw blurRad="38100" dist="38100" dir="2700000" algn="tl">
                    <a:srgbClr val="000000">
                      <a:alpha val="43137"/>
                    </a:srgbClr>
                  </a:outerShdw>
                </a:effectLst>
              </a:rPr>
              <a:t>Admits his thinking was wrong (vv. 10-12)</a:t>
            </a:r>
          </a:p>
          <a:p>
            <a:pPr marL="1028700" lvl="1" indent="-571500">
              <a:buFont typeface="+mj-lt"/>
              <a:buAutoNum type="alphaUcPeriod"/>
            </a:pPr>
            <a:r>
              <a:rPr lang="en-US" sz="2800" i="1" dirty="0" smtClean="0">
                <a:solidFill>
                  <a:schemeClr val="bg1">
                    <a:lumMod val="65000"/>
                  </a:schemeClr>
                </a:solidFill>
                <a:effectLst>
                  <a:outerShdw blurRad="38100" dist="38100" dir="2700000" algn="tl">
                    <a:srgbClr val="000000">
                      <a:alpha val="43137"/>
                    </a:srgbClr>
                  </a:outerShdw>
                </a:effectLst>
              </a:rPr>
              <a:t>His comfort is in God (vv. 13-20)</a:t>
            </a:r>
            <a:endParaRPr lang="en-US" sz="2800" i="1" dirty="0">
              <a:solidFill>
                <a:schemeClr val="bg1">
                  <a:lumMod val="65000"/>
                </a:schemeClr>
              </a:solidFill>
              <a:effectLst>
                <a:outerShdw blurRad="38100" dist="38100" dir="2700000" algn="tl">
                  <a:srgbClr val="000000">
                    <a:alpha val="43137"/>
                  </a:srgbClr>
                </a:outerShdw>
              </a:effectLst>
            </a:endParaRPr>
          </a:p>
        </p:txBody>
      </p:sp>
      <p:sp>
        <p:nvSpPr>
          <p:cNvPr id="5" name="TextBox 4"/>
          <p:cNvSpPr txBox="1"/>
          <p:nvPr/>
        </p:nvSpPr>
        <p:spPr>
          <a:xfrm>
            <a:off x="838200" y="1151930"/>
            <a:ext cx="7561006" cy="584775"/>
          </a:xfrm>
          <a:prstGeom prst="rect">
            <a:avLst/>
          </a:prstGeom>
          <a:solidFill>
            <a:schemeClr val="tx1"/>
          </a:solidFill>
          <a:ln w="31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3200" i="1" dirty="0" smtClean="0">
                <a:solidFill>
                  <a:srgbClr val="FFFF00"/>
                </a:solidFill>
              </a:rPr>
              <a:t>Seems That God Has Forgotten His People</a:t>
            </a:r>
            <a:endParaRPr lang="en-US" sz="3200" i="1" dirty="0">
              <a:solidFill>
                <a:srgbClr val="FFFF00"/>
              </a:solidFill>
            </a:endParaRPr>
          </a:p>
        </p:txBody>
      </p:sp>
    </p:spTree>
    <p:extLst>
      <p:ext uri="{BB962C8B-B14F-4D97-AF65-F5344CB8AC3E}">
        <p14:creationId xmlns:p14="http://schemas.microsoft.com/office/powerpoint/2010/main" val="24927720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5459" y="1021976"/>
            <a:ext cx="7879976" cy="3970318"/>
          </a:xfrm>
          <a:prstGeom prst="rect">
            <a:avLst/>
          </a:prstGeom>
          <a:solidFill>
            <a:srgbClr val="FFFFFF">
              <a:alpha val="69804"/>
            </a:srgbClr>
          </a:solid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4 You hold my eyelids open;</a:t>
            </a:r>
          </a:p>
          <a:p>
            <a:r>
              <a:rPr lang="en-US" sz="2800" dirty="0" smtClean="0">
                <a:latin typeface="Times New Roman" panose="02020603050405020304" pitchFamily="18" charset="0"/>
                <a:cs typeface="Times New Roman" panose="02020603050405020304" pitchFamily="18" charset="0"/>
              </a:rPr>
              <a:t>I am so troubled that I cannot speak.</a:t>
            </a:r>
          </a:p>
          <a:p>
            <a:r>
              <a:rPr lang="en-US" sz="2800" dirty="0" smtClean="0">
                <a:latin typeface="Times New Roman" panose="02020603050405020304" pitchFamily="18" charset="0"/>
                <a:cs typeface="Times New Roman" panose="02020603050405020304" pitchFamily="18" charset="0"/>
              </a:rPr>
              <a:t> </a:t>
            </a:r>
          </a:p>
          <a:p>
            <a:r>
              <a:rPr lang="en-US" sz="2800" dirty="0" smtClean="0">
                <a:latin typeface="Times New Roman" panose="02020603050405020304" pitchFamily="18" charset="0"/>
                <a:cs typeface="Times New Roman" panose="02020603050405020304" pitchFamily="18" charset="0"/>
              </a:rPr>
              <a:t>5 I have considered the days of old,</a:t>
            </a:r>
          </a:p>
          <a:p>
            <a:r>
              <a:rPr lang="en-US" sz="2800" dirty="0" smtClean="0">
                <a:latin typeface="Times New Roman" panose="02020603050405020304" pitchFamily="18" charset="0"/>
                <a:cs typeface="Times New Roman" panose="02020603050405020304" pitchFamily="18" charset="0"/>
              </a:rPr>
              <a:t>The years of ancient times. </a:t>
            </a:r>
          </a:p>
          <a:p>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6 I call to remembrance my song in the night;</a:t>
            </a:r>
          </a:p>
          <a:p>
            <a:r>
              <a:rPr lang="en-US" sz="2800" dirty="0" smtClean="0">
                <a:latin typeface="Times New Roman" panose="02020603050405020304" pitchFamily="18" charset="0"/>
                <a:cs typeface="Times New Roman" panose="02020603050405020304" pitchFamily="18" charset="0"/>
              </a:rPr>
              <a:t>I meditate within my heart,</a:t>
            </a:r>
          </a:p>
          <a:p>
            <a:r>
              <a:rPr lang="en-US" sz="2800" dirty="0" smtClean="0">
                <a:latin typeface="Times New Roman" panose="02020603050405020304" pitchFamily="18" charset="0"/>
                <a:cs typeface="Times New Roman" panose="02020603050405020304" pitchFamily="18" charset="0"/>
              </a:rPr>
              <a:t>And my spirit makes diligent search. </a:t>
            </a:r>
          </a:p>
        </p:txBody>
      </p:sp>
    </p:spTree>
    <p:extLst>
      <p:ext uri="{BB962C8B-B14F-4D97-AF65-F5344CB8AC3E}">
        <p14:creationId xmlns:p14="http://schemas.microsoft.com/office/powerpoint/2010/main" val="12158775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89346" y="193040"/>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50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50000"/>
                </a:schemeClr>
              </a:solidFill>
              <a:effectLst>
                <a:outerShdw blurRad="38100" dist="38100" dir="2700000" algn="tl">
                  <a:srgbClr val="000000">
                    <a:alpha val="43137"/>
                  </a:srgbClr>
                </a:outerShdw>
              </a:effectLst>
              <a:latin typeface="Algerian" panose="04020705040A02060702" pitchFamily="82" charset="0"/>
            </a:endParaRPr>
          </a:p>
        </p:txBody>
      </p:sp>
      <p:sp>
        <p:nvSpPr>
          <p:cNvPr id="6" name="TextBox 5"/>
          <p:cNvSpPr txBox="1"/>
          <p:nvPr/>
        </p:nvSpPr>
        <p:spPr>
          <a:xfrm>
            <a:off x="272300" y="2072529"/>
            <a:ext cx="8871700" cy="3385542"/>
          </a:xfrm>
          <a:prstGeom prst="rect">
            <a:avLst/>
          </a:prstGeom>
          <a:noFill/>
        </p:spPr>
        <p:txBody>
          <a:bodyPr wrap="square" rtlCol="0">
            <a:spAutoFit/>
          </a:bodyPr>
          <a:lstStyle/>
          <a:p>
            <a:pPr marL="571500" indent="-571500">
              <a:buFont typeface="+mj-lt"/>
              <a:buAutoNum type="romanUcPeriod"/>
            </a:pPr>
            <a:r>
              <a:rPr lang="en-US" sz="3200" u="sng" dirty="0" smtClean="0">
                <a:solidFill>
                  <a:srgbClr val="002060"/>
                </a:solidFill>
                <a:effectLst>
                  <a:outerShdw blurRad="38100" dist="38100" dir="2700000" algn="tl">
                    <a:srgbClr val="000000">
                      <a:alpha val="43137"/>
                    </a:srgbClr>
                  </a:outerShdw>
                </a:effectLst>
              </a:rPr>
              <a:t>Seems Like God Has Forgotten His People</a:t>
            </a:r>
            <a:r>
              <a:rPr lang="en-US" sz="3200" dirty="0" smtClean="0">
                <a:solidFill>
                  <a:srgbClr val="002060"/>
                </a:solidFill>
                <a:effectLst>
                  <a:outerShdw blurRad="38100" dist="38100" dir="2700000" algn="tl">
                    <a:srgbClr val="000000">
                      <a:alpha val="43137"/>
                    </a:srgbClr>
                  </a:outerShdw>
                </a:effectLst>
              </a:rPr>
              <a:t> (1-9)</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Cries out to God – finds no comfort (vv. 1-3)</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Troubled and thinks back (v. 4-6)</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Questions: has God forgotten (vv. 7-9)</a:t>
            </a:r>
            <a:endParaRPr lang="en-US" sz="2800" i="1" dirty="0" smtClean="0">
              <a:solidFill>
                <a:schemeClr val="bg1">
                  <a:lumMod val="65000"/>
                </a:schemeClr>
              </a:solidFill>
              <a:effectLst>
                <a:outerShdw blurRad="38100" dist="38100" dir="2700000" algn="tl">
                  <a:srgbClr val="000000">
                    <a:alpha val="43137"/>
                  </a:srgbClr>
                </a:outerShdw>
              </a:effectLst>
            </a:endParaRPr>
          </a:p>
          <a:p>
            <a:pPr marL="1028700" lvl="1" indent="-571500">
              <a:buFont typeface="+mj-lt"/>
              <a:buAutoNum type="alphaUcPeriod"/>
            </a:pPr>
            <a:endParaRPr lang="en-US" sz="1000" i="1" dirty="0" smtClean="0">
              <a:solidFill>
                <a:schemeClr val="bg1">
                  <a:lumMod val="65000"/>
                </a:schemeClr>
              </a:solidFill>
              <a:effectLst>
                <a:outerShdw blurRad="38100" dist="38100" dir="2700000" algn="tl">
                  <a:srgbClr val="000000">
                    <a:alpha val="43137"/>
                  </a:srgbClr>
                </a:outerShdw>
              </a:effectLst>
            </a:endParaRPr>
          </a:p>
          <a:p>
            <a:pPr marL="571500" indent="-571500">
              <a:buFont typeface="+mj-lt"/>
              <a:buAutoNum type="romanUcPeriod"/>
            </a:pPr>
            <a:r>
              <a:rPr lang="en-US" sz="3200" u="sng" dirty="0" smtClean="0">
                <a:solidFill>
                  <a:schemeClr val="bg1">
                    <a:lumMod val="65000"/>
                  </a:schemeClr>
                </a:solidFill>
                <a:effectLst>
                  <a:outerShdw blurRad="38100" dist="38100" dir="2700000" algn="tl">
                    <a:srgbClr val="000000">
                      <a:alpha val="43137"/>
                    </a:srgbClr>
                  </a:outerShdw>
                </a:effectLst>
              </a:rPr>
              <a:t>Hope and Confidence Based on the Past</a:t>
            </a:r>
            <a:r>
              <a:rPr lang="en-US" sz="3200" dirty="0" smtClean="0">
                <a:solidFill>
                  <a:schemeClr val="bg1">
                    <a:lumMod val="65000"/>
                  </a:schemeClr>
                </a:solidFill>
                <a:effectLst>
                  <a:outerShdw blurRad="38100" dist="38100" dir="2700000" algn="tl">
                    <a:srgbClr val="000000">
                      <a:alpha val="43137"/>
                    </a:srgbClr>
                  </a:outerShdw>
                </a:effectLst>
              </a:rPr>
              <a:t> (10-20)</a:t>
            </a:r>
          </a:p>
          <a:p>
            <a:pPr marL="1028700" lvl="1" indent="-571500">
              <a:buFont typeface="+mj-lt"/>
              <a:buAutoNum type="alphaUcPeriod"/>
            </a:pPr>
            <a:r>
              <a:rPr lang="en-US" sz="2800" i="1" dirty="0" smtClean="0">
                <a:solidFill>
                  <a:schemeClr val="bg1">
                    <a:lumMod val="65000"/>
                  </a:schemeClr>
                </a:solidFill>
                <a:effectLst>
                  <a:outerShdw blurRad="38100" dist="38100" dir="2700000" algn="tl">
                    <a:srgbClr val="000000">
                      <a:alpha val="43137"/>
                    </a:srgbClr>
                  </a:outerShdw>
                </a:effectLst>
              </a:rPr>
              <a:t>Admits his thinking was wrong (vv. 10-12)</a:t>
            </a:r>
          </a:p>
          <a:p>
            <a:pPr marL="1028700" lvl="1" indent="-571500">
              <a:buFont typeface="+mj-lt"/>
              <a:buAutoNum type="alphaUcPeriod"/>
            </a:pPr>
            <a:r>
              <a:rPr lang="en-US" sz="2800" i="1" dirty="0" smtClean="0">
                <a:solidFill>
                  <a:schemeClr val="bg1">
                    <a:lumMod val="65000"/>
                  </a:schemeClr>
                </a:solidFill>
                <a:effectLst>
                  <a:outerShdw blurRad="38100" dist="38100" dir="2700000" algn="tl">
                    <a:srgbClr val="000000">
                      <a:alpha val="43137"/>
                    </a:srgbClr>
                  </a:outerShdw>
                </a:effectLst>
              </a:rPr>
              <a:t>His comfort is in God (vv. 13-20)</a:t>
            </a:r>
            <a:endParaRPr lang="en-US" sz="2800" i="1" dirty="0">
              <a:solidFill>
                <a:schemeClr val="bg1">
                  <a:lumMod val="65000"/>
                </a:schemeClr>
              </a:solidFill>
              <a:effectLst>
                <a:outerShdw blurRad="38100" dist="38100" dir="2700000" algn="tl">
                  <a:srgbClr val="000000">
                    <a:alpha val="43137"/>
                  </a:srgbClr>
                </a:outerShdw>
              </a:effectLst>
            </a:endParaRPr>
          </a:p>
        </p:txBody>
      </p:sp>
      <p:sp>
        <p:nvSpPr>
          <p:cNvPr id="5" name="TextBox 4"/>
          <p:cNvSpPr txBox="1"/>
          <p:nvPr/>
        </p:nvSpPr>
        <p:spPr>
          <a:xfrm>
            <a:off x="838200" y="1151930"/>
            <a:ext cx="7561006" cy="584775"/>
          </a:xfrm>
          <a:prstGeom prst="rect">
            <a:avLst/>
          </a:prstGeom>
          <a:solidFill>
            <a:schemeClr val="tx1"/>
          </a:solidFill>
          <a:ln w="31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3200" i="1" dirty="0" smtClean="0">
                <a:solidFill>
                  <a:srgbClr val="FFFF00"/>
                </a:solidFill>
              </a:rPr>
              <a:t>Seems That God Has Forgotten His People</a:t>
            </a:r>
            <a:endParaRPr lang="en-US" sz="3200" i="1" dirty="0">
              <a:solidFill>
                <a:srgbClr val="FFFF00"/>
              </a:solidFill>
            </a:endParaRPr>
          </a:p>
        </p:txBody>
      </p:sp>
    </p:spTree>
    <p:extLst>
      <p:ext uri="{BB962C8B-B14F-4D97-AF65-F5344CB8AC3E}">
        <p14:creationId xmlns:p14="http://schemas.microsoft.com/office/powerpoint/2010/main" val="17656263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8224" y="1223682"/>
            <a:ext cx="7960658" cy="3539430"/>
          </a:xfrm>
          <a:prstGeom prst="rect">
            <a:avLst/>
          </a:prstGeom>
          <a:solidFill>
            <a:srgbClr val="FFFFFF">
              <a:alpha val="69804"/>
            </a:srgbClr>
          </a:solid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7 Will the Lord cast off forever?</a:t>
            </a:r>
          </a:p>
          <a:p>
            <a:r>
              <a:rPr lang="en-US" sz="2800" dirty="0" smtClean="0">
                <a:latin typeface="Times New Roman" panose="02020603050405020304" pitchFamily="18" charset="0"/>
                <a:cs typeface="Times New Roman" panose="02020603050405020304" pitchFamily="18" charset="0"/>
              </a:rPr>
              <a:t>And will He be favorable no more? </a:t>
            </a:r>
          </a:p>
          <a:p>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8 Has His mercy ceased forever?</a:t>
            </a:r>
          </a:p>
          <a:p>
            <a:r>
              <a:rPr lang="en-US" sz="2800" dirty="0" smtClean="0">
                <a:latin typeface="Times New Roman" panose="02020603050405020304" pitchFamily="18" charset="0"/>
                <a:cs typeface="Times New Roman" panose="02020603050405020304" pitchFamily="18" charset="0"/>
              </a:rPr>
              <a:t>Has His promise failed forevermore? </a:t>
            </a:r>
          </a:p>
          <a:p>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9 Has God forgotten to be gracious?</a:t>
            </a:r>
          </a:p>
          <a:p>
            <a:r>
              <a:rPr lang="en-US" sz="2800" dirty="0" smtClean="0">
                <a:latin typeface="Times New Roman" panose="02020603050405020304" pitchFamily="18" charset="0"/>
                <a:cs typeface="Times New Roman" panose="02020603050405020304" pitchFamily="18" charset="0"/>
              </a:rPr>
              <a:t>Has He in anger shut up His tender mercies?</a:t>
            </a:r>
          </a:p>
        </p:txBody>
      </p:sp>
    </p:spTree>
    <p:extLst>
      <p:ext uri="{BB962C8B-B14F-4D97-AF65-F5344CB8AC3E}">
        <p14:creationId xmlns:p14="http://schemas.microsoft.com/office/powerpoint/2010/main" val="7526797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89346" y="193040"/>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50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50000"/>
                </a:schemeClr>
              </a:solidFill>
              <a:effectLst>
                <a:outerShdw blurRad="38100" dist="38100" dir="2700000" algn="tl">
                  <a:srgbClr val="000000">
                    <a:alpha val="43137"/>
                  </a:srgbClr>
                </a:outerShdw>
              </a:effectLst>
              <a:latin typeface="Algerian" panose="04020705040A02060702" pitchFamily="82" charset="0"/>
            </a:endParaRPr>
          </a:p>
        </p:txBody>
      </p:sp>
      <p:sp>
        <p:nvSpPr>
          <p:cNvPr id="6" name="TextBox 5"/>
          <p:cNvSpPr txBox="1"/>
          <p:nvPr/>
        </p:nvSpPr>
        <p:spPr>
          <a:xfrm>
            <a:off x="272300" y="2072529"/>
            <a:ext cx="8871700" cy="3385542"/>
          </a:xfrm>
          <a:prstGeom prst="rect">
            <a:avLst/>
          </a:prstGeom>
          <a:noFill/>
        </p:spPr>
        <p:txBody>
          <a:bodyPr wrap="square" rtlCol="0">
            <a:spAutoFit/>
          </a:bodyPr>
          <a:lstStyle/>
          <a:p>
            <a:pPr marL="571500" indent="-571500">
              <a:buFont typeface="+mj-lt"/>
              <a:buAutoNum type="romanUcPeriod"/>
            </a:pPr>
            <a:r>
              <a:rPr lang="en-US" sz="3200" u="sng" dirty="0" smtClean="0">
                <a:solidFill>
                  <a:srgbClr val="002060"/>
                </a:solidFill>
                <a:effectLst>
                  <a:outerShdw blurRad="38100" dist="38100" dir="2700000" algn="tl">
                    <a:srgbClr val="000000">
                      <a:alpha val="43137"/>
                    </a:srgbClr>
                  </a:outerShdw>
                </a:effectLst>
              </a:rPr>
              <a:t>Seems Like God Has Forgotten His People</a:t>
            </a:r>
            <a:r>
              <a:rPr lang="en-US" sz="3200" dirty="0" smtClean="0">
                <a:solidFill>
                  <a:srgbClr val="002060"/>
                </a:solidFill>
                <a:effectLst>
                  <a:outerShdw blurRad="38100" dist="38100" dir="2700000" algn="tl">
                    <a:srgbClr val="000000">
                      <a:alpha val="43137"/>
                    </a:srgbClr>
                  </a:outerShdw>
                </a:effectLst>
              </a:rPr>
              <a:t> (1-9)</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Cries out to God – finds no comfort (vv. 1-3)</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Troubled and thinks back (v. 4-6)</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Questions: has God forgotten (vv. 7-9)</a:t>
            </a:r>
          </a:p>
          <a:p>
            <a:pPr marL="1028700" lvl="1" indent="-571500">
              <a:buFont typeface="+mj-lt"/>
              <a:buAutoNum type="alphaUcPeriod"/>
            </a:pPr>
            <a:endParaRPr lang="en-US" sz="1000" i="1" dirty="0" smtClean="0">
              <a:solidFill>
                <a:srgbClr val="002060"/>
              </a:solidFill>
              <a:effectLst>
                <a:outerShdw blurRad="38100" dist="38100" dir="2700000" algn="tl">
                  <a:srgbClr val="000000">
                    <a:alpha val="43137"/>
                  </a:srgbClr>
                </a:outerShdw>
              </a:effectLst>
            </a:endParaRPr>
          </a:p>
          <a:p>
            <a:pPr marL="571500" indent="-571500">
              <a:buFont typeface="+mj-lt"/>
              <a:buAutoNum type="romanUcPeriod"/>
            </a:pPr>
            <a:r>
              <a:rPr lang="en-US" sz="3200" u="sng" dirty="0" smtClean="0">
                <a:solidFill>
                  <a:srgbClr val="002060"/>
                </a:solidFill>
                <a:effectLst>
                  <a:outerShdw blurRad="38100" dist="38100" dir="2700000" algn="tl">
                    <a:srgbClr val="000000">
                      <a:alpha val="43137"/>
                    </a:srgbClr>
                  </a:outerShdw>
                </a:effectLst>
              </a:rPr>
              <a:t>Hope and Confidence Based on the Past</a:t>
            </a:r>
            <a:r>
              <a:rPr lang="en-US" sz="3200" dirty="0" smtClean="0">
                <a:solidFill>
                  <a:srgbClr val="002060"/>
                </a:solidFill>
                <a:effectLst>
                  <a:outerShdw blurRad="38100" dist="38100" dir="2700000" algn="tl">
                    <a:srgbClr val="000000">
                      <a:alpha val="43137"/>
                    </a:srgbClr>
                  </a:outerShdw>
                </a:effectLst>
              </a:rPr>
              <a:t> (10-20)</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Admits his thinking was wrong (vv. 10-12)</a:t>
            </a:r>
            <a:endParaRPr lang="en-US" sz="2800" i="1" dirty="0" smtClean="0">
              <a:solidFill>
                <a:schemeClr val="bg1">
                  <a:lumMod val="65000"/>
                </a:schemeClr>
              </a:solidFill>
              <a:effectLst>
                <a:outerShdw blurRad="38100" dist="38100" dir="2700000" algn="tl">
                  <a:srgbClr val="000000">
                    <a:alpha val="43137"/>
                  </a:srgbClr>
                </a:outerShdw>
              </a:effectLst>
            </a:endParaRPr>
          </a:p>
          <a:p>
            <a:pPr marL="1028700" lvl="1" indent="-571500">
              <a:buFont typeface="+mj-lt"/>
              <a:buAutoNum type="alphaUcPeriod"/>
            </a:pPr>
            <a:r>
              <a:rPr lang="en-US" sz="2800" i="1" dirty="0" smtClean="0">
                <a:solidFill>
                  <a:schemeClr val="bg1">
                    <a:lumMod val="65000"/>
                  </a:schemeClr>
                </a:solidFill>
                <a:effectLst>
                  <a:outerShdw blurRad="38100" dist="38100" dir="2700000" algn="tl">
                    <a:srgbClr val="000000">
                      <a:alpha val="43137"/>
                    </a:srgbClr>
                  </a:outerShdw>
                </a:effectLst>
              </a:rPr>
              <a:t>His comfort is in God (vv. 13-20)</a:t>
            </a:r>
            <a:endParaRPr lang="en-US" sz="2800" i="1" dirty="0">
              <a:solidFill>
                <a:schemeClr val="bg1">
                  <a:lumMod val="65000"/>
                </a:schemeClr>
              </a:solidFill>
              <a:effectLst>
                <a:outerShdw blurRad="38100" dist="38100" dir="2700000" algn="tl">
                  <a:srgbClr val="000000">
                    <a:alpha val="43137"/>
                  </a:srgbClr>
                </a:outerShdw>
              </a:effectLst>
            </a:endParaRPr>
          </a:p>
        </p:txBody>
      </p:sp>
      <p:sp>
        <p:nvSpPr>
          <p:cNvPr id="5" name="TextBox 4"/>
          <p:cNvSpPr txBox="1"/>
          <p:nvPr/>
        </p:nvSpPr>
        <p:spPr>
          <a:xfrm>
            <a:off x="838200" y="1151930"/>
            <a:ext cx="7561006" cy="584775"/>
          </a:xfrm>
          <a:prstGeom prst="rect">
            <a:avLst/>
          </a:prstGeom>
          <a:solidFill>
            <a:schemeClr val="tx1"/>
          </a:solidFill>
          <a:ln w="31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3200" i="1" dirty="0" smtClean="0">
                <a:solidFill>
                  <a:srgbClr val="FFFF00"/>
                </a:solidFill>
              </a:rPr>
              <a:t>Seems That God Has Forgotten His People</a:t>
            </a:r>
            <a:endParaRPr lang="en-US" sz="3200" i="1" dirty="0">
              <a:solidFill>
                <a:srgbClr val="FFFF00"/>
              </a:solidFill>
            </a:endParaRPr>
          </a:p>
        </p:txBody>
      </p:sp>
    </p:spTree>
    <p:extLst>
      <p:ext uri="{BB962C8B-B14F-4D97-AF65-F5344CB8AC3E}">
        <p14:creationId xmlns:p14="http://schemas.microsoft.com/office/powerpoint/2010/main" val="991156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7847" y="605118"/>
            <a:ext cx="7637929" cy="3970318"/>
          </a:xfrm>
          <a:prstGeom prst="rect">
            <a:avLst/>
          </a:prstGeom>
          <a:solidFill>
            <a:srgbClr val="FFFFFF">
              <a:alpha val="69804"/>
            </a:srgbClr>
          </a:solid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10 And I said, "This is my anguish;</a:t>
            </a:r>
          </a:p>
          <a:p>
            <a:r>
              <a:rPr lang="en-US" sz="2800" dirty="0" smtClean="0">
                <a:latin typeface="Times New Roman" panose="02020603050405020304" pitchFamily="18" charset="0"/>
                <a:cs typeface="Times New Roman" panose="02020603050405020304" pitchFamily="18" charset="0"/>
              </a:rPr>
              <a:t>But I will remember the years of the right hand of the Most High." </a:t>
            </a:r>
          </a:p>
          <a:p>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11 I will remember the works of the LORD;</a:t>
            </a:r>
          </a:p>
          <a:p>
            <a:r>
              <a:rPr lang="en-US" sz="2800" dirty="0" smtClean="0">
                <a:latin typeface="Times New Roman" panose="02020603050405020304" pitchFamily="18" charset="0"/>
                <a:cs typeface="Times New Roman" panose="02020603050405020304" pitchFamily="18" charset="0"/>
              </a:rPr>
              <a:t>Surely I will remember Your wonders of old. </a:t>
            </a:r>
          </a:p>
          <a:p>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12 I will also meditate on all Your work,</a:t>
            </a:r>
          </a:p>
          <a:p>
            <a:r>
              <a:rPr lang="en-US" sz="2800" dirty="0" smtClean="0">
                <a:latin typeface="Times New Roman" panose="02020603050405020304" pitchFamily="18" charset="0"/>
                <a:cs typeface="Times New Roman" panose="02020603050405020304" pitchFamily="18" charset="0"/>
              </a:rPr>
              <a:t>And talk of Your deeds. </a:t>
            </a:r>
          </a:p>
        </p:txBody>
      </p:sp>
    </p:spTree>
    <p:extLst>
      <p:ext uri="{BB962C8B-B14F-4D97-AF65-F5344CB8AC3E}">
        <p14:creationId xmlns:p14="http://schemas.microsoft.com/office/powerpoint/2010/main" val="17630625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89346" y="193040"/>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50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50000"/>
                </a:schemeClr>
              </a:solidFill>
              <a:effectLst>
                <a:outerShdw blurRad="38100" dist="38100" dir="2700000" algn="tl">
                  <a:srgbClr val="000000">
                    <a:alpha val="43137"/>
                  </a:srgbClr>
                </a:outerShdw>
              </a:effectLst>
              <a:latin typeface="Algerian" panose="04020705040A02060702" pitchFamily="82" charset="0"/>
            </a:endParaRPr>
          </a:p>
        </p:txBody>
      </p:sp>
      <p:sp>
        <p:nvSpPr>
          <p:cNvPr id="6" name="TextBox 5"/>
          <p:cNvSpPr txBox="1"/>
          <p:nvPr/>
        </p:nvSpPr>
        <p:spPr>
          <a:xfrm>
            <a:off x="272300" y="2072529"/>
            <a:ext cx="8871700" cy="3385542"/>
          </a:xfrm>
          <a:prstGeom prst="rect">
            <a:avLst/>
          </a:prstGeom>
          <a:noFill/>
        </p:spPr>
        <p:txBody>
          <a:bodyPr wrap="square" rtlCol="0">
            <a:spAutoFit/>
          </a:bodyPr>
          <a:lstStyle/>
          <a:p>
            <a:pPr marL="571500" indent="-571500">
              <a:buFont typeface="+mj-lt"/>
              <a:buAutoNum type="romanUcPeriod"/>
            </a:pPr>
            <a:r>
              <a:rPr lang="en-US" sz="3200" u="sng" dirty="0" smtClean="0">
                <a:solidFill>
                  <a:srgbClr val="002060"/>
                </a:solidFill>
                <a:effectLst>
                  <a:outerShdw blurRad="38100" dist="38100" dir="2700000" algn="tl">
                    <a:srgbClr val="000000">
                      <a:alpha val="43137"/>
                    </a:srgbClr>
                  </a:outerShdw>
                </a:effectLst>
              </a:rPr>
              <a:t>Seems Like God Has Forgotten His People</a:t>
            </a:r>
            <a:r>
              <a:rPr lang="en-US" sz="3200" dirty="0" smtClean="0">
                <a:solidFill>
                  <a:srgbClr val="002060"/>
                </a:solidFill>
                <a:effectLst>
                  <a:outerShdw blurRad="38100" dist="38100" dir="2700000" algn="tl">
                    <a:srgbClr val="000000">
                      <a:alpha val="43137"/>
                    </a:srgbClr>
                  </a:outerShdw>
                </a:effectLst>
              </a:rPr>
              <a:t> (1-9)</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Cries out to God – finds no comfort (vv. 1-3)</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Troubled and thinks back (v. 4-6)</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Questions: has God forgotten (vv. 7-9)</a:t>
            </a:r>
          </a:p>
          <a:p>
            <a:pPr marL="1028700" lvl="1" indent="-571500">
              <a:buFont typeface="+mj-lt"/>
              <a:buAutoNum type="alphaUcPeriod"/>
            </a:pPr>
            <a:endParaRPr lang="en-US" sz="1000" i="1" dirty="0" smtClean="0">
              <a:solidFill>
                <a:srgbClr val="002060"/>
              </a:solidFill>
              <a:effectLst>
                <a:outerShdw blurRad="38100" dist="38100" dir="2700000" algn="tl">
                  <a:srgbClr val="000000">
                    <a:alpha val="43137"/>
                  </a:srgbClr>
                </a:outerShdw>
              </a:effectLst>
            </a:endParaRPr>
          </a:p>
          <a:p>
            <a:pPr marL="571500" indent="-571500">
              <a:buFont typeface="+mj-lt"/>
              <a:buAutoNum type="romanUcPeriod"/>
            </a:pPr>
            <a:r>
              <a:rPr lang="en-US" sz="3200" u="sng" dirty="0" smtClean="0">
                <a:solidFill>
                  <a:srgbClr val="002060"/>
                </a:solidFill>
                <a:effectLst>
                  <a:outerShdw blurRad="38100" dist="38100" dir="2700000" algn="tl">
                    <a:srgbClr val="000000">
                      <a:alpha val="43137"/>
                    </a:srgbClr>
                  </a:outerShdw>
                </a:effectLst>
              </a:rPr>
              <a:t>Hope and Confidence Based on the Past</a:t>
            </a:r>
            <a:r>
              <a:rPr lang="en-US" sz="3200" dirty="0" smtClean="0">
                <a:solidFill>
                  <a:srgbClr val="002060"/>
                </a:solidFill>
                <a:effectLst>
                  <a:outerShdw blurRad="38100" dist="38100" dir="2700000" algn="tl">
                    <a:srgbClr val="000000">
                      <a:alpha val="43137"/>
                    </a:srgbClr>
                  </a:outerShdw>
                </a:effectLst>
              </a:rPr>
              <a:t> (10-20)</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Admits his thinking was wrong (vv. 10-12)</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His comfort is in God (vv. 13-20)</a:t>
            </a:r>
            <a:endParaRPr lang="en-US" sz="2800" i="1" dirty="0">
              <a:solidFill>
                <a:srgbClr val="002060"/>
              </a:solidFill>
              <a:effectLst>
                <a:outerShdw blurRad="38100" dist="38100" dir="2700000" algn="tl">
                  <a:srgbClr val="000000">
                    <a:alpha val="43137"/>
                  </a:srgbClr>
                </a:outerShdw>
              </a:effectLst>
            </a:endParaRPr>
          </a:p>
        </p:txBody>
      </p:sp>
      <p:sp>
        <p:nvSpPr>
          <p:cNvPr id="5" name="TextBox 4"/>
          <p:cNvSpPr txBox="1"/>
          <p:nvPr/>
        </p:nvSpPr>
        <p:spPr>
          <a:xfrm>
            <a:off x="838200" y="1151930"/>
            <a:ext cx="7561006" cy="584775"/>
          </a:xfrm>
          <a:prstGeom prst="rect">
            <a:avLst/>
          </a:prstGeom>
          <a:solidFill>
            <a:schemeClr val="tx1"/>
          </a:solidFill>
          <a:ln w="31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3200" i="1" dirty="0" smtClean="0">
                <a:solidFill>
                  <a:srgbClr val="FFFF00"/>
                </a:solidFill>
              </a:rPr>
              <a:t>Seems That God Has Forgotten His People</a:t>
            </a:r>
            <a:endParaRPr lang="en-US" sz="3200" i="1" dirty="0">
              <a:solidFill>
                <a:srgbClr val="FFFF00"/>
              </a:solidFill>
            </a:endParaRPr>
          </a:p>
        </p:txBody>
      </p:sp>
    </p:spTree>
    <p:extLst>
      <p:ext uri="{BB962C8B-B14F-4D97-AF65-F5344CB8AC3E}">
        <p14:creationId xmlns:p14="http://schemas.microsoft.com/office/powerpoint/2010/main" val="18910537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58904" y="1109025"/>
            <a:ext cx="7987553" cy="3539430"/>
          </a:xfrm>
          <a:prstGeom prst="rect">
            <a:avLst/>
          </a:prstGeom>
          <a:solidFill>
            <a:srgbClr val="FFFFFF">
              <a:alpha val="69804"/>
            </a:srgbClr>
          </a:solidFill>
        </p:spPr>
        <p:txBody>
          <a:bodyPr wrap="square">
            <a:spAutoFit/>
          </a:bodyPr>
          <a:lstStyle/>
          <a:p>
            <a:r>
              <a:rPr lang="en-US" sz="2800" dirty="0" smtClean="0">
                <a:latin typeface="Times New Roman" panose="02020603050405020304" pitchFamily="18" charset="0"/>
                <a:cs typeface="Times New Roman" panose="02020603050405020304" pitchFamily="18" charset="0"/>
              </a:rPr>
              <a:t>13 Your way, O God, is in the sanctuary;</a:t>
            </a:r>
          </a:p>
          <a:p>
            <a:r>
              <a:rPr lang="en-US" sz="2800" dirty="0" smtClean="0">
                <a:latin typeface="Times New Roman" panose="02020603050405020304" pitchFamily="18" charset="0"/>
                <a:cs typeface="Times New Roman" panose="02020603050405020304" pitchFamily="18" charset="0"/>
              </a:rPr>
              <a:t>Who is so great a God as our God? </a:t>
            </a:r>
          </a:p>
          <a:p>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14 You are the God who does wonders;</a:t>
            </a:r>
          </a:p>
          <a:p>
            <a:r>
              <a:rPr lang="en-US" sz="2800" dirty="0" smtClean="0">
                <a:latin typeface="Times New Roman" panose="02020603050405020304" pitchFamily="18" charset="0"/>
                <a:cs typeface="Times New Roman" panose="02020603050405020304" pitchFamily="18" charset="0"/>
              </a:rPr>
              <a:t>You have declared Your strength among the peoples. </a:t>
            </a:r>
          </a:p>
          <a:p>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15 You have with Your arm redeemed Your people,</a:t>
            </a:r>
          </a:p>
          <a:p>
            <a:r>
              <a:rPr lang="en-US" sz="2800" dirty="0" smtClean="0">
                <a:latin typeface="Times New Roman" panose="02020603050405020304" pitchFamily="18" charset="0"/>
                <a:cs typeface="Times New Roman" panose="02020603050405020304" pitchFamily="18" charset="0"/>
              </a:rPr>
              <a:t>The sons of Jacob and Joseph.</a:t>
            </a:r>
          </a:p>
        </p:txBody>
      </p:sp>
    </p:spTree>
    <p:extLst>
      <p:ext uri="{BB962C8B-B14F-4D97-AF65-F5344CB8AC3E}">
        <p14:creationId xmlns:p14="http://schemas.microsoft.com/office/powerpoint/2010/main" val="2234731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4436" y="369438"/>
            <a:ext cx="7584141" cy="6124754"/>
          </a:xfrm>
          <a:prstGeom prst="rect">
            <a:avLst/>
          </a:prstGeom>
          <a:solidFill>
            <a:srgbClr val="FFFFFF">
              <a:alpha val="69804"/>
            </a:srgbClr>
          </a:solidFill>
        </p:spPr>
        <p:txBody>
          <a:bodyPr wrap="square">
            <a:spAutoFit/>
          </a:bodyPr>
          <a:lstStyle/>
          <a:p>
            <a:r>
              <a:rPr lang="en-US" sz="2800" dirty="0" smtClean="0">
                <a:latin typeface="Times New Roman" panose="02020603050405020304" pitchFamily="18" charset="0"/>
                <a:cs typeface="Times New Roman" panose="02020603050405020304" pitchFamily="18" charset="0"/>
              </a:rPr>
              <a:t>16 The waters saw You, O God;</a:t>
            </a:r>
          </a:p>
          <a:p>
            <a:r>
              <a:rPr lang="en-US" sz="2800" dirty="0" smtClean="0">
                <a:latin typeface="Times New Roman" panose="02020603050405020304" pitchFamily="18" charset="0"/>
                <a:cs typeface="Times New Roman" panose="02020603050405020304" pitchFamily="18" charset="0"/>
              </a:rPr>
              <a:t>The waters saw You, they were afraid;</a:t>
            </a:r>
          </a:p>
          <a:p>
            <a:r>
              <a:rPr lang="en-US" sz="2800" dirty="0" smtClean="0">
                <a:latin typeface="Times New Roman" panose="02020603050405020304" pitchFamily="18" charset="0"/>
                <a:cs typeface="Times New Roman" panose="02020603050405020304" pitchFamily="18" charset="0"/>
              </a:rPr>
              <a:t>The depths also trembled. </a:t>
            </a:r>
          </a:p>
          <a:p>
            <a:r>
              <a:rPr lang="en-US" sz="2800" dirty="0" smtClean="0">
                <a:latin typeface="Times New Roman" panose="02020603050405020304" pitchFamily="18" charset="0"/>
                <a:cs typeface="Times New Roman" panose="02020603050405020304" pitchFamily="18" charset="0"/>
              </a:rPr>
              <a:t>17 The clouds poured out water;</a:t>
            </a:r>
          </a:p>
          <a:p>
            <a:r>
              <a:rPr lang="en-US" sz="2800" dirty="0" smtClean="0">
                <a:latin typeface="Times New Roman" panose="02020603050405020304" pitchFamily="18" charset="0"/>
                <a:cs typeface="Times New Roman" panose="02020603050405020304" pitchFamily="18" charset="0"/>
              </a:rPr>
              <a:t>The skies sent out a sound;</a:t>
            </a:r>
          </a:p>
          <a:p>
            <a:r>
              <a:rPr lang="en-US" sz="2800" dirty="0" smtClean="0">
                <a:latin typeface="Times New Roman" panose="02020603050405020304" pitchFamily="18" charset="0"/>
                <a:cs typeface="Times New Roman" panose="02020603050405020304" pitchFamily="18" charset="0"/>
              </a:rPr>
              <a:t>Your arrows also flashed about. </a:t>
            </a:r>
          </a:p>
          <a:p>
            <a:r>
              <a:rPr lang="en-US" sz="2800" dirty="0" smtClean="0">
                <a:latin typeface="Times New Roman" panose="02020603050405020304" pitchFamily="18" charset="0"/>
                <a:cs typeface="Times New Roman" panose="02020603050405020304" pitchFamily="18" charset="0"/>
              </a:rPr>
              <a:t>18 The voice of Your thunder was in the whirlwind;</a:t>
            </a:r>
          </a:p>
          <a:p>
            <a:r>
              <a:rPr lang="en-US" sz="2800" dirty="0" smtClean="0">
                <a:latin typeface="Times New Roman" panose="02020603050405020304" pitchFamily="18" charset="0"/>
                <a:cs typeface="Times New Roman" panose="02020603050405020304" pitchFamily="18" charset="0"/>
              </a:rPr>
              <a:t>The </a:t>
            </a:r>
            <a:r>
              <a:rPr lang="en-US" sz="2800" dirty="0" err="1" smtClean="0">
                <a:latin typeface="Times New Roman" panose="02020603050405020304" pitchFamily="18" charset="0"/>
                <a:cs typeface="Times New Roman" panose="02020603050405020304" pitchFamily="18" charset="0"/>
              </a:rPr>
              <a:t>lightnings</a:t>
            </a:r>
            <a:r>
              <a:rPr lang="en-US" sz="2800" dirty="0" smtClean="0">
                <a:latin typeface="Times New Roman" panose="02020603050405020304" pitchFamily="18" charset="0"/>
                <a:cs typeface="Times New Roman" panose="02020603050405020304" pitchFamily="18" charset="0"/>
              </a:rPr>
              <a:t> lit up the world;</a:t>
            </a:r>
          </a:p>
          <a:p>
            <a:r>
              <a:rPr lang="en-US" sz="2800" dirty="0" smtClean="0">
                <a:latin typeface="Times New Roman" panose="02020603050405020304" pitchFamily="18" charset="0"/>
                <a:cs typeface="Times New Roman" panose="02020603050405020304" pitchFamily="18" charset="0"/>
              </a:rPr>
              <a:t>The earth trembled and shook. </a:t>
            </a:r>
          </a:p>
          <a:p>
            <a:r>
              <a:rPr lang="en-US" sz="2800" dirty="0" smtClean="0">
                <a:latin typeface="Times New Roman" panose="02020603050405020304" pitchFamily="18" charset="0"/>
                <a:cs typeface="Times New Roman" panose="02020603050405020304" pitchFamily="18" charset="0"/>
              </a:rPr>
              <a:t>19 Your way was in the sea,</a:t>
            </a:r>
          </a:p>
          <a:p>
            <a:r>
              <a:rPr lang="en-US" sz="2800" dirty="0" smtClean="0">
                <a:latin typeface="Times New Roman" panose="02020603050405020304" pitchFamily="18" charset="0"/>
                <a:cs typeface="Times New Roman" panose="02020603050405020304" pitchFamily="18" charset="0"/>
              </a:rPr>
              <a:t>Your path in the great waters,</a:t>
            </a:r>
          </a:p>
          <a:p>
            <a:r>
              <a:rPr lang="en-US" sz="2800" dirty="0" smtClean="0">
                <a:latin typeface="Times New Roman" panose="02020603050405020304" pitchFamily="18" charset="0"/>
                <a:cs typeface="Times New Roman" panose="02020603050405020304" pitchFamily="18" charset="0"/>
              </a:rPr>
              <a:t>And Your footsteps were not known. </a:t>
            </a:r>
          </a:p>
          <a:p>
            <a:r>
              <a:rPr lang="en-US" sz="2800" dirty="0" smtClean="0">
                <a:latin typeface="Times New Roman" panose="02020603050405020304" pitchFamily="18" charset="0"/>
                <a:cs typeface="Times New Roman" panose="02020603050405020304" pitchFamily="18" charset="0"/>
              </a:rPr>
              <a:t>20 You led Your people like a flock </a:t>
            </a:r>
          </a:p>
          <a:p>
            <a:r>
              <a:rPr lang="en-US" sz="2800" dirty="0" smtClean="0">
                <a:latin typeface="Times New Roman" panose="02020603050405020304" pitchFamily="18" charset="0"/>
                <a:cs typeface="Times New Roman" panose="02020603050405020304" pitchFamily="18" charset="0"/>
              </a:rPr>
              <a:t>By the hand of Moses and Aaron. </a:t>
            </a:r>
          </a:p>
        </p:txBody>
      </p:sp>
    </p:spTree>
    <p:extLst>
      <p:ext uri="{BB962C8B-B14F-4D97-AF65-F5344CB8AC3E}">
        <p14:creationId xmlns:p14="http://schemas.microsoft.com/office/powerpoint/2010/main" val="37775282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89346" y="193040"/>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50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50000"/>
                </a:schemeClr>
              </a:solidFill>
              <a:effectLst>
                <a:outerShdw blurRad="38100" dist="38100" dir="2700000" algn="tl">
                  <a:srgbClr val="000000">
                    <a:alpha val="43137"/>
                  </a:srgbClr>
                </a:outerShdw>
              </a:effectLst>
              <a:latin typeface="Algerian" panose="04020705040A02060702" pitchFamily="82" charset="0"/>
            </a:endParaRPr>
          </a:p>
        </p:txBody>
      </p:sp>
      <p:sp>
        <p:nvSpPr>
          <p:cNvPr id="6" name="TextBox 5"/>
          <p:cNvSpPr txBox="1"/>
          <p:nvPr/>
        </p:nvSpPr>
        <p:spPr>
          <a:xfrm>
            <a:off x="272300" y="2072529"/>
            <a:ext cx="8871700" cy="3385542"/>
          </a:xfrm>
          <a:prstGeom prst="rect">
            <a:avLst/>
          </a:prstGeom>
          <a:noFill/>
        </p:spPr>
        <p:txBody>
          <a:bodyPr wrap="square" rtlCol="0">
            <a:spAutoFit/>
          </a:bodyPr>
          <a:lstStyle/>
          <a:p>
            <a:pPr marL="571500" indent="-571500">
              <a:buFont typeface="+mj-lt"/>
              <a:buAutoNum type="romanUcPeriod"/>
            </a:pPr>
            <a:r>
              <a:rPr lang="en-US" sz="3200" u="sng" dirty="0" smtClean="0">
                <a:solidFill>
                  <a:srgbClr val="002060"/>
                </a:solidFill>
                <a:effectLst>
                  <a:outerShdw blurRad="38100" dist="38100" dir="2700000" algn="tl">
                    <a:srgbClr val="000000">
                      <a:alpha val="43137"/>
                    </a:srgbClr>
                  </a:outerShdw>
                </a:effectLst>
              </a:rPr>
              <a:t>Seems Like God Has Forgotten His People</a:t>
            </a:r>
            <a:r>
              <a:rPr lang="en-US" sz="3200" dirty="0" smtClean="0">
                <a:solidFill>
                  <a:srgbClr val="002060"/>
                </a:solidFill>
                <a:effectLst>
                  <a:outerShdw blurRad="38100" dist="38100" dir="2700000" algn="tl">
                    <a:srgbClr val="000000">
                      <a:alpha val="43137"/>
                    </a:srgbClr>
                  </a:outerShdw>
                </a:effectLst>
              </a:rPr>
              <a:t> (1-9)</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Cries out to God – finds no comfort (vv. 1-3)</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Troubled and thinks back (v. 4-6)</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Questions: has God forgotten (vv. 7-9)</a:t>
            </a:r>
          </a:p>
          <a:p>
            <a:pPr marL="1028700" lvl="1" indent="-571500">
              <a:buFont typeface="+mj-lt"/>
              <a:buAutoNum type="alphaUcPeriod"/>
            </a:pPr>
            <a:endParaRPr lang="en-US" sz="1000" i="1" dirty="0" smtClean="0">
              <a:solidFill>
                <a:srgbClr val="002060"/>
              </a:solidFill>
              <a:effectLst>
                <a:outerShdw blurRad="38100" dist="38100" dir="2700000" algn="tl">
                  <a:srgbClr val="000000">
                    <a:alpha val="43137"/>
                  </a:srgbClr>
                </a:outerShdw>
              </a:effectLst>
            </a:endParaRPr>
          </a:p>
          <a:p>
            <a:pPr marL="571500" indent="-571500">
              <a:buFont typeface="+mj-lt"/>
              <a:buAutoNum type="romanUcPeriod"/>
            </a:pPr>
            <a:r>
              <a:rPr lang="en-US" sz="3200" u="sng" dirty="0" smtClean="0">
                <a:solidFill>
                  <a:srgbClr val="002060"/>
                </a:solidFill>
                <a:effectLst>
                  <a:outerShdw blurRad="38100" dist="38100" dir="2700000" algn="tl">
                    <a:srgbClr val="000000">
                      <a:alpha val="43137"/>
                    </a:srgbClr>
                  </a:outerShdw>
                </a:effectLst>
              </a:rPr>
              <a:t>Hope and Confidence Based on the Past</a:t>
            </a:r>
            <a:r>
              <a:rPr lang="en-US" sz="3200" dirty="0" smtClean="0">
                <a:solidFill>
                  <a:srgbClr val="002060"/>
                </a:solidFill>
                <a:effectLst>
                  <a:outerShdw blurRad="38100" dist="38100" dir="2700000" algn="tl">
                    <a:srgbClr val="000000">
                      <a:alpha val="43137"/>
                    </a:srgbClr>
                  </a:outerShdw>
                </a:effectLst>
              </a:rPr>
              <a:t> (10-20)</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Admits his thinking was wrong (vv. 10-12)</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His comfort is in God (vv. 13-20)</a:t>
            </a:r>
            <a:endParaRPr lang="en-US" sz="2800" i="1" dirty="0">
              <a:solidFill>
                <a:srgbClr val="002060"/>
              </a:solidFill>
              <a:effectLst>
                <a:outerShdw blurRad="38100" dist="38100" dir="2700000" algn="tl">
                  <a:srgbClr val="000000">
                    <a:alpha val="43137"/>
                  </a:srgbClr>
                </a:outerShdw>
              </a:effectLst>
            </a:endParaRPr>
          </a:p>
        </p:txBody>
      </p:sp>
      <p:sp>
        <p:nvSpPr>
          <p:cNvPr id="5" name="TextBox 4"/>
          <p:cNvSpPr txBox="1"/>
          <p:nvPr/>
        </p:nvSpPr>
        <p:spPr>
          <a:xfrm>
            <a:off x="838200" y="1151930"/>
            <a:ext cx="7561006" cy="584775"/>
          </a:xfrm>
          <a:prstGeom prst="rect">
            <a:avLst/>
          </a:prstGeom>
          <a:solidFill>
            <a:schemeClr val="tx1"/>
          </a:solidFill>
          <a:ln w="31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3200" i="1" dirty="0" smtClean="0">
                <a:solidFill>
                  <a:srgbClr val="FFFF00"/>
                </a:solidFill>
              </a:rPr>
              <a:t>Seems That God Has Forgotten His People</a:t>
            </a:r>
            <a:endParaRPr lang="en-US" sz="3200" i="1" dirty="0">
              <a:solidFill>
                <a:srgbClr val="FFFF00"/>
              </a:solidFill>
            </a:endParaRPr>
          </a:p>
        </p:txBody>
      </p:sp>
    </p:spTree>
    <p:extLst>
      <p:ext uri="{BB962C8B-B14F-4D97-AF65-F5344CB8AC3E}">
        <p14:creationId xmlns:p14="http://schemas.microsoft.com/office/powerpoint/2010/main" val="7035660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89346" y="381298"/>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smtClean="0">
                <a:ln/>
                <a:solidFill>
                  <a:srgbClr val="FFC000"/>
                </a:solidFill>
                <a:effectLst>
                  <a:outerShdw blurRad="38100" dist="38100" dir="2700000" algn="tl">
                    <a:srgbClr val="000000">
                      <a:alpha val="43137"/>
                    </a:srgbClr>
                  </a:outerShdw>
                </a:effectLst>
                <a:latin typeface="Algerian" panose="04020705040A02060702" pitchFamily="82" charset="0"/>
              </a:rPr>
              <a:t>Psalm 77</a:t>
            </a:r>
            <a:endParaRPr lang="en-US" sz="5400" b="1" dirty="0">
              <a:ln/>
              <a:solidFill>
                <a:srgbClr val="FFC000"/>
              </a:solidFill>
              <a:effectLst>
                <a:outerShdw blurRad="38100" dist="38100" dir="2700000" algn="tl">
                  <a:srgbClr val="000000">
                    <a:alpha val="43137"/>
                  </a:srgbClr>
                </a:outerShdw>
              </a:effectLst>
              <a:latin typeface="Algerian" panose="04020705040A02060702" pitchFamily="82" charset="0"/>
            </a:endParaRPr>
          </a:p>
        </p:txBody>
      </p:sp>
      <p:sp>
        <p:nvSpPr>
          <p:cNvPr id="6" name="TextBox 5"/>
          <p:cNvSpPr txBox="1"/>
          <p:nvPr/>
        </p:nvSpPr>
        <p:spPr>
          <a:xfrm>
            <a:off x="1563218" y="1642222"/>
            <a:ext cx="5200653" cy="1077218"/>
          </a:xfrm>
          <a:prstGeom prst="rect">
            <a:avLst/>
          </a:prstGeom>
          <a:noFill/>
        </p:spPr>
        <p:txBody>
          <a:bodyPr wrap="square" rtlCol="0">
            <a:spAutoFit/>
          </a:bodyPr>
          <a:lstStyle/>
          <a:p>
            <a:pPr marL="571500" indent="-571500">
              <a:buFont typeface="+mj-lt"/>
              <a:buAutoNum type="romanUcPeriod"/>
            </a:pPr>
            <a:r>
              <a:rPr lang="en-US" sz="3200" dirty="0" smtClean="0">
                <a:solidFill>
                  <a:srgbClr val="FFC000">
                    <a:lumMod val="75000"/>
                  </a:srgbClr>
                </a:solidFill>
                <a:effectLst>
                  <a:outerShdw blurRad="38100" dist="38100" dir="2700000" algn="tl">
                    <a:srgbClr val="000000">
                      <a:alpha val="43137"/>
                    </a:srgbClr>
                  </a:outerShdw>
                </a:effectLst>
              </a:rPr>
              <a:t>The Psalm</a:t>
            </a:r>
          </a:p>
          <a:p>
            <a:pPr marL="571500" indent="-571500">
              <a:buFont typeface="+mj-lt"/>
              <a:buAutoNum type="romanUcPeriod"/>
            </a:pPr>
            <a:r>
              <a:rPr lang="en-US" sz="3200" dirty="0" smtClean="0">
                <a:solidFill>
                  <a:prstClr val="white"/>
                </a:solidFill>
                <a:effectLst>
                  <a:outerShdw blurRad="38100" dist="38100" dir="2700000" algn="tl">
                    <a:srgbClr val="000000">
                      <a:alpha val="43137"/>
                    </a:srgbClr>
                  </a:outerShdw>
                </a:effectLst>
              </a:rPr>
              <a:t>Lessons From the Psalm</a:t>
            </a:r>
            <a:endParaRPr lang="en-US" sz="3200" dirty="0">
              <a:solidFill>
                <a:prstClr val="white"/>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69502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11188" y="125804"/>
            <a:ext cx="7032811"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endParaRPr>
          </a:p>
        </p:txBody>
      </p:sp>
      <p:sp>
        <p:nvSpPr>
          <p:cNvPr id="3" name="TextBox 2"/>
          <p:cNvSpPr txBox="1"/>
          <p:nvPr/>
        </p:nvSpPr>
        <p:spPr>
          <a:xfrm>
            <a:off x="2716305" y="1049134"/>
            <a:ext cx="5822576" cy="584775"/>
          </a:xfrm>
          <a:prstGeom prst="rect">
            <a:avLst/>
          </a:prstGeom>
          <a:noFill/>
        </p:spPr>
        <p:txBody>
          <a:bodyPr wrap="square" rtlCol="0">
            <a:spAutoFit/>
          </a:bodyPr>
          <a:lstStyle/>
          <a:p>
            <a:pPr algn="ctr"/>
            <a:r>
              <a:rPr lang="en-US" sz="3200" dirty="0" smtClean="0"/>
              <a:t>Lessons From The Psalm</a:t>
            </a:r>
            <a:endParaRPr lang="en-US" sz="3200" dirty="0"/>
          </a:p>
        </p:txBody>
      </p:sp>
      <p:sp>
        <p:nvSpPr>
          <p:cNvPr id="4" name="TextBox 3"/>
          <p:cNvSpPr txBox="1"/>
          <p:nvPr/>
        </p:nvSpPr>
        <p:spPr>
          <a:xfrm>
            <a:off x="376518" y="1757311"/>
            <a:ext cx="8054787" cy="1938992"/>
          </a:xfrm>
          <a:prstGeom prst="rect">
            <a:avLst/>
          </a:prstGeom>
          <a:noFill/>
        </p:spPr>
        <p:txBody>
          <a:bodyPr wrap="square" rtlCol="0">
            <a:spAutoFit/>
          </a:bodyPr>
          <a:lstStyle/>
          <a:p>
            <a:pPr marL="457200" indent="-457200">
              <a:buFont typeface="+mj-lt"/>
              <a:buAutoNum type="arabicPeriod"/>
            </a:pPr>
            <a:r>
              <a:rPr lang="en-US" sz="2400" dirty="0" smtClean="0"/>
              <a:t>Cry out to God &amp; express your grief (vv. 1-3)</a:t>
            </a:r>
          </a:p>
          <a:p>
            <a:pPr marL="914400" lvl="1" indent="-457200">
              <a:buFont typeface="+mj-lt"/>
              <a:buAutoNum type="alphaLcPeriod"/>
            </a:pPr>
            <a:r>
              <a:rPr lang="en-US" sz="2400" dirty="0" smtClean="0"/>
              <a:t>Time to weep (</a:t>
            </a:r>
            <a:r>
              <a:rPr lang="en-US" sz="2400" dirty="0" err="1" smtClean="0"/>
              <a:t>Ecc</a:t>
            </a:r>
            <a:r>
              <a:rPr lang="en-US" sz="2400" dirty="0" smtClean="0"/>
              <a:t>. 3:4)</a:t>
            </a:r>
          </a:p>
          <a:p>
            <a:pPr marL="914400" lvl="1" indent="-457200">
              <a:buFont typeface="+mj-lt"/>
              <a:buAutoNum type="alphaLcPeriod"/>
            </a:pPr>
            <a:r>
              <a:rPr lang="en-US" sz="2400" dirty="0" smtClean="0"/>
              <a:t>Jesus wept (John 11:35)</a:t>
            </a:r>
          </a:p>
          <a:p>
            <a:pPr marL="914400" lvl="1" indent="-457200">
              <a:buFont typeface="+mj-lt"/>
              <a:buAutoNum type="alphaLcPeriod"/>
            </a:pPr>
            <a:r>
              <a:rPr lang="en-US" sz="2400" dirty="0" smtClean="0"/>
              <a:t>Something therapeutic about tears – its helps purge the heartache</a:t>
            </a:r>
            <a:endParaRPr lang="en-US" sz="2400" dirty="0"/>
          </a:p>
        </p:txBody>
      </p:sp>
    </p:spTree>
    <p:extLst>
      <p:ext uri="{BB962C8B-B14F-4D97-AF65-F5344CB8AC3E}">
        <p14:creationId xmlns:p14="http://schemas.microsoft.com/office/powerpoint/2010/main" val="19775468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11188" y="125804"/>
            <a:ext cx="7032811"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endParaRPr>
          </a:p>
        </p:txBody>
      </p:sp>
      <p:sp>
        <p:nvSpPr>
          <p:cNvPr id="3" name="TextBox 2"/>
          <p:cNvSpPr txBox="1"/>
          <p:nvPr/>
        </p:nvSpPr>
        <p:spPr>
          <a:xfrm>
            <a:off x="2716305" y="1049134"/>
            <a:ext cx="5822576" cy="584775"/>
          </a:xfrm>
          <a:prstGeom prst="rect">
            <a:avLst/>
          </a:prstGeom>
          <a:noFill/>
        </p:spPr>
        <p:txBody>
          <a:bodyPr wrap="square" rtlCol="0">
            <a:spAutoFit/>
          </a:bodyPr>
          <a:lstStyle/>
          <a:p>
            <a:pPr algn="ctr"/>
            <a:r>
              <a:rPr lang="en-US" sz="3200" dirty="0" smtClean="0"/>
              <a:t>Lessons From The Psalm</a:t>
            </a:r>
            <a:endParaRPr lang="en-US" sz="3200" dirty="0"/>
          </a:p>
        </p:txBody>
      </p:sp>
      <p:sp>
        <p:nvSpPr>
          <p:cNvPr id="4" name="TextBox 3"/>
          <p:cNvSpPr txBox="1"/>
          <p:nvPr/>
        </p:nvSpPr>
        <p:spPr>
          <a:xfrm>
            <a:off x="376518" y="1757311"/>
            <a:ext cx="8054787" cy="1938992"/>
          </a:xfrm>
          <a:prstGeom prst="rect">
            <a:avLst/>
          </a:prstGeom>
          <a:noFill/>
        </p:spPr>
        <p:txBody>
          <a:bodyPr wrap="square" rtlCol="0">
            <a:spAutoFit/>
          </a:bodyPr>
          <a:lstStyle/>
          <a:p>
            <a:pPr marL="457200" indent="-457200">
              <a:buFont typeface="+mj-lt"/>
              <a:buAutoNum type="arabicPeriod"/>
            </a:pPr>
            <a:r>
              <a:rPr lang="en-US" sz="2400" dirty="0" smtClean="0"/>
              <a:t>Cry out to God &amp; express your grief (vv. 1-3)</a:t>
            </a:r>
          </a:p>
          <a:p>
            <a:pPr marL="457200" indent="-457200">
              <a:buFont typeface="+mj-lt"/>
              <a:buAutoNum type="arabicPeriod"/>
            </a:pPr>
            <a:r>
              <a:rPr lang="en-US" sz="2400" dirty="0" smtClean="0"/>
              <a:t>Sleepless nights of anguish can drive sober thinking (vv. 4-6)</a:t>
            </a:r>
          </a:p>
          <a:p>
            <a:pPr marL="914400" lvl="1" indent="-457200">
              <a:buFont typeface="+mj-lt"/>
              <a:buAutoNum type="alphaLcPeriod"/>
            </a:pPr>
            <a:r>
              <a:rPr lang="en-US" sz="2400" dirty="0" smtClean="0"/>
              <a:t>Often so busy in daily life – fail to think and meditate</a:t>
            </a:r>
          </a:p>
          <a:p>
            <a:pPr marL="914400" lvl="1" indent="-457200">
              <a:buFont typeface="+mj-lt"/>
              <a:buAutoNum type="alphaLcPeriod"/>
            </a:pPr>
            <a:r>
              <a:rPr lang="en-US" sz="2400" dirty="0" smtClean="0"/>
              <a:t>Danger of forgetting in times of ease (Deut. 6:10-12)</a:t>
            </a:r>
          </a:p>
          <a:p>
            <a:pPr marL="914400" lvl="1" indent="-457200">
              <a:buFont typeface="+mj-lt"/>
              <a:buAutoNum type="alphaLcPeriod"/>
            </a:pPr>
            <a:r>
              <a:rPr lang="en-US" sz="2400" dirty="0" smtClean="0"/>
              <a:t>Grief and sorry promote serious thought</a:t>
            </a:r>
            <a:endParaRPr lang="en-US" sz="2400" dirty="0"/>
          </a:p>
        </p:txBody>
      </p:sp>
    </p:spTree>
    <p:extLst>
      <p:ext uri="{BB962C8B-B14F-4D97-AF65-F5344CB8AC3E}">
        <p14:creationId xmlns:p14="http://schemas.microsoft.com/office/powerpoint/2010/main" val="42498400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11188" y="125804"/>
            <a:ext cx="7032811"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endParaRPr>
          </a:p>
        </p:txBody>
      </p:sp>
      <p:sp>
        <p:nvSpPr>
          <p:cNvPr id="3" name="TextBox 2"/>
          <p:cNvSpPr txBox="1"/>
          <p:nvPr/>
        </p:nvSpPr>
        <p:spPr>
          <a:xfrm>
            <a:off x="2716305" y="1049134"/>
            <a:ext cx="5822576" cy="584775"/>
          </a:xfrm>
          <a:prstGeom prst="rect">
            <a:avLst/>
          </a:prstGeom>
          <a:noFill/>
        </p:spPr>
        <p:txBody>
          <a:bodyPr wrap="square" rtlCol="0">
            <a:spAutoFit/>
          </a:bodyPr>
          <a:lstStyle/>
          <a:p>
            <a:pPr algn="ctr"/>
            <a:r>
              <a:rPr lang="en-US" sz="3200" dirty="0" smtClean="0"/>
              <a:t>Lessons From The Psalm</a:t>
            </a:r>
            <a:endParaRPr lang="en-US" sz="3200" dirty="0"/>
          </a:p>
        </p:txBody>
      </p:sp>
      <p:sp>
        <p:nvSpPr>
          <p:cNvPr id="4" name="TextBox 3"/>
          <p:cNvSpPr txBox="1"/>
          <p:nvPr/>
        </p:nvSpPr>
        <p:spPr>
          <a:xfrm>
            <a:off x="376518" y="1757311"/>
            <a:ext cx="8054787" cy="1938992"/>
          </a:xfrm>
          <a:prstGeom prst="rect">
            <a:avLst/>
          </a:prstGeom>
          <a:noFill/>
        </p:spPr>
        <p:txBody>
          <a:bodyPr wrap="square" rtlCol="0">
            <a:spAutoFit/>
          </a:bodyPr>
          <a:lstStyle/>
          <a:p>
            <a:pPr marL="457200" indent="-457200">
              <a:buFont typeface="+mj-lt"/>
              <a:buAutoNum type="arabicPeriod"/>
            </a:pPr>
            <a:r>
              <a:rPr lang="en-US" sz="2400" dirty="0" smtClean="0"/>
              <a:t>Cry out to God &amp; express your grief (vv. 1-3)</a:t>
            </a:r>
          </a:p>
          <a:p>
            <a:pPr marL="457200" indent="-457200">
              <a:buFont typeface="+mj-lt"/>
              <a:buAutoNum type="arabicPeriod"/>
            </a:pPr>
            <a:r>
              <a:rPr lang="en-US" sz="2400" dirty="0" smtClean="0"/>
              <a:t>Sleepless nights of anguish can drive sober thinking (vv. 4-6)</a:t>
            </a:r>
          </a:p>
          <a:p>
            <a:pPr marL="457200" indent="-457200">
              <a:buFont typeface="+mj-lt"/>
              <a:buAutoNum type="arabicPeriod"/>
            </a:pPr>
            <a:r>
              <a:rPr lang="en-US" sz="2400" dirty="0" smtClean="0"/>
              <a:t>Ask questions – but seek the answer (vv. 7-9)</a:t>
            </a:r>
          </a:p>
          <a:p>
            <a:pPr marL="914400" lvl="1" indent="-457200">
              <a:buFont typeface="+mj-lt"/>
              <a:buAutoNum type="alphaLcPeriod"/>
            </a:pPr>
            <a:r>
              <a:rPr lang="en-US" sz="2400" dirty="0" smtClean="0"/>
              <a:t>No shame in having questions or doubts</a:t>
            </a:r>
          </a:p>
          <a:p>
            <a:pPr marL="914400" lvl="1" indent="-457200">
              <a:buFont typeface="+mj-lt"/>
              <a:buAutoNum type="alphaLcPeriod"/>
            </a:pPr>
            <a:r>
              <a:rPr lang="en-US" sz="2400" dirty="0" smtClean="0"/>
              <a:t>Shame in accepting the questions as the final answer</a:t>
            </a:r>
            <a:endParaRPr lang="en-US" sz="2400" dirty="0"/>
          </a:p>
        </p:txBody>
      </p:sp>
    </p:spTree>
    <p:extLst>
      <p:ext uri="{BB962C8B-B14F-4D97-AF65-F5344CB8AC3E}">
        <p14:creationId xmlns:p14="http://schemas.microsoft.com/office/powerpoint/2010/main" val="28226444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11188" y="125804"/>
            <a:ext cx="7032811"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endParaRPr>
          </a:p>
        </p:txBody>
      </p:sp>
      <p:sp>
        <p:nvSpPr>
          <p:cNvPr id="3" name="TextBox 2"/>
          <p:cNvSpPr txBox="1"/>
          <p:nvPr/>
        </p:nvSpPr>
        <p:spPr>
          <a:xfrm>
            <a:off x="2716305" y="1049134"/>
            <a:ext cx="5822576" cy="584775"/>
          </a:xfrm>
          <a:prstGeom prst="rect">
            <a:avLst/>
          </a:prstGeom>
          <a:noFill/>
        </p:spPr>
        <p:txBody>
          <a:bodyPr wrap="square" rtlCol="0">
            <a:spAutoFit/>
          </a:bodyPr>
          <a:lstStyle/>
          <a:p>
            <a:pPr algn="ctr"/>
            <a:r>
              <a:rPr lang="en-US" sz="3200" dirty="0" smtClean="0"/>
              <a:t>Lessons From The Psalm</a:t>
            </a:r>
            <a:endParaRPr lang="en-US" sz="3200" dirty="0"/>
          </a:p>
        </p:txBody>
      </p:sp>
      <p:sp>
        <p:nvSpPr>
          <p:cNvPr id="4" name="TextBox 3"/>
          <p:cNvSpPr txBox="1"/>
          <p:nvPr/>
        </p:nvSpPr>
        <p:spPr>
          <a:xfrm>
            <a:off x="376518" y="1757311"/>
            <a:ext cx="8054787" cy="4154984"/>
          </a:xfrm>
          <a:prstGeom prst="rect">
            <a:avLst/>
          </a:prstGeom>
          <a:noFill/>
        </p:spPr>
        <p:txBody>
          <a:bodyPr wrap="square" rtlCol="0">
            <a:spAutoFit/>
          </a:bodyPr>
          <a:lstStyle/>
          <a:p>
            <a:pPr marL="457200" indent="-457200">
              <a:buFont typeface="+mj-lt"/>
              <a:buAutoNum type="arabicPeriod"/>
            </a:pPr>
            <a:r>
              <a:rPr lang="en-US" sz="2400" dirty="0" smtClean="0"/>
              <a:t>Cry out to God &amp; express your grief (vv. 1-3)</a:t>
            </a:r>
          </a:p>
          <a:p>
            <a:pPr marL="457200" indent="-457200">
              <a:buFont typeface="+mj-lt"/>
              <a:buAutoNum type="arabicPeriod"/>
            </a:pPr>
            <a:r>
              <a:rPr lang="en-US" sz="2400" dirty="0" smtClean="0"/>
              <a:t>Sleepless nights of anguish can drive sober thinking (vv. 4-6)</a:t>
            </a:r>
          </a:p>
          <a:p>
            <a:pPr marL="457200" indent="-457200">
              <a:buFont typeface="+mj-lt"/>
              <a:buAutoNum type="arabicPeriod"/>
            </a:pPr>
            <a:r>
              <a:rPr lang="en-US" sz="2400" dirty="0" smtClean="0"/>
              <a:t>Ask questions – but seek the answer (vv. 7-9)</a:t>
            </a:r>
          </a:p>
          <a:p>
            <a:pPr marL="457200" indent="-457200">
              <a:buFont typeface="+mj-lt"/>
              <a:buAutoNum type="arabicPeriod"/>
            </a:pPr>
            <a:r>
              <a:rPr lang="en-US" sz="2400" dirty="0" smtClean="0"/>
              <a:t>Troubled soul has a narrow focus (vv. 10-15)</a:t>
            </a:r>
          </a:p>
          <a:p>
            <a:pPr marL="914400" lvl="1" indent="-457200">
              <a:buFont typeface="+mj-lt"/>
              <a:buAutoNum type="alphaLcPeriod"/>
            </a:pPr>
            <a:r>
              <a:rPr lang="en-US" sz="2400" dirty="0" smtClean="0"/>
              <a:t>“It depicts the struggle of a soul as </a:t>
            </a:r>
            <a:r>
              <a:rPr lang="en-US" sz="2400" dirty="0" err="1" smtClean="0"/>
              <a:t>centred</a:t>
            </a:r>
            <a:r>
              <a:rPr lang="en-US" sz="2400" dirty="0" smtClean="0"/>
              <a:t> in a single night of anguish” (</a:t>
            </a:r>
            <a:r>
              <a:rPr lang="en-US" sz="2400" dirty="0" err="1" smtClean="0"/>
              <a:t>Scroggie</a:t>
            </a:r>
            <a:r>
              <a:rPr lang="en-US" sz="2400" dirty="0" smtClean="0"/>
              <a:t>)</a:t>
            </a:r>
          </a:p>
          <a:p>
            <a:pPr marL="914400" lvl="1" indent="-457200">
              <a:buFont typeface="+mj-lt"/>
              <a:buAutoNum type="alphaLcPeriod"/>
            </a:pPr>
            <a:r>
              <a:rPr lang="en-US" sz="2400" dirty="0" smtClean="0"/>
              <a:t>We “find reassurance by looking </a:t>
            </a:r>
            <a:r>
              <a:rPr lang="en-US" sz="2400" i="1" dirty="0" smtClean="0"/>
              <a:t>behind</a:t>
            </a:r>
            <a:r>
              <a:rPr lang="en-US" sz="2400" dirty="0" smtClean="0"/>
              <a:t> and </a:t>
            </a:r>
            <a:r>
              <a:rPr lang="en-US" sz="2400" i="1" dirty="0" smtClean="0"/>
              <a:t>before</a:t>
            </a:r>
            <a:r>
              <a:rPr lang="en-US" sz="2400" dirty="0" smtClean="0"/>
              <a:t>, to </a:t>
            </a:r>
            <a:r>
              <a:rPr lang="en-US" sz="2400" i="1" dirty="0" smtClean="0"/>
              <a:t>history</a:t>
            </a:r>
            <a:r>
              <a:rPr lang="en-US" sz="2400" dirty="0" smtClean="0"/>
              <a:t> and to </a:t>
            </a:r>
            <a:r>
              <a:rPr lang="en-US" sz="2400" i="1" dirty="0" smtClean="0"/>
              <a:t>heaven</a:t>
            </a:r>
            <a:r>
              <a:rPr lang="en-US" sz="2400" dirty="0" smtClean="0"/>
              <a:t>” (</a:t>
            </a:r>
            <a:r>
              <a:rPr lang="en-US" sz="2400" dirty="0" err="1" smtClean="0"/>
              <a:t>Scroggie</a:t>
            </a:r>
            <a:r>
              <a:rPr lang="en-US" sz="2400" dirty="0" smtClean="0"/>
              <a:t>)</a:t>
            </a:r>
          </a:p>
          <a:p>
            <a:pPr marL="914400" lvl="1" indent="-457200">
              <a:buFont typeface="+mj-lt"/>
              <a:buAutoNum type="alphaLcPeriod"/>
            </a:pPr>
            <a:r>
              <a:rPr lang="en-US" sz="2400" dirty="0" smtClean="0"/>
              <a:t>“As he lay awake, despair and hope battled within him for the mastery, and before day dawned a great light had flooded his soul” (</a:t>
            </a:r>
            <a:r>
              <a:rPr lang="en-US" sz="2400" dirty="0" err="1" smtClean="0"/>
              <a:t>Scroggie</a:t>
            </a:r>
            <a:r>
              <a:rPr lang="en-US" sz="2400" dirty="0" smtClean="0"/>
              <a:t>)</a:t>
            </a:r>
            <a:endParaRPr lang="en-US" sz="2400" dirty="0"/>
          </a:p>
        </p:txBody>
      </p:sp>
    </p:spTree>
    <p:extLst>
      <p:ext uri="{BB962C8B-B14F-4D97-AF65-F5344CB8AC3E}">
        <p14:creationId xmlns:p14="http://schemas.microsoft.com/office/powerpoint/2010/main" val="7196649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5" end="5"/>
                                            </p:txEl>
                                          </p:spTgt>
                                        </p:tgtEl>
                                        <p:attrNameLst>
                                          <p:attrName>style.visibility</p:attrName>
                                        </p:attrNameLst>
                                      </p:cBhvr>
                                      <p:to>
                                        <p:strVal val="visible"/>
                                      </p:to>
                                    </p:set>
                                    <p:animEffect transition="in" filter="fade">
                                      <p:cBhvr>
                                        <p:cTn id="14" dur="1000"/>
                                        <p:tgtEl>
                                          <p:spTgt spid="4">
                                            <p:txEl>
                                              <p:pRg st="5" end="5"/>
                                            </p:txEl>
                                          </p:spTgt>
                                        </p:tgtEl>
                                      </p:cBhvr>
                                    </p:animEffect>
                                    <p:anim calcmode="lin" valueType="num">
                                      <p:cBhvr>
                                        <p:cTn id="1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Effect transition="in" filter="fade">
                                      <p:cBhvr>
                                        <p:cTn id="21" dur="1000"/>
                                        <p:tgtEl>
                                          <p:spTgt spid="4">
                                            <p:txEl>
                                              <p:pRg st="6" end="6"/>
                                            </p:txEl>
                                          </p:spTgt>
                                        </p:tgtEl>
                                      </p:cBhvr>
                                    </p:animEffect>
                                    <p:anim calcmode="lin" valueType="num">
                                      <p:cBhvr>
                                        <p:cTn id="2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11188" y="125804"/>
            <a:ext cx="7032811"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endParaRPr>
          </a:p>
        </p:txBody>
      </p:sp>
      <p:sp>
        <p:nvSpPr>
          <p:cNvPr id="3" name="TextBox 2"/>
          <p:cNvSpPr txBox="1"/>
          <p:nvPr/>
        </p:nvSpPr>
        <p:spPr>
          <a:xfrm>
            <a:off x="2716305" y="1049134"/>
            <a:ext cx="5822576" cy="584775"/>
          </a:xfrm>
          <a:prstGeom prst="rect">
            <a:avLst/>
          </a:prstGeom>
          <a:noFill/>
        </p:spPr>
        <p:txBody>
          <a:bodyPr wrap="square" rtlCol="0">
            <a:spAutoFit/>
          </a:bodyPr>
          <a:lstStyle/>
          <a:p>
            <a:pPr algn="ctr"/>
            <a:r>
              <a:rPr lang="en-US" sz="3200" dirty="0" smtClean="0"/>
              <a:t>Lessons From The Psalm</a:t>
            </a:r>
            <a:endParaRPr lang="en-US" sz="3200" dirty="0"/>
          </a:p>
        </p:txBody>
      </p:sp>
      <p:sp>
        <p:nvSpPr>
          <p:cNvPr id="4" name="TextBox 3"/>
          <p:cNvSpPr txBox="1"/>
          <p:nvPr/>
        </p:nvSpPr>
        <p:spPr>
          <a:xfrm>
            <a:off x="376518" y="1757311"/>
            <a:ext cx="8054787" cy="3046988"/>
          </a:xfrm>
          <a:prstGeom prst="rect">
            <a:avLst/>
          </a:prstGeom>
          <a:noFill/>
        </p:spPr>
        <p:txBody>
          <a:bodyPr wrap="square" rtlCol="0">
            <a:spAutoFit/>
          </a:bodyPr>
          <a:lstStyle/>
          <a:p>
            <a:pPr marL="457200" indent="-457200">
              <a:buFont typeface="+mj-lt"/>
              <a:buAutoNum type="arabicPeriod"/>
            </a:pPr>
            <a:r>
              <a:rPr lang="en-US" sz="2400" dirty="0" smtClean="0"/>
              <a:t>Cry out to God &amp; express your grief (vv. 1-3)</a:t>
            </a:r>
          </a:p>
          <a:p>
            <a:pPr marL="457200" indent="-457200">
              <a:buFont typeface="+mj-lt"/>
              <a:buAutoNum type="arabicPeriod"/>
            </a:pPr>
            <a:r>
              <a:rPr lang="en-US" sz="2400" dirty="0" smtClean="0"/>
              <a:t>Sleepless nights of anguish can drive sober thinking (vv. 4-6)</a:t>
            </a:r>
          </a:p>
          <a:p>
            <a:pPr marL="457200" indent="-457200">
              <a:buFont typeface="+mj-lt"/>
              <a:buAutoNum type="arabicPeriod"/>
            </a:pPr>
            <a:r>
              <a:rPr lang="en-US" sz="2400" dirty="0" smtClean="0"/>
              <a:t>Ask questions – but seek the answer (vv. 7-9)</a:t>
            </a:r>
          </a:p>
          <a:p>
            <a:pPr marL="457200" indent="-457200">
              <a:buFont typeface="+mj-lt"/>
              <a:buAutoNum type="arabicPeriod"/>
            </a:pPr>
            <a:r>
              <a:rPr lang="en-US" sz="2400" dirty="0" smtClean="0"/>
              <a:t>Troubled soul has a narrow focus (vv. 10-15)</a:t>
            </a:r>
          </a:p>
          <a:p>
            <a:pPr marL="457200" indent="-457200">
              <a:buFont typeface="+mj-lt"/>
              <a:buAutoNum type="arabicPeriod"/>
            </a:pPr>
            <a:r>
              <a:rPr lang="en-US" sz="2400" dirty="0" smtClean="0"/>
              <a:t>Remember God’s power is greater than power of world (vv. 16-18)</a:t>
            </a:r>
          </a:p>
          <a:p>
            <a:pPr marL="914400" lvl="1" indent="-457200">
              <a:buFont typeface="+mj-lt"/>
              <a:buAutoNum type="alphaLcPeriod"/>
            </a:pPr>
            <a:r>
              <a:rPr lang="en-US" sz="2400" dirty="0" smtClean="0"/>
              <a:t>Psalmist has seen the power of Assyria &amp; Babylon</a:t>
            </a:r>
          </a:p>
          <a:p>
            <a:pPr marL="914400" lvl="1" indent="-457200">
              <a:buFont typeface="+mj-lt"/>
              <a:buAutoNum type="alphaLcPeriod"/>
            </a:pPr>
            <a:r>
              <a:rPr lang="en-US" sz="2400" dirty="0" smtClean="0"/>
              <a:t>Nothing compares to the power of God</a:t>
            </a:r>
            <a:endParaRPr lang="en-US" sz="2400" dirty="0"/>
          </a:p>
        </p:txBody>
      </p:sp>
    </p:spTree>
    <p:extLst>
      <p:ext uri="{BB962C8B-B14F-4D97-AF65-F5344CB8AC3E}">
        <p14:creationId xmlns:p14="http://schemas.microsoft.com/office/powerpoint/2010/main" val="17711189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fade">
                                      <p:cBhvr>
                                        <p:cTn id="14" dur="1000"/>
                                        <p:tgtEl>
                                          <p:spTgt spid="4">
                                            <p:txEl>
                                              <p:pRg st="6" end="6"/>
                                            </p:txEl>
                                          </p:spTgt>
                                        </p:tgtEl>
                                      </p:cBhvr>
                                    </p:animEffect>
                                    <p:anim calcmode="lin" valueType="num">
                                      <p:cBhvr>
                                        <p:cTn id="1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11188" y="125804"/>
            <a:ext cx="7032811"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endParaRPr>
          </a:p>
        </p:txBody>
      </p:sp>
      <p:sp>
        <p:nvSpPr>
          <p:cNvPr id="3" name="TextBox 2"/>
          <p:cNvSpPr txBox="1"/>
          <p:nvPr/>
        </p:nvSpPr>
        <p:spPr>
          <a:xfrm>
            <a:off x="2716305" y="1049134"/>
            <a:ext cx="5822576" cy="584775"/>
          </a:xfrm>
          <a:prstGeom prst="rect">
            <a:avLst/>
          </a:prstGeom>
          <a:noFill/>
        </p:spPr>
        <p:txBody>
          <a:bodyPr wrap="square" rtlCol="0">
            <a:spAutoFit/>
          </a:bodyPr>
          <a:lstStyle/>
          <a:p>
            <a:pPr algn="ctr"/>
            <a:r>
              <a:rPr lang="en-US" sz="3200" dirty="0" smtClean="0"/>
              <a:t>Lessons From The Psalm</a:t>
            </a:r>
            <a:endParaRPr lang="en-US" sz="3200" dirty="0"/>
          </a:p>
        </p:txBody>
      </p:sp>
      <p:sp>
        <p:nvSpPr>
          <p:cNvPr id="4" name="TextBox 3"/>
          <p:cNvSpPr txBox="1"/>
          <p:nvPr/>
        </p:nvSpPr>
        <p:spPr>
          <a:xfrm>
            <a:off x="376518" y="1757311"/>
            <a:ext cx="8054787" cy="4524315"/>
          </a:xfrm>
          <a:prstGeom prst="rect">
            <a:avLst/>
          </a:prstGeom>
          <a:noFill/>
        </p:spPr>
        <p:txBody>
          <a:bodyPr wrap="square" rtlCol="0">
            <a:spAutoFit/>
          </a:bodyPr>
          <a:lstStyle/>
          <a:p>
            <a:pPr marL="457200" indent="-457200">
              <a:buFont typeface="+mj-lt"/>
              <a:buAutoNum type="arabicPeriod"/>
            </a:pPr>
            <a:r>
              <a:rPr lang="en-US" sz="2400" dirty="0" smtClean="0"/>
              <a:t>Cry out to God &amp; express your grief (vv. 1-3)</a:t>
            </a:r>
          </a:p>
          <a:p>
            <a:pPr marL="457200" indent="-457200">
              <a:buFont typeface="+mj-lt"/>
              <a:buAutoNum type="arabicPeriod"/>
            </a:pPr>
            <a:r>
              <a:rPr lang="en-US" sz="2400" dirty="0" smtClean="0"/>
              <a:t>Sleepless nights of anguish can drive sober thinking (vv. 4-6)</a:t>
            </a:r>
          </a:p>
          <a:p>
            <a:pPr marL="457200" indent="-457200">
              <a:buFont typeface="+mj-lt"/>
              <a:buAutoNum type="arabicPeriod"/>
            </a:pPr>
            <a:r>
              <a:rPr lang="en-US" sz="2400" dirty="0" smtClean="0"/>
              <a:t>Ask questions – but seek the answer (vv. 7-9)</a:t>
            </a:r>
          </a:p>
          <a:p>
            <a:pPr marL="457200" indent="-457200">
              <a:buFont typeface="+mj-lt"/>
              <a:buAutoNum type="arabicPeriod"/>
            </a:pPr>
            <a:r>
              <a:rPr lang="en-US" sz="2400" dirty="0" smtClean="0"/>
              <a:t>Troubled soul has a narrow focus (vv. 10-15)</a:t>
            </a:r>
          </a:p>
          <a:p>
            <a:pPr marL="457200" indent="-457200">
              <a:buFont typeface="+mj-lt"/>
              <a:buAutoNum type="arabicPeriod"/>
            </a:pPr>
            <a:r>
              <a:rPr lang="en-US" sz="2400" dirty="0" smtClean="0"/>
              <a:t>Remember God’s power is greater than power of world (vv. 16-18)</a:t>
            </a:r>
          </a:p>
          <a:p>
            <a:pPr marL="457200" indent="-457200">
              <a:buFont typeface="+mj-lt"/>
              <a:buAutoNum type="arabicPeriod"/>
            </a:pPr>
            <a:r>
              <a:rPr lang="en-US" sz="2400" dirty="0" smtClean="0"/>
              <a:t>God has delivered his people &amp; can deliver (vv. 19-20)</a:t>
            </a:r>
          </a:p>
          <a:p>
            <a:pPr marL="914400" lvl="1" indent="-457200">
              <a:buFont typeface="+mj-lt"/>
              <a:buAutoNum type="alphaLcPeriod"/>
            </a:pPr>
            <a:r>
              <a:rPr lang="en-US" sz="2400" dirty="0" smtClean="0"/>
              <a:t>Thinking of the past helps us (v. 12)</a:t>
            </a:r>
          </a:p>
          <a:p>
            <a:pPr marL="914400" lvl="1" indent="-457200">
              <a:buFont typeface="+mj-lt"/>
              <a:buAutoNum type="alphaLcPeriod"/>
            </a:pPr>
            <a:r>
              <a:rPr lang="en-US" sz="2400" dirty="0" smtClean="0"/>
              <a:t>Talking of the past helps others (v. 12)</a:t>
            </a:r>
          </a:p>
          <a:p>
            <a:pPr marL="914400" lvl="1" indent="-457200">
              <a:buFont typeface="+mj-lt"/>
              <a:buAutoNum type="alphaLcPeriod"/>
            </a:pPr>
            <a:r>
              <a:rPr lang="en-US" sz="2400" dirty="0" smtClean="0"/>
              <a:t>Same God that delivered from Egypt – will deliver from Babylon</a:t>
            </a:r>
          </a:p>
          <a:p>
            <a:pPr marL="914400" lvl="1" indent="-457200">
              <a:buFont typeface="+mj-lt"/>
              <a:buAutoNum type="alphaLcPeriod"/>
            </a:pPr>
            <a:r>
              <a:rPr lang="en-US" sz="2400" dirty="0" smtClean="0"/>
              <a:t>Same God will deliver us!</a:t>
            </a:r>
          </a:p>
        </p:txBody>
      </p:sp>
    </p:spTree>
    <p:extLst>
      <p:ext uri="{BB962C8B-B14F-4D97-AF65-F5344CB8AC3E}">
        <p14:creationId xmlns:p14="http://schemas.microsoft.com/office/powerpoint/2010/main" val="4578070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Effect transition="in" filter="fade">
                                      <p:cBhvr>
                                        <p:cTn id="7" dur="1000"/>
                                        <p:tgtEl>
                                          <p:spTgt spid="4">
                                            <p:txEl>
                                              <p:pRg st="6" end="6"/>
                                            </p:txEl>
                                          </p:spTgt>
                                        </p:tgtEl>
                                      </p:cBhvr>
                                    </p:animEffect>
                                    <p:anim calcmode="lin" valueType="num">
                                      <p:cBhvr>
                                        <p:cTn id="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7" end="7"/>
                                            </p:txEl>
                                          </p:spTgt>
                                        </p:tgtEl>
                                        <p:attrNameLst>
                                          <p:attrName>style.visibility</p:attrName>
                                        </p:attrNameLst>
                                      </p:cBhvr>
                                      <p:to>
                                        <p:strVal val="visible"/>
                                      </p:to>
                                    </p:set>
                                    <p:animEffect transition="in" filter="fade">
                                      <p:cBhvr>
                                        <p:cTn id="14" dur="1000"/>
                                        <p:tgtEl>
                                          <p:spTgt spid="4">
                                            <p:txEl>
                                              <p:pRg st="7" end="7"/>
                                            </p:txEl>
                                          </p:spTgt>
                                        </p:tgtEl>
                                      </p:cBhvr>
                                    </p:animEffect>
                                    <p:anim calcmode="lin" valueType="num">
                                      <p:cBhvr>
                                        <p:cTn id="15"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animEffect transition="in" filter="fade">
                                      <p:cBhvr>
                                        <p:cTn id="21" dur="1000"/>
                                        <p:tgtEl>
                                          <p:spTgt spid="4">
                                            <p:txEl>
                                              <p:pRg st="8" end="8"/>
                                            </p:txEl>
                                          </p:spTgt>
                                        </p:tgtEl>
                                      </p:cBhvr>
                                    </p:animEffect>
                                    <p:anim calcmode="lin" valueType="num">
                                      <p:cBhvr>
                                        <p:cTn id="22"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9" end="9"/>
                                            </p:txEl>
                                          </p:spTgt>
                                        </p:tgtEl>
                                        <p:attrNameLst>
                                          <p:attrName>style.visibility</p:attrName>
                                        </p:attrNameLst>
                                      </p:cBhvr>
                                      <p:to>
                                        <p:strVal val="visible"/>
                                      </p:to>
                                    </p:set>
                                    <p:animEffect transition="in" filter="fade">
                                      <p:cBhvr>
                                        <p:cTn id="28" dur="1000"/>
                                        <p:tgtEl>
                                          <p:spTgt spid="4">
                                            <p:txEl>
                                              <p:pRg st="9" end="9"/>
                                            </p:txEl>
                                          </p:spTgt>
                                        </p:tgtEl>
                                      </p:cBhvr>
                                    </p:animEffect>
                                    <p:anim calcmode="lin" valueType="num">
                                      <p:cBhvr>
                                        <p:cTn id="29"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89346" y="381298"/>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smtClean="0">
                <a:ln/>
                <a:solidFill>
                  <a:srgbClr val="FFC000"/>
                </a:solidFill>
                <a:effectLst>
                  <a:outerShdw blurRad="38100" dist="38100" dir="2700000" algn="tl">
                    <a:srgbClr val="000000">
                      <a:alpha val="43137"/>
                    </a:srgbClr>
                  </a:outerShdw>
                </a:effectLst>
                <a:latin typeface="Algerian" panose="04020705040A02060702" pitchFamily="82" charset="0"/>
              </a:rPr>
              <a:t>Psalm 77</a:t>
            </a:r>
            <a:endParaRPr lang="en-US" sz="5400" b="1" dirty="0">
              <a:ln/>
              <a:solidFill>
                <a:srgbClr val="FFC000"/>
              </a:solidFill>
              <a:effectLst>
                <a:outerShdw blurRad="38100" dist="38100" dir="2700000" algn="tl">
                  <a:srgbClr val="000000">
                    <a:alpha val="43137"/>
                  </a:srgbClr>
                </a:outerShdw>
              </a:effectLst>
              <a:latin typeface="Algerian" panose="04020705040A02060702" pitchFamily="82" charset="0"/>
            </a:endParaRPr>
          </a:p>
        </p:txBody>
      </p:sp>
      <p:sp>
        <p:nvSpPr>
          <p:cNvPr id="6" name="TextBox 5"/>
          <p:cNvSpPr txBox="1"/>
          <p:nvPr/>
        </p:nvSpPr>
        <p:spPr>
          <a:xfrm>
            <a:off x="1563218" y="1642222"/>
            <a:ext cx="5200653" cy="1077218"/>
          </a:xfrm>
          <a:prstGeom prst="rect">
            <a:avLst/>
          </a:prstGeom>
          <a:noFill/>
        </p:spPr>
        <p:txBody>
          <a:bodyPr wrap="square" rtlCol="0">
            <a:spAutoFit/>
          </a:bodyPr>
          <a:lstStyle/>
          <a:p>
            <a:pPr marL="571500" indent="-571500">
              <a:buFont typeface="+mj-lt"/>
              <a:buAutoNum type="romanUcPeriod"/>
            </a:pPr>
            <a:r>
              <a:rPr lang="en-US" sz="3200" dirty="0" smtClean="0">
                <a:solidFill>
                  <a:prstClr val="white"/>
                </a:solidFill>
                <a:effectLst>
                  <a:outerShdw blurRad="38100" dist="38100" dir="2700000" algn="tl">
                    <a:srgbClr val="000000">
                      <a:alpha val="43137"/>
                    </a:srgbClr>
                  </a:outerShdw>
                </a:effectLst>
              </a:rPr>
              <a:t>The Psalm</a:t>
            </a:r>
          </a:p>
          <a:p>
            <a:pPr marL="571500" indent="-571500">
              <a:buFont typeface="+mj-lt"/>
              <a:buAutoNum type="romanUcPeriod"/>
            </a:pPr>
            <a:r>
              <a:rPr lang="en-US" sz="3200" dirty="0" smtClean="0">
                <a:solidFill>
                  <a:prstClr val="white"/>
                </a:solidFill>
                <a:effectLst>
                  <a:outerShdw blurRad="38100" dist="38100" dir="2700000" algn="tl">
                    <a:srgbClr val="000000">
                      <a:alpha val="43137"/>
                    </a:srgbClr>
                  </a:outerShdw>
                </a:effectLst>
              </a:rPr>
              <a:t>Lessons From the Psalm</a:t>
            </a:r>
            <a:endParaRPr lang="en-US" sz="3200" dirty="0">
              <a:solidFill>
                <a:prstClr val="white"/>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010456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663</TotalTime>
  <Words>1655</Words>
  <Application>Microsoft Office PowerPoint</Application>
  <PresentationFormat>On-screen Show (4:3)</PresentationFormat>
  <Paragraphs>222</Paragraphs>
  <Slides>26</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26</vt:i4>
      </vt:variant>
    </vt:vector>
  </HeadingPairs>
  <TitlesOfParts>
    <vt:vector size="35" baseType="lpstr">
      <vt:lpstr>Segoe UI</vt:lpstr>
      <vt:lpstr>Calibri Light</vt:lpstr>
      <vt:lpstr>Algerian</vt:lpstr>
      <vt:lpstr>Times New Roman</vt:lpstr>
      <vt:lpstr>Arial</vt:lpstr>
      <vt:lpstr>Calibri</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DonnieV</dc:creator>
  <cp:lastModifiedBy>DonnieV</cp:lastModifiedBy>
  <cp:revision>19</cp:revision>
  <dcterms:created xsi:type="dcterms:W3CDTF">2014-03-22T04:11:31Z</dcterms:created>
  <dcterms:modified xsi:type="dcterms:W3CDTF">2014-05-21T22:28:23Z</dcterms:modified>
</cp:coreProperties>
</file>