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39" r:id="rId4"/>
    <p:sldMasterId id="2147483751" r:id="rId5"/>
  </p:sldMasterIdLst>
  <p:handoutMasterIdLst>
    <p:handoutMasterId r:id="rId35"/>
  </p:handoutMasterIdLst>
  <p:sldIdLst>
    <p:sldId id="290" r:id="rId6"/>
    <p:sldId id="292" r:id="rId7"/>
    <p:sldId id="291" r:id="rId8"/>
    <p:sldId id="258" r:id="rId9"/>
    <p:sldId id="271" r:id="rId10"/>
    <p:sldId id="272" r:id="rId11"/>
    <p:sldId id="256" r:id="rId12"/>
    <p:sldId id="267" r:id="rId13"/>
    <p:sldId id="265" r:id="rId14"/>
    <p:sldId id="273" r:id="rId15"/>
    <p:sldId id="257" r:id="rId16"/>
    <p:sldId id="274" r:id="rId17"/>
    <p:sldId id="259" r:id="rId18"/>
    <p:sldId id="275" r:id="rId19"/>
    <p:sldId id="260" r:id="rId20"/>
    <p:sldId id="276" r:id="rId21"/>
    <p:sldId id="261" r:id="rId22"/>
    <p:sldId id="277" r:id="rId23"/>
    <p:sldId id="262" r:id="rId24"/>
    <p:sldId id="263" r:id="rId25"/>
    <p:sldId id="278" r:id="rId26"/>
    <p:sldId id="268" r:id="rId27"/>
    <p:sldId id="279" r:id="rId28"/>
    <p:sldId id="280" r:id="rId29"/>
    <p:sldId id="281" r:id="rId30"/>
    <p:sldId id="282" r:id="rId31"/>
    <p:sldId id="283" r:id="rId32"/>
    <p:sldId id="284" r:id="rId33"/>
    <p:sldId id="269"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8" autoAdjust="0"/>
    <p:restoredTop sz="94660"/>
  </p:normalViewPr>
  <p:slideViewPr>
    <p:cSldViewPr snapToGrid="0">
      <p:cViewPr varScale="1">
        <p:scale>
          <a:sx n="71" d="100"/>
          <a:sy n="71"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E9AEF1F-119E-49FE-A649-8258ABD19C27}" type="datetimeFigureOut">
              <a:rPr lang="en-US" smtClean="0"/>
              <a:t>10/30/2014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1E8B5B0-2D40-422C-BC86-A956E7C88045}" type="slidenum">
              <a:rPr lang="en-US" smtClean="0"/>
              <a:t>‹#›</a:t>
            </a:fld>
            <a:endParaRPr lang="en-US"/>
          </a:p>
        </p:txBody>
      </p:sp>
    </p:spTree>
    <p:extLst>
      <p:ext uri="{BB962C8B-B14F-4D97-AF65-F5344CB8AC3E}">
        <p14:creationId xmlns:p14="http://schemas.microsoft.com/office/powerpoint/2010/main" val="9583913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66549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7325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31897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13750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41387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177449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97678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93664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65070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89713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848396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64651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5163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959097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47053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6403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735972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704950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65360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5220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12582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226774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74332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099971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1743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35115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013864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74845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20054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15770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4026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374022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98470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smtClean="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solidFill>
                <a:srgbClr val="FFFFFF"/>
              </a:solidFill>
            </a:endParaRPr>
          </a:p>
        </p:txBody>
      </p:sp>
      <p:sp>
        <p:nvSpPr>
          <p:cNvPr id="30725"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646259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957139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868196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960330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089397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753613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964834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721522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075471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83735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69389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smtClean="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solidFill>
                <a:srgbClr val="FFFFFF"/>
              </a:solidFill>
            </a:endParaRPr>
          </a:p>
        </p:txBody>
      </p:sp>
      <p:sp>
        <p:nvSpPr>
          <p:cNvPr id="30725"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029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648438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06629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590405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643855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132224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903458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225770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335478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981903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646030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485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3720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57176" y="185738"/>
            <a:ext cx="1957388" cy="1451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1705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fontAlgn="base">
              <a:spcBef>
                <a:spcPct val="0"/>
              </a:spcBef>
              <a:spcAft>
                <a:spcPct val="0"/>
              </a:spcAft>
            </a:pPr>
            <a:fld id="{214DF762-E66F-407F-A041-E872E0DA18AA}" type="slidenum">
              <a:rPr lang="en-US">
                <a:solidFill>
                  <a:srgbClr val="FFFFFF"/>
                </a:solidFill>
              </a:rPr>
              <a:pPr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1727622095"/>
      </p:ext>
    </p:extLst>
  </p:cSld>
  <p:clrMap bg1="dk2" tx1="lt1" bg2="dk1"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fontAlgn="base">
              <a:spcBef>
                <a:spcPct val="0"/>
              </a:spcBef>
              <a:spcAft>
                <a:spcPct val="0"/>
              </a:spcAft>
            </a:pPr>
            <a:fld id="{214DF762-E66F-407F-A041-E872E0DA18AA}" type="slidenum">
              <a:rPr lang="en-US">
                <a:solidFill>
                  <a:srgbClr val="FFFFFF"/>
                </a:solidFill>
              </a:rPr>
              <a:pPr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1795005365"/>
      </p:ext>
    </p:extLst>
  </p:cSld>
  <p:clrMap bg1="dk2" tx1="lt1" bg2="dk1"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572646" y="1295400"/>
            <a:ext cx="4608954" cy="4324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8000" b="1" dirty="0" smtClean="0">
                <a:solidFill>
                  <a:srgbClr val="002060"/>
                </a:solidFill>
                <a:effectLst>
                  <a:outerShdw blurRad="38100" dist="38100" dir="2700000" algn="tl">
                    <a:srgbClr val="000000"/>
                  </a:outerShdw>
                </a:effectLst>
                <a:latin typeface="Times New Roman" pitchFamily="18" charset="0"/>
              </a:rPr>
              <a:t>Comfort</a:t>
            </a:r>
          </a:p>
          <a:p>
            <a:pPr eaLnBrk="0" fontAlgn="base" hangingPunct="0">
              <a:spcBef>
                <a:spcPct val="0"/>
              </a:spcBef>
              <a:spcAft>
                <a:spcPct val="0"/>
              </a:spcAft>
            </a:pPr>
            <a:r>
              <a:rPr lang="en-US" sz="8000" b="1" i="1" dirty="0" smtClean="0">
                <a:solidFill>
                  <a:srgbClr val="002060"/>
                </a:solidFill>
                <a:effectLst>
                  <a:outerShdw blurRad="38100" dist="38100" dir="2700000" algn="tl">
                    <a:srgbClr val="000000"/>
                  </a:outerShdw>
                </a:effectLst>
                <a:latin typeface="Times New Roman" pitchFamily="18" charset="0"/>
              </a:rPr>
              <a:t>from</a:t>
            </a:r>
          </a:p>
          <a:p>
            <a:pPr eaLnBrk="0" fontAlgn="base" hangingPunct="0">
              <a:spcBef>
                <a:spcPct val="0"/>
              </a:spcBef>
              <a:spcAft>
                <a:spcPct val="0"/>
              </a:spcAft>
            </a:pPr>
            <a:r>
              <a:rPr lang="en-US" sz="11500" b="1" dirty="0" smtClean="0">
                <a:solidFill>
                  <a:srgbClr val="002060"/>
                </a:solidFill>
                <a:effectLst>
                  <a:outerShdw blurRad="38100" dist="38100" dir="2700000" algn="tl">
                    <a:srgbClr val="000000"/>
                  </a:outerShdw>
                </a:effectLst>
                <a:latin typeface="Times New Roman" pitchFamily="18" charset="0"/>
              </a:rPr>
              <a:t>Psalms</a:t>
            </a:r>
            <a:endParaRPr lang="en-US" sz="11500" b="1" dirty="0">
              <a:solidFill>
                <a:srgbClr val="002060"/>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5334000" y="1066800"/>
            <a:ext cx="3352800" cy="4801314"/>
          </a:xfrm>
          <a:prstGeom prst="rect">
            <a:avLst/>
          </a:prstGeom>
          <a:noFill/>
        </p:spPr>
        <p:txBody>
          <a:bodyPr wrap="square" rtlCol="0">
            <a:spAutoFit/>
          </a:bodyPr>
          <a:lstStyle/>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a:t>
            </a:r>
            <a:r>
              <a:rPr lang="en-US" sz="2400" b="1" i="1" dirty="0" smtClean="0">
                <a:solidFill>
                  <a:srgbClr val="FFFF00"/>
                </a:solidFill>
                <a:effectLst>
                  <a:outerShdw blurRad="38100" dist="38100" dir="2700000" algn="tl">
                    <a:srgbClr val="000000">
                      <a:alpha val="43137"/>
                    </a:srgbClr>
                  </a:outerShdw>
                </a:effectLst>
              </a:rPr>
              <a:t>Hurt</a:t>
            </a:r>
          </a:p>
          <a:p>
            <a:pPr marL="342900" indent="-342900" eaLnBrk="0" fontAlgn="base" hangingPunct="0">
              <a:spcBef>
                <a:spcPct val="0"/>
              </a:spcBef>
              <a:spcAft>
                <a:spcPct val="0"/>
              </a:spcAft>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Get </a:t>
            </a:r>
            <a:r>
              <a:rPr lang="en-US" sz="2400" b="1" i="1" dirty="0" smtClean="0">
                <a:solidFill>
                  <a:srgbClr val="FFFF00"/>
                </a:solidFill>
                <a:effectLst>
                  <a:outerShdw blurRad="38100" dist="38100" dir="2700000" algn="tl">
                    <a:srgbClr val="000000">
                      <a:alpha val="43137"/>
                    </a:srgbClr>
                  </a:outerShdw>
                </a:effectLst>
              </a:rPr>
              <a:t>Discouraged</a:t>
            </a:r>
          </a:p>
          <a:p>
            <a:pPr marL="342900" indent="-342900" eaLnBrk="0" fontAlgn="base" hangingPunct="0">
              <a:spcBef>
                <a:spcPct val="0"/>
              </a:spcBef>
              <a:spcAft>
                <a:spcPct val="0"/>
              </a:spcAft>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a:t>
            </a:r>
            <a:r>
              <a:rPr lang="en-US" sz="2400" b="1" i="1" dirty="0" smtClean="0">
                <a:solidFill>
                  <a:srgbClr val="FFFF00"/>
                </a:solidFill>
                <a:effectLst>
                  <a:outerShdw blurRad="38100" dist="38100" dir="2700000" algn="tl">
                    <a:srgbClr val="000000">
                      <a:alpha val="43137"/>
                    </a:srgbClr>
                  </a:outerShdw>
                </a:effectLst>
              </a:rPr>
              <a:t>Feel Lonely</a:t>
            </a:r>
          </a:p>
          <a:p>
            <a:pPr marL="342900" indent="-342900" eaLnBrk="0" fontAlgn="base" hangingPunct="0">
              <a:spcBef>
                <a:spcPct val="0"/>
              </a:spcBef>
              <a:spcAft>
                <a:spcPct val="0"/>
              </a:spcAft>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Our </a:t>
            </a:r>
            <a:r>
              <a:rPr lang="en-US" sz="2400" b="1" i="1" dirty="0" smtClean="0">
                <a:solidFill>
                  <a:srgbClr val="FFFF00"/>
                </a:solidFill>
                <a:effectLst>
                  <a:outerShdw blurRad="38100" dist="38100" dir="2700000" algn="tl">
                    <a:srgbClr val="000000">
                      <a:alpha val="43137"/>
                    </a:srgbClr>
                  </a:outerShdw>
                </a:effectLst>
              </a:rPr>
              <a:t>Faith Gets Weak</a:t>
            </a:r>
          </a:p>
          <a:p>
            <a:pPr marL="342900" indent="-342900" eaLnBrk="0" fontAlgn="base" hangingPunct="0">
              <a:spcBef>
                <a:spcPct val="0"/>
              </a:spcBef>
              <a:spcAft>
                <a:spcPct val="0"/>
              </a:spcAft>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 We </a:t>
            </a:r>
            <a:r>
              <a:rPr lang="en-US" sz="2400" b="1" i="1" dirty="0" smtClean="0">
                <a:solidFill>
                  <a:srgbClr val="FFFF00"/>
                </a:solidFill>
                <a:effectLst>
                  <a:outerShdw blurRad="38100" dist="38100" dir="2700000" algn="tl">
                    <a:srgbClr val="000000">
                      <a:alpha val="43137"/>
                    </a:srgbClr>
                  </a:outerShdw>
                </a:effectLst>
              </a:rPr>
              <a:t>Almost Quit </a:t>
            </a:r>
            <a:endParaRPr lang="en-US" sz="2400" b="1"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480594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US" sz="4800" b="1" dirty="0" smtClean="0">
                <a:solidFill>
                  <a:srgbClr val="FFCC66"/>
                </a:solidFill>
                <a:effectLst>
                  <a:outerShdw blurRad="38100" dist="38100" dir="2700000" algn="tl">
                    <a:srgbClr val="000000"/>
                  </a:outerShdw>
                </a:effectLst>
                <a:latin typeface="Times New Roman" pitchFamily="18" charset="0"/>
              </a:rPr>
              <a:t>Frustration Turns to Trust</a:t>
            </a:r>
            <a:endParaRPr lang="en-US" sz="4800" b="1" dirty="0">
              <a:solidFill>
                <a:srgbClr val="FFCC66"/>
              </a:solidFill>
              <a:effectLst>
                <a:outerShdw blurRad="38100" dist="38100" dir="2700000" algn="tl">
                  <a:srgbClr val="000000"/>
                </a:outerShdw>
              </a:effectLst>
              <a:latin typeface="Times New Roman" pitchFamily="18" charset="0"/>
            </a:endParaRPr>
          </a:p>
        </p:txBody>
      </p:sp>
      <p:sp>
        <p:nvSpPr>
          <p:cNvPr id="44039" name="AutoShape 7"/>
          <p:cNvSpPr>
            <a:spLocks noChangeArrowheads="1"/>
          </p:cNvSpPr>
          <p:nvPr/>
        </p:nvSpPr>
        <p:spPr bwMode="auto">
          <a:xfrm>
            <a:off x="685800" y="18223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a:pPr>
            <a:r>
              <a:rPr lang="en-US" sz="4000" b="1" dirty="0" smtClean="0">
                <a:solidFill>
                  <a:srgbClr val="E9DCB9"/>
                </a:solidFill>
                <a:effectLst>
                  <a:outerShdw blurRad="38100" dist="38100" dir="2700000" algn="tl">
                    <a:srgbClr val="000000"/>
                  </a:outerShdw>
                </a:effectLst>
                <a:latin typeface="Times New Roman" pitchFamily="18" charset="0"/>
              </a:rPr>
              <a:t>A Frustrated Heart (vv. 1-8)</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6" name="AutoShape 7"/>
          <p:cNvSpPr>
            <a:spLocks noChangeArrowheads="1"/>
          </p:cNvSpPr>
          <p:nvPr/>
        </p:nvSpPr>
        <p:spPr bwMode="auto">
          <a:xfrm>
            <a:off x="685800" y="31939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startAt="2"/>
            </a:pPr>
            <a:r>
              <a:rPr lang="en-US" sz="4000" b="1" dirty="0" smtClean="0">
                <a:solidFill>
                  <a:srgbClr val="E9DCB9"/>
                </a:solidFill>
                <a:effectLst>
                  <a:outerShdw blurRad="38100" dist="38100" dir="2700000" algn="tl">
                    <a:srgbClr val="000000"/>
                  </a:outerShdw>
                </a:effectLst>
                <a:latin typeface="Times New Roman" pitchFamily="18" charset="0"/>
              </a:rPr>
              <a:t>A Wicked Friend (vv. 9-15)</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7" name="AutoShape 7"/>
          <p:cNvSpPr>
            <a:spLocks noChangeArrowheads="1"/>
          </p:cNvSpPr>
          <p:nvPr/>
        </p:nvSpPr>
        <p:spPr bwMode="auto">
          <a:xfrm>
            <a:off x="685800" y="45655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startAt="3"/>
            </a:pPr>
            <a:r>
              <a:rPr lang="en-US" sz="4000" b="1" dirty="0" smtClean="0">
                <a:solidFill>
                  <a:srgbClr val="E9DCB9"/>
                </a:solidFill>
                <a:effectLst>
                  <a:outerShdw blurRad="38100" dist="38100" dir="2700000" algn="tl">
                    <a:srgbClr val="000000"/>
                  </a:outerShdw>
                </a:effectLst>
                <a:latin typeface="Times New Roman" pitchFamily="18" charset="0"/>
              </a:rPr>
              <a:t>A Resolve in God (vv. 16-23)</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8" name="TextBox 7"/>
          <p:cNvSpPr txBox="1"/>
          <p:nvPr/>
        </p:nvSpPr>
        <p:spPr>
          <a:xfrm>
            <a:off x="3620457" y="970963"/>
            <a:ext cx="1903085"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Psalm 55</a:t>
            </a:r>
            <a:endParaRPr lang="en-US" sz="3200" dirty="0">
              <a:effectLst>
                <a:outerShdw blurRad="38100" dist="38100" dir="2700000" algn="tl">
                  <a:srgbClr val="000000">
                    <a:alpha val="43137"/>
                  </a:srgbClr>
                </a:outerShdw>
              </a:effectLst>
            </a:endParaRPr>
          </a:p>
        </p:txBody>
      </p:sp>
      <p:sp>
        <p:nvSpPr>
          <p:cNvPr id="3" name="Round Diagonal Corner Rectangle 2"/>
          <p:cNvSpPr/>
          <p:nvPr/>
        </p:nvSpPr>
        <p:spPr bwMode="auto">
          <a:xfrm rot="20073624">
            <a:off x="26657" y="1051861"/>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3365663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riped Right Arrow 4"/>
          <p:cNvSpPr/>
          <p:nvPr/>
        </p:nvSpPr>
        <p:spPr bwMode="auto">
          <a:xfrm>
            <a:off x="3490452" y="2169616"/>
            <a:ext cx="1919748" cy="3429000"/>
          </a:xfrm>
          <a:prstGeom prst="striped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b="1" dirty="0" smtClean="0">
                <a:solidFill>
                  <a:srgbClr val="FFFFFF"/>
                </a:solidFill>
              </a:rPr>
              <a:t>Change</a:t>
            </a:r>
          </a:p>
        </p:txBody>
      </p:sp>
      <p:sp>
        <p:nvSpPr>
          <p:cNvPr id="2" name="TextBox 1"/>
          <p:cNvSpPr txBox="1"/>
          <p:nvPr/>
        </p:nvSpPr>
        <p:spPr>
          <a:xfrm>
            <a:off x="31955" y="2093416"/>
            <a:ext cx="3778045" cy="4154984"/>
          </a:xfrm>
          <a:prstGeom prst="rect">
            <a:avLst/>
          </a:prstGeom>
          <a:solidFill>
            <a:schemeClr val="tx1"/>
          </a:solidFill>
          <a:ln>
            <a:solidFill>
              <a:schemeClr val="bg1"/>
            </a:solidFill>
          </a:ln>
        </p:spPr>
        <p:txBody>
          <a:bodyPr wrap="square" rtlCol="0">
            <a:spAutoFit/>
          </a:bodyPr>
          <a:lstStyle/>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6 So I said, "Oh, that I had wings like a dove! I would fly away and be at rest. </a:t>
            </a:r>
          </a:p>
          <a:p>
            <a:pPr eaLnBrk="0" fontAlgn="base" hangingPunct="0">
              <a:spcBef>
                <a:spcPct val="0"/>
              </a:spcBef>
              <a:spcAft>
                <a:spcPct val="0"/>
              </a:spcAft>
            </a:pPr>
            <a:endParaRPr lang="en-US" sz="24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7 Indeed, I would wander far off, And remain in the wilderness. Selah </a:t>
            </a:r>
          </a:p>
          <a:p>
            <a:pPr eaLnBrk="0" fontAlgn="base" hangingPunct="0">
              <a:spcBef>
                <a:spcPct val="0"/>
              </a:spcBef>
              <a:spcAft>
                <a:spcPct val="0"/>
              </a:spcAft>
            </a:pPr>
            <a:endParaRPr lang="en-US" sz="24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8 I would hasten my escape From the windy storm and tempest." </a:t>
            </a:r>
          </a:p>
        </p:txBody>
      </p:sp>
      <p:sp>
        <p:nvSpPr>
          <p:cNvPr id="3" name="Rectangle 2"/>
          <p:cNvSpPr/>
          <p:nvPr/>
        </p:nvSpPr>
        <p:spPr>
          <a:xfrm>
            <a:off x="3100763" y="-76200"/>
            <a:ext cx="2912978"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eaLnBrk="0" fontAlgn="base" hangingPunct="0">
              <a:spcBef>
                <a:spcPct val="0"/>
              </a:spcBef>
              <a:spcAft>
                <a:spcPct val="0"/>
              </a:spcAft>
            </a:pPr>
            <a:r>
              <a:rPr lang="en-US" sz="5400" b="1" dirty="0" smtClean="0">
                <a:ln/>
                <a:solidFill>
                  <a:srgbClr val="B9BAB6"/>
                </a:solidFill>
              </a:rPr>
              <a:t>Change</a:t>
            </a:r>
            <a:endParaRPr lang="en-US" sz="5400" b="1" dirty="0">
              <a:ln/>
              <a:solidFill>
                <a:srgbClr val="B9BAB6"/>
              </a:solidFill>
            </a:endParaRPr>
          </a:p>
        </p:txBody>
      </p:sp>
      <p:sp>
        <p:nvSpPr>
          <p:cNvPr id="4" name="TextBox 3"/>
          <p:cNvSpPr txBox="1"/>
          <p:nvPr/>
        </p:nvSpPr>
        <p:spPr>
          <a:xfrm>
            <a:off x="5334000" y="3007816"/>
            <a:ext cx="3714136" cy="1569660"/>
          </a:xfrm>
          <a:prstGeom prst="rect">
            <a:avLst/>
          </a:prstGeom>
          <a:solidFill>
            <a:schemeClr val="tx1"/>
          </a:solidFill>
          <a:ln>
            <a:solidFill>
              <a:schemeClr val="bg1"/>
            </a:solidFill>
          </a:ln>
        </p:spPr>
        <p:txBody>
          <a:bodyPr wrap="square" rtlCol="0">
            <a:spAutoFit/>
          </a:bodyPr>
          <a:lstStyle/>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22 Cast your burden on the LORD, And He shall sustain you; He shall never permit the righteous to be moved. </a:t>
            </a:r>
          </a:p>
        </p:txBody>
      </p:sp>
      <p:sp>
        <p:nvSpPr>
          <p:cNvPr id="6" name="TextBox 5"/>
          <p:cNvSpPr txBox="1"/>
          <p:nvPr/>
        </p:nvSpPr>
        <p:spPr>
          <a:xfrm>
            <a:off x="304800" y="1074003"/>
            <a:ext cx="3185652" cy="830997"/>
          </a:xfrm>
          <a:prstGeom prst="rect">
            <a:avLst/>
          </a:prstGeom>
          <a:solidFill>
            <a:srgbClr val="000000"/>
          </a:solidFill>
        </p:spPr>
        <p:txBody>
          <a:bodyPr wrap="square" rtlCol="0">
            <a:spAutoFit/>
          </a:bodyPr>
          <a:lstStyle/>
          <a:p>
            <a:pPr algn="ctr" eaLnBrk="0" fontAlgn="base" hangingPunct="0">
              <a:spcBef>
                <a:spcPct val="0"/>
              </a:spcBef>
              <a:spcAft>
                <a:spcPct val="0"/>
              </a:spcAft>
            </a:pPr>
            <a:r>
              <a:rPr lang="en-US" sz="2400" dirty="0" smtClean="0">
                <a:solidFill>
                  <a:srgbClr val="FFFFFF"/>
                </a:solidFill>
              </a:rPr>
              <a:t>Thought About Flying Away</a:t>
            </a:r>
            <a:endParaRPr lang="en-US" sz="2400" dirty="0">
              <a:solidFill>
                <a:srgbClr val="FFFFFF"/>
              </a:solidFill>
            </a:endParaRPr>
          </a:p>
        </p:txBody>
      </p:sp>
      <p:sp>
        <p:nvSpPr>
          <p:cNvPr id="7" name="TextBox 6"/>
          <p:cNvSpPr txBox="1"/>
          <p:nvPr/>
        </p:nvSpPr>
        <p:spPr>
          <a:xfrm>
            <a:off x="5577348" y="1066800"/>
            <a:ext cx="3185652" cy="830997"/>
          </a:xfrm>
          <a:prstGeom prst="rect">
            <a:avLst/>
          </a:prstGeom>
          <a:solidFill>
            <a:srgbClr val="000000"/>
          </a:solidFill>
        </p:spPr>
        <p:txBody>
          <a:bodyPr wrap="square" rtlCol="0">
            <a:spAutoFit/>
          </a:bodyPr>
          <a:lstStyle/>
          <a:p>
            <a:pPr algn="ctr" eaLnBrk="0" fontAlgn="base" hangingPunct="0">
              <a:spcBef>
                <a:spcPct val="0"/>
              </a:spcBef>
              <a:spcAft>
                <a:spcPct val="0"/>
              </a:spcAft>
            </a:pPr>
            <a:r>
              <a:rPr lang="en-US" sz="2400" dirty="0" smtClean="0">
                <a:solidFill>
                  <a:srgbClr val="FFFFFF"/>
                </a:solidFill>
              </a:rPr>
              <a:t>To Fly to God</a:t>
            </a:r>
          </a:p>
          <a:p>
            <a:pPr algn="ctr" eaLnBrk="0" fontAlgn="base" hangingPunct="0">
              <a:spcBef>
                <a:spcPct val="0"/>
              </a:spcBef>
              <a:spcAft>
                <a:spcPct val="0"/>
              </a:spcAft>
            </a:pPr>
            <a:r>
              <a:rPr lang="en-US" sz="2400" dirty="0" smtClean="0">
                <a:solidFill>
                  <a:srgbClr val="FFFFFF"/>
                </a:solidFill>
              </a:rPr>
              <a:t>Is Better</a:t>
            </a:r>
            <a:endParaRPr lang="en-US" sz="2400" dirty="0">
              <a:solidFill>
                <a:srgbClr val="FFFFFF"/>
              </a:solidFill>
            </a:endParaRPr>
          </a:p>
        </p:txBody>
      </p:sp>
    </p:spTree>
    <p:extLst>
      <p:ext uri="{BB962C8B-B14F-4D97-AF65-F5344CB8AC3E}">
        <p14:creationId xmlns:p14="http://schemas.microsoft.com/office/powerpoint/2010/main" val="40741890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9617" y="340956"/>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497540" y="1600200"/>
            <a:ext cx="8014447" cy="3477875"/>
          </a:xfrm>
          <a:prstGeom prst="rect">
            <a:avLst/>
          </a:prstGeom>
          <a:noFill/>
        </p:spPr>
        <p:txBody>
          <a:bodyPr wrap="square" rtlCol="0">
            <a:spAutoFit/>
          </a:bodyPr>
          <a:lstStyle/>
          <a:p>
            <a:pPr marL="514350" indent="-514350">
              <a:buFont typeface="+mj-lt"/>
              <a:buAutoNum type="arabicPeriod"/>
            </a:pPr>
            <a:r>
              <a:rPr lang="en-US" sz="2800" u="sng" dirty="0" smtClean="0"/>
              <a:t>Some national tragedy</a:t>
            </a:r>
          </a:p>
          <a:p>
            <a:pPr marL="914400" lvl="1" indent="-457200">
              <a:buFont typeface="Arial" panose="020B0604020202020204" pitchFamily="34" charset="0"/>
              <a:buChar char="•"/>
            </a:pPr>
            <a:r>
              <a:rPr lang="en-US" sz="2400" i="1" dirty="0" smtClean="0"/>
              <a:t>“Humiliation by Chaldean oppression” (</a:t>
            </a:r>
            <a:r>
              <a:rPr lang="en-US" sz="2400" i="1" dirty="0" err="1" smtClean="0"/>
              <a:t>Scroogie</a:t>
            </a:r>
            <a:r>
              <a:rPr lang="en-US" sz="2400" i="1" dirty="0" smtClean="0"/>
              <a:t>)</a:t>
            </a:r>
          </a:p>
          <a:p>
            <a:pPr marL="914400" lvl="1" indent="-457200">
              <a:buFont typeface="Arial" panose="020B0604020202020204" pitchFamily="34" charset="0"/>
              <a:buChar char="•"/>
            </a:pPr>
            <a:r>
              <a:rPr lang="en-US" sz="2400" i="1" dirty="0" smtClean="0"/>
              <a:t>“When the Psalmist wrote, the blow has fallen. Israel was in exile. It is clearly no mere private and personal sorrow which overwhelms his spirit, but the apparent rejection of Israel by God. But in the light of Israel’s past history he is taught to believe that this rejection cannot be permanent” (Kirkpatrick)</a:t>
            </a:r>
          </a:p>
          <a:p>
            <a:pPr marL="914400" lvl="1" indent="-457200">
              <a:buFont typeface="Arial" panose="020B0604020202020204" pitchFamily="34" charset="0"/>
              <a:buChar char="•"/>
            </a:pPr>
            <a:r>
              <a:rPr lang="en-US" sz="2400" i="1" dirty="0" smtClean="0"/>
              <a:t>“A time of deep trouble” (Jenson)</a:t>
            </a:r>
            <a:endParaRPr lang="en-US" sz="2400" i="1" dirty="0"/>
          </a:p>
        </p:txBody>
      </p:sp>
    </p:spTree>
    <p:extLst>
      <p:ext uri="{BB962C8B-B14F-4D97-AF65-F5344CB8AC3E}">
        <p14:creationId xmlns:p14="http://schemas.microsoft.com/office/powerpoint/2010/main" val="470779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9617" y="340956"/>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497540" y="1600200"/>
            <a:ext cx="8014447" cy="3170099"/>
          </a:xfrm>
          <a:prstGeom prst="rect">
            <a:avLst/>
          </a:prstGeom>
          <a:noFill/>
        </p:spPr>
        <p:txBody>
          <a:bodyPr wrap="square" rtlCol="0">
            <a:spAutoFit/>
          </a:bodyPr>
          <a:lstStyle/>
          <a:p>
            <a:pPr marL="514350" indent="-514350">
              <a:buFont typeface="+mj-lt"/>
              <a:buAutoNum type="arabicPeriod"/>
            </a:pPr>
            <a:r>
              <a:rPr lang="en-US" sz="2800" u="sng" dirty="0" smtClean="0"/>
              <a:t>Some national tragedy</a:t>
            </a:r>
          </a:p>
          <a:p>
            <a:pPr marL="514350" indent="-514350">
              <a:buFont typeface="+mj-lt"/>
              <a:buAutoNum type="arabicPeriod"/>
            </a:pPr>
            <a:r>
              <a:rPr lang="en-US" sz="2800" u="sng" dirty="0" smtClean="0"/>
              <a:t>Picture of one wrestling with grief and doubts</a:t>
            </a:r>
          </a:p>
          <a:p>
            <a:pPr marL="914400" lvl="1" indent="-457200">
              <a:buFont typeface="Arial" panose="020B0604020202020204" pitchFamily="34" charset="0"/>
              <a:buChar char="•"/>
            </a:pPr>
            <a:r>
              <a:rPr lang="en-US" sz="2400" i="1" dirty="0" smtClean="0"/>
              <a:t>Wonders if God has forgotten his people</a:t>
            </a:r>
          </a:p>
          <a:p>
            <a:pPr marL="914400" lvl="1" indent="-457200">
              <a:buFont typeface="Arial" panose="020B0604020202020204" pitchFamily="34" charset="0"/>
              <a:buChar char="•"/>
            </a:pPr>
            <a:r>
              <a:rPr lang="en-US" sz="2400" i="1" dirty="0" smtClean="0"/>
              <a:t>Has sleepless nights</a:t>
            </a:r>
          </a:p>
          <a:p>
            <a:pPr marL="914400" lvl="1" indent="-457200">
              <a:buFont typeface="Arial" panose="020B0604020202020204" pitchFamily="34" charset="0"/>
              <a:buChar char="•"/>
            </a:pPr>
            <a:r>
              <a:rPr lang="en-US" sz="2400" i="1" dirty="0" smtClean="0"/>
              <a:t>Has questions for which he seeks answers</a:t>
            </a:r>
          </a:p>
          <a:p>
            <a:pPr marL="914400" lvl="1" indent="-457200">
              <a:buFont typeface="Arial" panose="020B0604020202020204" pitchFamily="34" charset="0"/>
              <a:buChar char="•"/>
            </a:pPr>
            <a:r>
              <a:rPr lang="en-US" sz="2400" i="1" dirty="0" smtClean="0"/>
              <a:t>Illustrates to us – anguish of soul is not a modern phenomenon</a:t>
            </a:r>
          </a:p>
          <a:p>
            <a:pPr marL="914400" lvl="1" indent="-457200">
              <a:buFont typeface="Arial" panose="020B0604020202020204" pitchFamily="34" charset="0"/>
              <a:buChar char="•"/>
            </a:pPr>
            <a:r>
              <a:rPr lang="en-US" sz="2400" i="1" dirty="0" smtClean="0"/>
              <a:t>Ultimately finds comfort in God</a:t>
            </a:r>
            <a:endParaRPr lang="en-US" sz="2400" i="1" dirty="0"/>
          </a:p>
        </p:txBody>
      </p:sp>
    </p:spTree>
    <p:extLst>
      <p:ext uri="{BB962C8B-B14F-4D97-AF65-F5344CB8AC3E}">
        <p14:creationId xmlns:p14="http://schemas.microsoft.com/office/powerpoint/2010/main" val="2563622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9617" y="340956"/>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497540" y="1600200"/>
            <a:ext cx="8014447" cy="1384995"/>
          </a:xfrm>
          <a:prstGeom prst="rect">
            <a:avLst/>
          </a:prstGeom>
          <a:noFill/>
        </p:spPr>
        <p:txBody>
          <a:bodyPr wrap="square" rtlCol="0">
            <a:spAutoFit/>
          </a:bodyPr>
          <a:lstStyle/>
          <a:p>
            <a:pPr marL="514350" indent="-514350">
              <a:buFont typeface="+mj-lt"/>
              <a:buAutoNum type="arabicPeriod"/>
            </a:pPr>
            <a:r>
              <a:rPr lang="en-US" sz="2800" u="sng" dirty="0" smtClean="0"/>
              <a:t>Some national tragedy</a:t>
            </a:r>
          </a:p>
          <a:p>
            <a:pPr marL="514350" indent="-514350">
              <a:buFont typeface="+mj-lt"/>
              <a:buAutoNum type="arabicPeriod"/>
            </a:pPr>
            <a:r>
              <a:rPr lang="en-US" sz="2800" u="sng" dirty="0" smtClean="0"/>
              <a:t>Picture of one wrestling with grief and doubts</a:t>
            </a:r>
          </a:p>
          <a:p>
            <a:pPr marL="514350" indent="-514350">
              <a:buFont typeface="+mj-lt"/>
              <a:buAutoNum type="arabicPeriod"/>
            </a:pPr>
            <a:r>
              <a:rPr lang="en-US" sz="2800" u="sng" dirty="0" smtClean="0"/>
              <a:t>Two parts to the Psalm</a:t>
            </a:r>
            <a:endParaRPr lang="en-US" sz="2400" i="1" dirty="0"/>
          </a:p>
        </p:txBody>
      </p:sp>
      <p:sp>
        <p:nvSpPr>
          <p:cNvPr id="4" name="Rounded Rectangle 3"/>
          <p:cNvSpPr/>
          <p:nvPr/>
        </p:nvSpPr>
        <p:spPr>
          <a:xfrm>
            <a:off x="1156446" y="3186952"/>
            <a:ext cx="3025588" cy="3388659"/>
          </a:xfrm>
          <a:prstGeom prst="roundRect">
            <a:avLst/>
          </a:prstGeo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effectLst>
                  <a:outerShdw blurRad="38100" dist="38100" dir="2700000" algn="tl">
                    <a:srgbClr val="000000">
                      <a:alpha val="43137"/>
                    </a:srgbClr>
                  </a:outerShdw>
                </a:effectLst>
              </a:rPr>
              <a:t>Verses 1-9</a:t>
            </a:r>
          </a:p>
          <a:p>
            <a:pPr algn="ctr"/>
            <a:endParaRPr lang="en-US" dirty="0">
              <a:solidFill>
                <a:schemeClr val="bg1"/>
              </a:solidFill>
              <a:effectLst>
                <a:outerShdw blurRad="38100" dist="38100" dir="2700000" algn="tl">
                  <a:srgbClr val="000000">
                    <a:alpha val="43137"/>
                  </a:srgbClr>
                </a:outerShdw>
              </a:effectLst>
            </a:endParaRPr>
          </a:p>
          <a:p>
            <a:pPr algn="ctr"/>
            <a:r>
              <a:rPr lang="en-US" sz="2400" dirty="0" smtClean="0">
                <a:solidFill>
                  <a:schemeClr val="bg1"/>
                </a:solidFill>
                <a:effectLst>
                  <a:outerShdw blurRad="38100" dist="38100" dir="2700000" algn="tl">
                    <a:srgbClr val="000000">
                      <a:alpha val="43137"/>
                    </a:srgbClr>
                  </a:outerShdw>
                </a:effectLst>
              </a:rPr>
              <a:t>Sigh</a:t>
            </a:r>
          </a:p>
          <a:p>
            <a:pPr algn="ctr"/>
            <a:endParaRPr lang="en-US" sz="2400" dirty="0">
              <a:solidFill>
                <a:schemeClr val="bg1"/>
              </a:solidFill>
              <a:effectLst>
                <a:outerShdw blurRad="38100" dist="38100" dir="2700000" algn="tl">
                  <a:srgbClr val="000000">
                    <a:alpha val="43137"/>
                  </a:srgbClr>
                </a:outerShdw>
              </a:effectLst>
            </a:endParaRPr>
          </a:p>
          <a:p>
            <a:pPr algn="ctr"/>
            <a:r>
              <a:rPr lang="en-US" sz="2400" dirty="0" smtClean="0">
                <a:solidFill>
                  <a:schemeClr val="bg1"/>
                </a:solidFill>
                <a:effectLst>
                  <a:outerShdw blurRad="38100" dist="38100" dir="2700000" algn="tl">
                    <a:srgbClr val="000000">
                      <a:alpha val="43137"/>
                    </a:srgbClr>
                  </a:outerShdw>
                </a:effectLst>
              </a:rPr>
              <a:t>Trouble</a:t>
            </a:r>
          </a:p>
          <a:p>
            <a:pPr algn="ctr"/>
            <a:endParaRPr lang="en-US" sz="2400" dirty="0">
              <a:solidFill>
                <a:schemeClr val="bg1"/>
              </a:solidFill>
              <a:effectLst>
                <a:outerShdw blurRad="38100" dist="38100" dir="2700000" algn="tl">
                  <a:srgbClr val="000000">
                    <a:alpha val="43137"/>
                  </a:srgbClr>
                </a:outerShdw>
              </a:effectLst>
            </a:endParaRPr>
          </a:p>
          <a:p>
            <a:pPr algn="ctr"/>
            <a:r>
              <a:rPr lang="en-US" sz="2400" dirty="0" smtClean="0">
                <a:solidFill>
                  <a:schemeClr val="bg1"/>
                </a:solidFill>
                <a:effectLst>
                  <a:outerShdw blurRad="38100" dist="38100" dir="2700000" algn="tl">
                    <a:srgbClr val="000000">
                      <a:alpha val="43137"/>
                    </a:srgbClr>
                  </a:outerShdw>
                </a:effectLst>
              </a:rPr>
              <a:t>Present National</a:t>
            </a:r>
          </a:p>
          <a:p>
            <a:pPr algn="ctr"/>
            <a:r>
              <a:rPr lang="en-US" sz="2400" dirty="0" smtClean="0">
                <a:solidFill>
                  <a:schemeClr val="bg1"/>
                </a:solidFill>
                <a:effectLst>
                  <a:outerShdw blurRad="38100" dist="38100" dir="2700000" algn="tl">
                    <a:srgbClr val="000000">
                      <a:alpha val="43137"/>
                    </a:srgbClr>
                  </a:outerShdw>
                </a:effectLst>
              </a:rPr>
              <a:t>Disaster</a:t>
            </a:r>
            <a:endParaRPr lang="en-US" sz="2400" dirty="0">
              <a:solidFill>
                <a:schemeClr val="bg1"/>
              </a:solidFill>
              <a:effectLst>
                <a:outerShdw blurRad="38100" dist="38100" dir="2700000" algn="tl">
                  <a:srgbClr val="000000">
                    <a:alpha val="43137"/>
                  </a:srgbClr>
                </a:outerShdw>
              </a:effectLst>
            </a:endParaRPr>
          </a:p>
        </p:txBody>
      </p:sp>
      <p:sp>
        <p:nvSpPr>
          <p:cNvPr id="5" name="Rounded Rectangle 4"/>
          <p:cNvSpPr/>
          <p:nvPr/>
        </p:nvSpPr>
        <p:spPr>
          <a:xfrm>
            <a:off x="5338476" y="3186952"/>
            <a:ext cx="3025588" cy="3388659"/>
          </a:xfrm>
          <a:prstGeom prst="roundRect">
            <a:avLst/>
          </a:prstGeo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effectLst>
                  <a:outerShdw blurRad="38100" dist="38100" dir="2700000" algn="tl">
                    <a:srgbClr val="000000">
                      <a:alpha val="43137"/>
                    </a:srgbClr>
                  </a:outerShdw>
                </a:effectLst>
              </a:rPr>
              <a:t>Verses 10-20</a:t>
            </a:r>
          </a:p>
          <a:p>
            <a:pPr algn="ctr"/>
            <a:endParaRPr lang="en-US" dirty="0">
              <a:solidFill>
                <a:schemeClr val="bg1"/>
              </a:solidFill>
              <a:effectLst>
                <a:outerShdw blurRad="38100" dist="38100" dir="2700000" algn="tl">
                  <a:srgbClr val="000000">
                    <a:alpha val="43137"/>
                  </a:srgbClr>
                </a:outerShdw>
              </a:effectLst>
            </a:endParaRPr>
          </a:p>
          <a:p>
            <a:pPr algn="ctr"/>
            <a:r>
              <a:rPr lang="en-US" sz="2400" dirty="0" smtClean="0">
                <a:solidFill>
                  <a:schemeClr val="bg1"/>
                </a:solidFill>
                <a:effectLst>
                  <a:outerShdw blurRad="38100" dist="38100" dir="2700000" algn="tl">
                    <a:srgbClr val="000000">
                      <a:alpha val="43137"/>
                    </a:srgbClr>
                  </a:outerShdw>
                </a:effectLst>
              </a:rPr>
              <a:t>Song</a:t>
            </a:r>
          </a:p>
          <a:p>
            <a:pPr algn="ctr"/>
            <a:endParaRPr lang="en-US" sz="2400" dirty="0">
              <a:solidFill>
                <a:schemeClr val="bg1"/>
              </a:solidFill>
              <a:effectLst>
                <a:outerShdw blurRad="38100" dist="38100" dir="2700000" algn="tl">
                  <a:srgbClr val="000000">
                    <a:alpha val="43137"/>
                  </a:srgbClr>
                </a:outerShdw>
              </a:effectLst>
            </a:endParaRPr>
          </a:p>
          <a:p>
            <a:pPr algn="ctr"/>
            <a:r>
              <a:rPr lang="en-US" sz="2400" dirty="0" smtClean="0">
                <a:solidFill>
                  <a:schemeClr val="bg1"/>
                </a:solidFill>
                <a:effectLst>
                  <a:outerShdw blurRad="38100" dist="38100" dir="2700000" algn="tl">
                    <a:srgbClr val="000000">
                      <a:alpha val="43137"/>
                    </a:srgbClr>
                  </a:outerShdw>
                </a:effectLst>
              </a:rPr>
              <a:t>Triumph</a:t>
            </a:r>
          </a:p>
          <a:p>
            <a:pPr algn="ctr"/>
            <a:endParaRPr lang="en-US" sz="2400" dirty="0">
              <a:solidFill>
                <a:schemeClr val="bg1"/>
              </a:solidFill>
              <a:effectLst>
                <a:outerShdw blurRad="38100" dist="38100" dir="2700000" algn="tl">
                  <a:srgbClr val="000000">
                    <a:alpha val="43137"/>
                  </a:srgbClr>
                </a:outerShdw>
              </a:effectLst>
            </a:endParaRPr>
          </a:p>
          <a:p>
            <a:pPr algn="ctr"/>
            <a:r>
              <a:rPr lang="en-US" sz="2400" dirty="0" smtClean="0">
                <a:solidFill>
                  <a:schemeClr val="bg1"/>
                </a:solidFill>
                <a:effectLst>
                  <a:outerShdw blurRad="38100" dist="38100" dir="2700000" algn="tl">
                    <a:srgbClr val="000000">
                      <a:alpha val="43137"/>
                    </a:srgbClr>
                  </a:outerShdw>
                </a:effectLst>
              </a:rPr>
              <a:t>Past National</a:t>
            </a:r>
          </a:p>
          <a:p>
            <a:pPr algn="ctr"/>
            <a:r>
              <a:rPr lang="en-US" sz="2400" dirty="0" smtClean="0">
                <a:solidFill>
                  <a:schemeClr val="bg1"/>
                </a:solidFill>
                <a:effectLst>
                  <a:outerShdw blurRad="38100" dist="38100" dir="2700000" algn="tl">
                    <a:srgbClr val="000000">
                      <a:alpha val="43137"/>
                    </a:srgbClr>
                  </a:outerShdw>
                </a:effectLst>
              </a:rPr>
              <a:t>Deliverance</a:t>
            </a:r>
            <a:endParaRPr lang="en-US"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27503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Lessons From the Psalm</a:t>
            </a:r>
            <a:endParaRPr lang="en-US" sz="32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43803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The Psalm</a:t>
            </a:r>
            <a:endParaRPr lang="en-US" sz="3200" dirty="0" smtClean="0">
              <a:solidFill>
                <a:schemeClr val="accent4">
                  <a:lumMod val="7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Lessons From the Psalm</a:t>
            </a:r>
            <a:endParaRPr lang="en-US" sz="3200" dirty="0">
              <a:solidFill>
                <a:schemeClr val="accent4">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1382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1442544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chemeClr val="bg1">
                  <a:lumMod val="6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chemeClr val="bg1">
                    <a:lumMod val="65000"/>
                  </a:schemeClr>
                </a:solidFill>
                <a:effectLst>
                  <a:outerShdw blurRad="38100" dist="38100" dir="2700000" algn="tl">
                    <a:srgbClr val="000000">
                      <a:alpha val="43137"/>
                    </a:srgbClr>
                  </a:outerShdw>
                </a:effectLst>
              </a:rPr>
              <a:t>Hope and Confidence Based on the Past</a:t>
            </a:r>
            <a:r>
              <a:rPr lang="en-US" sz="3200" dirty="0" smtClean="0">
                <a:solidFill>
                  <a:schemeClr val="bg1">
                    <a:lumMod val="65000"/>
                  </a:schemeClr>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2139651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4094" y="1035423"/>
            <a:ext cx="8189259" cy="4401205"/>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I cried out to God with my voice--</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To God with my voice;</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And He gave ear to me. </a:t>
            </a:r>
          </a:p>
          <a:p>
            <a:endParaRPr lang="en-US" sz="2800" dirty="0" smtClean="0">
              <a:latin typeface="Times New Roman" panose="02020603050405020304" pitchFamily="18" charset="0"/>
              <a:ea typeface="Segoe UI" panose="020B0502040204020203" pitchFamily="34" charset="0"/>
              <a:cs typeface="Times New Roman" panose="02020603050405020304" pitchFamily="18" charset="0"/>
            </a:endParaRP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2 In the day of my trouble I sought the Lord;</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My hand was stretched out in the night without ceasing;</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My soul refused to be comforted. </a:t>
            </a:r>
          </a:p>
          <a:p>
            <a:endParaRPr lang="en-US" sz="2800" dirty="0" smtClean="0">
              <a:latin typeface="Times New Roman" panose="02020603050405020304" pitchFamily="18" charset="0"/>
              <a:ea typeface="Segoe UI" panose="020B0502040204020203" pitchFamily="34" charset="0"/>
              <a:cs typeface="Times New Roman" panose="02020603050405020304" pitchFamily="18" charset="0"/>
            </a:endParaRP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3 I remembered God, and was troubled;</a:t>
            </a:r>
          </a:p>
          <a:p>
            <a:r>
              <a:rPr lang="en-US" sz="2800" dirty="0" smtClean="0">
                <a:latin typeface="Times New Roman" panose="02020603050405020304" pitchFamily="18" charset="0"/>
                <a:ea typeface="Segoe UI" panose="020B0502040204020203" pitchFamily="34" charset="0"/>
                <a:cs typeface="Times New Roman" panose="02020603050405020304" pitchFamily="18" charset="0"/>
              </a:rPr>
              <a:t>I complained, and my spirit was overwhelmed</a:t>
            </a:r>
          </a:p>
        </p:txBody>
      </p:sp>
    </p:spTree>
    <p:extLst>
      <p:ext uri="{BB962C8B-B14F-4D97-AF65-F5344CB8AC3E}">
        <p14:creationId xmlns:p14="http://schemas.microsoft.com/office/powerpoint/2010/main" val="3687839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chemeClr val="bg1">
                  <a:lumMod val="6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chemeClr val="bg1">
                    <a:lumMod val="65000"/>
                  </a:schemeClr>
                </a:solidFill>
                <a:effectLst>
                  <a:outerShdw blurRad="38100" dist="38100" dir="2700000" algn="tl">
                    <a:srgbClr val="000000">
                      <a:alpha val="43137"/>
                    </a:srgbClr>
                  </a:outerShdw>
                </a:effectLst>
              </a:rPr>
              <a:t>Hope and Confidence Based on the Past</a:t>
            </a:r>
            <a:r>
              <a:rPr lang="en-US" sz="3200" dirty="0" smtClean="0">
                <a:solidFill>
                  <a:schemeClr val="bg1">
                    <a:lumMod val="65000"/>
                  </a:schemeClr>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2492772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1021976"/>
            <a:ext cx="7879976" cy="3970318"/>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4 You hold my eyelids open;</a:t>
            </a:r>
          </a:p>
          <a:p>
            <a:r>
              <a:rPr lang="en-US" sz="2800" dirty="0" smtClean="0">
                <a:latin typeface="Times New Roman" panose="02020603050405020304" pitchFamily="18" charset="0"/>
                <a:cs typeface="Times New Roman" panose="02020603050405020304" pitchFamily="18" charset="0"/>
              </a:rPr>
              <a:t>I am so troubled that I cannot speak.</a:t>
            </a:r>
          </a:p>
          <a:p>
            <a:r>
              <a:rPr lang="en-US" sz="2800" dirty="0" smtClean="0">
                <a:latin typeface="Times New Roman" panose="02020603050405020304" pitchFamily="18" charset="0"/>
                <a:cs typeface="Times New Roman" panose="02020603050405020304" pitchFamily="18" charset="0"/>
              </a:rPr>
              <a:t> </a:t>
            </a:r>
          </a:p>
          <a:p>
            <a:r>
              <a:rPr lang="en-US" sz="2800" dirty="0" smtClean="0">
                <a:latin typeface="Times New Roman" panose="02020603050405020304" pitchFamily="18" charset="0"/>
                <a:cs typeface="Times New Roman" panose="02020603050405020304" pitchFamily="18" charset="0"/>
              </a:rPr>
              <a:t>5 I have considered the days of old,</a:t>
            </a:r>
          </a:p>
          <a:p>
            <a:r>
              <a:rPr lang="en-US" sz="2800" dirty="0" smtClean="0">
                <a:latin typeface="Times New Roman" panose="02020603050405020304" pitchFamily="18" charset="0"/>
                <a:cs typeface="Times New Roman" panose="02020603050405020304" pitchFamily="18" charset="0"/>
              </a:rPr>
              <a:t>The years of ancient times.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6 I call to remembrance my song in the night;</a:t>
            </a:r>
          </a:p>
          <a:p>
            <a:r>
              <a:rPr lang="en-US" sz="2800" dirty="0" smtClean="0">
                <a:latin typeface="Times New Roman" panose="02020603050405020304" pitchFamily="18" charset="0"/>
                <a:cs typeface="Times New Roman" panose="02020603050405020304" pitchFamily="18" charset="0"/>
              </a:rPr>
              <a:t>I meditate within my heart,</a:t>
            </a:r>
          </a:p>
          <a:p>
            <a:r>
              <a:rPr lang="en-US" sz="2800" dirty="0" smtClean="0">
                <a:latin typeface="Times New Roman" panose="02020603050405020304" pitchFamily="18" charset="0"/>
                <a:cs typeface="Times New Roman" panose="02020603050405020304" pitchFamily="18" charset="0"/>
              </a:rPr>
              <a:t>And my spirit makes diligent search. </a:t>
            </a:r>
          </a:p>
        </p:txBody>
      </p:sp>
    </p:spTree>
    <p:extLst>
      <p:ext uri="{BB962C8B-B14F-4D97-AF65-F5344CB8AC3E}">
        <p14:creationId xmlns:p14="http://schemas.microsoft.com/office/powerpoint/2010/main" val="1215877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endParaRPr lang="en-US" sz="1000" i="1" dirty="0" smtClean="0">
              <a:solidFill>
                <a:schemeClr val="bg1">
                  <a:lumMod val="65000"/>
                </a:schemeClr>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chemeClr val="bg1">
                    <a:lumMod val="65000"/>
                  </a:schemeClr>
                </a:solidFill>
                <a:effectLst>
                  <a:outerShdw blurRad="38100" dist="38100" dir="2700000" algn="tl">
                    <a:srgbClr val="000000">
                      <a:alpha val="43137"/>
                    </a:srgbClr>
                  </a:outerShdw>
                </a:effectLst>
              </a:rPr>
              <a:t>Hope and Confidence Based on the Past</a:t>
            </a:r>
            <a:r>
              <a:rPr lang="en-US" sz="3200" dirty="0" smtClean="0">
                <a:solidFill>
                  <a:schemeClr val="bg1">
                    <a:lumMod val="65000"/>
                  </a:schemeClr>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1765626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224" y="1223682"/>
            <a:ext cx="7960658" cy="3539430"/>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7 Will the Lord cast off forever?</a:t>
            </a:r>
          </a:p>
          <a:p>
            <a:r>
              <a:rPr lang="en-US" sz="2800" dirty="0" smtClean="0">
                <a:latin typeface="Times New Roman" panose="02020603050405020304" pitchFamily="18" charset="0"/>
                <a:cs typeface="Times New Roman" panose="02020603050405020304" pitchFamily="18" charset="0"/>
              </a:rPr>
              <a:t>And will He be favorable no more?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8 Has His mercy ceased forever?</a:t>
            </a:r>
          </a:p>
          <a:p>
            <a:r>
              <a:rPr lang="en-US" sz="2800" dirty="0" smtClean="0">
                <a:latin typeface="Times New Roman" panose="02020603050405020304" pitchFamily="18" charset="0"/>
                <a:cs typeface="Times New Roman" panose="02020603050405020304" pitchFamily="18" charset="0"/>
              </a:rPr>
              <a:t>Has His promise failed forevermore?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9 Has God forgotten to be gracious?</a:t>
            </a:r>
          </a:p>
          <a:p>
            <a:r>
              <a:rPr lang="en-US" sz="2800" dirty="0" smtClean="0">
                <a:latin typeface="Times New Roman" panose="02020603050405020304" pitchFamily="18" charset="0"/>
                <a:cs typeface="Times New Roman" panose="02020603050405020304" pitchFamily="18" charset="0"/>
              </a:rPr>
              <a:t>Has He in anger shut up His tender mercies?</a:t>
            </a:r>
          </a:p>
        </p:txBody>
      </p:sp>
    </p:spTree>
    <p:extLst>
      <p:ext uri="{BB962C8B-B14F-4D97-AF65-F5344CB8AC3E}">
        <p14:creationId xmlns:p14="http://schemas.microsoft.com/office/powerpoint/2010/main" val="752679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endParaRPr lang="en-US" sz="2800" i="1" dirty="0" smtClean="0">
              <a:solidFill>
                <a:schemeClr val="bg1">
                  <a:lumMod val="65000"/>
                </a:schemeClr>
              </a:solidFill>
              <a:effectLst>
                <a:outerShdw blurRad="38100" dist="38100" dir="2700000" algn="tl">
                  <a:srgbClr val="000000">
                    <a:alpha val="43137"/>
                  </a:srgbClr>
                </a:outerShdw>
              </a:effectLst>
            </a:endParaRPr>
          </a:p>
          <a:p>
            <a:pPr marL="1028700" lvl="1" indent="-571500">
              <a:buFont typeface="+mj-lt"/>
              <a:buAutoNum type="alphaUcPeriod"/>
            </a:pPr>
            <a:r>
              <a:rPr lang="en-US" sz="2800" i="1" dirty="0" smtClean="0">
                <a:solidFill>
                  <a:schemeClr val="bg1">
                    <a:lumMod val="65000"/>
                  </a:schemeClr>
                </a:solidFill>
                <a:effectLst>
                  <a:outerShdw blurRad="38100" dist="38100" dir="2700000" algn="tl">
                    <a:srgbClr val="000000">
                      <a:alpha val="43137"/>
                    </a:srgbClr>
                  </a:outerShdw>
                </a:effectLst>
              </a:rPr>
              <a:t>His comfort is in God (vv. 13-20)</a:t>
            </a:r>
            <a:endParaRPr lang="en-US" sz="2800" i="1" dirty="0">
              <a:solidFill>
                <a:schemeClr val="bg1">
                  <a:lumMod val="65000"/>
                </a:schemeClr>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99115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7847" y="605118"/>
            <a:ext cx="7637929" cy="3970318"/>
          </a:xfrm>
          <a:prstGeom prst="rect">
            <a:avLst/>
          </a:prstGeom>
          <a:solidFill>
            <a:srgbClr val="FFFFFF">
              <a:alpha val="69804"/>
            </a:srgbClr>
          </a:solid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10 And I said, "This is my anguish;</a:t>
            </a:r>
          </a:p>
          <a:p>
            <a:r>
              <a:rPr lang="en-US" sz="2800" dirty="0" smtClean="0">
                <a:latin typeface="Times New Roman" panose="02020603050405020304" pitchFamily="18" charset="0"/>
                <a:cs typeface="Times New Roman" panose="02020603050405020304" pitchFamily="18" charset="0"/>
              </a:rPr>
              <a:t>But I will remember the years of the right hand of the Most High."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11 I will remember the works of the LORD;</a:t>
            </a:r>
          </a:p>
          <a:p>
            <a:r>
              <a:rPr lang="en-US" sz="2800" dirty="0" smtClean="0">
                <a:latin typeface="Times New Roman" panose="02020603050405020304" pitchFamily="18" charset="0"/>
                <a:cs typeface="Times New Roman" panose="02020603050405020304" pitchFamily="18" charset="0"/>
              </a:rPr>
              <a:t>Surely I will remember Your wonders of old.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12 I will also meditate on all Your work,</a:t>
            </a:r>
          </a:p>
          <a:p>
            <a:r>
              <a:rPr lang="en-US" sz="2800" dirty="0" smtClean="0">
                <a:latin typeface="Times New Roman" panose="02020603050405020304" pitchFamily="18" charset="0"/>
                <a:cs typeface="Times New Roman" panose="02020603050405020304" pitchFamily="18" charset="0"/>
              </a:rPr>
              <a:t>And talk of Your deeds. </a:t>
            </a:r>
          </a:p>
        </p:txBody>
      </p:sp>
    </p:spTree>
    <p:extLst>
      <p:ext uri="{BB962C8B-B14F-4D97-AF65-F5344CB8AC3E}">
        <p14:creationId xmlns:p14="http://schemas.microsoft.com/office/powerpoint/2010/main" val="1763062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1891053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8904" y="1109025"/>
            <a:ext cx="7987553" cy="3539430"/>
          </a:xfrm>
          <a:prstGeom prst="rect">
            <a:avLst/>
          </a:prstGeom>
          <a:solidFill>
            <a:srgbClr val="FFFFFF">
              <a:alpha val="69804"/>
            </a:srgbClr>
          </a:solidFill>
        </p:spPr>
        <p:txBody>
          <a:bodyPr wrap="square">
            <a:spAutoFit/>
          </a:bodyPr>
          <a:lstStyle/>
          <a:p>
            <a:r>
              <a:rPr lang="en-US" sz="2800" dirty="0" smtClean="0">
                <a:latin typeface="Times New Roman" panose="02020603050405020304" pitchFamily="18" charset="0"/>
                <a:cs typeface="Times New Roman" panose="02020603050405020304" pitchFamily="18" charset="0"/>
              </a:rPr>
              <a:t>13 Your way, O God, is in the sanctuary;</a:t>
            </a:r>
          </a:p>
          <a:p>
            <a:r>
              <a:rPr lang="en-US" sz="2800" dirty="0" smtClean="0">
                <a:latin typeface="Times New Roman" panose="02020603050405020304" pitchFamily="18" charset="0"/>
                <a:cs typeface="Times New Roman" panose="02020603050405020304" pitchFamily="18" charset="0"/>
              </a:rPr>
              <a:t>Who is so great a God as our God?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14 You are the God who does wonders;</a:t>
            </a:r>
          </a:p>
          <a:p>
            <a:r>
              <a:rPr lang="en-US" sz="2800" dirty="0" smtClean="0">
                <a:latin typeface="Times New Roman" panose="02020603050405020304" pitchFamily="18" charset="0"/>
                <a:cs typeface="Times New Roman" panose="02020603050405020304" pitchFamily="18" charset="0"/>
              </a:rPr>
              <a:t>You have declared Your strength among the peoples. </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15 You have with Your arm redeemed Your people,</a:t>
            </a:r>
          </a:p>
          <a:p>
            <a:r>
              <a:rPr lang="en-US" sz="2800" dirty="0" smtClean="0">
                <a:latin typeface="Times New Roman" panose="02020603050405020304" pitchFamily="18" charset="0"/>
                <a:cs typeface="Times New Roman" panose="02020603050405020304" pitchFamily="18" charset="0"/>
              </a:rPr>
              <a:t>The sons of Jacob and Joseph.</a:t>
            </a:r>
          </a:p>
        </p:txBody>
      </p:sp>
    </p:spTree>
    <p:extLst>
      <p:ext uri="{BB962C8B-B14F-4D97-AF65-F5344CB8AC3E}">
        <p14:creationId xmlns:p14="http://schemas.microsoft.com/office/powerpoint/2010/main" val="223473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4436" y="369438"/>
            <a:ext cx="7584141" cy="6124754"/>
          </a:xfrm>
          <a:prstGeom prst="rect">
            <a:avLst/>
          </a:prstGeom>
          <a:solidFill>
            <a:srgbClr val="FFFFFF">
              <a:alpha val="69804"/>
            </a:srgbClr>
          </a:solidFill>
        </p:spPr>
        <p:txBody>
          <a:bodyPr wrap="square">
            <a:spAutoFit/>
          </a:bodyPr>
          <a:lstStyle/>
          <a:p>
            <a:r>
              <a:rPr lang="en-US" sz="2800" dirty="0" smtClean="0">
                <a:latin typeface="Times New Roman" panose="02020603050405020304" pitchFamily="18" charset="0"/>
                <a:cs typeface="Times New Roman" panose="02020603050405020304" pitchFamily="18" charset="0"/>
              </a:rPr>
              <a:t>16 The waters saw You, O God;</a:t>
            </a:r>
          </a:p>
          <a:p>
            <a:r>
              <a:rPr lang="en-US" sz="2800" dirty="0" smtClean="0">
                <a:latin typeface="Times New Roman" panose="02020603050405020304" pitchFamily="18" charset="0"/>
                <a:cs typeface="Times New Roman" panose="02020603050405020304" pitchFamily="18" charset="0"/>
              </a:rPr>
              <a:t>The waters saw You, they were afraid;</a:t>
            </a:r>
          </a:p>
          <a:p>
            <a:r>
              <a:rPr lang="en-US" sz="2800" dirty="0" smtClean="0">
                <a:latin typeface="Times New Roman" panose="02020603050405020304" pitchFamily="18" charset="0"/>
                <a:cs typeface="Times New Roman" panose="02020603050405020304" pitchFamily="18" charset="0"/>
              </a:rPr>
              <a:t>The depths also trembled. </a:t>
            </a:r>
          </a:p>
          <a:p>
            <a:r>
              <a:rPr lang="en-US" sz="2800" dirty="0" smtClean="0">
                <a:latin typeface="Times New Roman" panose="02020603050405020304" pitchFamily="18" charset="0"/>
                <a:cs typeface="Times New Roman" panose="02020603050405020304" pitchFamily="18" charset="0"/>
              </a:rPr>
              <a:t>17 The clouds poured out water;</a:t>
            </a:r>
          </a:p>
          <a:p>
            <a:r>
              <a:rPr lang="en-US" sz="2800" dirty="0" smtClean="0">
                <a:latin typeface="Times New Roman" panose="02020603050405020304" pitchFamily="18" charset="0"/>
                <a:cs typeface="Times New Roman" panose="02020603050405020304" pitchFamily="18" charset="0"/>
              </a:rPr>
              <a:t>The skies sent out a sound;</a:t>
            </a:r>
          </a:p>
          <a:p>
            <a:r>
              <a:rPr lang="en-US" sz="2800" dirty="0" smtClean="0">
                <a:latin typeface="Times New Roman" panose="02020603050405020304" pitchFamily="18" charset="0"/>
                <a:cs typeface="Times New Roman" panose="02020603050405020304" pitchFamily="18" charset="0"/>
              </a:rPr>
              <a:t>Your arrows also flashed about. </a:t>
            </a:r>
          </a:p>
          <a:p>
            <a:r>
              <a:rPr lang="en-US" sz="2800" dirty="0" smtClean="0">
                <a:latin typeface="Times New Roman" panose="02020603050405020304" pitchFamily="18" charset="0"/>
                <a:cs typeface="Times New Roman" panose="02020603050405020304" pitchFamily="18" charset="0"/>
              </a:rPr>
              <a:t>18 The voice of Your thunder was in the whirlwind;</a:t>
            </a:r>
          </a:p>
          <a:p>
            <a:r>
              <a:rPr lang="en-US" sz="2800" dirty="0" smtClean="0">
                <a:latin typeface="Times New Roman" panose="02020603050405020304" pitchFamily="18" charset="0"/>
                <a:cs typeface="Times New Roman" panose="02020603050405020304" pitchFamily="18" charset="0"/>
              </a:rPr>
              <a:t>The </a:t>
            </a:r>
            <a:r>
              <a:rPr lang="en-US" sz="2800" dirty="0" err="1" smtClean="0">
                <a:latin typeface="Times New Roman" panose="02020603050405020304" pitchFamily="18" charset="0"/>
                <a:cs typeface="Times New Roman" panose="02020603050405020304" pitchFamily="18" charset="0"/>
              </a:rPr>
              <a:t>lightnings</a:t>
            </a:r>
            <a:r>
              <a:rPr lang="en-US" sz="2800" dirty="0" smtClean="0">
                <a:latin typeface="Times New Roman" panose="02020603050405020304" pitchFamily="18" charset="0"/>
                <a:cs typeface="Times New Roman" panose="02020603050405020304" pitchFamily="18" charset="0"/>
              </a:rPr>
              <a:t> lit up the world;</a:t>
            </a:r>
          </a:p>
          <a:p>
            <a:r>
              <a:rPr lang="en-US" sz="2800" dirty="0" smtClean="0">
                <a:latin typeface="Times New Roman" panose="02020603050405020304" pitchFamily="18" charset="0"/>
                <a:cs typeface="Times New Roman" panose="02020603050405020304" pitchFamily="18" charset="0"/>
              </a:rPr>
              <a:t>The earth trembled and shook. </a:t>
            </a:r>
          </a:p>
          <a:p>
            <a:r>
              <a:rPr lang="en-US" sz="2800" dirty="0" smtClean="0">
                <a:latin typeface="Times New Roman" panose="02020603050405020304" pitchFamily="18" charset="0"/>
                <a:cs typeface="Times New Roman" panose="02020603050405020304" pitchFamily="18" charset="0"/>
              </a:rPr>
              <a:t>19 Your way was in the sea,</a:t>
            </a:r>
          </a:p>
          <a:p>
            <a:r>
              <a:rPr lang="en-US" sz="2800" dirty="0" smtClean="0">
                <a:latin typeface="Times New Roman" panose="02020603050405020304" pitchFamily="18" charset="0"/>
                <a:cs typeface="Times New Roman" panose="02020603050405020304" pitchFamily="18" charset="0"/>
              </a:rPr>
              <a:t>Your path in the great waters,</a:t>
            </a:r>
          </a:p>
          <a:p>
            <a:r>
              <a:rPr lang="en-US" sz="2800" dirty="0" smtClean="0">
                <a:latin typeface="Times New Roman" panose="02020603050405020304" pitchFamily="18" charset="0"/>
                <a:cs typeface="Times New Roman" panose="02020603050405020304" pitchFamily="18" charset="0"/>
              </a:rPr>
              <a:t>And Your footsteps were not known. </a:t>
            </a:r>
          </a:p>
          <a:p>
            <a:r>
              <a:rPr lang="en-US" sz="2800" dirty="0" smtClean="0">
                <a:latin typeface="Times New Roman" panose="02020603050405020304" pitchFamily="18" charset="0"/>
                <a:cs typeface="Times New Roman" panose="02020603050405020304" pitchFamily="18" charset="0"/>
              </a:rPr>
              <a:t>20 You led Your people like a flock </a:t>
            </a:r>
          </a:p>
          <a:p>
            <a:r>
              <a:rPr lang="en-US" sz="2800" dirty="0" smtClean="0">
                <a:latin typeface="Times New Roman" panose="02020603050405020304" pitchFamily="18" charset="0"/>
                <a:cs typeface="Times New Roman" panose="02020603050405020304" pitchFamily="18" charset="0"/>
              </a:rPr>
              <a:t>By the hand of Moses and Aaron. </a:t>
            </a:r>
          </a:p>
        </p:txBody>
      </p:sp>
    </p:spTree>
    <p:extLst>
      <p:ext uri="{BB962C8B-B14F-4D97-AF65-F5344CB8AC3E}">
        <p14:creationId xmlns:p14="http://schemas.microsoft.com/office/powerpoint/2010/main" val="3777528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50000"/>
                </a:scheme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Tree>
    <p:extLst>
      <p:ext uri="{BB962C8B-B14F-4D97-AF65-F5344CB8AC3E}">
        <p14:creationId xmlns:p14="http://schemas.microsoft.com/office/powerpoint/2010/main" val="703566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srgbClr val="FFC000">
                    <a:lumMod val="75000"/>
                  </a:srgbClr>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Lessons From the Psalm</a:t>
            </a:r>
            <a:endParaRPr lang="en-US" sz="32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6950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1938992"/>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914400" lvl="1" indent="-457200">
              <a:buFont typeface="+mj-lt"/>
              <a:buAutoNum type="alphaLcPeriod"/>
            </a:pPr>
            <a:r>
              <a:rPr lang="en-US" sz="2400" dirty="0" smtClean="0"/>
              <a:t>Time to weep (</a:t>
            </a:r>
            <a:r>
              <a:rPr lang="en-US" sz="2400" dirty="0" err="1" smtClean="0"/>
              <a:t>Ecc</a:t>
            </a:r>
            <a:r>
              <a:rPr lang="en-US" sz="2400" dirty="0" smtClean="0"/>
              <a:t>. 3:4)</a:t>
            </a:r>
          </a:p>
          <a:p>
            <a:pPr marL="914400" lvl="1" indent="-457200">
              <a:buFont typeface="+mj-lt"/>
              <a:buAutoNum type="alphaLcPeriod"/>
            </a:pPr>
            <a:r>
              <a:rPr lang="en-US" sz="2400" dirty="0" smtClean="0"/>
              <a:t>Jesus wept (John 11:35)</a:t>
            </a:r>
          </a:p>
          <a:p>
            <a:pPr marL="914400" lvl="1" indent="-457200">
              <a:buFont typeface="+mj-lt"/>
              <a:buAutoNum type="alphaLcPeriod"/>
            </a:pPr>
            <a:r>
              <a:rPr lang="en-US" sz="2400" dirty="0" smtClean="0"/>
              <a:t>Something therapeutic about tears – its helps purge the heartache</a:t>
            </a:r>
            <a:endParaRPr lang="en-US" sz="2400" dirty="0"/>
          </a:p>
        </p:txBody>
      </p:sp>
    </p:spTree>
    <p:extLst>
      <p:ext uri="{BB962C8B-B14F-4D97-AF65-F5344CB8AC3E}">
        <p14:creationId xmlns:p14="http://schemas.microsoft.com/office/powerpoint/2010/main" val="1977546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1938992"/>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914400" lvl="1" indent="-457200">
              <a:buFont typeface="+mj-lt"/>
              <a:buAutoNum type="alphaLcPeriod"/>
            </a:pPr>
            <a:r>
              <a:rPr lang="en-US" sz="2400" dirty="0" smtClean="0"/>
              <a:t>Often so busy in daily life – fail to think and meditate</a:t>
            </a:r>
          </a:p>
          <a:p>
            <a:pPr marL="914400" lvl="1" indent="-457200">
              <a:buFont typeface="+mj-lt"/>
              <a:buAutoNum type="alphaLcPeriod"/>
            </a:pPr>
            <a:r>
              <a:rPr lang="en-US" sz="2400" dirty="0" smtClean="0"/>
              <a:t>Danger of forgetting in times of ease (Deut. 6:10-12)</a:t>
            </a:r>
          </a:p>
          <a:p>
            <a:pPr marL="914400" lvl="1" indent="-457200">
              <a:buFont typeface="+mj-lt"/>
              <a:buAutoNum type="alphaLcPeriod"/>
            </a:pPr>
            <a:r>
              <a:rPr lang="en-US" sz="2400" dirty="0" smtClean="0"/>
              <a:t>Grief and sorry promote serious thought</a:t>
            </a:r>
            <a:endParaRPr lang="en-US" sz="2400" dirty="0"/>
          </a:p>
        </p:txBody>
      </p:sp>
    </p:spTree>
    <p:extLst>
      <p:ext uri="{BB962C8B-B14F-4D97-AF65-F5344CB8AC3E}">
        <p14:creationId xmlns:p14="http://schemas.microsoft.com/office/powerpoint/2010/main" val="4249840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1938992"/>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914400" lvl="1" indent="-457200">
              <a:buFont typeface="+mj-lt"/>
              <a:buAutoNum type="alphaLcPeriod"/>
            </a:pPr>
            <a:r>
              <a:rPr lang="en-US" sz="2400" dirty="0" smtClean="0"/>
              <a:t>No shame in having questions or doubts</a:t>
            </a:r>
          </a:p>
          <a:p>
            <a:pPr marL="914400" lvl="1" indent="-457200">
              <a:buFont typeface="+mj-lt"/>
              <a:buAutoNum type="alphaLcPeriod"/>
            </a:pPr>
            <a:r>
              <a:rPr lang="en-US" sz="2400" dirty="0" smtClean="0"/>
              <a:t>Shame in accepting the questions as the final answer</a:t>
            </a:r>
            <a:endParaRPr lang="en-US" sz="2400" dirty="0"/>
          </a:p>
        </p:txBody>
      </p:sp>
    </p:spTree>
    <p:extLst>
      <p:ext uri="{BB962C8B-B14F-4D97-AF65-F5344CB8AC3E}">
        <p14:creationId xmlns:p14="http://schemas.microsoft.com/office/powerpoint/2010/main" val="2822644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4154984"/>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457200" indent="-457200">
              <a:buFont typeface="+mj-lt"/>
              <a:buAutoNum type="arabicPeriod"/>
            </a:pPr>
            <a:r>
              <a:rPr lang="en-US" sz="2400" dirty="0" smtClean="0"/>
              <a:t>Troubled soul has a narrow focus (vv. 10-15)</a:t>
            </a:r>
          </a:p>
          <a:p>
            <a:pPr marL="914400" lvl="1" indent="-457200">
              <a:buFont typeface="+mj-lt"/>
              <a:buAutoNum type="alphaLcPeriod"/>
            </a:pPr>
            <a:r>
              <a:rPr lang="en-US" sz="2400" dirty="0" smtClean="0"/>
              <a:t>“It depicts the struggle of a soul as </a:t>
            </a:r>
            <a:r>
              <a:rPr lang="en-US" sz="2400" dirty="0" err="1" smtClean="0"/>
              <a:t>centred</a:t>
            </a:r>
            <a:r>
              <a:rPr lang="en-US" sz="2400" dirty="0" smtClean="0"/>
              <a:t> in a single night of anguish” (</a:t>
            </a:r>
            <a:r>
              <a:rPr lang="en-US" sz="2400" dirty="0" err="1" smtClean="0"/>
              <a:t>Scroggie</a:t>
            </a:r>
            <a:r>
              <a:rPr lang="en-US" sz="2400" dirty="0" smtClean="0"/>
              <a:t>)</a:t>
            </a:r>
          </a:p>
          <a:p>
            <a:pPr marL="914400" lvl="1" indent="-457200">
              <a:buFont typeface="+mj-lt"/>
              <a:buAutoNum type="alphaLcPeriod"/>
            </a:pPr>
            <a:r>
              <a:rPr lang="en-US" sz="2400" dirty="0" smtClean="0"/>
              <a:t>We “find reassurance by looking </a:t>
            </a:r>
            <a:r>
              <a:rPr lang="en-US" sz="2400" i="1" dirty="0" smtClean="0"/>
              <a:t>behind</a:t>
            </a:r>
            <a:r>
              <a:rPr lang="en-US" sz="2400" dirty="0" smtClean="0"/>
              <a:t> and </a:t>
            </a:r>
            <a:r>
              <a:rPr lang="en-US" sz="2400" i="1" dirty="0" smtClean="0"/>
              <a:t>before</a:t>
            </a:r>
            <a:r>
              <a:rPr lang="en-US" sz="2400" dirty="0" smtClean="0"/>
              <a:t>, to </a:t>
            </a:r>
            <a:r>
              <a:rPr lang="en-US" sz="2400" i="1" dirty="0" smtClean="0"/>
              <a:t>history</a:t>
            </a:r>
            <a:r>
              <a:rPr lang="en-US" sz="2400" dirty="0" smtClean="0"/>
              <a:t> and to </a:t>
            </a:r>
            <a:r>
              <a:rPr lang="en-US" sz="2400" i="1" dirty="0" smtClean="0"/>
              <a:t>heaven</a:t>
            </a:r>
            <a:r>
              <a:rPr lang="en-US" sz="2400" dirty="0" smtClean="0"/>
              <a:t>” (</a:t>
            </a:r>
            <a:r>
              <a:rPr lang="en-US" sz="2400" dirty="0" err="1" smtClean="0"/>
              <a:t>Scroggie</a:t>
            </a:r>
            <a:r>
              <a:rPr lang="en-US" sz="2400" dirty="0" smtClean="0"/>
              <a:t>)</a:t>
            </a:r>
          </a:p>
          <a:p>
            <a:pPr marL="914400" lvl="1" indent="-457200">
              <a:buFont typeface="+mj-lt"/>
              <a:buAutoNum type="alphaLcPeriod"/>
            </a:pPr>
            <a:r>
              <a:rPr lang="en-US" sz="2400" dirty="0" smtClean="0"/>
              <a:t>“As he lay awake, despair and hope battled within him for the mastery, and before day dawned a great light had flooded his soul” (</a:t>
            </a:r>
            <a:r>
              <a:rPr lang="en-US" sz="2400" dirty="0" err="1" smtClean="0"/>
              <a:t>Scroggie</a:t>
            </a:r>
            <a:r>
              <a:rPr lang="en-US" sz="2400" dirty="0" smtClean="0"/>
              <a:t>)</a:t>
            </a:r>
            <a:endParaRPr lang="en-US" sz="2400" dirty="0"/>
          </a:p>
        </p:txBody>
      </p:sp>
    </p:spTree>
    <p:extLst>
      <p:ext uri="{BB962C8B-B14F-4D97-AF65-F5344CB8AC3E}">
        <p14:creationId xmlns:p14="http://schemas.microsoft.com/office/powerpoint/2010/main" val="719664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3046988"/>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457200" indent="-457200">
              <a:buFont typeface="+mj-lt"/>
              <a:buAutoNum type="arabicPeriod"/>
            </a:pPr>
            <a:r>
              <a:rPr lang="en-US" sz="2400" dirty="0" smtClean="0"/>
              <a:t>Troubled soul has a narrow focus (vv. 10-15)</a:t>
            </a:r>
          </a:p>
          <a:p>
            <a:pPr marL="457200" indent="-457200">
              <a:buFont typeface="+mj-lt"/>
              <a:buAutoNum type="arabicPeriod"/>
            </a:pPr>
            <a:r>
              <a:rPr lang="en-US" sz="2400" dirty="0" smtClean="0"/>
              <a:t>Remember God’s power is greater than power of world (vv. 16-18)</a:t>
            </a:r>
          </a:p>
          <a:p>
            <a:pPr marL="914400" lvl="1" indent="-457200">
              <a:buFont typeface="+mj-lt"/>
              <a:buAutoNum type="alphaLcPeriod"/>
            </a:pPr>
            <a:r>
              <a:rPr lang="en-US" sz="2400" dirty="0" smtClean="0"/>
              <a:t>Psalmist has seen the power of Assyria &amp; Babylon</a:t>
            </a:r>
          </a:p>
          <a:p>
            <a:pPr marL="914400" lvl="1" indent="-457200">
              <a:buFont typeface="+mj-lt"/>
              <a:buAutoNum type="alphaLcPeriod"/>
            </a:pPr>
            <a:r>
              <a:rPr lang="en-US" sz="2400" dirty="0" smtClean="0"/>
              <a:t>Nothing compares to the power of God</a:t>
            </a:r>
            <a:endParaRPr lang="en-US" sz="2400" dirty="0"/>
          </a:p>
        </p:txBody>
      </p:sp>
    </p:spTree>
    <p:extLst>
      <p:ext uri="{BB962C8B-B14F-4D97-AF65-F5344CB8AC3E}">
        <p14:creationId xmlns:p14="http://schemas.microsoft.com/office/powerpoint/2010/main" val="1771118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Psalm 77</a:t>
            </a:r>
            <a:endParaRPr lang="en-US" sz="5400" b="1" cap="none" spc="0" dirty="0">
              <a:ln/>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t>Lessons From The Psalm</a:t>
            </a:r>
            <a:endParaRPr lang="en-US" sz="3200" dirty="0"/>
          </a:p>
        </p:txBody>
      </p:sp>
      <p:sp>
        <p:nvSpPr>
          <p:cNvPr id="4" name="TextBox 3"/>
          <p:cNvSpPr txBox="1"/>
          <p:nvPr/>
        </p:nvSpPr>
        <p:spPr>
          <a:xfrm>
            <a:off x="376518" y="1757311"/>
            <a:ext cx="8054787" cy="4524315"/>
          </a:xfrm>
          <a:prstGeom prst="rect">
            <a:avLst/>
          </a:prstGeom>
          <a:noFill/>
        </p:spPr>
        <p:txBody>
          <a:bodyPr wrap="square" rtlCol="0">
            <a:spAutoFit/>
          </a:bodyPr>
          <a:lstStyle/>
          <a:p>
            <a:pPr marL="457200" indent="-457200">
              <a:buFont typeface="+mj-lt"/>
              <a:buAutoNum type="arabicPeriod"/>
            </a:pPr>
            <a:r>
              <a:rPr lang="en-US" sz="2400" dirty="0" smtClean="0"/>
              <a:t>Cry out to God &amp; express your grief (vv. 1-3)</a:t>
            </a:r>
          </a:p>
          <a:p>
            <a:pPr marL="457200" indent="-457200">
              <a:buFont typeface="+mj-lt"/>
              <a:buAutoNum type="arabicPeriod"/>
            </a:pPr>
            <a:r>
              <a:rPr lang="en-US" sz="2400" dirty="0" smtClean="0"/>
              <a:t>Sleepless nights of anguish can drive sober thinking (vv. 4-6)</a:t>
            </a:r>
          </a:p>
          <a:p>
            <a:pPr marL="457200" indent="-457200">
              <a:buFont typeface="+mj-lt"/>
              <a:buAutoNum type="arabicPeriod"/>
            </a:pPr>
            <a:r>
              <a:rPr lang="en-US" sz="2400" dirty="0" smtClean="0"/>
              <a:t>Ask questions – but seek the answer (vv. 7-9)</a:t>
            </a:r>
          </a:p>
          <a:p>
            <a:pPr marL="457200" indent="-457200">
              <a:buFont typeface="+mj-lt"/>
              <a:buAutoNum type="arabicPeriod"/>
            </a:pPr>
            <a:r>
              <a:rPr lang="en-US" sz="2400" dirty="0" smtClean="0"/>
              <a:t>Troubled soul has a narrow focus (vv. 10-15)</a:t>
            </a:r>
          </a:p>
          <a:p>
            <a:pPr marL="457200" indent="-457200">
              <a:buFont typeface="+mj-lt"/>
              <a:buAutoNum type="arabicPeriod"/>
            </a:pPr>
            <a:r>
              <a:rPr lang="en-US" sz="2400" dirty="0" smtClean="0"/>
              <a:t>Remember God’s power is greater than power of world (vv. 16-18)</a:t>
            </a:r>
          </a:p>
          <a:p>
            <a:pPr marL="457200" indent="-457200">
              <a:buFont typeface="+mj-lt"/>
              <a:buAutoNum type="arabicPeriod"/>
            </a:pPr>
            <a:r>
              <a:rPr lang="en-US" sz="2400" dirty="0" smtClean="0"/>
              <a:t>God has delivered his people &amp; can deliver (vv. 19-20)</a:t>
            </a:r>
          </a:p>
          <a:p>
            <a:pPr marL="914400" lvl="1" indent="-457200">
              <a:buFont typeface="+mj-lt"/>
              <a:buAutoNum type="alphaLcPeriod"/>
            </a:pPr>
            <a:r>
              <a:rPr lang="en-US" sz="2400" dirty="0" smtClean="0"/>
              <a:t>Thinking of the past helps us (v. 12)</a:t>
            </a:r>
          </a:p>
          <a:p>
            <a:pPr marL="914400" lvl="1" indent="-457200">
              <a:buFont typeface="+mj-lt"/>
              <a:buAutoNum type="alphaLcPeriod"/>
            </a:pPr>
            <a:r>
              <a:rPr lang="en-US" sz="2400" dirty="0" smtClean="0"/>
              <a:t>Talking of the past helps others (v. 12)</a:t>
            </a:r>
          </a:p>
          <a:p>
            <a:pPr marL="914400" lvl="1" indent="-457200">
              <a:buFont typeface="+mj-lt"/>
              <a:buAutoNum type="alphaLcPeriod"/>
            </a:pPr>
            <a:r>
              <a:rPr lang="en-US" sz="2400" dirty="0" smtClean="0"/>
              <a:t>Same God that delivered from Egypt – will deliver from Babylon</a:t>
            </a:r>
          </a:p>
          <a:p>
            <a:pPr marL="914400" lvl="1" indent="-457200">
              <a:buFont typeface="+mj-lt"/>
              <a:buAutoNum type="alphaLcPeriod"/>
            </a:pPr>
            <a:r>
              <a:rPr lang="en-US" sz="2400" dirty="0" smtClean="0"/>
              <a:t>Same God will deliver us!</a:t>
            </a:r>
          </a:p>
        </p:txBody>
      </p:sp>
    </p:spTree>
    <p:extLst>
      <p:ext uri="{BB962C8B-B14F-4D97-AF65-F5344CB8AC3E}">
        <p14:creationId xmlns:p14="http://schemas.microsoft.com/office/powerpoint/2010/main" val="457807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Effect transition="in" filter="fade">
                                      <p:cBhvr>
                                        <p:cTn id="28" dur="1000"/>
                                        <p:tgtEl>
                                          <p:spTgt spid="4">
                                            <p:txEl>
                                              <p:pRg st="9" end="9"/>
                                            </p:txEl>
                                          </p:spTgt>
                                        </p:tgtEl>
                                      </p:cBhvr>
                                    </p:animEffect>
                                    <p:anim calcmode="lin" valueType="num">
                                      <p:cBhvr>
                                        <p:cTn id="2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Lessons From the Psalm</a:t>
            </a:r>
            <a:endParaRPr lang="en-US" sz="32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1045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1671</TotalTime>
  <Words>1800</Words>
  <Application>Microsoft Office PowerPoint</Application>
  <PresentationFormat>On-screen Show (4:3)</PresentationFormat>
  <Paragraphs>251</Paragraphs>
  <Slides>29</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29</vt:i4>
      </vt:variant>
    </vt:vector>
  </HeadingPairs>
  <TitlesOfParts>
    <vt:vector size="41" baseType="lpstr">
      <vt:lpstr>Algerian</vt:lpstr>
      <vt:lpstr>Arial</vt:lpstr>
      <vt:lpstr>Calibri</vt:lpstr>
      <vt:lpstr>Calibri Light</vt:lpstr>
      <vt:lpstr>Century Gothic</vt:lpstr>
      <vt:lpstr>Segoe UI</vt:lpstr>
      <vt:lpstr>Times New Roman</vt:lpstr>
      <vt:lpstr>Office Theme</vt:lpstr>
      <vt:lpstr>1_Office Theme</vt:lpstr>
      <vt:lpstr>2_Office Theme</vt:lpstr>
      <vt:lpstr>Seashell visions design template</vt:lpstr>
      <vt:lpstr>1_Seashell visions design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24</cp:revision>
  <cp:lastPrinted>2014-08-31T01:44:37Z</cp:lastPrinted>
  <dcterms:created xsi:type="dcterms:W3CDTF">2014-03-22T04:11:31Z</dcterms:created>
  <dcterms:modified xsi:type="dcterms:W3CDTF">2014-10-30T14:22:22Z</dcterms:modified>
</cp:coreProperties>
</file>