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39" r:id="rId4"/>
    <p:sldMasterId id="2147483751" r:id="rId5"/>
    <p:sldMasterId id="2147483763" r:id="rId6"/>
    <p:sldMasterId id="2147483787" r:id="rId7"/>
    <p:sldMasterId id="2147483811" r:id="rId8"/>
  </p:sldMasterIdLst>
  <p:handoutMasterIdLst>
    <p:handoutMasterId r:id="rId46"/>
  </p:handoutMasterIdLst>
  <p:sldIdLst>
    <p:sldId id="290" r:id="rId9"/>
    <p:sldId id="292" r:id="rId10"/>
    <p:sldId id="291" r:id="rId11"/>
    <p:sldId id="295" r:id="rId12"/>
    <p:sldId id="293" r:id="rId13"/>
    <p:sldId id="294" r:id="rId14"/>
    <p:sldId id="297" r:id="rId15"/>
    <p:sldId id="306" r:id="rId16"/>
    <p:sldId id="307" r:id="rId17"/>
    <p:sldId id="308" r:id="rId18"/>
    <p:sldId id="311" r:id="rId19"/>
    <p:sldId id="313" r:id="rId20"/>
    <p:sldId id="314" r:id="rId21"/>
    <p:sldId id="366" r:id="rId22"/>
    <p:sldId id="367" r:id="rId23"/>
    <p:sldId id="368" r:id="rId24"/>
    <p:sldId id="374" r:id="rId25"/>
    <p:sldId id="379" r:id="rId26"/>
    <p:sldId id="380" r:id="rId27"/>
    <p:sldId id="381" r:id="rId28"/>
    <p:sldId id="369" r:id="rId29"/>
    <p:sldId id="375" r:id="rId30"/>
    <p:sldId id="382" r:id="rId31"/>
    <p:sldId id="383" r:id="rId32"/>
    <p:sldId id="370" r:id="rId33"/>
    <p:sldId id="376" r:id="rId34"/>
    <p:sldId id="384" r:id="rId35"/>
    <p:sldId id="385" r:id="rId36"/>
    <p:sldId id="371" r:id="rId37"/>
    <p:sldId id="377" r:id="rId38"/>
    <p:sldId id="386" r:id="rId39"/>
    <p:sldId id="387" r:id="rId40"/>
    <p:sldId id="372" r:id="rId41"/>
    <p:sldId id="378" r:id="rId42"/>
    <p:sldId id="388" r:id="rId43"/>
    <p:sldId id="389" r:id="rId44"/>
    <p:sldId id="373" r:id="rId45"/>
  </p:sldIdLst>
  <p:sldSz cx="9144000" cy="6858000" type="screen4x3"/>
  <p:notesSz cx="7010400" cy="9296400"/>
  <p:embeddedFontLs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Calibri Light" panose="020F0302020204030204" pitchFamily="34" charset="0"/>
      <p:regular r:id="rId51"/>
      <p:italic r:id="rId52"/>
    </p:embeddedFont>
    <p:embeddedFont>
      <p:font typeface="Wingdings 2" panose="05020102010507070707" pitchFamily="18" charset="2"/>
      <p:regular r:id="rId53"/>
    </p:embeddedFont>
    <p:embeddedFont>
      <p:font typeface="Franklin Gothic Medium" panose="020B0603020102020204" pitchFamily="34" charset="0"/>
      <p:regular r:id="rId54"/>
      <p:italic r:id="rId55"/>
    </p:embeddedFont>
    <p:embeddedFont>
      <p:font typeface="Franklin Gothic Book" panose="020B0503020102020204" pitchFamily="34" charset="0"/>
      <p:regular r:id="rId56"/>
      <p:italic r:id="rId57"/>
    </p:embeddedFont>
    <p:embeddedFont>
      <p:font typeface="Kristen ITC" panose="03050502040202030202" pitchFamily="66" charset="0"/>
      <p:regular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Algerian" panose="04020705040A02060702" pitchFamily="82" charset="0"/>
      <p:regular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font" Target="fonts/font15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handoutMaster" Target="handoutMasters/handoutMaster1.xml"/><Relationship Id="rId59" Type="http://schemas.openxmlformats.org/officeDocument/2006/relationships/font" Target="fonts/font13.fntdata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8.fntdata"/><Relationship Id="rId62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00F0D-707A-49CB-82A9-E23CA32D588B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CC51D-ABD9-46D7-930E-5CC68AFC8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49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4959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25691"/>
      </p:ext>
    </p:extLst>
  </p:cSld>
  <p:clrMapOvr>
    <a:masterClrMapping/>
  </p:clrMapOvr>
  <p:transition spd="med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97506"/>
      </p:ext>
    </p:extLst>
  </p:cSld>
  <p:clrMapOvr>
    <a:masterClrMapping/>
  </p:clrMapOvr>
  <p:transition spd="med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50706"/>
      </p:ext>
    </p:extLst>
  </p:cSld>
  <p:clrMapOvr>
    <a:masterClrMapping/>
  </p:clrMapOvr>
  <p:transition spd="med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87726"/>
      </p:ext>
    </p:extLst>
  </p:cSld>
  <p:clrMapOvr>
    <a:masterClrMapping/>
  </p:clrMapOvr>
  <p:transition spd="med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49432"/>
      </p:ext>
    </p:extLst>
  </p:cSld>
  <p:clrMapOvr>
    <a:masterClrMapping/>
  </p:clrMapOvr>
  <p:transition spd="med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8789"/>
      </p:ext>
    </p:extLst>
  </p:cSld>
  <p:clrMapOvr>
    <a:masterClrMapping/>
  </p:clrMapOvr>
  <p:transition spd="med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64047"/>
      </p:ext>
    </p:extLst>
  </p:cSld>
  <p:clrMapOvr>
    <a:masterClrMapping/>
  </p:clrMapOvr>
  <p:transition spd="med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70218"/>
      </p:ext>
    </p:extLst>
  </p:cSld>
  <p:clrMapOvr>
    <a:masterClrMapping/>
  </p:clrMapOvr>
  <p:transition spd="med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13729"/>
      </p:ext>
    </p:extLst>
  </p:cSld>
  <p:clrMapOvr>
    <a:masterClrMapping/>
  </p:clrMapOvr>
  <p:transition spd="med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9642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5129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3932"/>
      </p:ext>
    </p:extLst>
  </p:cSld>
  <p:clrMapOvr>
    <a:masterClrMapping/>
  </p:clrMapOvr>
  <p:transition spd="med">
    <p:pull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97146"/>
      </p:ext>
    </p:extLst>
  </p:cSld>
  <p:clrMapOvr>
    <a:masterClrMapping/>
  </p:clrMapOvr>
  <p:transition spd="med">
    <p:pull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53237"/>
      </p:ext>
    </p:extLst>
  </p:cSld>
  <p:clrMapOvr>
    <a:masterClrMapping/>
  </p:clrMapOvr>
  <p:transition spd="med">
    <p:pull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470"/>
      </p:ext>
    </p:extLst>
  </p:cSld>
  <p:clrMapOvr>
    <a:masterClrMapping/>
  </p:clrMapOvr>
  <p:transition spd="med">
    <p:pull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72118"/>
      </p:ext>
    </p:extLst>
  </p:cSld>
  <p:clrMapOvr>
    <a:masterClrMapping/>
  </p:clrMapOvr>
  <p:transition spd="med">
    <p:pull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50858"/>
      </p:ext>
    </p:extLst>
  </p:cSld>
  <p:clrMapOvr>
    <a:masterClrMapping/>
  </p:clrMapOvr>
  <p:transition spd="med">
    <p:pull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60962"/>
      </p:ext>
    </p:extLst>
  </p:cSld>
  <p:clrMapOvr>
    <a:masterClrMapping/>
  </p:clrMapOvr>
  <p:transition spd="med">
    <p:pull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20420"/>
      </p:ext>
    </p:extLst>
  </p:cSld>
  <p:clrMapOvr>
    <a:masterClrMapping/>
  </p:clrMapOvr>
  <p:transition spd="med">
    <p:pull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82977"/>
      </p:ext>
    </p:extLst>
  </p:cSld>
  <p:clrMapOvr>
    <a:masterClrMapping/>
  </p:clrMapOvr>
  <p:transition spd="med">
    <p:pull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492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3278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71640"/>
      </p:ext>
    </p:extLst>
  </p:cSld>
  <p:clrMapOvr>
    <a:masterClrMapping/>
  </p:clrMapOvr>
  <p:transition spd="med">
    <p:pull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551"/>
      </p:ext>
    </p:extLst>
  </p:cSld>
  <p:clrMapOvr>
    <a:masterClrMapping/>
  </p:clrMapOvr>
  <p:transition spd="med">
    <p:pull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15211"/>
      </p:ext>
    </p:extLst>
  </p:cSld>
  <p:clrMapOvr>
    <a:masterClrMapping/>
  </p:clrMapOvr>
  <p:transition spd="med">
    <p:pull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64554"/>
      </p:ext>
    </p:extLst>
  </p:cSld>
  <p:clrMapOvr>
    <a:masterClrMapping/>
  </p:clrMapOvr>
  <p:transition spd="med">
    <p:pull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5866"/>
      </p:ext>
    </p:extLst>
  </p:cSld>
  <p:clrMapOvr>
    <a:masterClrMapping/>
  </p:clrMapOvr>
  <p:transition spd="med">
    <p:pull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54830"/>
      </p:ext>
    </p:extLst>
  </p:cSld>
  <p:clrMapOvr>
    <a:masterClrMapping/>
  </p:clrMapOvr>
  <p:transition spd="med">
    <p:pull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70974"/>
      </p:ext>
    </p:extLst>
  </p:cSld>
  <p:clrMapOvr>
    <a:masterClrMapping/>
  </p:clrMapOvr>
  <p:transition spd="med">
    <p:pull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6262"/>
      </p:ext>
    </p:extLst>
  </p:cSld>
  <p:clrMapOvr>
    <a:masterClrMapping/>
  </p:clrMapOvr>
  <p:transition spd="med">
    <p:pull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22093"/>
      </p:ext>
    </p:extLst>
  </p:cSld>
  <p:clrMapOvr>
    <a:masterClrMapping/>
  </p:clrMapOvr>
  <p:transition spd="med">
    <p:pull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70379"/>
      </p:ext>
    </p:extLst>
  </p:cSld>
  <p:clrMapOvr>
    <a:masterClrMapping/>
  </p:clrMapOvr>
  <p:transition spd="med">
    <p:pull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95600"/>
            <a:ext cx="73914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733800"/>
            <a:ext cx="7391400" cy="609600"/>
          </a:xfrm>
        </p:spPr>
        <p:txBody>
          <a:bodyPr/>
          <a:lstStyle>
            <a:lvl1pPr marL="0" indent="0" algn="ctr">
              <a:buFontTx/>
              <a:buNone/>
              <a:defRPr sz="2400" b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BB4E24-2BD5-4775-B2BA-A9BDFC9457D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2593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D09F4-1CF1-46C7-8086-4DD60F00423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13991"/>
      </p:ext>
    </p:extLst>
  </p:cSld>
  <p:clrMapOvr>
    <a:masterClrMapping/>
  </p:clrMapOvr>
  <p:transition spd="med">
    <p:pull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47225-E425-4742-B1E8-040EF12995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19675"/>
      </p:ext>
    </p:extLst>
  </p:cSld>
  <p:clrMapOvr>
    <a:masterClrMapping/>
  </p:clrMapOvr>
  <p:transition spd="med">
    <p:pull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914400"/>
            <a:ext cx="34671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914400"/>
            <a:ext cx="34671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5F5E5-C922-4714-9E01-AE5D1617D08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033042"/>
      </p:ext>
    </p:extLst>
  </p:cSld>
  <p:clrMapOvr>
    <a:masterClrMapping/>
  </p:clrMapOvr>
  <p:transition spd="med">
    <p:pull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1131B-8EAD-4A9C-AA1B-DBE532B36DE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39739"/>
      </p:ext>
    </p:extLst>
  </p:cSld>
  <p:clrMapOvr>
    <a:masterClrMapping/>
  </p:clrMapOvr>
  <p:transition spd="med">
    <p:pull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40A2F-AD2A-48F8-95EC-6F0A559721D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361360"/>
      </p:ext>
    </p:extLst>
  </p:cSld>
  <p:clrMapOvr>
    <a:masterClrMapping/>
  </p:clrMapOvr>
  <p:transition spd="med">
    <p:pull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655FB-DF96-4FAB-BBD9-9179F8C89FB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483493"/>
      </p:ext>
    </p:extLst>
  </p:cSld>
  <p:clrMapOvr>
    <a:masterClrMapping/>
  </p:clrMapOvr>
  <p:transition spd="med">
    <p:pull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2E962-3C5F-4BE1-A6DA-577D3D11890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52207"/>
      </p:ext>
    </p:extLst>
  </p:cSld>
  <p:clrMapOvr>
    <a:masterClrMapping/>
  </p:clrMapOvr>
  <p:transition spd="med">
    <p:pull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31EF3-E9C8-4EC5-980D-AEB51D113B4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47194"/>
      </p:ext>
    </p:extLst>
  </p:cSld>
  <p:clrMapOvr>
    <a:masterClrMapping/>
  </p:clrMapOvr>
  <p:transition spd="med">
    <p:pull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04D62-81B3-4822-A6DE-AA35C95128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3575"/>
      </p:ext>
    </p:extLst>
  </p:cSld>
  <p:clrMapOvr>
    <a:masterClrMapping/>
  </p:clrMapOvr>
  <p:transition spd="med">
    <p:pull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F0039-C039-4457-871B-CBEB7E02634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8933"/>
      </p:ext>
    </p:extLst>
  </p:cSld>
  <p:clrMapOvr>
    <a:masterClrMapping/>
  </p:clrMapOvr>
  <p:transition spd="med">
    <p:pull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95600"/>
            <a:ext cx="73914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733800"/>
            <a:ext cx="7391400" cy="609600"/>
          </a:xfrm>
        </p:spPr>
        <p:txBody>
          <a:bodyPr/>
          <a:lstStyle>
            <a:lvl1pPr marL="0" indent="0" algn="ctr">
              <a:buFontTx/>
              <a:buNone/>
              <a:defRPr sz="2400" b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BB4E24-2BD5-4775-B2BA-A9BDFC9457D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7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D09F4-1CF1-46C7-8086-4DD60F00423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843842"/>
      </p:ext>
    </p:extLst>
  </p:cSld>
  <p:clrMapOvr>
    <a:masterClrMapping/>
  </p:clrMapOvr>
  <p:transition spd="med">
    <p:pull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47225-E425-4742-B1E8-040EF12995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2997"/>
      </p:ext>
    </p:extLst>
  </p:cSld>
  <p:clrMapOvr>
    <a:masterClrMapping/>
  </p:clrMapOvr>
  <p:transition spd="med">
    <p:pull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914400"/>
            <a:ext cx="34671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914400"/>
            <a:ext cx="34671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5F5E5-C922-4714-9E01-AE5D1617D08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40510"/>
      </p:ext>
    </p:extLst>
  </p:cSld>
  <p:clrMapOvr>
    <a:masterClrMapping/>
  </p:clrMapOvr>
  <p:transition spd="med">
    <p:pull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1131B-8EAD-4A9C-AA1B-DBE532B36DE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85535"/>
      </p:ext>
    </p:extLst>
  </p:cSld>
  <p:clrMapOvr>
    <a:masterClrMapping/>
  </p:clrMapOvr>
  <p:transition spd="med">
    <p:pull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40A2F-AD2A-48F8-95EC-6F0A559721D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22465"/>
      </p:ext>
    </p:extLst>
  </p:cSld>
  <p:clrMapOvr>
    <a:masterClrMapping/>
  </p:clrMapOvr>
  <p:transition spd="med">
    <p:pull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655FB-DF96-4FAB-BBD9-9179F8C89FB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345899"/>
      </p:ext>
    </p:extLst>
  </p:cSld>
  <p:clrMapOvr>
    <a:masterClrMapping/>
  </p:clrMapOvr>
  <p:transition spd="med">
    <p:pull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2E962-3C5F-4BE1-A6DA-577D3D11890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577070"/>
      </p:ext>
    </p:extLst>
  </p:cSld>
  <p:clrMapOvr>
    <a:masterClrMapping/>
  </p:clrMapOvr>
  <p:transition spd="med">
    <p:pull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A31EF3-E9C8-4EC5-980D-AEB51D113B4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47859"/>
      </p:ext>
    </p:extLst>
  </p:cSld>
  <p:clrMapOvr>
    <a:masterClrMapping/>
  </p:clrMapOvr>
  <p:transition spd="med">
    <p:pull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04D62-81B3-4822-A6DE-AA35C95128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190356"/>
      </p:ext>
    </p:extLst>
  </p:cSld>
  <p:clrMapOvr>
    <a:masterClrMapping/>
  </p:clrMapOvr>
  <p:transition spd="med">
    <p:pull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F0039-C039-4457-871B-CBEB7E02634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03077"/>
      </p:ext>
    </p:extLst>
  </p:cSld>
  <p:clrMapOvr>
    <a:masterClrMapping/>
  </p:clrMapOvr>
  <p:transition spd="med">
    <p:pull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14249"/>
      </p:ext>
    </p:extLst>
  </p:cSld>
  <p:clrMapOvr>
    <a:masterClrMapping/>
  </p:clrMapOvr>
  <p:transition spd="med">
    <p:pull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39511"/>
      </p:ext>
    </p:extLst>
  </p:cSld>
  <p:clrMapOvr>
    <a:masterClrMapping/>
  </p:clrMapOvr>
  <p:transition spd="med">
    <p:pull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542587"/>
      </p:ext>
    </p:extLst>
  </p:cSld>
  <p:clrMapOvr>
    <a:masterClrMapping/>
  </p:clrMapOvr>
  <p:transition spd="med">
    <p:pull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19600"/>
      </p:ext>
    </p:extLst>
  </p:cSld>
  <p:clrMapOvr>
    <a:masterClrMapping/>
  </p:clrMapOvr>
  <p:transition spd="med">
    <p:pull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44524"/>
      </p:ext>
    </p:extLst>
  </p:cSld>
  <p:clrMapOvr>
    <a:masterClrMapping/>
  </p:clrMapOvr>
  <p:transition spd="med">
    <p:pull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44438"/>
      </p:ext>
    </p:extLst>
  </p:cSld>
  <p:clrMapOvr>
    <a:masterClrMapping/>
  </p:clrMapOvr>
  <p:transition spd="med">
    <p:pull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28164"/>
      </p:ext>
    </p:extLst>
  </p:cSld>
  <p:clrMapOvr>
    <a:masterClrMapping/>
  </p:clrMapOvr>
  <p:transition spd="med">
    <p:pull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28700"/>
      </p:ext>
    </p:extLst>
  </p:cSld>
  <p:clrMapOvr>
    <a:masterClrMapping/>
  </p:clrMapOvr>
  <p:transition spd="med">
    <p:pull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37551"/>
      </p:ext>
    </p:extLst>
  </p:cSld>
  <p:clrMapOvr>
    <a:masterClrMapping/>
  </p:clrMapOvr>
  <p:transition spd="med">
    <p:pull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48182"/>
      </p:ext>
    </p:extLst>
  </p:cSld>
  <p:clrMapOvr>
    <a:masterClrMapping/>
  </p:clrMapOvr>
  <p:transition spd="med">
    <p:pull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96555"/>
      </p:ext>
    </p:extLst>
  </p:cSld>
  <p:clrMapOvr>
    <a:masterClrMapping/>
  </p:clrMapOvr>
  <p:transition spd="med">
    <p:pull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95171"/>
      </p:ext>
    </p:extLst>
  </p:cSld>
  <p:clrMapOvr>
    <a:masterClrMapping/>
  </p:clrMapOvr>
  <p:transition spd="med">
    <p:pull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34222731"/>
      </p:ext>
    </p:extLst>
  </p:cSld>
  <p:clrMapOvr>
    <a:masterClrMapping/>
  </p:clrMapOvr>
  <p:transition spd="med">
    <p:pull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710612"/>
      </p:ext>
    </p:extLst>
  </p:cSld>
  <p:clrMapOvr>
    <a:masterClrMapping/>
  </p:clrMapOvr>
  <p:transition spd="med">
    <p:pull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6697493"/>
      </p:ext>
    </p:extLst>
  </p:cSld>
  <p:clrMapOvr>
    <a:masterClrMapping/>
  </p:clrMapOvr>
  <p:transition spd="med">
    <p:pull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740746"/>
      </p:ext>
    </p:extLst>
  </p:cSld>
  <p:clrMapOvr>
    <a:masterClrMapping/>
  </p:clrMapOvr>
  <p:transition spd="med">
    <p:pull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4454128"/>
      </p:ext>
    </p:extLst>
  </p:cSld>
  <p:clrMapOvr>
    <a:masterClrMapping/>
  </p:clrMapOvr>
  <p:transition spd="med">
    <p:pull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91323"/>
      </p:ext>
    </p:extLst>
  </p:cSld>
  <p:clrMapOvr>
    <a:masterClrMapping/>
  </p:clrMapOvr>
  <p:transition spd="med">
    <p:pull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20855"/>
      </p:ext>
    </p:extLst>
  </p:cSld>
  <p:clrMapOvr>
    <a:masterClrMapping/>
  </p:clrMapOvr>
  <p:transition spd="med">
    <p:pull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662117"/>
      </p:ext>
    </p:extLst>
  </p:cSld>
  <p:clrMapOvr>
    <a:masterClrMapping/>
  </p:clrMapOvr>
  <p:transition spd="med">
    <p:pull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738182"/>
      </p:ext>
    </p:extLst>
  </p:cSld>
  <p:clrMapOvr>
    <a:masterClrMapping/>
  </p:clrMapOvr>
  <p:transition spd="med">
    <p:pull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66696"/>
      </p:ext>
    </p:extLst>
  </p:cSld>
  <p:clrMapOvr>
    <a:masterClrMapping/>
  </p:clrMapOvr>
  <p:transition spd="med">
    <p:pull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90402"/>
      </p:ext>
    </p:extLst>
  </p:cSld>
  <p:clrMapOvr>
    <a:masterClrMapping/>
  </p:clrMapOvr>
  <p:transition spd="med">
    <p:pull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60244"/>
      </p:ext>
    </p:extLst>
  </p:cSld>
  <p:clrMapOvr>
    <a:masterClrMapping/>
  </p:clrMapOvr>
  <p:transition spd="med">
    <p:pull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119702"/>
      </p:ext>
    </p:extLst>
  </p:cSld>
  <p:clrMapOvr>
    <a:masterClrMapping/>
  </p:clrMapOvr>
  <p:transition spd="med">
    <p:pull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190613"/>
      </p:ext>
    </p:extLst>
  </p:cSld>
  <p:clrMapOvr>
    <a:masterClrMapping/>
  </p:clrMapOvr>
  <p:transition spd="med">
    <p:pull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58643"/>
      </p:ext>
    </p:extLst>
  </p:cSld>
  <p:clrMapOvr>
    <a:masterClrMapping/>
  </p:clrMapOvr>
  <p:transition spd="med">
    <p:pull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40209"/>
      </p:ext>
    </p:extLst>
  </p:cSld>
  <p:clrMapOvr>
    <a:masterClrMapping/>
  </p:clrMapOvr>
  <p:transition spd="med">
    <p:pull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77566"/>
      </p:ext>
    </p:extLst>
  </p:cSld>
  <p:clrMapOvr>
    <a:masterClrMapping/>
  </p:clrMapOvr>
  <p:transition spd="med">
    <p:pull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47629"/>
      </p:ext>
    </p:extLst>
  </p:cSld>
  <p:clrMapOvr>
    <a:masterClrMapping/>
  </p:clrMapOvr>
  <p:transition spd="med">
    <p:pull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40689"/>
      </p:ext>
    </p:extLst>
  </p:cSld>
  <p:clrMapOvr>
    <a:masterClrMapping/>
  </p:clrMapOvr>
  <p:transition spd="med">
    <p:pull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589501"/>
      </p:ext>
    </p:extLst>
  </p:cSld>
  <p:clrMapOvr>
    <a:masterClrMapping/>
  </p:clrMapOvr>
  <p:transition spd="med">
    <p:pull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766339"/>
      </p:ext>
    </p:extLst>
  </p:cSld>
  <p:clrMapOvr>
    <a:masterClrMapping/>
  </p:clrMapOvr>
  <p:transition spd="med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www.jerusalemtempleprayers.com/uploads/images/77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3" y="1"/>
            <a:ext cx="9250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8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www.jerusalemtempleprayers.com/uploads/images/77.jp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3" y="1"/>
            <a:ext cx="9250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37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03C62-B6D3-4462-A172-3015AB74DA43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94447-14C4-40DE-AE62-4B3531A75842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www.jerusalemtempleprayers.com/uploads/images/77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6" y="185738"/>
            <a:ext cx="1957388" cy="1451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17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914400"/>
            <a:ext cx="7086600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41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4DF762-E66F-407F-A041-E872E0DA18AA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220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o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o"/>
        <a:defRPr sz="28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o"/>
        <a:defRPr sz="24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914400"/>
            <a:ext cx="7086600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41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41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41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4DF762-E66F-407F-A041-E872E0DA18AA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053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o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o"/>
        <a:defRPr sz="28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o"/>
        <a:defRPr sz="24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o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2E182-C8A9-4FC0-9DD0-6DF752694F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DB3E-4C1B-4C70-AB13-218C8A47B1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www.twitterevolutions.com/bgs/simple-lights-twitter-background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2" r="1969"/>
          <a:stretch/>
        </p:blipFill>
        <p:spPr bwMode="auto">
          <a:xfrm>
            <a:off x="1" y="1"/>
            <a:ext cx="9130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28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med">
    <p:pull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>
                <a:solidFill>
                  <a:srgbClr val="FEFAC9"/>
                </a:solidFill>
              </a:rPr>
              <a:pPr/>
              <a:t>10/30/2014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83807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 spd="med">
    <p:pull dir="u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AD94D-0E02-4279-9269-F4981AC69A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F891-7A8C-4FCA-823D-5CC3F089A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"/>
            <a:ext cx="9144000" cy="691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ransition spd="med">
    <p:pull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572646" y="1295400"/>
            <a:ext cx="4608954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Comfort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from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Psalms</a:t>
            </a:r>
            <a:endParaRPr lang="en-US" sz="115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0" y="1066800"/>
            <a:ext cx="3352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We </a:t>
            </a: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Hurt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We Get </a:t>
            </a: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Discouraged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We </a:t>
            </a: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 Lonely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Our </a:t>
            </a: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Gets Weak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 We </a:t>
            </a:r>
            <a:r>
              <a:rPr lang="en-US" sz="2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Almost Quit </a:t>
            </a:r>
            <a:endParaRPr lang="en-US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80594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-1219200" y="0"/>
            <a:ext cx="116268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Frustration Turns to Trust</a:t>
            </a:r>
            <a:endParaRPr lang="en-US" sz="4800" b="1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4039" name="AutoShape 7"/>
          <p:cNvSpPr>
            <a:spLocks noChangeArrowheads="1"/>
          </p:cNvSpPr>
          <p:nvPr/>
        </p:nvSpPr>
        <p:spPr bwMode="auto">
          <a:xfrm>
            <a:off x="685800" y="1822364"/>
            <a:ext cx="7772400" cy="1066800"/>
          </a:xfrm>
          <a:prstGeom prst="beve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57250" indent="-857250" algn="ctr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en-US" sz="4000" b="1" dirty="0" smtClean="0">
                <a:solidFill>
                  <a:srgbClr val="E9DC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 Frustrated Heart (vv. 1-8)</a:t>
            </a:r>
            <a:endParaRPr lang="en-US" sz="4000" b="1" dirty="0">
              <a:solidFill>
                <a:srgbClr val="E9DC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85800" y="3193964"/>
            <a:ext cx="7772400" cy="1066800"/>
          </a:xfrm>
          <a:prstGeom prst="beve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57250" indent="-857250" algn="ctr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 startAt="2"/>
            </a:pPr>
            <a:r>
              <a:rPr lang="en-US" sz="4000" b="1" dirty="0" smtClean="0">
                <a:solidFill>
                  <a:srgbClr val="E9DC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 Wicked Friend (vv. 9-15)</a:t>
            </a:r>
            <a:endParaRPr lang="en-US" sz="4000" b="1" dirty="0">
              <a:solidFill>
                <a:srgbClr val="E9DC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85800" y="4565564"/>
            <a:ext cx="7772400" cy="1066800"/>
          </a:xfrm>
          <a:prstGeom prst="bevel">
            <a:avLst>
              <a:gd name="adj" fmla="val 12500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57250" indent="-857250" algn="ctr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 startAt="3"/>
            </a:pPr>
            <a:r>
              <a:rPr lang="en-US" sz="4000" b="1" dirty="0" smtClean="0">
                <a:solidFill>
                  <a:srgbClr val="E9DC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 Resolve in God (vv. 16-23)</a:t>
            </a:r>
            <a:endParaRPr lang="en-US" sz="4000" b="1" dirty="0">
              <a:solidFill>
                <a:srgbClr val="E9DC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0457" y="970963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55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 bwMode="auto">
          <a:xfrm rot="20073624">
            <a:off x="26657" y="1051861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3656630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iped Right Arrow 4"/>
          <p:cNvSpPr/>
          <p:nvPr/>
        </p:nvSpPr>
        <p:spPr bwMode="auto">
          <a:xfrm>
            <a:off x="3490452" y="2169616"/>
            <a:ext cx="1919748" cy="3429000"/>
          </a:xfrm>
          <a:prstGeom prst="stripedRightArrow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FF"/>
                </a:solidFill>
              </a:rPr>
              <a:t>Change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955" y="2093416"/>
            <a:ext cx="3778045" cy="415498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 So I said, "Oh, that I had wings like a dove! I would fly away and be at rest.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 Indeed, I would wander far off, And remain in the wilderness. Selah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 I would hasten my escape From the windy storm and tempest." </a:t>
            </a:r>
          </a:p>
        </p:txBody>
      </p:sp>
      <p:sp>
        <p:nvSpPr>
          <p:cNvPr id="3" name="Rectangle 2"/>
          <p:cNvSpPr/>
          <p:nvPr/>
        </p:nvSpPr>
        <p:spPr>
          <a:xfrm>
            <a:off x="3100763" y="-76200"/>
            <a:ext cx="2912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ln/>
                <a:solidFill>
                  <a:srgbClr val="B9BAB6"/>
                </a:solidFill>
              </a:rPr>
              <a:t>Change</a:t>
            </a:r>
            <a:endParaRPr lang="en-US" sz="5400" b="1" dirty="0">
              <a:ln/>
              <a:solidFill>
                <a:srgbClr val="B9BAB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3007816"/>
            <a:ext cx="3714136" cy="15696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 Cast your burden on the LORD, And He shall sustain you; He shall never permit the righteous to be moved.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074003"/>
            <a:ext cx="3185652" cy="83099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</a:rPr>
              <a:t>Thought About Flying Away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7348" y="1066800"/>
            <a:ext cx="3185652" cy="83099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</a:rPr>
              <a:t>To Fly to God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FF"/>
                </a:solidFill>
              </a:rPr>
              <a:t>Is Better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 bwMode="auto">
          <a:xfrm rot="20073624">
            <a:off x="-146515" y="387534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07418907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9346" y="381298"/>
            <a:ext cx="3393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Psalm 77</a:t>
            </a:r>
            <a:endParaRPr lang="en-US" sz="5400" b="1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3218" y="1642222"/>
            <a:ext cx="52006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Psalm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Lessons From the Psalm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 Diagonal Corner Rectangle 6"/>
          <p:cNvSpPr/>
          <p:nvPr/>
        </p:nvSpPr>
        <p:spPr bwMode="auto">
          <a:xfrm rot="20073624">
            <a:off x="153268" y="550576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9162376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9346" y="193040"/>
            <a:ext cx="3393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Psalm 77</a:t>
            </a:r>
            <a:endParaRPr lang="en-US" sz="5400" b="1" dirty="0">
              <a:ln/>
              <a:solidFill>
                <a:srgbClr val="FFC0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300" y="2072529"/>
            <a:ext cx="88717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Seems Like God Has Forgotten His People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(1-9)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Cries out to God – finds no comfort (vv. 1-3)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Troubled and thinks back (v. 4-6)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Questions: has God forgotten (vv. 7-9)</a:t>
            </a:r>
          </a:p>
          <a:p>
            <a:pPr marL="1028700" lvl="1" indent="-571500">
              <a:buFont typeface="+mj-lt"/>
              <a:buAutoNum type="alphaUcPeriod"/>
            </a:pPr>
            <a:endParaRPr lang="en-US" sz="10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and Confidence Based on the Past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(10-20)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Admits his thinking was wrong (vv. 10-12)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comfort is in God (vv. 13-20)</a:t>
            </a:r>
            <a:endParaRPr lang="en-US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151930"/>
            <a:ext cx="7561006" cy="584775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00"/>
                </a:solidFill>
              </a:rPr>
              <a:t>Seems That God Has Forgotten His People</a:t>
            </a:r>
            <a:endParaRPr lang="en-US" sz="3200" i="1" dirty="0">
              <a:solidFill>
                <a:srgbClr val="FFFF00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 bwMode="auto">
          <a:xfrm rot="20073624">
            <a:off x="153268" y="550576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8826753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1188" y="125804"/>
            <a:ext cx="70328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Psalm 77</a:t>
            </a:r>
            <a:endParaRPr lang="en-US" sz="5400" b="1" dirty="0">
              <a:ln/>
              <a:solidFill>
                <a:srgbClr val="FFC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6305" y="1049134"/>
            <a:ext cx="5822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Lessons From The Psalm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518" y="1757311"/>
            <a:ext cx="805478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Cry out to God &amp; express your grief (vv. 1-3)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Sleepless nights of anguish can drive sober thinking (vv. 4-6)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Ask questions – but seek the answer (vv. 7-9)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Troubled soul has a narrow focus (vv. 10-15)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Remember God’s power is greater than power of world (vv. 16-18)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God has delivered his people &amp; can deliver (vv. 19-20)</a:t>
            </a:r>
          </a:p>
        </p:txBody>
      </p:sp>
      <p:sp>
        <p:nvSpPr>
          <p:cNvPr id="5" name="Round Diagonal Corner Rectangle 4"/>
          <p:cNvSpPr/>
          <p:nvPr/>
        </p:nvSpPr>
        <p:spPr bwMode="auto">
          <a:xfrm rot="20073624">
            <a:off x="1565210" y="295082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  <p:sp>
        <p:nvSpPr>
          <p:cNvPr id="6" name="Oval 5"/>
          <p:cNvSpPr/>
          <p:nvPr/>
        </p:nvSpPr>
        <p:spPr>
          <a:xfrm>
            <a:off x="205497" y="2131822"/>
            <a:ext cx="685800" cy="6992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5497" y="3198471"/>
            <a:ext cx="685800" cy="6992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2477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Two Psalms of Comfort</a:t>
            </a:r>
            <a:endParaRPr lang="en-US" sz="48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42247"/>
            <a:ext cx="91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Kristen ITC" panose="03050502040202030202" pitchFamily="66" charset="0"/>
              </a:rPr>
              <a:t>Psalm 17</a:t>
            </a:r>
          </a:p>
          <a:p>
            <a:pPr algn="ctr"/>
            <a:r>
              <a:rPr lang="en-US" sz="2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 Plea for Help When Oppressed</a:t>
            </a:r>
          </a:p>
          <a:p>
            <a:pPr algn="ctr"/>
            <a:endParaRPr lang="en-US" sz="2800" dirty="0">
              <a:latin typeface="Kristen ITC" panose="03050502040202030202" pitchFamily="66" charset="0"/>
            </a:endParaRPr>
          </a:p>
          <a:p>
            <a:pPr algn="ctr"/>
            <a:r>
              <a:rPr lang="en-US" sz="2800" b="1" dirty="0" smtClean="0">
                <a:latin typeface="Kristen ITC" panose="03050502040202030202" pitchFamily="66" charset="0"/>
              </a:rPr>
              <a:t>Psalm 121</a:t>
            </a:r>
          </a:p>
          <a:p>
            <a:pPr algn="ctr"/>
            <a:r>
              <a:rPr lang="en-US" sz="28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Jehovah is the Keeper of His People</a:t>
            </a:r>
            <a:endParaRPr lang="en-US" sz="2800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Round Diagonal Corner Rectangle 4"/>
          <p:cNvSpPr/>
          <p:nvPr/>
        </p:nvSpPr>
        <p:spPr bwMode="auto">
          <a:xfrm rot="20073624">
            <a:off x="-142567" y="218600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2214818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3716" y="35877"/>
            <a:ext cx="26965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17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981636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Plea for Help When Oppressed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436" y="1788461"/>
            <a:ext cx="8310282" cy="483209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/>
              <a:t>Plea to Hear</a:t>
            </a:r>
            <a:r>
              <a:rPr lang="en-US" sz="2400" dirty="0" smtClean="0"/>
              <a:t> (vv. 1-5)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 smtClean="0"/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/>
              <a:t>Plea for God when unjustly treated (vv. 1-2)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/>
              <a:t>Declaration of innocence (vv. 3-5)</a:t>
            </a:r>
          </a:p>
          <a:p>
            <a:pPr marL="857250" lvl="1" indent="-400050">
              <a:buFont typeface="+mj-lt"/>
              <a:buAutoNum type="alphaUcPeriod"/>
            </a:pPr>
            <a:endParaRPr lang="en-US" sz="1000" dirty="0" smtClean="0"/>
          </a:p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/>
              <a:t>Plea for Mercy</a:t>
            </a:r>
            <a:r>
              <a:rPr lang="en-US" sz="2400" dirty="0" smtClean="0"/>
              <a:t> (vv. 6-12)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 smtClean="0"/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/>
              <a:t>God hears my cry – so show mercy (vv. 6-7)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/>
              <a:t>Keep me as the apple of your eye (vv. 8-9)</a:t>
            </a:r>
          </a:p>
          <a:p>
            <a:pPr marL="857250" lvl="1" indent="-400050">
              <a:buFont typeface="+mj-lt"/>
              <a:buAutoNum type="alphaUcPeriod"/>
            </a:pPr>
            <a:r>
              <a:rPr lang="en-US" sz="2400" i="1" dirty="0" smtClean="0"/>
              <a:t>Enemy (arrogant) seeks my harm (vv. 10-12)</a:t>
            </a:r>
          </a:p>
          <a:p>
            <a:pPr marL="857250" lvl="1" indent="-400050">
              <a:buFont typeface="+mj-lt"/>
              <a:buAutoNum type="alphaUcPeriod"/>
            </a:pPr>
            <a:endParaRPr lang="en-US" sz="1000" dirty="0" smtClean="0"/>
          </a:p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/>
              <a:t>Plea for Deliverance</a:t>
            </a:r>
            <a:r>
              <a:rPr lang="en-US" sz="2400" dirty="0" smtClean="0"/>
              <a:t> (vv. 13-15)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Delivered by your sword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13)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Enemy’s focus is only on this life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14)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Hope is in righteousness – Satisfied at resurrection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15)</a:t>
            </a:r>
          </a:p>
        </p:txBody>
      </p:sp>
      <p:sp>
        <p:nvSpPr>
          <p:cNvPr id="6" name="Round Diagonal Corner Rectangle 5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3716527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3716" y="35877"/>
            <a:ext cx="26965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17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981636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Comfort Learned from the Psalm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8" y="1869141"/>
            <a:ext cx="843130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Often we feel unjustly treated (strive to do right and still…) – our vindication is ultimately from the Lord (vv. 1-2)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Must appeal to God from a position of righteousness. We cannot expect the Lord to bless if don’t live right (vv. 3-5)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Assurance that God hears – even if he lets you go through the trial or test (</a:t>
            </a:r>
            <a:r>
              <a:rPr lang="en-US" sz="2400" dirty="0" err="1" smtClean="0"/>
              <a:t>v.</a:t>
            </a:r>
            <a:r>
              <a:rPr lang="en-US" sz="2400" dirty="0" smtClean="0"/>
              <a:t> 6)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Power is in word (</a:t>
            </a:r>
            <a:r>
              <a:rPr lang="en-US" sz="2400" dirty="0" err="1" smtClean="0"/>
              <a:t>v.</a:t>
            </a:r>
            <a:r>
              <a:rPr lang="en-US" sz="2400" dirty="0" smtClean="0"/>
              <a:t> 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“Peace is the portion of the one who prays” (</a:t>
            </a:r>
            <a:r>
              <a:rPr lang="en-US" sz="2400" dirty="0" err="1" smtClean="0"/>
              <a:t>Scroggie</a:t>
            </a:r>
            <a:r>
              <a:rPr lang="en-US" sz="2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God’s sword (his word) defends us (</a:t>
            </a:r>
            <a:r>
              <a:rPr lang="en-US" sz="2400" dirty="0" err="1" smtClean="0"/>
              <a:t>v.</a:t>
            </a:r>
            <a:r>
              <a:rPr lang="en-US" sz="2400" dirty="0" smtClean="0"/>
              <a:t> 13)</a:t>
            </a:r>
            <a:endParaRPr lang="en-US" sz="2400" dirty="0"/>
          </a:p>
        </p:txBody>
      </p:sp>
      <p:sp>
        <p:nvSpPr>
          <p:cNvPr id="6" name="Round Diagonal Corner Rectangle 5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  <p:sp>
        <p:nvSpPr>
          <p:cNvPr id="4" name="Oval 3"/>
          <p:cNvSpPr/>
          <p:nvPr/>
        </p:nvSpPr>
        <p:spPr>
          <a:xfrm>
            <a:off x="218944" y="1755304"/>
            <a:ext cx="685800" cy="6992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6012" y="3542032"/>
            <a:ext cx="685800" cy="6992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4746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3716" y="35877"/>
            <a:ext cx="26965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17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981636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What Does It Mean to Turn to God?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4294" y="2595282"/>
            <a:ext cx="5620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his word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 Diagonal Corner Rectangle 6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56845706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1469" y="35877"/>
            <a:ext cx="29610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121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860613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Jehovah is the Keeper of his People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436" y="1694332"/>
            <a:ext cx="8310282" cy="501675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b="1" u="sng" dirty="0" smtClean="0"/>
              <a:t>Lord Helps</a:t>
            </a:r>
            <a:r>
              <a:rPr lang="en-US" sz="2400" dirty="0" smtClean="0"/>
              <a:t> (vv. 1-4)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Help only comes from God (vv. 1-2)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God watches – does not sleep – always involved (vv. 3-4)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i="1" dirty="0" smtClean="0"/>
          </a:p>
          <a:p>
            <a:pPr marL="457200" indent="-457200">
              <a:buFont typeface="+mj-lt"/>
              <a:buAutoNum type="romanUcPeriod"/>
            </a:pPr>
            <a:r>
              <a:rPr lang="en-US" sz="2400" b="1" u="sng" dirty="0" smtClean="0"/>
              <a:t>Lord Keeps </a:t>
            </a:r>
            <a:r>
              <a:rPr lang="en-US" sz="2400" dirty="0" smtClean="0"/>
              <a:t>(vv. 5-6)</a:t>
            </a:r>
          </a:p>
          <a:p>
            <a:pPr marL="457200" indent="-457200">
              <a:buFont typeface="+mj-lt"/>
              <a:buAutoNum type="romanUcPeriod"/>
            </a:pPr>
            <a:endParaRPr lang="en-US" sz="800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Lord is your keeper – [</a:t>
            </a:r>
            <a:r>
              <a:rPr lang="en-US" sz="2400" i="1" dirty="0" err="1" smtClean="0"/>
              <a:t>ft</a:t>
            </a:r>
            <a:r>
              <a:rPr lang="en-US" sz="2400" i="1" dirty="0" smtClean="0"/>
              <a:t> note: protection]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5)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Lord is your shade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6)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i="1" dirty="0" smtClean="0"/>
          </a:p>
          <a:p>
            <a:pPr marL="457200" indent="-457200">
              <a:buFont typeface="+mj-lt"/>
              <a:buAutoNum type="romanUcPeriod"/>
            </a:pPr>
            <a:r>
              <a:rPr lang="en-US" sz="2400" b="1" u="sng" dirty="0" smtClean="0"/>
              <a:t>Lord Preserves </a:t>
            </a:r>
            <a:r>
              <a:rPr lang="en-US" sz="2400" dirty="0" smtClean="0"/>
              <a:t>(vv. 7-8)</a:t>
            </a:r>
          </a:p>
          <a:p>
            <a:pPr marL="457200" indent="-457200">
              <a:buFont typeface="+mj-lt"/>
              <a:buAutoNum type="romanUcPeriod"/>
            </a:pPr>
            <a:endParaRPr lang="en-US" sz="800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When he preserves (vv. 7a, 8b)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smtClean="0"/>
              <a:t>Now from evil (7a)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smtClean="0"/>
              <a:t>Forevermore (</a:t>
            </a:r>
            <a:r>
              <a:rPr lang="en-US" sz="2000" dirty="0" err="1" smtClean="0"/>
              <a:t>v.</a:t>
            </a:r>
            <a:r>
              <a:rPr lang="en-US" sz="2000" dirty="0" smtClean="0"/>
              <a:t> 8b)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What he preserves – soul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7b)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 smtClean="0"/>
              <a:t>Where he preserves – in totality of activities (</a:t>
            </a:r>
            <a:r>
              <a:rPr lang="en-US" sz="2400" i="1" dirty="0" err="1" smtClean="0"/>
              <a:t>v.</a:t>
            </a:r>
            <a:r>
              <a:rPr lang="en-US" sz="2400" i="1" dirty="0" smtClean="0"/>
              <a:t> 8a)</a:t>
            </a:r>
          </a:p>
        </p:txBody>
      </p:sp>
      <p:sp>
        <p:nvSpPr>
          <p:cNvPr id="6" name="Round Diagonal Corner Rectangle 5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96823264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1469" y="35877"/>
            <a:ext cx="29610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121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981636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Comfort Learned from the Psalm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8" y="1869141"/>
            <a:ext cx="843130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Look to God for help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“Many hearts have been strengthened for the pilgrimage of life by this song” (</a:t>
            </a:r>
            <a:r>
              <a:rPr lang="en-US" sz="2400" dirty="0" err="1" smtClean="0"/>
              <a:t>Leupold</a:t>
            </a:r>
            <a:r>
              <a:rPr lang="en-US" sz="2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God watches over his people in all their activities</a:t>
            </a:r>
          </a:p>
        </p:txBody>
      </p:sp>
      <p:sp>
        <p:nvSpPr>
          <p:cNvPr id="6" name="Round Diagonal Corner Rectangle 5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  <p:sp>
        <p:nvSpPr>
          <p:cNvPr id="7" name="Oval 6"/>
          <p:cNvSpPr/>
          <p:nvPr/>
        </p:nvSpPr>
        <p:spPr>
          <a:xfrm>
            <a:off x="218944" y="1755304"/>
            <a:ext cx="685800" cy="6992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5779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1469" y="35877"/>
            <a:ext cx="29610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Psalm 121</a:t>
            </a:r>
            <a:endParaRPr lang="en-US" sz="4800" b="1" cap="none" spc="0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6518" y="981636"/>
            <a:ext cx="8431306" cy="672353"/>
          </a:xfrm>
          <a:prstGeom prst="roundRect">
            <a:avLst>
              <a:gd name="adj" fmla="val 30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What Does it Mean to Look to God?</a:t>
            </a:r>
            <a:endParaRPr lang="en-US" sz="28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4294" y="2595282"/>
            <a:ext cx="56208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to 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word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his word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 Diagonal Corner Rectangle 4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3708447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81000"/>
            <a:ext cx="3087513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Psalm 51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524000"/>
            <a:ext cx="7315200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 smtClean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Tx/>
              <a:buAutoNum type="romanUcPeriod"/>
            </a:pPr>
            <a:r>
              <a:rPr lang="en-US" sz="3200" u="sng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 for Forgiveness</a:t>
            </a:r>
            <a:r>
              <a:rPr lang="en-US" sz="3200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1-4)</a:t>
            </a:r>
          </a:p>
          <a:p>
            <a:pPr marL="571500" indent="-571500" algn="ctr"/>
            <a:endParaRPr lang="en-US" sz="1200" dirty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679164"/>
            <a:ext cx="7315200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 smtClean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u="sng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 for Renewal</a:t>
            </a:r>
            <a:r>
              <a:rPr lang="en-US" sz="3200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5-12)</a:t>
            </a:r>
          </a:p>
          <a:p>
            <a:pPr marL="571500" indent="-571500" algn="ctr"/>
            <a:endParaRPr lang="en-US" sz="1200" dirty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834328"/>
            <a:ext cx="7315200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 smtClean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3"/>
            </a:pPr>
            <a:r>
              <a:rPr lang="en-US" sz="3200" u="sng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Pledge of Gratitude</a:t>
            </a:r>
            <a:r>
              <a:rPr lang="en-US" sz="3200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13-17)</a:t>
            </a:r>
          </a:p>
          <a:p>
            <a:pPr marL="571500" indent="-571500" algn="ctr"/>
            <a:endParaRPr lang="en-US" sz="1200" dirty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4989493"/>
            <a:ext cx="7315200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 anchor="ctr">
            <a:spAutoFit/>
          </a:bodyPr>
          <a:lstStyle/>
          <a:p>
            <a:pPr marL="571500" indent="-571500" algn="ctr"/>
            <a:endParaRPr lang="en-US" sz="1200" u="sng" dirty="0" smtClean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ctr">
              <a:buFont typeface="+mj-lt"/>
              <a:buAutoNum type="romanUcPeriod" startAt="4"/>
            </a:pPr>
            <a:r>
              <a:rPr lang="en-US" sz="3200" u="sng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Petition for Zion</a:t>
            </a:r>
            <a:r>
              <a:rPr lang="en-US" sz="3200" dirty="0" smtClean="0">
                <a:solidFill>
                  <a:srgbClr val="FEFA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18-19)</a:t>
            </a:r>
          </a:p>
          <a:p>
            <a:pPr marL="571500" indent="-571500" algn="ctr"/>
            <a:endParaRPr lang="en-US" sz="1200" dirty="0">
              <a:solidFill>
                <a:srgbClr val="FEFA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 Diagonal Corner Rectangle 7"/>
          <p:cNvSpPr/>
          <p:nvPr/>
        </p:nvSpPr>
        <p:spPr bwMode="auto">
          <a:xfrm rot="20073624">
            <a:off x="-102226" y="349953"/>
            <a:ext cx="2040835" cy="584775"/>
          </a:xfrm>
          <a:prstGeom prst="round2DiagRect">
            <a:avLst>
              <a:gd name="adj1" fmla="val 46127"/>
              <a:gd name="adj2" fmla="val 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0007413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72767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703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461" y="1613647"/>
            <a:ext cx="808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Thirsting for God in time of despair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“Laughter through tears” (</a:t>
            </a:r>
            <a:r>
              <a:rPr lang="en-US" sz="2400" dirty="0" err="1" smtClean="0"/>
              <a:t>Scroggie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980930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461" y="1613647"/>
            <a:ext cx="808168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Psalmist feels separated from God – greatly disturbed – longing for God with greater craving than physical thirst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3 – Tears day and night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3 – Others ask “where is your God?”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4 – Not able to go to temple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Vv. 5-6 – Why cast down?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9 – Forgotten &amp; oppressed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10 – Like breaking bones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11 – Cast down</a:t>
            </a:r>
          </a:p>
        </p:txBody>
      </p:sp>
    </p:spTree>
    <p:extLst>
      <p:ext uri="{BB962C8B-B14F-4D97-AF65-F5344CB8AC3E}">
        <p14:creationId xmlns:p14="http://schemas.microsoft.com/office/powerpoint/2010/main" val="414268028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0576" y="1048870"/>
            <a:ext cx="6884894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“These Psalms give expression to conflicting emotions, such as people of God have experienced in all ages. Sorrow and song, fear and faith, doubt and devotion are strangely intermingled.”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W. Graham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Scroggie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86183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461" y="1613647"/>
            <a:ext cx="80816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Hope in God (</a:t>
            </a:r>
            <a:r>
              <a:rPr lang="en-US" sz="2400" dirty="0" err="1" smtClean="0"/>
              <a:t>v.</a:t>
            </a:r>
            <a:r>
              <a:rPr lang="en-US" sz="2400" dirty="0" smtClean="0"/>
              <a:t> 5)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Rest on him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“Build on Him” (</a:t>
            </a:r>
            <a:r>
              <a:rPr lang="en-US" sz="2400" dirty="0" err="1" smtClean="0"/>
              <a:t>Leupold</a:t>
            </a:r>
            <a:r>
              <a:rPr lang="en-US" sz="2400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Praise (</a:t>
            </a:r>
            <a:r>
              <a:rPr lang="en-US" sz="2400" dirty="0" err="1" smtClean="0"/>
              <a:t>v.</a:t>
            </a:r>
            <a:r>
              <a:rPr lang="en-US" sz="2400" dirty="0" smtClean="0"/>
              <a:t>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Remember (vv. 6-8)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Remembering what already know – brings comfort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“Some basic truths give anchorage to this troubled soul” (</a:t>
            </a:r>
            <a:r>
              <a:rPr lang="en-US" sz="2400" dirty="0" err="1" smtClean="0"/>
              <a:t>Leupold</a:t>
            </a:r>
            <a:r>
              <a:rPr lang="en-US" sz="2400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Pray (</a:t>
            </a:r>
            <a:r>
              <a:rPr lang="en-US" sz="2400" dirty="0" err="1" smtClean="0"/>
              <a:t>v.</a:t>
            </a:r>
            <a:r>
              <a:rPr lang="en-US" sz="2400" dirty="0" smtClean="0"/>
              <a:t> 8)</a:t>
            </a:r>
          </a:p>
        </p:txBody>
      </p:sp>
    </p:spTree>
    <p:extLst>
      <p:ext uri="{BB962C8B-B14F-4D97-AF65-F5344CB8AC3E}">
        <p14:creationId xmlns:p14="http://schemas.microsoft.com/office/powerpoint/2010/main" val="3027523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4489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“A king in exile” (</a:t>
            </a:r>
            <a:r>
              <a:rPr lang="en-US" sz="2400" dirty="0" err="1" smtClean="0"/>
              <a:t>Scroggie</a:t>
            </a:r>
            <a:r>
              <a:rPr lang="en-US" sz="2400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An exile is overwhelmed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David fleeing </a:t>
            </a:r>
            <a:r>
              <a:rPr lang="en-US" sz="2400" dirty="0" err="1" smtClean="0"/>
              <a:t>Absolam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037990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2 – Feels overwhelmed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2 – Feels at end of earth (far away)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V. 2 – Needs help of God to escape to rock</a:t>
            </a:r>
          </a:p>
        </p:txBody>
      </p:sp>
    </p:spTree>
    <p:extLst>
      <p:ext uri="{BB962C8B-B14F-4D97-AF65-F5344CB8AC3E}">
        <p14:creationId xmlns:p14="http://schemas.microsoft.com/office/powerpoint/2010/main" val="410606381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is shelter (</a:t>
            </a:r>
            <a:r>
              <a:rPr lang="en-US" sz="2400" dirty="0" err="1" smtClean="0"/>
              <a:t>v.</a:t>
            </a:r>
            <a:r>
              <a:rPr lang="en-US" sz="2400" dirty="0" smtClean="0"/>
              <a:t>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is strong tower (</a:t>
            </a:r>
            <a:r>
              <a:rPr lang="en-US" sz="2400" dirty="0" err="1" smtClean="0"/>
              <a:t>v.</a:t>
            </a:r>
            <a:r>
              <a:rPr lang="en-US" sz="2400" dirty="0" smtClean="0"/>
              <a:t>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Trust in shelter of wings (</a:t>
            </a:r>
            <a:r>
              <a:rPr lang="en-US" sz="2400" dirty="0" err="1" smtClean="0"/>
              <a:t>v.</a:t>
            </a:r>
            <a:r>
              <a:rPr lang="en-US" sz="2400" dirty="0" smtClean="0"/>
              <a:t>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hears (</a:t>
            </a:r>
            <a:r>
              <a:rPr lang="en-US" sz="2400" dirty="0" err="1" smtClean="0"/>
              <a:t>v.</a:t>
            </a:r>
            <a:r>
              <a:rPr lang="en-US" sz="2400" dirty="0" smtClean="0"/>
              <a:t>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Praise him (</a:t>
            </a:r>
            <a:r>
              <a:rPr lang="en-US" sz="2400" dirty="0" err="1" smtClean="0"/>
              <a:t>v.</a:t>
            </a:r>
            <a:r>
              <a:rPr lang="en-US" sz="2400" dirty="0" smtClean="0"/>
              <a:t>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Daily Service (</a:t>
            </a:r>
            <a:r>
              <a:rPr lang="en-US" sz="2400" dirty="0" err="1" smtClean="0"/>
              <a:t>v.</a:t>
            </a:r>
            <a:r>
              <a:rPr lang="en-US" sz="2400" dirty="0" smtClean="0"/>
              <a:t> 8)</a:t>
            </a:r>
          </a:p>
        </p:txBody>
      </p:sp>
    </p:spTree>
    <p:extLst>
      <p:ext uri="{BB962C8B-B14F-4D97-AF65-F5344CB8AC3E}">
        <p14:creationId xmlns:p14="http://schemas.microsoft.com/office/powerpoint/2010/main" val="87856282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76326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Security – protection for one who trust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“Absolute security” (Jensen)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“However, it is in striking contrast with Ps. 90. The latter is somber and stately; this is bright and simple. The one breathes deep insight; the other cheerful trust.” (</a:t>
            </a:r>
            <a:r>
              <a:rPr lang="en-US" sz="2400" dirty="0" err="1" smtClean="0"/>
              <a:t>Leupold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908447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Life is short and full of trouble (90:7-12)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Request of God for good days (90:13-17)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Needs deliverance (</a:t>
            </a:r>
            <a:r>
              <a:rPr lang="en-US" sz="2400" dirty="0" err="1" smtClean="0"/>
              <a:t>v.</a:t>
            </a:r>
            <a:r>
              <a:rPr lang="en-US" sz="2400" dirty="0" smtClean="0"/>
              <a:t>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Terror in the night (</a:t>
            </a:r>
            <a:r>
              <a:rPr lang="en-US" sz="2400" dirty="0" err="1" smtClean="0"/>
              <a:t>v.</a:t>
            </a:r>
            <a:r>
              <a:rPr lang="en-US" sz="2400" dirty="0" smtClean="0"/>
              <a:t>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Arrows shot (</a:t>
            </a:r>
            <a:r>
              <a:rPr lang="en-US" sz="2400" dirty="0" err="1" smtClean="0"/>
              <a:t>v.</a:t>
            </a:r>
            <a:r>
              <a:rPr lang="en-US" sz="2400" dirty="0" smtClean="0"/>
              <a:t>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Lion and cobra (</a:t>
            </a:r>
            <a:r>
              <a:rPr lang="en-US" sz="2400" dirty="0" err="1" smtClean="0"/>
              <a:t>v.</a:t>
            </a:r>
            <a:r>
              <a:rPr lang="en-US" sz="2400" dirty="0" smtClean="0"/>
              <a:t> 13)</a:t>
            </a:r>
          </a:p>
        </p:txBody>
      </p:sp>
    </p:spTree>
    <p:extLst>
      <p:ext uri="{BB962C8B-B14F-4D97-AF65-F5344CB8AC3E}">
        <p14:creationId xmlns:p14="http://schemas.microsoft.com/office/powerpoint/2010/main" val="18754730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Trust in God (</a:t>
            </a:r>
            <a:r>
              <a:rPr lang="en-US" sz="2400" dirty="0" err="1" smtClean="0"/>
              <a:t>v.</a:t>
            </a:r>
            <a:r>
              <a:rPr lang="en-US" sz="2400" dirty="0" smtClean="0"/>
              <a:t>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Protection and safety (vv. 3-13)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Remember and rely on promises of God (vv. 14-16)</a:t>
            </a:r>
          </a:p>
        </p:txBody>
      </p:sp>
    </p:spTree>
    <p:extLst>
      <p:ext uri="{BB962C8B-B14F-4D97-AF65-F5344CB8AC3E}">
        <p14:creationId xmlns:p14="http://schemas.microsoft.com/office/powerpoint/2010/main" val="114191939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solidFill>
                <a:schemeClr val="accent1">
                  <a:lumMod val="40000"/>
                  <a:lumOff val="6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2027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Thanksgiving for recovery / deliverance from suffering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Paying debt to God for deliverance</a:t>
            </a:r>
          </a:p>
        </p:txBody>
      </p:sp>
    </p:spTree>
    <p:extLst>
      <p:ext uri="{BB962C8B-B14F-4D97-AF65-F5344CB8AC3E}">
        <p14:creationId xmlns:p14="http://schemas.microsoft.com/office/powerpoint/2010/main" val="39372010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Suffering (vv. 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Tears (</a:t>
            </a:r>
            <a:r>
              <a:rPr lang="en-US" sz="2400" dirty="0" err="1" smtClean="0"/>
              <a:t>v.</a:t>
            </a:r>
            <a:r>
              <a:rPr lang="en-US" sz="2400" dirty="0" smtClean="0"/>
              <a:t>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Threat of death (</a:t>
            </a:r>
            <a:r>
              <a:rPr lang="en-US" sz="2400" dirty="0" err="1" smtClean="0"/>
              <a:t>v.</a:t>
            </a:r>
            <a:r>
              <a:rPr lang="en-US" sz="2400" dirty="0" smtClean="0"/>
              <a:t> 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954" y="4343400"/>
            <a:ext cx="75706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“The psalms often seem to be purposely vague regarding such situations so that any man might find his own situation reflected.”</a:t>
            </a:r>
          </a:p>
          <a:p>
            <a:pPr algn="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(H. C.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Leupold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3481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answers (vv. 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is gracious and merciful (vv. 5,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God delivers (vv. 5-8)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Faithful service (vv. 9-19)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Call upon God (vv. 2, 4, 13,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Lord keeps simple (</a:t>
            </a:r>
            <a:r>
              <a:rPr lang="en-US" sz="2400" dirty="0" err="1" smtClean="0"/>
              <a:t>v.</a:t>
            </a:r>
            <a:r>
              <a:rPr lang="en-US" sz="2400" dirty="0" smtClean="0"/>
              <a:t> 6)</a:t>
            </a:r>
            <a:r>
              <a:rPr lang="en-US" sz="2400" dirty="0"/>
              <a:t> </a:t>
            </a:r>
            <a:r>
              <a:rPr lang="en-US" sz="2400" dirty="0" smtClean="0"/>
              <a:t>– safeguards the </a:t>
            </a:r>
            <a:r>
              <a:rPr lang="en-US" sz="2400" dirty="0" err="1" smtClean="0"/>
              <a:t>helpess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32528206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02708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Whole Psalm: Love for the law of God (word of God)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This section: Word comforts in times of distress</a:t>
            </a:r>
          </a:p>
        </p:txBody>
      </p:sp>
    </p:spTree>
    <p:extLst>
      <p:ext uri="{BB962C8B-B14F-4D97-AF65-F5344CB8AC3E}">
        <p14:creationId xmlns:p14="http://schemas.microsoft.com/office/powerpoint/2010/main" val="382480377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Affliction (</a:t>
            </a:r>
            <a:r>
              <a:rPr lang="en-US" sz="2400" dirty="0" err="1" smtClean="0"/>
              <a:t>v.</a:t>
            </a:r>
            <a:r>
              <a:rPr lang="en-US" sz="2400" dirty="0" smtClean="0"/>
              <a:t> 50)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Proud hold him in derision (</a:t>
            </a:r>
            <a:r>
              <a:rPr lang="en-US" sz="2400" dirty="0" err="1" smtClean="0"/>
              <a:t>v.</a:t>
            </a:r>
            <a:r>
              <a:rPr lang="en-US" sz="2400" dirty="0" smtClean="0"/>
              <a:t> 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Wicked forsake law (</a:t>
            </a:r>
            <a:r>
              <a:rPr lang="en-US" sz="2400" dirty="0" err="1" smtClean="0"/>
              <a:t>v.</a:t>
            </a:r>
            <a:r>
              <a:rPr lang="en-US" sz="2400" dirty="0" smtClean="0"/>
              <a:t> 53)</a:t>
            </a:r>
          </a:p>
        </p:txBody>
      </p:sp>
    </p:spTree>
    <p:extLst>
      <p:ext uri="{BB962C8B-B14F-4D97-AF65-F5344CB8AC3E}">
        <p14:creationId xmlns:p14="http://schemas.microsoft.com/office/powerpoint/2010/main" val="380025524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5767" y="174811"/>
            <a:ext cx="7019365" cy="1143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61" y="1613647"/>
            <a:ext cx="808168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Point of the Psalm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Need for comfort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Comfort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Word gives hope (</a:t>
            </a:r>
            <a:r>
              <a:rPr lang="en-US" sz="2400" dirty="0" err="1" smtClean="0"/>
              <a:t>v.</a:t>
            </a:r>
            <a:r>
              <a:rPr lang="en-US" sz="2400" dirty="0" smtClean="0"/>
              <a:t> 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Word comforts (vv. 50, 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Word gives life (</a:t>
            </a:r>
            <a:r>
              <a:rPr lang="en-US" sz="2400" dirty="0" err="1" smtClean="0"/>
              <a:t>v.</a:t>
            </a:r>
            <a:r>
              <a:rPr lang="en-US" sz="2400" dirty="0" smtClean="0"/>
              <a:t> 50)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Hold fast to law (</a:t>
            </a:r>
            <a:r>
              <a:rPr lang="en-US" sz="2400" dirty="0" err="1" smtClean="0"/>
              <a:t>v.</a:t>
            </a:r>
            <a:r>
              <a:rPr lang="en-US" sz="2400" dirty="0" smtClean="0"/>
              <a:t> 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Keep law (vv. 55-56)</a:t>
            </a:r>
          </a:p>
        </p:txBody>
      </p:sp>
    </p:spTree>
    <p:extLst>
      <p:ext uri="{BB962C8B-B14F-4D97-AF65-F5344CB8AC3E}">
        <p14:creationId xmlns:p14="http://schemas.microsoft.com/office/powerpoint/2010/main" val="102179377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109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Five Psalms of Comfort</a:t>
            </a:r>
            <a:endParaRPr lang="en-US" sz="48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0" y="1653989"/>
            <a:ext cx="5715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42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61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91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116</a:t>
            </a:r>
          </a:p>
          <a:p>
            <a:pPr marL="857250" indent="-857250">
              <a:lnSpc>
                <a:spcPct val="150000"/>
              </a:lnSpc>
              <a:buFont typeface="+mj-lt"/>
              <a:buAutoNum type="romanUcPeriod"/>
            </a:pP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Psalm 119:49-56</a:t>
            </a:r>
            <a:endParaRPr lang="en-US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4051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eashell visions design template">
  <a:themeElements>
    <a:clrScheme name="Seashell visions design template 9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Seashell vision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Seashell vision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2">
        <a:dk1>
          <a:srgbClr val="336699"/>
        </a:dk1>
        <a:lt1>
          <a:srgbClr val="EAEAEA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C8C8C8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eashell visions design template">
  <a:themeElements>
    <a:clrScheme name="Seashell visions design template 9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Seashell vision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Seashell vision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ell vision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ell visions design template 12">
        <a:dk1>
          <a:srgbClr val="336699"/>
        </a:dk1>
        <a:lt1>
          <a:srgbClr val="EAEAEA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C8C8C8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5851</TotalTime>
  <Words>1698</Words>
  <Application>Microsoft Office PowerPoint</Application>
  <PresentationFormat>On-screen Show (4:3)</PresentationFormat>
  <Paragraphs>318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37</vt:i4>
      </vt:variant>
    </vt:vector>
  </HeadingPairs>
  <TitlesOfParts>
    <vt:vector size="56" baseType="lpstr">
      <vt:lpstr>Times New Roman</vt:lpstr>
      <vt:lpstr>Century Gothic</vt:lpstr>
      <vt:lpstr>Calibri Light</vt:lpstr>
      <vt:lpstr>Wingdings 2</vt:lpstr>
      <vt:lpstr>Franklin Gothic Medium</vt:lpstr>
      <vt:lpstr>Franklin Gothic Book</vt:lpstr>
      <vt:lpstr>Courier New</vt:lpstr>
      <vt:lpstr>Kristen ITC</vt:lpstr>
      <vt:lpstr>Calibri</vt:lpstr>
      <vt:lpstr>Arial</vt:lpstr>
      <vt:lpstr>Algerian</vt:lpstr>
      <vt:lpstr>Office Theme</vt:lpstr>
      <vt:lpstr>1_Office Theme</vt:lpstr>
      <vt:lpstr>2_Office Theme</vt:lpstr>
      <vt:lpstr>Seashell visions design template</vt:lpstr>
      <vt:lpstr>1_Seashell visions design template</vt:lpstr>
      <vt:lpstr>3_Office Theme</vt:lpstr>
      <vt:lpstr>Paper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75</cp:revision>
  <dcterms:created xsi:type="dcterms:W3CDTF">2014-03-22T04:11:31Z</dcterms:created>
  <dcterms:modified xsi:type="dcterms:W3CDTF">2014-10-30T14:23:01Z</dcterms:modified>
</cp:coreProperties>
</file>