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69" r:id="rId1"/>
  </p:sldMasterIdLst>
  <p:notesMasterIdLst>
    <p:notesMasterId r:id="rId27"/>
  </p:notesMasterIdLst>
  <p:sldIdLst>
    <p:sldId id="257" r:id="rId2"/>
    <p:sldId id="256" r:id="rId3"/>
    <p:sldId id="258" r:id="rId4"/>
    <p:sldId id="265" r:id="rId5"/>
    <p:sldId id="271" r:id="rId6"/>
    <p:sldId id="272" r:id="rId7"/>
    <p:sldId id="273" r:id="rId8"/>
    <p:sldId id="260" r:id="rId9"/>
    <p:sldId id="266" r:id="rId10"/>
    <p:sldId id="274" r:id="rId11"/>
    <p:sldId id="275" r:id="rId12"/>
    <p:sldId id="276" r:id="rId13"/>
    <p:sldId id="261" r:id="rId14"/>
    <p:sldId id="267" r:id="rId15"/>
    <p:sldId id="277" r:id="rId16"/>
    <p:sldId id="278" r:id="rId17"/>
    <p:sldId id="279" r:id="rId18"/>
    <p:sldId id="262" r:id="rId19"/>
    <p:sldId id="268" r:id="rId20"/>
    <p:sldId id="280" r:id="rId21"/>
    <p:sldId id="281" r:id="rId22"/>
    <p:sldId id="263" r:id="rId23"/>
    <p:sldId id="259" r:id="rId24"/>
    <p:sldId id="282" r:id="rId25"/>
    <p:sldId id="264" r:id="rId26"/>
  </p:sldIdLst>
  <p:sldSz cx="9144000" cy="6858000" type="screen4x3"/>
  <p:notesSz cx="6858000" cy="9144000"/>
  <p:embeddedFontLst>
    <p:embeddedFont>
      <p:font typeface="Arial Narrow" panose="020B0606020202030204" pitchFamily="34" charset="0"/>
      <p:regular r:id="rId28"/>
      <p:bold r:id="rId29"/>
      <p:italic r:id="rId30"/>
      <p:boldItalic r:id="rId31"/>
    </p:embeddedFont>
    <p:embeddedFont>
      <p:font typeface="Trebuchet MS" panose="020B0603020202020204" pitchFamily="34" charset="0"/>
      <p:regular r:id="rId32"/>
      <p:bold r:id="rId33"/>
      <p:italic r:id="rId34"/>
      <p:boldItalic r:id="rId35"/>
    </p:embeddedFont>
    <p:embeddedFont>
      <p:font typeface="Calibri" panose="020F0502020204030204" pitchFamily="34" charset="0"/>
      <p:regular r:id="rId36"/>
      <p:bold r:id="rId37"/>
      <p:italic r:id="rId38"/>
      <p:boldItalic r:id="rId3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10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81B55B-22D7-49BF-A9DF-536A01B002EF}" type="datetimeFigureOut">
              <a:rPr lang="en-US" smtClean="0"/>
              <a:t>5/21/2014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0EB18B-420A-4250-9A3F-4DD078E7EBA0}" type="slidenum">
              <a:rPr lang="en-US" smtClean="0"/>
              <a:t>‹#›</a:t>
            </a:fld>
            <a:endParaRPr lang="en-US"/>
          </a:p>
        </p:txBody>
      </p:sp>
    </p:spTree>
    <p:extLst>
      <p:ext uri="{BB962C8B-B14F-4D97-AF65-F5344CB8AC3E}">
        <p14:creationId xmlns:p14="http://schemas.microsoft.com/office/powerpoint/2010/main" val="4293510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9" name="Rectangle 8"/>
          <p:cNvSpPr/>
          <p:nvPr/>
        </p:nvSpPr>
        <p:spPr>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4555655" y="5936188"/>
            <a:ext cx="2057400" cy="365125"/>
          </a:xfrm>
        </p:spPr>
        <p:txBody>
          <a:bodyPr/>
          <a:lstStyle/>
          <a:p>
            <a:fld id="{78ABE3C1-DBE1-495D-B57B-2849774B866A}" type="datetimeFigureOut">
              <a:rPr lang="en-US" smtClean="0"/>
              <a:t>5/21/2014</a:t>
            </a:fld>
            <a:endParaRPr lang="en-US" dirty="0"/>
          </a:p>
        </p:txBody>
      </p:sp>
      <p:sp>
        <p:nvSpPr>
          <p:cNvPr id="5" name="Footer Placeholder 4"/>
          <p:cNvSpPr>
            <a:spLocks noGrp="1"/>
          </p:cNvSpPr>
          <p:nvPr>
            <p:ph type="ftr" sz="quarter" idx="11"/>
          </p:nvPr>
        </p:nvSpPr>
        <p:spPr>
          <a:xfrm>
            <a:off x="533401" y="5936189"/>
            <a:ext cx="4021666" cy="365125"/>
          </a:xfrm>
        </p:spPr>
        <p:txBody>
          <a:bodyPr/>
          <a:lstStyle/>
          <a:p>
            <a:endParaRPr lang="en-US" dirty="0"/>
          </a:p>
        </p:txBody>
      </p:sp>
      <p:sp>
        <p:nvSpPr>
          <p:cNvPr id="6" name="Slide Number Placeholder 5"/>
          <p:cNvSpPr>
            <a:spLocks noGrp="1"/>
          </p:cNvSpPr>
          <p:nvPr>
            <p:ph type="sldNum" sz="quarter" idx="12"/>
          </p:nvPr>
        </p:nvSpPr>
        <p:spPr>
          <a:xfrm>
            <a:off x="7010399" y="2750337"/>
            <a:ext cx="1370293" cy="1356442"/>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899299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7" name="Group 26"/>
          <p:cNvGrpSpPr/>
          <p:nvPr/>
        </p:nvGrpSpPr>
        <p:grpSpPr>
          <a:xfrm>
            <a:off x="0" y="609600"/>
            <a:ext cx="9161969" cy="1677035"/>
            <a:chOff x="0" y="2895600"/>
            <a:chExt cx="9161969" cy="1677035"/>
          </a:xfrm>
        </p:grpSpPr>
        <p:pic>
          <p:nvPicPr>
            <p:cNvPr id="28" name="Picture 2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9" name="Picture 2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0" name="Rectangle 29"/>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5/21/2014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384982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8" name="Group 17"/>
          <p:cNvGrpSpPr/>
          <p:nvPr/>
        </p:nvGrpSpPr>
        <p:grpSpPr>
          <a:xfrm>
            <a:off x="0" y="2728432"/>
            <a:ext cx="916196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1" name="Rectangle 20"/>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365810" y="5936188"/>
            <a:ext cx="2057400" cy="365125"/>
          </a:xfrm>
        </p:spPr>
        <p:txBody>
          <a:bodyPr/>
          <a:lstStyle/>
          <a:p>
            <a:fld id="{30578ACC-22D6-47C1-A373-4FD133E34F3C}" type="datetimeFigureOut">
              <a:rPr lang="en-US" smtClean="0"/>
              <a:t>5/21/2014</a:t>
            </a:fld>
            <a:endParaRPr lang="en-US" dirty="0"/>
          </a:p>
        </p:txBody>
      </p:sp>
      <p:sp>
        <p:nvSpPr>
          <p:cNvPr id="5" name="Footer Placeholder 4"/>
          <p:cNvSpPr>
            <a:spLocks noGrp="1"/>
          </p:cNvSpPr>
          <p:nvPr>
            <p:ph type="ftr" sz="quarter" idx="11"/>
          </p:nvPr>
        </p:nvSpPr>
        <p:spPr>
          <a:xfrm>
            <a:off x="533400" y="5936189"/>
            <a:ext cx="4834673" cy="365125"/>
          </a:xfrm>
        </p:spPr>
        <p:txBody>
          <a:bodyPr/>
          <a:lstStyle/>
          <a:p>
            <a:endParaRPr lang="en-US" dirty="0"/>
          </a:p>
        </p:txBody>
      </p:sp>
      <p:sp>
        <p:nvSpPr>
          <p:cNvPr id="6" name="Slide Number Placeholder 5"/>
          <p:cNvSpPr>
            <a:spLocks noGrp="1"/>
          </p:cNvSpPr>
          <p:nvPr>
            <p:ph type="sldNum" sz="quarter" idx="12"/>
          </p:nvPr>
        </p:nvSpPr>
        <p:spPr>
          <a:xfrm>
            <a:off x="7856438" y="2869896"/>
            <a:ext cx="1149836"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91840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33400" y="2336873"/>
            <a:ext cx="3357899"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061128" y="2336873"/>
            <a:ext cx="3359661"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5/21/2014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902609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28" name="Group 27"/>
          <p:cNvGrpSpPr/>
          <p:nvPr/>
        </p:nvGrpSpPr>
        <p:grpSpPr>
          <a:xfrm>
            <a:off x="0" y="609600"/>
            <a:ext cx="9161969" cy="1677035"/>
            <a:chOff x="0" y="2895600"/>
            <a:chExt cx="9161969" cy="1677035"/>
          </a:xfrm>
        </p:grpSpPr>
        <p:pic>
          <p:nvPicPr>
            <p:cNvPr id="29" name="Picture 2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0" name="Picture 29"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1" name="Rectangle 30"/>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31638" y="3030009"/>
            <a:ext cx="336704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061129" y="3030009"/>
            <a:ext cx="3367044"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5/21/2014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374403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p:cNvGrpSpPr/>
          <p:nvPr/>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8" name="Rectangle 17"/>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5/21/2014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409274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a:extLst>
              <a:ext uri="{28A0092B-C50C-407E-A947-70E740481C1C}">
                <a14:useLocalDpi xmlns:a14="http://schemas.microsoft.com/office/drawing/2010/main" val="0"/>
              </a:ext>
            </a:extLst>
          </a:blip>
          <a:srcRect r="9871"/>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smtClean="0"/>
              <a:t>5/21/2014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378526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3514385" y="2336874"/>
            <a:ext cx="3913788"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t>5/21/2014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45585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t>5/21/2014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445563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smtClean="0"/>
              <a:t>5/21/2014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11310"/>
            <a:ext cx="1149836"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477731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4" name="Rectangle 23"/>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smtClean="0"/>
              <a:t>5/21/2014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11616"/>
            <a:ext cx="1149836"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458859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2" name="Rectangle 31"/>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smtClean="0"/>
              <a:t>5/21/2014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09926"/>
            <a:ext cx="1149836" cy="1090789"/>
          </a:xfrm>
        </p:spPr>
        <p:txBody>
          <a:bodyPr/>
          <a:lstStyle/>
          <a:p>
            <a:fld id="{6D22F896-40B5-4ADD-8801-0D06FADFA095}" type="slidenum">
              <a:rPr lang="en-US" smtClean="0"/>
              <a:t>‹#›</a:t>
            </a:fld>
            <a:endParaRPr lang="en-US" dirty="0"/>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7780253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5" name="Rectangle 24"/>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smtClean="0"/>
              <a:t>5/21/2014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09926"/>
            <a:ext cx="1149836"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560861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smtClean="0"/>
              <a:t>5/21/2014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467852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7" name="Rectangle 36"/>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smtClean="0"/>
              <a:t>5/21/2014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137557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6" name="Group 15"/>
          <p:cNvGrpSpPr/>
          <p:nvPr/>
        </p:nvGrpSpPr>
        <p:grpSpPr>
          <a:xfrm>
            <a:off x="0" y="609600"/>
            <a:ext cx="916196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9" name="Rectangle 18"/>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5/21/2014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204066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4" name="Group 13"/>
          <p:cNvGrpSpPr/>
          <p:nvPr/>
        </p:nvGrpSpPr>
        <p:grpSpPr>
          <a:xfrm rot="5400000">
            <a:off x="4575305" y="2747178"/>
            <a:ext cx="6862555" cy="1368199"/>
            <a:chOff x="2281445" y="609600"/>
            <a:chExt cx="6862555" cy="1368199"/>
          </a:xfrm>
        </p:grpSpPr>
        <p:sp>
          <p:nvSpPr>
            <p:cNvPr id="12" name="Rectangle 11"/>
            <p:cNvSpPr/>
            <p:nvPr/>
          </p:nvSpPr>
          <p:spPr>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029144" y="5936188"/>
            <a:ext cx="2057400" cy="365125"/>
          </a:xfrm>
        </p:spPr>
        <p:txBody>
          <a:bodyPr/>
          <a:lstStyle/>
          <a:p>
            <a:fld id="{6178E61D-D431-422C-9764-11DAFE33AB63}" type="datetimeFigureOut">
              <a:rPr lang="en-US" smtClean="0"/>
              <a:t>5/21/2014</a:t>
            </a:fld>
            <a:endParaRPr lang="en-US" dirty="0"/>
          </a:p>
        </p:txBody>
      </p:sp>
      <p:sp>
        <p:nvSpPr>
          <p:cNvPr id="5" name="Footer Placeholder 4"/>
          <p:cNvSpPr>
            <a:spLocks noGrp="1"/>
          </p:cNvSpPr>
          <p:nvPr>
            <p:ph type="ftr" sz="quarter" idx="11"/>
          </p:nvPr>
        </p:nvSpPr>
        <p:spPr>
          <a:xfrm>
            <a:off x="510241" y="5936189"/>
            <a:ext cx="4518959" cy="365125"/>
          </a:xfrm>
        </p:spPr>
        <p:txBody>
          <a:bodyPr/>
          <a:lstStyle/>
          <a:p>
            <a:endParaRPr lang="en-US" dirty="0"/>
          </a:p>
        </p:txBody>
      </p:sp>
      <p:sp>
        <p:nvSpPr>
          <p:cNvPr id="6" name="Slide Number Placeholder 5"/>
          <p:cNvSpPr>
            <a:spLocks noGrp="1"/>
          </p:cNvSpPr>
          <p:nvPr>
            <p:ph type="sldNum" sz="quarter" idx="12"/>
          </p:nvPr>
        </p:nvSpPr>
        <p:spPr>
          <a:xfrm>
            <a:off x="7431152" y="5432500"/>
            <a:ext cx="1149636" cy="1273100"/>
          </a:xfrm>
        </p:spPr>
        <p:txBody>
          <a:bodyPr anchor="t"/>
          <a:lstStyle>
            <a:lvl1pPr algn="ctr">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184115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19">
            <a:alphaModFix amt="1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extLst>
            <a:ext uri="{909E8E84-426E-40dd-AFC4-6F175D3DCCD1}">
              <a14:hiddenFill xmlns="" xmlns:a14="http://schemas.microsoft.com/office/drawing/2010/main">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smtClean="0"/>
              <a:t>5/21/2014</a:t>
            </a:fld>
            <a:endParaRPr lang="en-US" dirty="0"/>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93220443"/>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705164" y="595627"/>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smtClean="0">
                <a:effectLst>
                  <a:outerShdw blurRad="38100" dist="38100" dir="2700000" algn="tl">
                    <a:srgbClr val="000000">
                      <a:alpha val="43137"/>
                    </a:srgbClr>
                  </a:outerShdw>
                </a:effectLst>
              </a:rPr>
              <a:t>Acts 12</a:t>
            </a:r>
            <a:endParaRPr lang="en-US" sz="2400" dirty="0">
              <a:effectLst>
                <a:outerShdw blurRad="38100" dist="38100" dir="2700000" algn="tl">
                  <a:srgbClr val="000000">
                    <a:alpha val="43137"/>
                  </a:srgbClr>
                </a:outerShdw>
              </a:effectLst>
            </a:endParaRPr>
          </a:p>
        </p:txBody>
      </p:sp>
      <p:sp>
        <p:nvSpPr>
          <p:cNvPr id="6" name="TextBox 5"/>
          <p:cNvSpPr txBox="1"/>
          <p:nvPr/>
        </p:nvSpPr>
        <p:spPr>
          <a:xfrm>
            <a:off x="566927" y="340134"/>
            <a:ext cx="6952130" cy="2308324"/>
          </a:xfrm>
          <a:prstGeom prst="rect">
            <a:avLst/>
          </a:prstGeom>
          <a:noFill/>
        </p:spPr>
        <p:txBody>
          <a:bodyPr wrap="square" rtlCol="0">
            <a:spAutoFit/>
          </a:bodyPr>
          <a:lstStyle/>
          <a:p>
            <a:pPr marL="514350" indent="-514350">
              <a:lnSpc>
                <a:spcPct val="150000"/>
              </a:lnSpc>
              <a:buFont typeface="+mj-lt"/>
              <a:buAutoNum type="arabicPeriod"/>
            </a:pPr>
            <a:r>
              <a:rPr lang="en-US" sz="3200" dirty="0" smtClean="0">
                <a:effectLst>
                  <a:outerShdw blurRad="38100" dist="38100" dir="2700000" algn="tl">
                    <a:srgbClr val="000000">
                      <a:alpha val="43137"/>
                    </a:srgbClr>
                  </a:outerShdw>
                </a:effectLst>
              </a:rPr>
              <a:t>James is killed (vv. 1-3a)</a:t>
            </a:r>
          </a:p>
          <a:p>
            <a:pPr marL="514350" indent="-514350">
              <a:lnSpc>
                <a:spcPct val="150000"/>
              </a:lnSpc>
              <a:buFont typeface="+mj-lt"/>
              <a:buAutoNum type="arabicPeriod"/>
            </a:pPr>
            <a:r>
              <a:rPr lang="en-US" sz="3200" dirty="0" smtClean="0">
                <a:effectLst>
                  <a:outerShdw blurRad="38100" dist="38100" dir="2700000" algn="tl">
                    <a:srgbClr val="000000">
                      <a:alpha val="43137"/>
                    </a:srgbClr>
                  </a:outerShdw>
                </a:effectLst>
              </a:rPr>
              <a:t>Peter is Imprisoned (vv. 3b-19)</a:t>
            </a:r>
          </a:p>
          <a:p>
            <a:pPr marL="514350" indent="-514350">
              <a:lnSpc>
                <a:spcPct val="150000"/>
              </a:lnSpc>
              <a:buFont typeface="+mj-lt"/>
              <a:buAutoNum type="arabicPeriod"/>
            </a:pPr>
            <a:r>
              <a:rPr lang="en-US" sz="3200" dirty="0" smtClean="0">
                <a:effectLst>
                  <a:outerShdw blurRad="38100" dist="38100" dir="2700000" algn="tl">
                    <a:srgbClr val="000000">
                      <a:alpha val="43137"/>
                    </a:srgbClr>
                  </a:outerShdw>
                </a:effectLst>
              </a:rPr>
              <a:t>Herod Dies (vv. 20-24)</a:t>
            </a:r>
            <a:endParaRPr lang="en-US" sz="3200" dirty="0">
              <a:effectLst>
                <a:outerShdw blurRad="38100" dist="38100" dir="2700000" algn="tl">
                  <a:srgbClr val="000000">
                    <a:alpha val="43137"/>
                  </a:srgbClr>
                </a:outerShdw>
              </a:effectLst>
            </a:endParaRPr>
          </a:p>
        </p:txBody>
      </p:sp>
      <p:sp>
        <p:nvSpPr>
          <p:cNvPr id="8" name="Rounded Rectangle 7"/>
          <p:cNvSpPr/>
          <p:nvPr/>
        </p:nvSpPr>
        <p:spPr>
          <a:xfrm>
            <a:off x="380820" y="2998694"/>
            <a:ext cx="3104120" cy="618565"/>
          </a:xfrm>
          <a:prstGeom prst="roundRect">
            <a:avLst/>
          </a:prstGeom>
          <a:solidFill>
            <a:schemeClr val="accent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FF00"/>
                </a:solidFill>
              </a:rPr>
              <a:t>Persecution</a:t>
            </a:r>
            <a:endParaRPr lang="en-US" sz="2800" dirty="0">
              <a:solidFill>
                <a:srgbClr val="FFFF00"/>
              </a:solidFill>
            </a:endParaRPr>
          </a:p>
        </p:txBody>
      </p:sp>
      <p:sp>
        <p:nvSpPr>
          <p:cNvPr id="9" name="Rounded Rectangle 8"/>
          <p:cNvSpPr/>
          <p:nvPr/>
        </p:nvSpPr>
        <p:spPr>
          <a:xfrm>
            <a:off x="1353490" y="3577532"/>
            <a:ext cx="3104120" cy="618565"/>
          </a:xfrm>
          <a:prstGeom prst="roundRect">
            <a:avLst/>
          </a:prstGeom>
          <a:solidFill>
            <a:schemeClr val="accent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FF00"/>
                </a:solidFill>
              </a:rPr>
              <a:t>Prayer</a:t>
            </a:r>
            <a:endParaRPr lang="en-US" sz="2800" dirty="0">
              <a:solidFill>
                <a:srgbClr val="FFFF00"/>
              </a:solidFill>
            </a:endParaRPr>
          </a:p>
        </p:txBody>
      </p:sp>
      <p:sp>
        <p:nvSpPr>
          <p:cNvPr id="10" name="Rounded Rectangle 9"/>
          <p:cNvSpPr/>
          <p:nvPr/>
        </p:nvSpPr>
        <p:spPr>
          <a:xfrm>
            <a:off x="2326160" y="4156370"/>
            <a:ext cx="3104120" cy="618565"/>
          </a:xfrm>
          <a:prstGeom prst="roundRect">
            <a:avLst/>
          </a:prstGeom>
          <a:solidFill>
            <a:schemeClr val="accent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FF00"/>
                </a:solidFill>
              </a:rPr>
              <a:t>Peace</a:t>
            </a:r>
            <a:endParaRPr lang="en-US" sz="2800" dirty="0">
              <a:solidFill>
                <a:srgbClr val="FFFF00"/>
              </a:solidFill>
            </a:endParaRPr>
          </a:p>
        </p:txBody>
      </p:sp>
      <p:sp>
        <p:nvSpPr>
          <p:cNvPr id="11" name="Rounded Rectangle 10"/>
          <p:cNvSpPr/>
          <p:nvPr/>
        </p:nvSpPr>
        <p:spPr>
          <a:xfrm>
            <a:off x="3298830" y="4697324"/>
            <a:ext cx="3104120" cy="618565"/>
          </a:xfrm>
          <a:prstGeom prst="roundRect">
            <a:avLst/>
          </a:prstGeom>
          <a:solidFill>
            <a:schemeClr val="accent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FF00"/>
                </a:solidFill>
              </a:rPr>
              <a:t>Purpose</a:t>
            </a:r>
            <a:endParaRPr lang="en-US" sz="2800" dirty="0">
              <a:solidFill>
                <a:srgbClr val="FFFF00"/>
              </a:solidFill>
            </a:endParaRPr>
          </a:p>
        </p:txBody>
      </p:sp>
      <p:sp>
        <p:nvSpPr>
          <p:cNvPr id="12" name="Rounded Rectangle 11"/>
          <p:cNvSpPr/>
          <p:nvPr/>
        </p:nvSpPr>
        <p:spPr>
          <a:xfrm>
            <a:off x="4271500" y="5238278"/>
            <a:ext cx="3104120" cy="618565"/>
          </a:xfrm>
          <a:prstGeom prst="roundRect">
            <a:avLst/>
          </a:prstGeom>
          <a:solidFill>
            <a:schemeClr val="accent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FF00"/>
                </a:solidFill>
              </a:rPr>
              <a:t>Praise</a:t>
            </a:r>
            <a:endParaRPr lang="en-US" sz="2800" dirty="0">
              <a:solidFill>
                <a:srgbClr val="FFFF00"/>
              </a:solidFill>
            </a:endParaRPr>
          </a:p>
        </p:txBody>
      </p:sp>
      <p:sp>
        <p:nvSpPr>
          <p:cNvPr id="13" name="Rounded Rectangle 12"/>
          <p:cNvSpPr/>
          <p:nvPr/>
        </p:nvSpPr>
        <p:spPr>
          <a:xfrm>
            <a:off x="5244170" y="5779232"/>
            <a:ext cx="3104120" cy="618565"/>
          </a:xfrm>
          <a:prstGeom prst="roundRect">
            <a:avLst/>
          </a:prstGeom>
          <a:solidFill>
            <a:schemeClr val="accent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FF00"/>
                </a:solidFill>
              </a:rPr>
              <a:t>Punishment</a:t>
            </a:r>
            <a:endParaRPr lang="en-US" sz="2800" dirty="0">
              <a:solidFill>
                <a:srgbClr val="FFFF00"/>
              </a:solidFill>
            </a:endParaRPr>
          </a:p>
        </p:txBody>
      </p:sp>
    </p:spTree>
    <p:extLst>
      <p:ext uri="{BB962C8B-B14F-4D97-AF65-F5344CB8AC3E}">
        <p14:creationId xmlns:p14="http://schemas.microsoft.com/office/powerpoint/2010/main" val="39838792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circle(in)">
                                      <p:cBhvr>
                                        <p:cTn id="28" dur="20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circle(in)">
                                      <p:cBhvr>
                                        <p:cTn id="33" dur="20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circle(in)">
                                      <p:cBhvr>
                                        <p:cTn id="38" dur="20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circle(in)">
                                      <p:cBhvr>
                                        <p:cTn id="43" dur="20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circle(in)">
                                      <p:cBhvr>
                                        <p:cTn id="48" dur="2000"/>
                                        <p:tgtEl>
                                          <p:spTgt spid="12"/>
                                        </p:tgtEl>
                                      </p:cBhvr>
                                    </p:animEffect>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circle(in)">
                                      <p:cBhvr>
                                        <p:cTn id="53"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P spid="8" grpId="0" animBg="1"/>
      <p:bldP spid="9" grpId="0" animBg="1"/>
      <p:bldP spid="10" grpId="0" animBg="1"/>
      <p:bldP spid="11" grpId="0" animBg="1"/>
      <p:bldP spid="12" grpId="0" animBg="1"/>
      <p:bldP spid="1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Principles of Service</a:t>
            </a:r>
            <a:endParaRPr lang="en-US" dirty="0"/>
          </a:p>
        </p:txBody>
      </p:sp>
      <p:sp>
        <p:nvSpPr>
          <p:cNvPr id="3" name="Subtitle 2"/>
          <p:cNvSpPr>
            <a:spLocks noGrp="1"/>
          </p:cNvSpPr>
          <p:nvPr>
            <p:ph type="subTitle" idx="1"/>
          </p:nvPr>
        </p:nvSpPr>
        <p:spPr/>
        <p:txBody>
          <a:bodyPr/>
          <a:lstStyle/>
          <a:p>
            <a:r>
              <a:rPr lang="en-US" dirty="0" smtClean="0"/>
              <a:t>Acts 12</a:t>
            </a:r>
            <a:endParaRPr lang="en-US" dirty="0"/>
          </a:p>
        </p:txBody>
      </p:sp>
    </p:spTree>
    <p:extLst>
      <p:ext uri="{BB962C8B-B14F-4D97-AF65-F5344CB8AC3E}">
        <p14:creationId xmlns:p14="http://schemas.microsoft.com/office/powerpoint/2010/main" val="30500399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48878" y="595627"/>
            <a:ext cx="6885640" cy="137307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5400" dirty="0" smtClean="0"/>
              <a:t>Principles of Service</a:t>
            </a:r>
            <a:endParaRPr lang="en-US" sz="5400" dirty="0"/>
          </a:p>
        </p:txBody>
      </p:sp>
      <p:sp>
        <p:nvSpPr>
          <p:cNvPr id="4" name="Title 1"/>
          <p:cNvSpPr txBox="1">
            <a:spLocks/>
          </p:cNvSpPr>
          <p:nvPr/>
        </p:nvSpPr>
        <p:spPr>
          <a:xfrm>
            <a:off x="7705164" y="595627"/>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smtClean="0">
                <a:effectLst>
                  <a:outerShdw blurRad="38100" dist="38100" dir="2700000" algn="tl">
                    <a:srgbClr val="000000">
                      <a:alpha val="43137"/>
                    </a:srgbClr>
                  </a:outerShdw>
                </a:effectLst>
              </a:rPr>
              <a:t>Acts 12</a:t>
            </a:r>
            <a:endParaRPr lang="en-US" sz="2400" dirty="0">
              <a:effectLst>
                <a:outerShdw blurRad="38100" dist="38100" dir="2700000" algn="tl">
                  <a:srgbClr val="000000">
                    <a:alpha val="43137"/>
                  </a:srgbClr>
                </a:outerShdw>
              </a:effectLst>
            </a:endParaRPr>
          </a:p>
        </p:txBody>
      </p:sp>
      <p:sp>
        <p:nvSpPr>
          <p:cNvPr id="5" name="TextBox 4"/>
          <p:cNvSpPr txBox="1"/>
          <p:nvPr/>
        </p:nvSpPr>
        <p:spPr>
          <a:xfrm>
            <a:off x="517710" y="2272554"/>
            <a:ext cx="7906871" cy="740587"/>
          </a:xfrm>
          <a:prstGeom prst="rect">
            <a:avLst/>
          </a:prstGeom>
          <a:noFill/>
        </p:spPr>
        <p:txBody>
          <a:bodyPr wrap="square" rtlCol="0">
            <a:spAutoFit/>
          </a:bodyPr>
          <a:lstStyle/>
          <a:p>
            <a:pPr marL="571500" indent="-571500">
              <a:lnSpc>
                <a:spcPct val="150000"/>
              </a:lnSpc>
              <a:buFont typeface="+mj-lt"/>
              <a:buAutoNum type="romanUcPeriod"/>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Price</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Pay</a:t>
            </a:r>
            <a:r>
              <a:rPr lang="en-US" sz="3200" b="1" dirty="0" smtClean="0">
                <a:effectLst>
                  <a:outerShdw blurRad="38100" dist="38100" dir="2700000" algn="tl">
                    <a:srgbClr val="000000">
                      <a:alpha val="43137"/>
                    </a:srgbClr>
                  </a:outerShdw>
                </a:effectLst>
              </a:rPr>
              <a:t> (vv. 1-2)</a:t>
            </a: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36278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smtClean="0">
                <a:effectLst>
                  <a:outerShdw blurRad="38100" dist="38100" dir="2700000" algn="tl">
                    <a:srgbClr val="000000">
                      <a:alpha val="43137"/>
                    </a:srgbClr>
                  </a:outerShdw>
                </a:effectLst>
              </a:rPr>
              <a:t>Acts 12</a:t>
            </a:r>
            <a:endParaRPr lang="en-US" sz="2400" dirty="0">
              <a:effectLst>
                <a:outerShdw blurRad="38100" dist="38100" dir="2700000" algn="tl">
                  <a:srgbClr val="000000">
                    <a:alpha val="43137"/>
                  </a:srgbClr>
                </a:outerShdw>
              </a:effectLst>
            </a:endParaRPr>
          </a:p>
        </p:txBody>
      </p:sp>
      <p:sp>
        <p:nvSpPr>
          <p:cNvPr id="3" name="TextBox 2"/>
          <p:cNvSpPr txBox="1"/>
          <p:nvPr/>
        </p:nvSpPr>
        <p:spPr>
          <a:xfrm>
            <a:off x="20168" y="4865303"/>
            <a:ext cx="7563973" cy="830997"/>
          </a:xfrm>
          <a:prstGeom prst="rect">
            <a:avLst/>
          </a:prstGeom>
          <a:noFill/>
        </p:spPr>
        <p:txBody>
          <a:bodyPr wrap="square" rtlCol="0">
            <a:spAutoFit/>
          </a:bodyPr>
          <a:lstStyle/>
          <a:p>
            <a:pPr marL="571500" indent="-571500" algn="ctr">
              <a:lnSpc>
                <a:spcPct val="150000"/>
              </a:lnSpc>
              <a:buFont typeface="+mj-lt"/>
              <a:buAutoNum type="romanUcPeriod"/>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Price</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Pay</a:t>
            </a:r>
            <a:r>
              <a:rPr lang="en-US" sz="3200" b="1" dirty="0" smtClean="0">
                <a:effectLst>
                  <a:outerShdw blurRad="38100" dist="38100" dir="2700000" algn="tl">
                    <a:srgbClr val="000000">
                      <a:alpha val="43137"/>
                    </a:srgbClr>
                  </a:outerShdw>
                </a:effectLst>
              </a:rPr>
              <a:t> (vv. 1-2)</a:t>
            </a:r>
            <a:endParaRPr lang="en-US" sz="3200" b="1" dirty="0">
              <a:effectLst>
                <a:outerShdw blurRad="38100" dist="38100" dir="2700000" algn="tl">
                  <a:srgbClr val="000000">
                    <a:alpha val="43137"/>
                  </a:srgbClr>
                </a:outerShdw>
              </a:effectLst>
            </a:endParaRPr>
          </a:p>
        </p:txBody>
      </p:sp>
      <p:sp>
        <p:nvSpPr>
          <p:cNvPr id="4" name="TextBox 3"/>
          <p:cNvSpPr txBox="1"/>
          <p:nvPr/>
        </p:nvSpPr>
        <p:spPr>
          <a:xfrm>
            <a:off x="228601" y="295836"/>
            <a:ext cx="8727141" cy="2677656"/>
          </a:xfrm>
          <a:prstGeom prst="rect">
            <a:avLst/>
          </a:prstGeom>
          <a:noFill/>
        </p:spPr>
        <p:txBody>
          <a:bodyPr wrap="square" rtlCol="0">
            <a:spAutoFit/>
          </a:bodyPr>
          <a:lstStyle/>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God never promised it would be easy to serve the Lord</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Impression is false that says:</a:t>
            </a:r>
          </a:p>
          <a:p>
            <a:pPr marL="1371600" lvl="2" indent="-457200">
              <a:buFont typeface="+mj-lt"/>
              <a:buAutoNum type="alphaLcPeriod"/>
            </a:pPr>
            <a:r>
              <a:rPr lang="en-US" sz="2400" dirty="0" smtClean="0">
                <a:effectLst>
                  <a:outerShdw blurRad="38100" dist="38100" dir="2700000" algn="tl">
                    <a:srgbClr val="000000">
                      <a:alpha val="43137"/>
                    </a:srgbClr>
                  </a:outerShdw>
                </a:effectLst>
              </a:rPr>
              <a:t>Life gets easier if you are a Christian</a:t>
            </a:r>
          </a:p>
          <a:p>
            <a:pPr marL="1371600" lvl="2" indent="-457200">
              <a:buFont typeface="+mj-lt"/>
              <a:buAutoNum type="alphaLcPeriod"/>
            </a:pPr>
            <a:r>
              <a:rPr lang="en-US" sz="2400" dirty="0" smtClean="0">
                <a:effectLst>
                  <a:outerShdw blurRad="38100" dist="38100" dir="2700000" algn="tl">
                    <a:srgbClr val="000000">
                      <a:alpha val="43137"/>
                    </a:srgbClr>
                  </a:outerShdw>
                </a:effectLst>
              </a:rPr>
              <a:t>Problems – Conflicts are over – if you  serve God</a:t>
            </a:r>
          </a:p>
          <a:p>
            <a:pPr marL="1371600" lvl="2" indent="-457200">
              <a:buFont typeface="+mj-lt"/>
              <a:buAutoNum type="alphaLcPeriod"/>
            </a:pPr>
            <a:r>
              <a:rPr lang="en-US" sz="2400" dirty="0" smtClean="0">
                <a:effectLst>
                  <a:outerShdw blurRad="38100" dist="38100" dir="2700000" algn="tl">
                    <a:srgbClr val="000000">
                      <a:alpha val="43137"/>
                    </a:srgbClr>
                  </a:outerShdw>
                </a:effectLst>
              </a:rPr>
              <a:t>Will be treated right – if you are a good person</a:t>
            </a:r>
          </a:p>
          <a:p>
            <a:pPr marL="1371600" lvl="2" indent="-457200">
              <a:buFont typeface="+mj-lt"/>
              <a:buAutoNum type="alphaLcPeriod"/>
            </a:pPr>
            <a:r>
              <a:rPr lang="en-US" sz="2400" dirty="0" smtClean="0">
                <a:effectLst>
                  <a:outerShdw blurRad="38100" dist="38100" dir="2700000" algn="tl">
                    <a:srgbClr val="000000">
                      <a:alpha val="43137"/>
                    </a:srgbClr>
                  </a:outerShdw>
                </a:effectLst>
              </a:rPr>
              <a:t>Relationships will be smooth – if follow God</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Evidence is missing that any of that is true</a:t>
            </a:r>
            <a:endParaRPr lang="en-US" sz="24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227462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smtClean="0">
                <a:effectLst>
                  <a:outerShdw blurRad="38100" dist="38100" dir="2700000" algn="tl">
                    <a:srgbClr val="000000">
                      <a:alpha val="43137"/>
                    </a:srgbClr>
                  </a:outerShdw>
                </a:effectLst>
              </a:rPr>
              <a:t>Acts 12</a:t>
            </a:r>
            <a:endParaRPr lang="en-US" sz="2400" dirty="0">
              <a:effectLst>
                <a:outerShdw blurRad="38100" dist="38100" dir="2700000" algn="tl">
                  <a:srgbClr val="000000">
                    <a:alpha val="43137"/>
                  </a:srgbClr>
                </a:outerShdw>
              </a:effectLst>
            </a:endParaRPr>
          </a:p>
        </p:txBody>
      </p:sp>
      <p:sp>
        <p:nvSpPr>
          <p:cNvPr id="3" name="TextBox 2"/>
          <p:cNvSpPr txBox="1"/>
          <p:nvPr/>
        </p:nvSpPr>
        <p:spPr>
          <a:xfrm>
            <a:off x="20168" y="4865303"/>
            <a:ext cx="7563973" cy="830997"/>
          </a:xfrm>
          <a:prstGeom prst="rect">
            <a:avLst/>
          </a:prstGeom>
          <a:noFill/>
        </p:spPr>
        <p:txBody>
          <a:bodyPr wrap="square" rtlCol="0">
            <a:spAutoFit/>
          </a:bodyPr>
          <a:lstStyle/>
          <a:p>
            <a:pPr marL="571500" indent="-571500" algn="ctr">
              <a:lnSpc>
                <a:spcPct val="150000"/>
              </a:lnSpc>
              <a:buFont typeface="+mj-lt"/>
              <a:buAutoNum type="romanUcPeriod"/>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Price</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Pay</a:t>
            </a:r>
            <a:r>
              <a:rPr lang="en-US" sz="3200" b="1" dirty="0" smtClean="0">
                <a:effectLst>
                  <a:outerShdw blurRad="38100" dist="38100" dir="2700000" algn="tl">
                    <a:srgbClr val="000000">
                      <a:alpha val="43137"/>
                    </a:srgbClr>
                  </a:outerShdw>
                </a:effectLst>
              </a:rPr>
              <a:t> (vv. 1-2)</a:t>
            </a:r>
            <a:endParaRPr lang="en-US" sz="3200" b="1" dirty="0">
              <a:effectLst>
                <a:outerShdw blurRad="38100" dist="38100" dir="2700000" algn="tl">
                  <a:srgbClr val="000000">
                    <a:alpha val="43137"/>
                  </a:srgbClr>
                </a:outerShdw>
              </a:effectLst>
            </a:endParaRPr>
          </a:p>
        </p:txBody>
      </p:sp>
      <p:sp>
        <p:nvSpPr>
          <p:cNvPr id="4" name="TextBox 3"/>
          <p:cNvSpPr txBox="1"/>
          <p:nvPr/>
        </p:nvSpPr>
        <p:spPr>
          <a:xfrm>
            <a:off x="228601" y="295836"/>
            <a:ext cx="8727141" cy="1569660"/>
          </a:xfrm>
          <a:prstGeom prst="rect">
            <a:avLst/>
          </a:prstGeom>
          <a:noFill/>
        </p:spPr>
        <p:txBody>
          <a:bodyPr wrap="square" rtlCol="0">
            <a:spAutoFit/>
          </a:bodyPr>
          <a:lstStyle/>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God never promised it would be easy to serve the Lord</a:t>
            </a:r>
          </a:p>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God warned that may have to pay a price</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If live godly – just may suffer (2 Tim. 3:12)</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May lose relationships (Luke 14:25-33)</a:t>
            </a:r>
            <a:endParaRPr lang="en-US" sz="24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143194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smtClean="0">
                <a:effectLst>
                  <a:outerShdw blurRad="38100" dist="38100" dir="2700000" algn="tl">
                    <a:srgbClr val="000000">
                      <a:alpha val="43137"/>
                    </a:srgbClr>
                  </a:outerShdw>
                </a:effectLst>
              </a:rPr>
              <a:t>Acts 12</a:t>
            </a:r>
            <a:endParaRPr lang="en-US" sz="2400" dirty="0">
              <a:effectLst>
                <a:outerShdw blurRad="38100" dist="38100" dir="2700000" algn="tl">
                  <a:srgbClr val="000000">
                    <a:alpha val="43137"/>
                  </a:srgbClr>
                </a:outerShdw>
              </a:effectLst>
            </a:endParaRPr>
          </a:p>
        </p:txBody>
      </p:sp>
      <p:sp>
        <p:nvSpPr>
          <p:cNvPr id="3" name="TextBox 2"/>
          <p:cNvSpPr txBox="1"/>
          <p:nvPr/>
        </p:nvSpPr>
        <p:spPr>
          <a:xfrm>
            <a:off x="20168" y="4865303"/>
            <a:ext cx="7563973" cy="830997"/>
          </a:xfrm>
          <a:prstGeom prst="rect">
            <a:avLst/>
          </a:prstGeom>
          <a:noFill/>
        </p:spPr>
        <p:txBody>
          <a:bodyPr wrap="square" rtlCol="0">
            <a:spAutoFit/>
          </a:bodyPr>
          <a:lstStyle/>
          <a:p>
            <a:pPr marL="571500" indent="-571500" algn="ctr">
              <a:lnSpc>
                <a:spcPct val="150000"/>
              </a:lnSpc>
              <a:buFont typeface="+mj-lt"/>
              <a:buAutoNum type="romanUcPeriod"/>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Price</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Pay</a:t>
            </a:r>
            <a:r>
              <a:rPr lang="en-US" sz="3200" b="1" dirty="0" smtClean="0">
                <a:effectLst>
                  <a:outerShdw blurRad="38100" dist="38100" dir="2700000" algn="tl">
                    <a:srgbClr val="000000">
                      <a:alpha val="43137"/>
                    </a:srgbClr>
                  </a:outerShdw>
                </a:effectLst>
              </a:rPr>
              <a:t> (vv. 1-2)</a:t>
            </a:r>
            <a:endParaRPr lang="en-US" sz="3200" b="1" dirty="0">
              <a:effectLst>
                <a:outerShdw blurRad="38100" dist="38100" dir="2700000" algn="tl">
                  <a:srgbClr val="000000">
                    <a:alpha val="43137"/>
                  </a:srgbClr>
                </a:outerShdw>
              </a:effectLst>
            </a:endParaRPr>
          </a:p>
        </p:txBody>
      </p:sp>
      <p:sp>
        <p:nvSpPr>
          <p:cNvPr id="4" name="TextBox 3"/>
          <p:cNvSpPr txBox="1"/>
          <p:nvPr/>
        </p:nvSpPr>
        <p:spPr>
          <a:xfrm>
            <a:off x="228601" y="295836"/>
            <a:ext cx="8727141" cy="3046988"/>
          </a:xfrm>
          <a:prstGeom prst="rect">
            <a:avLst/>
          </a:prstGeom>
          <a:noFill/>
        </p:spPr>
        <p:txBody>
          <a:bodyPr wrap="square" rtlCol="0">
            <a:spAutoFit/>
          </a:bodyPr>
          <a:lstStyle/>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God never promised it would be easy to serve the Lord</a:t>
            </a:r>
          </a:p>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God warned that may have to pay a price</a:t>
            </a:r>
          </a:p>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Early Christians paid dearly</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Apostles arrested &amp; beaten (Acts 4-5)</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Stephen was stoned (Acts 6-7)</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Disciples were scattered (Acts 8; 11:20-21)</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James was killed (vv. 1-2)</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Peter was imprisoned (vv. 3-ff)</a:t>
            </a:r>
            <a:endParaRPr lang="en-US" sz="24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493618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smtClean="0">
                <a:effectLst>
                  <a:outerShdw blurRad="38100" dist="38100" dir="2700000" algn="tl">
                    <a:srgbClr val="000000">
                      <a:alpha val="43137"/>
                    </a:srgbClr>
                  </a:outerShdw>
                </a:effectLst>
              </a:rPr>
              <a:t>Acts 12</a:t>
            </a:r>
            <a:endParaRPr lang="en-US" sz="2400" dirty="0">
              <a:effectLst>
                <a:outerShdw blurRad="38100" dist="38100" dir="2700000" algn="tl">
                  <a:srgbClr val="000000">
                    <a:alpha val="43137"/>
                  </a:srgbClr>
                </a:outerShdw>
              </a:effectLst>
            </a:endParaRPr>
          </a:p>
        </p:txBody>
      </p:sp>
      <p:sp>
        <p:nvSpPr>
          <p:cNvPr id="3" name="TextBox 2"/>
          <p:cNvSpPr txBox="1"/>
          <p:nvPr/>
        </p:nvSpPr>
        <p:spPr>
          <a:xfrm>
            <a:off x="20168" y="4865303"/>
            <a:ext cx="7563973" cy="830997"/>
          </a:xfrm>
          <a:prstGeom prst="rect">
            <a:avLst/>
          </a:prstGeom>
          <a:noFill/>
        </p:spPr>
        <p:txBody>
          <a:bodyPr wrap="square" rtlCol="0">
            <a:spAutoFit/>
          </a:bodyPr>
          <a:lstStyle/>
          <a:p>
            <a:pPr marL="571500" indent="-571500" algn="ctr">
              <a:lnSpc>
                <a:spcPct val="150000"/>
              </a:lnSpc>
              <a:buFont typeface="+mj-lt"/>
              <a:buAutoNum type="romanUcPeriod"/>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Price</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Pay</a:t>
            </a:r>
            <a:r>
              <a:rPr lang="en-US" sz="3200" b="1" dirty="0" smtClean="0">
                <a:effectLst>
                  <a:outerShdw blurRad="38100" dist="38100" dir="2700000" algn="tl">
                    <a:srgbClr val="000000">
                      <a:alpha val="43137"/>
                    </a:srgbClr>
                  </a:outerShdw>
                </a:effectLst>
              </a:rPr>
              <a:t> (vv. 1-2)</a:t>
            </a:r>
            <a:endParaRPr lang="en-US" sz="3200" b="1" dirty="0">
              <a:effectLst>
                <a:outerShdw blurRad="38100" dist="38100" dir="2700000" algn="tl">
                  <a:srgbClr val="000000">
                    <a:alpha val="43137"/>
                  </a:srgbClr>
                </a:outerShdw>
              </a:effectLst>
            </a:endParaRPr>
          </a:p>
        </p:txBody>
      </p:sp>
      <p:sp>
        <p:nvSpPr>
          <p:cNvPr id="4" name="TextBox 3"/>
          <p:cNvSpPr txBox="1"/>
          <p:nvPr/>
        </p:nvSpPr>
        <p:spPr>
          <a:xfrm>
            <a:off x="228601" y="295836"/>
            <a:ext cx="8727141" cy="3785652"/>
          </a:xfrm>
          <a:prstGeom prst="rect">
            <a:avLst/>
          </a:prstGeom>
          <a:noFill/>
        </p:spPr>
        <p:txBody>
          <a:bodyPr wrap="square" rtlCol="0">
            <a:spAutoFit/>
          </a:bodyPr>
          <a:lstStyle/>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God never promised it would be easy to serve the Lord</a:t>
            </a:r>
          </a:p>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God warned that may have to pay a price</a:t>
            </a:r>
          </a:p>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Early Christians paid dearly</a:t>
            </a:r>
          </a:p>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How does this compare with what you are willing to pay?</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May involve some inconvenience</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May involve losing relationships</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May involve some expense, lose of money – even job</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May involve hard work</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May involve mistreatment</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May have to put some real time and effort into…</a:t>
            </a:r>
            <a:endParaRPr lang="en-US" sz="24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10538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fade">
                                      <p:cBhvr>
                                        <p:cTn id="28" dur="1000"/>
                                        <p:tgtEl>
                                          <p:spTgt spid="4">
                                            <p:txEl>
                                              <p:pRg st="7" end="7"/>
                                            </p:txEl>
                                          </p:spTgt>
                                        </p:tgtEl>
                                      </p:cBhvr>
                                    </p:animEffect>
                                    <p:anim calcmode="lin" valueType="num">
                                      <p:cBhvr>
                                        <p:cTn id="29"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1000"/>
                                        <p:tgtEl>
                                          <p:spTgt spid="4">
                                            <p:txEl>
                                              <p:pRg st="8" end="8"/>
                                            </p:txEl>
                                          </p:spTgt>
                                        </p:tgtEl>
                                      </p:cBhvr>
                                    </p:animEffect>
                                    <p:anim calcmode="lin" valueType="num">
                                      <p:cBhvr>
                                        <p:cTn id="3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9" end="9"/>
                                            </p:txEl>
                                          </p:spTgt>
                                        </p:tgtEl>
                                        <p:attrNameLst>
                                          <p:attrName>style.visibility</p:attrName>
                                        </p:attrNameLst>
                                      </p:cBhvr>
                                      <p:to>
                                        <p:strVal val="visible"/>
                                      </p:to>
                                    </p:set>
                                    <p:animEffect transition="in" filter="fade">
                                      <p:cBhvr>
                                        <p:cTn id="42" dur="1000"/>
                                        <p:tgtEl>
                                          <p:spTgt spid="4">
                                            <p:txEl>
                                              <p:pRg st="9" end="9"/>
                                            </p:txEl>
                                          </p:spTgt>
                                        </p:tgtEl>
                                      </p:cBhvr>
                                    </p:animEffect>
                                    <p:anim calcmode="lin" valueType="num">
                                      <p:cBhvr>
                                        <p:cTn id="43"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48878" y="595627"/>
            <a:ext cx="6885640" cy="137307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5400" dirty="0" smtClean="0"/>
              <a:t>Principles of Service</a:t>
            </a:r>
            <a:endParaRPr lang="en-US" sz="5400" dirty="0"/>
          </a:p>
        </p:txBody>
      </p:sp>
      <p:sp>
        <p:nvSpPr>
          <p:cNvPr id="4" name="Title 1"/>
          <p:cNvSpPr txBox="1">
            <a:spLocks/>
          </p:cNvSpPr>
          <p:nvPr/>
        </p:nvSpPr>
        <p:spPr>
          <a:xfrm>
            <a:off x="7705164" y="595627"/>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smtClean="0">
                <a:effectLst>
                  <a:outerShdw blurRad="38100" dist="38100" dir="2700000" algn="tl">
                    <a:srgbClr val="000000">
                      <a:alpha val="43137"/>
                    </a:srgbClr>
                  </a:outerShdw>
                </a:effectLst>
              </a:rPr>
              <a:t>Acts 12</a:t>
            </a:r>
            <a:endParaRPr lang="en-US" sz="2400" dirty="0">
              <a:effectLst>
                <a:outerShdw blurRad="38100" dist="38100" dir="2700000" algn="tl">
                  <a:srgbClr val="000000">
                    <a:alpha val="43137"/>
                  </a:srgbClr>
                </a:outerShdw>
              </a:effectLst>
            </a:endParaRPr>
          </a:p>
        </p:txBody>
      </p:sp>
      <p:sp>
        <p:nvSpPr>
          <p:cNvPr id="5" name="TextBox 4"/>
          <p:cNvSpPr txBox="1"/>
          <p:nvPr/>
        </p:nvSpPr>
        <p:spPr>
          <a:xfrm>
            <a:off x="517710" y="2272554"/>
            <a:ext cx="7906871" cy="1569660"/>
          </a:xfrm>
          <a:prstGeom prst="rect">
            <a:avLst/>
          </a:prstGeom>
          <a:noFill/>
        </p:spPr>
        <p:txBody>
          <a:bodyPr wrap="square" rtlCol="0">
            <a:spAutoFit/>
          </a:bodyPr>
          <a:lstStyle/>
          <a:p>
            <a:pPr marL="571500" indent="-571500">
              <a:lnSpc>
                <a:spcPct val="150000"/>
              </a:lnSpc>
              <a:buFont typeface="+mj-lt"/>
              <a:buAutoNum type="romanUcPeriod"/>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Price</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Pay</a:t>
            </a:r>
            <a:r>
              <a:rPr lang="en-US" sz="3200" b="1" dirty="0" smtClean="0">
                <a:effectLst>
                  <a:outerShdw blurRad="38100" dist="38100" dir="2700000" algn="tl">
                    <a:srgbClr val="000000">
                      <a:alpha val="43137"/>
                    </a:srgbClr>
                  </a:outerShdw>
                </a:effectLst>
              </a:rPr>
              <a:t> (vv. 1-2)</a:t>
            </a:r>
          </a:p>
          <a:p>
            <a:pPr marL="571500" indent="-571500">
              <a:lnSpc>
                <a:spcPct val="150000"/>
              </a:lnSpc>
              <a:buFont typeface="+mj-lt"/>
              <a:buAutoNum type="romanUcPeriod"/>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Power</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Possess</a:t>
            </a:r>
            <a:r>
              <a:rPr lang="en-US" sz="3200" b="1" dirty="0" smtClean="0">
                <a:effectLst>
                  <a:outerShdw blurRad="38100" dist="38100" dir="2700000" algn="tl">
                    <a:srgbClr val="000000">
                      <a:alpha val="43137"/>
                    </a:srgbClr>
                  </a:outerShdw>
                </a:effectLst>
              </a:rPr>
              <a:t> (vv. 5, 12)</a:t>
            </a: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841388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smtClean="0">
                <a:effectLst>
                  <a:outerShdw blurRad="38100" dist="38100" dir="2700000" algn="tl">
                    <a:srgbClr val="000000">
                      <a:alpha val="43137"/>
                    </a:srgbClr>
                  </a:outerShdw>
                </a:effectLst>
              </a:rPr>
              <a:t>Acts 12</a:t>
            </a:r>
            <a:endParaRPr lang="en-US" sz="2400" dirty="0">
              <a:effectLst>
                <a:outerShdw blurRad="38100" dist="38100" dir="2700000" algn="tl">
                  <a:srgbClr val="000000">
                    <a:alpha val="43137"/>
                  </a:srgbClr>
                </a:outerShdw>
              </a:effectLst>
            </a:endParaRPr>
          </a:p>
        </p:txBody>
      </p:sp>
      <p:sp>
        <p:nvSpPr>
          <p:cNvPr id="3" name="TextBox 2"/>
          <p:cNvSpPr txBox="1"/>
          <p:nvPr/>
        </p:nvSpPr>
        <p:spPr>
          <a:xfrm>
            <a:off x="1" y="4867836"/>
            <a:ext cx="7570694" cy="830997"/>
          </a:xfrm>
          <a:prstGeom prst="rect">
            <a:avLst/>
          </a:prstGeom>
          <a:noFill/>
        </p:spPr>
        <p:txBody>
          <a:bodyPr wrap="square" rtlCol="0">
            <a:spAutoFit/>
          </a:bodyPr>
          <a:lstStyle/>
          <a:p>
            <a:pPr marL="571500" indent="-571500" algn="ctr">
              <a:lnSpc>
                <a:spcPct val="150000"/>
              </a:lnSpc>
              <a:buFont typeface="+mj-lt"/>
              <a:buAutoNum type="romanUcPeriod" startAt="2"/>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Power</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Possess</a:t>
            </a:r>
            <a:r>
              <a:rPr lang="en-US" sz="3200" b="1" dirty="0" smtClean="0">
                <a:effectLst>
                  <a:outerShdw blurRad="38100" dist="38100" dir="2700000" algn="tl">
                    <a:srgbClr val="000000">
                      <a:alpha val="43137"/>
                    </a:srgbClr>
                  </a:outerShdw>
                </a:effectLst>
              </a:rPr>
              <a:t> (vv. 5, 12)</a:t>
            </a:r>
            <a:endParaRPr lang="en-US" sz="3200" b="1" dirty="0">
              <a:effectLst>
                <a:outerShdw blurRad="38100" dist="38100" dir="2700000" algn="tl">
                  <a:srgbClr val="000000">
                    <a:alpha val="43137"/>
                  </a:srgbClr>
                </a:outerShdw>
              </a:effectLst>
            </a:endParaRPr>
          </a:p>
        </p:txBody>
      </p:sp>
      <p:sp>
        <p:nvSpPr>
          <p:cNvPr id="4" name="TextBox 3"/>
          <p:cNvSpPr txBox="1"/>
          <p:nvPr/>
        </p:nvSpPr>
        <p:spPr>
          <a:xfrm>
            <a:off x="228601" y="295836"/>
            <a:ext cx="8727141" cy="1569660"/>
          </a:xfrm>
          <a:prstGeom prst="rect">
            <a:avLst/>
          </a:prstGeom>
          <a:noFill/>
        </p:spPr>
        <p:txBody>
          <a:bodyPr wrap="square" rtlCol="0">
            <a:spAutoFit/>
          </a:bodyPr>
          <a:lstStyle/>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Situation at hand:</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Peter is in prison (v. 4)</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Danger (likely or probable) will be killed (vv. 1-3)</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Disciples felt powerless (in one sense)</a:t>
            </a:r>
            <a:endParaRPr lang="en-US" sz="24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250353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smtClean="0">
                <a:effectLst>
                  <a:outerShdw blurRad="38100" dist="38100" dir="2700000" algn="tl">
                    <a:srgbClr val="000000">
                      <a:alpha val="43137"/>
                    </a:srgbClr>
                  </a:outerShdw>
                </a:effectLst>
              </a:rPr>
              <a:t>Acts 12</a:t>
            </a:r>
            <a:endParaRPr lang="en-US" sz="2400" dirty="0">
              <a:effectLst>
                <a:outerShdw blurRad="38100" dist="38100" dir="2700000" algn="tl">
                  <a:srgbClr val="000000">
                    <a:alpha val="43137"/>
                  </a:srgbClr>
                </a:outerShdw>
              </a:effectLst>
            </a:endParaRPr>
          </a:p>
        </p:txBody>
      </p:sp>
      <p:sp>
        <p:nvSpPr>
          <p:cNvPr id="3" name="TextBox 2"/>
          <p:cNvSpPr txBox="1"/>
          <p:nvPr/>
        </p:nvSpPr>
        <p:spPr>
          <a:xfrm>
            <a:off x="1" y="4867836"/>
            <a:ext cx="7570694" cy="830997"/>
          </a:xfrm>
          <a:prstGeom prst="rect">
            <a:avLst/>
          </a:prstGeom>
          <a:noFill/>
        </p:spPr>
        <p:txBody>
          <a:bodyPr wrap="square" rtlCol="0">
            <a:spAutoFit/>
          </a:bodyPr>
          <a:lstStyle/>
          <a:p>
            <a:pPr marL="571500" indent="-571500" algn="ctr">
              <a:lnSpc>
                <a:spcPct val="150000"/>
              </a:lnSpc>
              <a:buFont typeface="+mj-lt"/>
              <a:buAutoNum type="romanUcPeriod" startAt="2"/>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Power</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Possess</a:t>
            </a:r>
            <a:r>
              <a:rPr lang="en-US" sz="3200" b="1" dirty="0" smtClean="0">
                <a:effectLst>
                  <a:outerShdw blurRad="38100" dist="38100" dir="2700000" algn="tl">
                    <a:srgbClr val="000000">
                      <a:alpha val="43137"/>
                    </a:srgbClr>
                  </a:outerShdw>
                </a:effectLst>
              </a:rPr>
              <a:t> (vv. 5, 12)</a:t>
            </a:r>
            <a:endParaRPr lang="en-US" sz="3200" b="1" dirty="0">
              <a:effectLst>
                <a:outerShdw blurRad="38100" dist="38100" dir="2700000" algn="tl">
                  <a:srgbClr val="000000">
                    <a:alpha val="43137"/>
                  </a:srgbClr>
                </a:outerShdw>
              </a:effectLst>
            </a:endParaRPr>
          </a:p>
        </p:txBody>
      </p:sp>
      <p:sp>
        <p:nvSpPr>
          <p:cNvPr id="4" name="TextBox 3"/>
          <p:cNvSpPr txBox="1"/>
          <p:nvPr/>
        </p:nvSpPr>
        <p:spPr>
          <a:xfrm>
            <a:off x="228601" y="295836"/>
            <a:ext cx="8727141" cy="4154984"/>
          </a:xfrm>
          <a:prstGeom prst="rect">
            <a:avLst/>
          </a:prstGeom>
          <a:noFill/>
        </p:spPr>
        <p:txBody>
          <a:bodyPr wrap="square" rtlCol="0">
            <a:spAutoFit/>
          </a:bodyPr>
          <a:lstStyle/>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Situation at hand:</a:t>
            </a:r>
          </a:p>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But – had real power through prayer</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Prayed earnestly (v. 5)</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Gathered for prayer (v. 12)</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Amazed at results (vv. 13-17)</a:t>
            </a:r>
          </a:p>
          <a:p>
            <a:pPr marL="1371600" lvl="2" indent="-457200">
              <a:buFont typeface="Arial" panose="020B0604020202020204" pitchFamily="34" charset="0"/>
              <a:buChar char="•"/>
            </a:pPr>
            <a:r>
              <a:rPr lang="en-US" sz="2400" dirty="0" smtClean="0">
                <a:effectLst>
                  <a:outerShdw blurRad="38100" dist="38100" dir="2700000" algn="tl">
                    <a:srgbClr val="000000">
                      <a:alpha val="43137"/>
                    </a:srgbClr>
                  </a:outerShdw>
                </a:effectLst>
              </a:rPr>
              <a:t>Must not have been praying for his release – else why were surprised?</a:t>
            </a:r>
          </a:p>
          <a:p>
            <a:pPr marL="1371600" lvl="2" indent="-457200">
              <a:buFont typeface="Arial" panose="020B0604020202020204" pitchFamily="34" charset="0"/>
              <a:buChar char="•"/>
            </a:pPr>
            <a:r>
              <a:rPr lang="en-US" sz="2400" dirty="0" smtClean="0">
                <a:effectLst>
                  <a:outerShdw blurRad="38100" dist="38100" dir="2700000" algn="tl">
                    <a:srgbClr val="000000">
                      <a:alpha val="43137"/>
                    </a:srgbClr>
                  </a:outerShdw>
                </a:effectLst>
              </a:rPr>
              <a:t>Must have prayed:</a:t>
            </a:r>
          </a:p>
          <a:p>
            <a:pPr marL="1828800" lvl="3" indent="-457200">
              <a:buFont typeface="Wingdings" panose="05000000000000000000" pitchFamily="2" charset="2"/>
              <a:buChar char="ü"/>
            </a:pPr>
            <a:r>
              <a:rPr lang="en-US" sz="2400" dirty="0" smtClean="0">
                <a:effectLst>
                  <a:outerShdw blurRad="38100" dist="38100" dir="2700000" algn="tl">
                    <a:srgbClr val="000000">
                      <a:alpha val="43137"/>
                    </a:srgbClr>
                  </a:outerShdw>
                </a:effectLst>
              </a:rPr>
              <a:t>Peter’s faith and courage as faces death</a:t>
            </a:r>
          </a:p>
          <a:p>
            <a:pPr marL="1828800" lvl="3" indent="-457200">
              <a:buFont typeface="Wingdings" panose="05000000000000000000" pitchFamily="2" charset="2"/>
              <a:buChar char="ü"/>
            </a:pPr>
            <a:r>
              <a:rPr lang="en-US" sz="2400" dirty="0" smtClean="0">
                <a:effectLst>
                  <a:outerShdw blurRad="38100" dist="38100" dir="2700000" algn="tl">
                    <a:srgbClr val="000000">
                      <a:alpha val="43137"/>
                    </a:srgbClr>
                  </a:outerShdw>
                </a:effectLst>
              </a:rPr>
              <a:t>Might not die</a:t>
            </a:r>
          </a:p>
          <a:p>
            <a:pPr marL="1828800" lvl="3" indent="-457200">
              <a:buFont typeface="Wingdings" panose="05000000000000000000" pitchFamily="2" charset="2"/>
              <a:buChar char="ü"/>
            </a:pPr>
            <a:r>
              <a:rPr lang="en-US" sz="2400" dirty="0" smtClean="0">
                <a:effectLst>
                  <a:outerShdw blurRad="38100" dist="38100" dir="2700000" algn="tl">
                    <a:srgbClr val="000000">
                      <a:alpha val="43137"/>
                    </a:srgbClr>
                  </a:outerShdw>
                </a:effectLst>
              </a:rPr>
              <a:t>For selves  - what they should do</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431421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1000"/>
                                        <p:tgtEl>
                                          <p:spTgt spid="4">
                                            <p:txEl>
                                              <p:pRg st="7" end="7"/>
                                            </p:txEl>
                                          </p:spTgt>
                                        </p:tgtEl>
                                      </p:cBhvr>
                                    </p:animEffect>
                                    <p:anim calcmode="lin" valueType="num">
                                      <p:cBhvr>
                                        <p:cTn id="4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8" end="8"/>
                                            </p:txEl>
                                          </p:spTgt>
                                        </p:tgtEl>
                                        <p:attrNameLst>
                                          <p:attrName>style.visibility</p:attrName>
                                        </p:attrNameLst>
                                      </p:cBhvr>
                                      <p:to>
                                        <p:strVal val="visible"/>
                                      </p:to>
                                    </p:set>
                                    <p:animEffect transition="in" filter="fade">
                                      <p:cBhvr>
                                        <p:cTn id="49" dur="1000"/>
                                        <p:tgtEl>
                                          <p:spTgt spid="4">
                                            <p:txEl>
                                              <p:pRg st="8" end="8"/>
                                            </p:txEl>
                                          </p:spTgt>
                                        </p:tgtEl>
                                      </p:cBhvr>
                                    </p:animEffect>
                                    <p:anim calcmode="lin" valueType="num">
                                      <p:cBhvr>
                                        <p:cTn id="50"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9" end="9"/>
                                            </p:txEl>
                                          </p:spTgt>
                                        </p:tgtEl>
                                        <p:attrNameLst>
                                          <p:attrName>style.visibility</p:attrName>
                                        </p:attrNameLst>
                                      </p:cBhvr>
                                      <p:to>
                                        <p:strVal val="visible"/>
                                      </p:to>
                                    </p:set>
                                    <p:animEffect transition="in" filter="fade">
                                      <p:cBhvr>
                                        <p:cTn id="56" dur="1000"/>
                                        <p:tgtEl>
                                          <p:spTgt spid="4">
                                            <p:txEl>
                                              <p:pRg st="9" end="9"/>
                                            </p:txEl>
                                          </p:spTgt>
                                        </p:tgtEl>
                                      </p:cBhvr>
                                    </p:animEffect>
                                    <p:anim calcmode="lin" valueType="num">
                                      <p:cBhvr>
                                        <p:cTn id="57"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smtClean="0">
                <a:effectLst>
                  <a:outerShdw blurRad="38100" dist="38100" dir="2700000" algn="tl">
                    <a:srgbClr val="000000">
                      <a:alpha val="43137"/>
                    </a:srgbClr>
                  </a:outerShdw>
                </a:effectLst>
              </a:rPr>
              <a:t>Acts 12</a:t>
            </a:r>
            <a:endParaRPr lang="en-US" sz="2400" dirty="0">
              <a:effectLst>
                <a:outerShdw blurRad="38100" dist="38100" dir="2700000" algn="tl">
                  <a:srgbClr val="000000">
                    <a:alpha val="43137"/>
                  </a:srgbClr>
                </a:outerShdw>
              </a:effectLst>
            </a:endParaRPr>
          </a:p>
        </p:txBody>
      </p:sp>
      <p:sp>
        <p:nvSpPr>
          <p:cNvPr id="3" name="TextBox 2"/>
          <p:cNvSpPr txBox="1"/>
          <p:nvPr/>
        </p:nvSpPr>
        <p:spPr>
          <a:xfrm>
            <a:off x="1" y="4867836"/>
            <a:ext cx="7570694" cy="830997"/>
          </a:xfrm>
          <a:prstGeom prst="rect">
            <a:avLst/>
          </a:prstGeom>
          <a:noFill/>
        </p:spPr>
        <p:txBody>
          <a:bodyPr wrap="square" rtlCol="0">
            <a:spAutoFit/>
          </a:bodyPr>
          <a:lstStyle/>
          <a:p>
            <a:pPr marL="571500" indent="-571500" algn="ctr">
              <a:lnSpc>
                <a:spcPct val="150000"/>
              </a:lnSpc>
              <a:buFont typeface="+mj-lt"/>
              <a:buAutoNum type="romanUcPeriod" startAt="2"/>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Power</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Possess</a:t>
            </a:r>
            <a:r>
              <a:rPr lang="en-US" sz="3200" b="1" dirty="0" smtClean="0">
                <a:effectLst>
                  <a:outerShdw blurRad="38100" dist="38100" dir="2700000" algn="tl">
                    <a:srgbClr val="000000">
                      <a:alpha val="43137"/>
                    </a:srgbClr>
                  </a:outerShdw>
                </a:effectLst>
              </a:rPr>
              <a:t> (vv. 5, 12)</a:t>
            </a:r>
            <a:endParaRPr lang="en-US" sz="3200" b="1" dirty="0">
              <a:effectLst>
                <a:outerShdw blurRad="38100" dist="38100" dir="2700000" algn="tl">
                  <a:srgbClr val="000000">
                    <a:alpha val="43137"/>
                  </a:srgbClr>
                </a:outerShdw>
              </a:effectLst>
            </a:endParaRPr>
          </a:p>
        </p:txBody>
      </p:sp>
      <p:sp>
        <p:nvSpPr>
          <p:cNvPr id="4" name="TextBox 3"/>
          <p:cNvSpPr txBox="1"/>
          <p:nvPr/>
        </p:nvSpPr>
        <p:spPr>
          <a:xfrm>
            <a:off x="228601" y="295836"/>
            <a:ext cx="8727141" cy="2677656"/>
          </a:xfrm>
          <a:prstGeom prst="rect">
            <a:avLst/>
          </a:prstGeom>
          <a:noFill/>
        </p:spPr>
        <p:txBody>
          <a:bodyPr wrap="square" rtlCol="0">
            <a:spAutoFit/>
          </a:bodyPr>
          <a:lstStyle/>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Situation at hand:</a:t>
            </a:r>
          </a:p>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But – had real power through prayer</a:t>
            </a:r>
          </a:p>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We have access to unbelievable power</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God hears our prayer (1 </a:t>
            </a:r>
            <a:r>
              <a:rPr lang="en-US" sz="2400" i="1" dirty="0" err="1" smtClean="0">
                <a:effectLst>
                  <a:outerShdw blurRad="38100" dist="38100" dir="2700000" algn="tl">
                    <a:srgbClr val="000000">
                      <a:alpha val="43137"/>
                    </a:srgbClr>
                  </a:outerShdw>
                </a:effectLst>
              </a:rPr>
              <a:t>Jno</a:t>
            </a:r>
            <a:r>
              <a:rPr lang="en-US" sz="2400" i="1" dirty="0" smtClean="0">
                <a:effectLst>
                  <a:outerShdw blurRad="38100" dist="38100" dir="2700000" algn="tl">
                    <a:srgbClr val="000000">
                      <a:alpha val="43137"/>
                    </a:srgbClr>
                  </a:outerShdw>
                </a:effectLst>
              </a:rPr>
              <a:t>. 3:22; 1 Pet. 3:12)</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Power in prayer (Jas. 5:16-18)</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If believe in prayer – believe in providence (Rev. 4:11)</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May get more than ask for…</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047459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smtClean="0">
                <a:effectLst>
                  <a:outerShdw blurRad="38100" dist="38100" dir="2700000" algn="tl">
                    <a:srgbClr val="000000">
                      <a:alpha val="43137"/>
                    </a:srgbClr>
                  </a:outerShdw>
                </a:effectLst>
              </a:rPr>
              <a:t>Acts 12</a:t>
            </a:r>
            <a:endParaRPr lang="en-US" sz="2400" dirty="0">
              <a:effectLst>
                <a:outerShdw blurRad="38100" dist="38100" dir="2700000" algn="tl">
                  <a:srgbClr val="000000">
                    <a:alpha val="43137"/>
                  </a:srgbClr>
                </a:outerShdw>
              </a:effectLst>
            </a:endParaRPr>
          </a:p>
        </p:txBody>
      </p:sp>
      <p:sp>
        <p:nvSpPr>
          <p:cNvPr id="3" name="TextBox 2"/>
          <p:cNvSpPr txBox="1"/>
          <p:nvPr/>
        </p:nvSpPr>
        <p:spPr>
          <a:xfrm>
            <a:off x="1" y="4867836"/>
            <a:ext cx="7570694" cy="830997"/>
          </a:xfrm>
          <a:prstGeom prst="rect">
            <a:avLst/>
          </a:prstGeom>
          <a:noFill/>
        </p:spPr>
        <p:txBody>
          <a:bodyPr wrap="square" rtlCol="0">
            <a:spAutoFit/>
          </a:bodyPr>
          <a:lstStyle/>
          <a:p>
            <a:pPr marL="571500" indent="-571500" algn="ctr">
              <a:lnSpc>
                <a:spcPct val="150000"/>
              </a:lnSpc>
              <a:buFont typeface="+mj-lt"/>
              <a:buAutoNum type="romanUcPeriod" startAt="2"/>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Power</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Possess</a:t>
            </a:r>
            <a:r>
              <a:rPr lang="en-US" sz="3200" b="1" dirty="0" smtClean="0">
                <a:effectLst>
                  <a:outerShdw blurRad="38100" dist="38100" dir="2700000" algn="tl">
                    <a:srgbClr val="000000">
                      <a:alpha val="43137"/>
                    </a:srgbClr>
                  </a:outerShdw>
                </a:effectLst>
              </a:rPr>
              <a:t> (vv. 5, 12)</a:t>
            </a:r>
            <a:endParaRPr lang="en-US" sz="3200" b="1" dirty="0">
              <a:effectLst>
                <a:outerShdw blurRad="38100" dist="38100" dir="2700000" algn="tl">
                  <a:srgbClr val="000000">
                    <a:alpha val="43137"/>
                  </a:srgbClr>
                </a:outerShdw>
              </a:effectLst>
            </a:endParaRPr>
          </a:p>
        </p:txBody>
      </p:sp>
      <p:sp>
        <p:nvSpPr>
          <p:cNvPr id="4" name="TextBox 3"/>
          <p:cNvSpPr txBox="1"/>
          <p:nvPr/>
        </p:nvSpPr>
        <p:spPr>
          <a:xfrm>
            <a:off x="228601" y="295836"/>
            <a:ext cx="8727141" cy="1569660"/>
          </a:xfrm>
          <a:prstGeom prst="rect">
            <a:avLst/>
          </a:prstGeom>
          <a:noFill/>
        </p:spPr>
        <p:txBody>
          <a:bodyPr wrap="square" rtlCol="0">
            <a:spAutoFit/>
          </a:bodyPr>
          <a:lstStyle/>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Situation at hand:</a:t>
            </a:r>
          </a:p>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But – had real power through prayer</a:t>
            </a:r>
          </a:p>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We have access to unbelievable power</a:t>
            </a:r>
          </a:p>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Are you utilizing the power that is in your hand?</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710203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48878" y="595627"/>
            <a:ext cx="6885640" cy="137307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5400" dirty="0" smtClean="0"/>
              <a:t>Principles of Service</a:t>
            </a:r>
            <a:endParaRPr lang="en-US" sz="5400" dirty="0"/>
          </a:p>
        </p:txBody>
      </p:sp>
      <p:sp>
        <p:nvSpPr>
          <p:cNvPr id="4" name="Title 1"/>
          <p:cNvSpPr txBox="1">
            <a:spLocks/>
          </p:cNvSpPr>
          <p:nvPr/>
        </p:nvSpPr>
        <p:spPr>
          <a:xfrm>
            <a:off x="7705164" y="595627"/>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smtClean="0">
                <a:effectLst>
                  <a:outerShdw blurRad="38100" dist="38100" dir="2700000" algn="tl">
                    <a:srgbClr val="000000">
                      <a:alpha val="43137"/>
                    </a:srgbClr>
                  </a:outerShdw>
                </a:effectLst>
              </a:rPr>
              <a:t>Acts 12</a:t>
            </a:r>
            <a:endParaRPr lang="en-US" sz="2400" dirty="0">
              <a:effectLst>
                <a:outerShdw blurRad="38100" dist="38100" dir="2700000" algn="tl">
                  <a:srgbClr val="000000">
                    <a:alpha val="43137"/>
                  </a:srgbClr>
                </a:outerShdw>
              </a:effectLst>
            </a:endParaRPr>
          </a:p>
        </p:txBody>
      </p:sp>
      <p:sp>
        <p:nvSpPr>
          <p:cNvPr id="5" name="TextBox 4"/>
          <p:cNvSpPr txBox="1"/>
          <p:nvPr/>
        </p:nvSpPr>
        <p:spPr>
          <a:xfrm>
            <a:off x="517710" y="2272554"/>
            <a:ext cx="7906871" cy="2308324"/>
          </a:xfrm>
          <a:prstGeom prst="rect">
            <a:avLst/>
          </a:prstGeom>
          <a:noFill/>
        </p:spPr>
        <p:txBody>
          <a:bodyPr wrap="square" rtlCol="0">
            <a:spAutoFit/>
          </a:bodyPr>
          <a:lstStyle/>
          <a:p>
            <a:pPr marL="571500" indent="-571500">
              <a:lnSpc>
                <a:spcPct val="150000"/>
              </a:lnSpc>
              <a:buFont typeface="+mj-lt"/>
              <a:buAutoNum type="romanUcPeriod"/>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Price</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Pay</a:t>
            </a:r>
            <a:r>
              <a:rPr lang="en-US" sz="3200" b="1" dirty="0" smtClean="0">
                <a:effectLst>
                  <a:outerShdw blurRad="38100" dist="38100" dir="2700000" algn="tl">
                    <a:srgbClr val="000000">
                      <a:alpha val="43137"/>
                    </a:srgbClr>
                  </a:outerShdw>
                </a:effectLst>
              </a:rPr>
              <a:t> (vv. 1-2)</a:t>
            </a:r>
          </a:p>
          <a:p>
            <a:pPr marL="571500" indent="-571500">
              <a:lnSpc>
                <a:spcPct val="150000"/>
              </a:lnSpc>
              <a:buFont typeface="+mj-lt"/>
              <a:buAutoNum type="romanUcPeriod"/>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Power</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Possess</a:t>
            </a:r>
            <a:r>
              <a:rPr lang="en-US" sz="3200" b="1" dirty="0" smtClean="0">
                <a:effectLst>
                  <a:outerShdw blurRad="38100" dist="38100" dir="2700000" algn="tl">
                    <a:srgbClr val="000000">
                      <a:alpha val="43137"/>
                    </a:srgbClr>
                  </a:outerShdw>
                </a:effectLst>
              </a:rPr>
              <a:t> (vv. 5, 12)</a:t>
            </a:r>
          </a:p>
          <a:p>
            <a:pPr marL="571500" indent="-571500">
              <a:lnSpc>
                <a:spcPct val="150000"/>
              </a:lnSpc>
              <a:buFont typeface="+mj-lt"/>
              <a:buAutoNum type="romanUcPeriod"/>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Peace</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Portray</a:t>
            </a:r>
            <a:r>
              <a:rPr lang="en-US" sz="3200" b="1" dirty="0" smtClean="0">
                <a:effectLst>
                  <a:outerShdw blurRad="38100" dist="38100" dir="2700000" algn="tl">
                    <a:srgbClr val="000000">
                      <a:alpha val="43137"/>
                    </a:srgbClr>
                  </a:outerShdw>
                </a:effectLst>
              </a:rPr>
              <a:t> (v. 6)</a:t>
            </a: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467146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smtClean="0">
                <a:effectLst>
                  <a:outerShdw blurRad="38100" dist="38100" dir="2700000" algn="tl">
                    <a:srgbClr val="000000">
                      <a:alpha val="43137"/>
                    </a:srgbClr>
                  </a:outerShdw>
                </a:effectLst>
              </a:rPr>
              <a:t>Acts 12</a:t>
            </a:r>
            <a:endParaRPr lang="en-US" sz="2400" dirty="0">
              <a:effectLst>
                <a:outerShdw blurRad="38100" dist="38100" dir="2700000" algn="tl">
                  <a:srgbClr val="000000">
                    <a:alpha val="43137"/>
                  </a:srgbClr>
                </a:outerShdw>
              </a:effectLst>
            </a:endParaRPr>
          </a:p>
        </p:txBody>
      </p:sp>
      <p:sp>
        <p:nvSpPr>
          <p:cNvPr id="3" name="TextBox 2"/>
          <p:cNvSpPr txBox="1"/>
          <p:nvPr/>
        </p:nvSpPr>
        <p:spPr>
          <a:xfrm>
            <a:off x="0" y="4878750"/>
            <a:ext cx="7550523" cy="830997"/>
          </a:xfrm>
          <a:prstGeom prst="rect">
            <a:avLst/>
          </a:prstGeom>
          <a:noFill/>
        </p:spPr>
        <p:txBody>
          <a:bodyPr wrap="square" rtlCol="0">
            <a:spAutoFit/>
          </a:bodyPr>
          <a:lstStyle/>
          <a:p>
            <a:pPr marL="571500" indent="-571500" algn="ctr">
              <a:lnSpc>
                <a:spcPct val="150000"/>
              </a:lnSpc>
              <a:buFont typeface="+mj-lt"/>
              <a:buAutoNum type="romanUcPeriod" startAt="3"/>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Peace</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Portray</a:t>
            </a:r>
            <a:r>
              <a:rPr lang="en-US" sz="3200" b="1" dirty="0" smtClean="0">
                <a:effectLst>
                  <a:outerShdw blurRad="38100" dist="38100" dir="2700000" algn="tl">
                    <a:srgbClr val="000000">
                      <a:alpha val="43137"/>
                    </a:srgbClr>
                  </a:outerShdw>
                </a:effectLst>
              </a:rPr>
              <a:t> (v. 6)</a:t>
            </a:r>
            <a:endParaRPr lang="en-US" sz="3200" b="1" dirty="0">
              <a:effectLst>
                <a:outerShdw blurRad="38100" dist="38100" dir="2700000" algn="tl">
                  <a:srgbClr val="000000">
                    <a:alpha val="43137"/>
                  </a:srgbClr>
                </a:outerShdw>
              </a:effectLst>
            </a:endParaRPr>
          </a:p>
        </p:txBody>
      </p:sp>
      <p:sp>
        <p:nvSpPr>
          <p:cNvPr id="4" name="TextBox 3"/>
          <p:cNvSpPr txBox="1"/>
          <p:nvPr/>
        </p:nvSpPr>
        <p:spPr>
          <a:xfrm>
            <a:off x="228601" y="295836"/>
            <a:ext cx="8727141" cy="1569660"/>
          </a:xfrm>
          <a:prstGeom prst="rect">
            <a:avLst/>
          </a:prstGeom>
          <a:noFill/>
        </p:spPr>
        <p:txBody>
          <a:bodyPr wrap="square" rtlCol="0">
            <a:spAutoFit/>
          </a:bodyPr>
          <a:lstStyle/>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Terrible situation Peter faced:</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Could be beaten severely – been done before (Acts 4-5)</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Could be kept in prison</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Likely could be killed – as James (vv. 1-2)</a:t>
            </a:r>
            <a:endParaRPr lang="en-US" sz="24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034663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smtClean="0">
                <a:effectLst>
                  <a:outerShdw blurRad="38100" dist="38100" dir="2700000" algn="tl">
                    <a:srgbClr val="000000">
                      <a:alpha val="43137"/>
                    </a:srgbClr>
                  </a:outerShdw>
                </a:effectLst>
              </a:rPr>
              <a:t>Acts 12</a:t>
            </a:r>
            <a:endParaRPr lang="en-US" sz="2400" dirty="0">
              <a:effectLst>
                <a:outerShdw blurRad="38100" dist="38100" dir="2700000" algn="tl">
                  <a:srgbClr val="000000">
                    <a:alpha val="43137"/>
                  </a:srgbClr>
                </a:outerShdw>
              </a:effectLst>
            </a:endParaRPr>
          </a:p>
        </p:txBody>
      </p:sp>
      <p:sp>
        <p:nvSpPr>
          <p:cNvPr id="3" name="TextBox 2"/>
          <p:cNvSpPr txBox="1"/>
          <p:nvPr/>
        </p:nvSpPr>
        <p:spPr>
          <a:xfrm>
            <a:off x="0" y="4878750"/>
            <a:ext cx="7550523" cy="830997"/>
          </a:xfrm>
          <a:prstGeom prst="rect">
            <a:avLst/>
          </a:prstGeom>
          <a:noFill/>
        </p:spPr>
        <p:txBody>
          <a:bodyPr wrap="square" rtlCol="0">
            <a:spAutoFit/>
          </a:bodyPr>
          <a:lstStyle/>
          <a:p>
            <a:pPr marL="571500" indent="-571500" algn="ctr">
              <a:lnSpc>
                <a:spcPct val="150000"/>
              </a:lnSpc>
              <a:buFont typeface="+mj-lt"/>
              <a:buAutoNum type="romanUcPeriod" startAt="3"/>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Peace</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Portray</a:t>
            </a:r>
            <a:r>
              <a:rPr lang="en-US" sz="3200" b="1" dirty="0" smtClean="0">
                <a:effectLst>
                  <a:outerShdw blurRad="38100" dist="38100" dir="2700000" algn="tl">
                    <a:srgbClr val="000000">
                      <a:alpha val="43137"/>
                    </a:srgbClr>
                  </a:outerShdw>
                </a:effectLst>
              </a:rPr>
              <a:t> (v. 6)</a:t>
            </a:r>
            <a:endParaRPr lang="en-US" sz="3200" b="1" dirty="0">
              <a:effectLst>
                <a:outerShdw blurRad="38100" dist="38100" dir="2700000" algn="tl">
                  <a:srgbClr val="000000">
                    <a:alpha val="43137"/>
                  </a:srgbClr>
                </a:outerShdw>
              </a:effectLst>
            </a:endParaRPr>
          </a:p>
        </p:txBody>
      </p:sp>
      <p:sp>
        <p:nvSpPr>
          <p:cNvPr id="4" name="TextBox 3"/>
          <p:cNvSpPr txBox="1"/>
          <p:nvPr/>
        </p:nvSpPr>
        <p:spPr>
          <a:xfrm>
            <a:off x="228601" y="295836"/>
            <a:ext cx="8727141" cy="1569660"/>
          </a:xfrm>
          <a:prstGeom prst="rect">
            <a:avLst/>
          </a:prstGeom>
          <a:noFill/>
        </p:spPr>
        <p:txBody>
          <a:bodyPr wrap="square" rtlCol="0">
            <a:spAutoFit/>
          </a:bodyPr>
          <a:lstStyle/>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Terrible situation Peter faced:</a:t>
            </a:r>
          </a:p>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What was Peter doing? Sleeping!</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Calmness – confidence that few have</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Peace – that only comes from real faith</a:t>
            </a:r>
            <a:endParaRPr lang="en-US" sz="24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601006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smtClean="0">
                <a:solidFill>
                  <a:prstClr val="white"/>
                </a:solidFill>
                <a:effectLst>
                  <a:outerShdw blurRad="38100" dist="38100" dir="2700000" algn="tl">
                    <a:srgbClr val="000000">
                      <a:alpha val="43137"/>
                    </a:srgbClr>
                  </a:outerShdw>
                </a:effectLst>
              </a:rPr>
              <a:t>Acts 12</a:t>
            </a:r>
            <a:endParaRPr lang="en-US" sz="2400" dirty="0">
              <a:solidFill>
                <a:prstClr val="white"/>
              </a:solidFill>
              <a:effectLst>
                <a:outerShdw blurRad="38100" dist="38100" dir="2700000" algn="tl">
                  <a:srgbClr val="000000">
                    <a:alpha val="43137"/>
                  </a:srgbClr>
                </a:outerShdw>
              </a:effectLst>
            </a:endParaRPr>
          </a:p>
        </p:txBody>
      </p:sp>
      <p:sp>
        <p:nvSpPr>
          <p:cNvPr id="3" name="TextBox 2"/>
          <p:cNvSpPr txBox="1"/>
          <p:nvPr/>
        </p:nvSpPr>
        <p:spPr>
          <a:xfrm>
            <a:off x="0" y="4878750"/>
            <a:ext cx="7550523" cy="830997"/>
          </a:xfrm>
          <a:prstGeom prst="rect">
            <a:avLst/>
          </a:prstGeom>
          <a:noFill/>
        </p:spPr>
        <p:txBody>
          <a:bodyPr wrap="square" rtlCol="0">
            <a:spAutoFit/>
          </a:bodyPr>
          <a:lstStyle/>
          <a:p>
            <a:pPr marL="571500" indent="-571500" algn="ctr">
              <a:lnSpc>
                <a:spcPct val="150000"/>
              </a:lnSpc>
              <a:buFont typeface="+mj-lt"/>
              <a:buAutoNum type="romanUcPeriod" startAt="3"/>
            </a:pPr>
            <a:r>
              <a:rPr lang="en-US" sz="3200" b="1" dirty="0" smtClean="0">
                <a:solidFill>
                  <a:prstClr val="white"/>
                </a:solidFill>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Peace</a:t>
            </a:r>
            <a:r>
              <a:rPr lang="en-US" sz="3200" b="1" dirty="0" smtClean="0">
                <a:solidFill>
                  <a:prstClr val="white"/>
                </a:solidFill>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Portray</a:t>
            </a:r>
            <a:r>
              <a:rPr lang="en-US" sz="3200" b="1" dirty="0" smtClean="0">
                <a:solidFill>
                  <a:prstClr val="white"/>
                </a:solidFill>
                <a:effectLst>
                  <a:outerShdw blurRad="38100" dist="38100" dir="2700000" algn="tl">
                    <a:srgbClr val="000000">
                      <a:alpha val="43137"/>
                    </a:srgbClr>
                  </a:outerShdw>
                </a:effectLst>
              </a:rPr>
              <a:t> (v. 6)</a:t>
            </a:r>
            <a:endParaRPr lang="en-US" sz="3200" b="1" dirty="0">
              <a:solidFill>
                <a:prstClr val="white"/>
              </a:solidFill>
              <a:effectLst>
                <a:outerShdw blurRad="38100" dist="38100" dir="2700000" algn="tl">
                  <a:srgbClr val="000000">
                    <a:alpha val="43137"/>
                  </a:srgbClr>
                </a:outerShdw>
              </a:effectLst>
            </a:endParaRPr>
          </a:p>
        </p:txBody>
      </p:sp>
      <p:sp>
        <p:nvSpPr>
          <p:cNvPr id="4" name="TextBox 3"/>
          <p:cNvSpPr txBox="1"/>
          <p:nvPr/>
        </p:nvSpPr>
        <p:spPr>
          <a:xfrm>
            <a:off x="228601" y="295836"/>
            <a:ext cx="8727141" cy="2308324"/>
          </a:xfrm>
          <a:prstGeom prst="rect">
            <a:avLst/>
          </a:prstGeom>
          <a:noFill/>
        </p:spPr>
        <p:txBody>
          <a:bodyPr wrap="square" rtlCol="0">
            <a:spAutoFit/>
          </a:bodyPr>
          <a:lstStyle/>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Terrible situation Peter faced:</a:t>
            </a:r>
          </a:p>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What was Peter doing? Sleeping!</a:t>
            </a:r>
          </a:p>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How could that be?</a:t>
            </a:r>
          </a:p>
          <a:p>
            <a:pPr marL="914400" lvl="1" indent="-457200">
              <a:buFont typeface="+mj-lt"/>
              <a:buAutoNum type="arabicPeriod"/>
            </a:pPr>
            <a:r>
              <a:rPr lang="en-US" sz="2400" i="1" dirty="0" smtClean="0">
                <a:solidFill>
                  <a:prstClr val="white"/>
                </a:solidFill>
                <a:effectLst>
                  <a:outerShdw blurRad="38100" dist="38100" dir="2700000" algn="tl">
                    <a:srgbClr val="000000">
                      <a:alpha val="43137"/>
                    </a:srgbClr>
                  </a:outerShdw>
                </a:effectLst>
              </a:rPr>
              <a:t>Cast his cares upon God (1 Pet. 5:7)</a:t>
            </a:r>
          </a:p>
          <a:p>
            <a:pPr marL="914400" lvl="1" indent="-457200">
              <a:buFont typeface="+mj-lt"/>
              <a:buAutoNum type="arabicPeriod"/>
            </a:pPr>
            <a:r>
              <a:rPr lang="en-US" sz="2400" i="1" dirty="0" smtClean="0">
                <a:solidFill>
                  <a:prstClr val="white"/>
                </a:solidFill>
                <a:effectLst>
                  <a:outerShdw blurRad="38100" dist="38100" dir="2700000" algn="tl">
                    <a:srgbClr val="000000">
                      <a:alpha val="43137"/>
                    </a:srgbClr>
                  </a:outerShdw>
                </a:effectLst>
              </a:rPr>
              <a:t>Learned what was really important (Matt. 10:28)</a:t>
            </a:r>
          </a:p>
          <a:p>
            <a:pPr marL="914400" lvl="1" indent="-457200">
              <a:buFont typeface="+mj-lt"/>
              <a:buAutoNum type="arabicPeriod"/>
            </a:pPr>
            <a:r>
              <a:rPr lang="en-US" sz="2400" i="1" dirty="0" smtClean="0">
                <a:solidFill>
                  <a:prstClr val="white"/>
                </a:solidFill>
                <a:effectLst>
                  <a:outerShdw blurRad="38100" dist="38100" dir="2700000" algn="tl">
                    <a:srgbClr val="000000">
                      <a:alpha val="43137"/>
                    </a:srgbClr>
                  </a:outerShdw>
                </a:effectLst>
              </a:rPr>
              <a:t>Knew this life was temporary (Heb. 13:14)</a:t>
            </a:r>
            <a:endParaRPr lang="en-US" sz="2400" i="1" dirty="0">
              <a:solidFill>
                <a:prstClr val="white"/>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125838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smtClean="0">
                <a:solidFill>
                  <a:prstClr val="white"/>
                </a:solidFill>
                <a:effectLst>
                  <a:outerShdw blurRad="38100" dist="38100" dir="2700000" algn="tl">
                    <a:srgbClr val="000000">
                      <a:alpha val="43137"/>
                    </a:srgbClr>
                  </a:outerShdw>
                </a:effectLst>
              </a:rPr>
              <a:t>Acts 12</a:t>
            </a:r>
            <a:endParaRPr lang="en-US" sz="2400" dirty="0">
              <a:solidFill>
                <a:prstClr val="white"/>
              </a:solidFill>
              <a:effectLst>
                <a:outerShdw blurRad="38100" dist="38100" dir="2700000" algn="tl">
                  <a:srgbClr val="000000">
                    <a:alpha val="43137"/>
                  </a:srgbClr>
                </a:outerShdw>
              </a:effectLst>
            </a:endParaRPr>
          </a:p>
        </p:txBody>
      </p:sp>
      <p:sp>
        <p:nvSpPr>
          <p:cNvPr id="3" name="TextBox 2"/>
          <p:cNvSpPr txBox="1"/>
          <p:nvPr/>
        </p:nvSpPr>
        <p:spPr>
          <a:xfrm>
            <a:off x="0" y="4878750"/>
            <a:ext cx="7550523" cy="830997"/>
          </a:xfrm>
          <a:prstGeom prst="rect">
            <a:avLst/>
          </a:prstGeom>
          <a:noFill/>
        </p:spPr>
        <p:txBody>
          <a:bodyPr wrap="square" rtlCol="0">
            <a:spAutoFit/>
          </a:bodyPr>
          <a:lstStyle/>
          <a:p>
            <a:pPr marL="571500" indent="-571500" algn="ctr">
              <a:lnSpc>
                <a:spcPct val="150000"/>
              </a:lnSpc>
              <a:buFont typeface="+mj-lt"/>
              <a:buAutoNum type="romanUcPeriod" startAt="3"/>
            </a:pPr>
            <a:r>
              <a:rPr lang="en-US" sz="3200" b="1" dirty="0" smtClean="0">
                <a:solidFill>
                  <a:prstClr val="white"/>
                </a:solidFill>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Peace</a:t>
            </a:r>
            <a:r>
              <a:rPr lang="en-US" sz="3200" b="1" dirty="0" smtClean="0">
                <a:solidFill>
                  <a:prstClr val="white"/>
                </a:solidFill>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Portray</a:t>
            </a:r>
            <a:r>
              <a:rPr lang="en-US" sz="3200" b="1" dirty="0" smtClean="0">
                <a:solidFill>
                  <a:prstClr val="white"/>
                </a:solidFill>
                <a:effectLst>
                  <a:outerShdw blurRad="38100" dist="38100" dir="2700000" algn="tl">
                    <a:srgbClr val="000000">
                      <a:alpha val="43137"/>
                    </a:srgbClr>
                  </a:outerShdw>
                </a:effectLst>
              </a:rPr>
              <a:t> (v. 6)</a:t>
            </a:r>
            <a:endParaRPr lang="en-US" sz="3200" b="1" dirty="0">
              <a:solidFill>
                <a:prstClr val="white"/>
              </a:solidFill>
              <a:effectLst>
                <a:outerShdw blurRad="38100" dist="38100" dir="2700000" algn="tl">
                  <a:srgbClr val="000000">
                    <a:alpha val="43137"/>
                  </a:srgbClr>
                </a:outerShdw>
              </a:effectLst>
            </a:endParaRPr>
          </a:p>
        </p:txBody>
      </p:sp>
      <p:sp>
        <p:nvSpPr>
          <p:cNvPr id="4" name="TextBox 3"/>
          <p:cNvSpPr txBox="1"/>
          <p:nvPr/>
        </p:nvSpPr>
        <p:spPr>
          <a:xfrm>
            <a:off x="228601" y="295836"/>
            <a:ext cx="8727141" cy="2677656"/>
          </a:xfrm>
          <a:prstGeom prst="rect">
            <a:avLst/>
          </a:prstGeom>
          <a:noFill/>
        </p:spPr>
        <p:txBody>
          <a:bodyPr wrap="square" rtlCol="0">
            <a:spAutoFit/>
          </a:bodyPr>
          <a:lstStyle/>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Terrible situation Peter faced:</a:t>
            </a:r>
          </a:p>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What was Peter doing? Sleeping!</a:t>
            </a:r>
          </a:p>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How could that be?</a:t>
            </a:r>
          </a:p>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Are you portraying peace?</a:t>
            </a:r>
          </a:p>
          <a:p>
            <a:pPr marL="914400" lvl="1" indent="-457200">
              <a:buFont typeface="+mj-lt"/>
              <a:buAutoNum type="arabicPeriod"/>
            </a:pPr>
            <a:r>
              <a:rPr lang="en-US" sz="2400" i="1" dirty="0" smtClean="0">
                <a:solidFill>
                  <a:prstClr val="white"/>
                </a:solidFill>
                <a:effectLst>
                  <a:outerShdw blurRad="38100" dist="38100" dir="2700000" algn="tl">
                    <a:srgbClr val="000000">
                      <a:alpha val="43137"/>
                    </a:srgbClr>
                  </a:outerShdw>
                </a:effectLst>
              </a:rPr>
              <a:t>To the point that world ask – How could this be?</a:t>
            </a:r>
          </a:p>
          <a:p>
            <a:pPr marL="914400" lvl="1" indent="-457200">
              <a:buFont typeface="+mj-lt"/>
              <a:buAutoNum type="arabicPeriod"/>
            </a:pPr>
            <a:r>
              <a:rPr lang="en-US" sz="2400" i="1" dirty="0" smtClean="0">
                <a:solidFill>
                  <a:prstClr val="white"/>
                </a:solidFill>
                <a:effectLst>
                  <a:outerShdw blurRad="38100" dist="38100" dir="2700000" algn="tl">
                    <a:srgbClr val="000000">
                      <a:alpha val="43137"/>
                    </a:srgbClr>
                  </a:outerShdw>
                </a:effectLst>
              </a:rPr>
              <a:t>Live a life – full of turmoil?</a:t>
            </a:r>
          </a:p>
          <a:p>
            <a:pPr marL="914400" lvl="1" indent="-457200">
              <a:buFont typeface="+mj-lt"/>
              <a:buAutoNum type="arabicPeriod"/>
            </a:pPr>
            <a:r>
              <a:rPr lang="en-US" sz="2400" i="1" dirty="0" smtClean="0">
                <a:solidFill>
                  <a:prstClr val="white"/>
                </a:solidFill>
                <a:effectLst>
                  <a:outerShdw blurRad="38100" dist="38100" dir="2700000" algn="tl">
                    <a:srgbClr val="000000">
                      <a:alpha val="43137"/>
                    </a:srgbClr>
                  </a:outerShdw>
                </a:effectLst>
              </a:rPr>
              <a:t>Are you constantly worried?</a:t>
            </a:r>
            <a:endParaRPr lang="en-US" sz="2400" i="1" dirty="0">
              <a:solidFill>
                <a:prstClr val="white"/>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295143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48878" y="595627"/>
            <a:ext cx="6885640" cy="137307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5400" dirty="0" smtClean="0"/>
              <a:t>Principles of Service</a:t>
            </a:r>
            <a:endParaRPr lang="en-US" sz="5400" dirty="0"/>
          </a:p>
        </p:txBody>
      </p:sp>
      <p:sp>
        <p:nvSpPr>
          <p:cNvPr id="4" name="Title 1"/>
          <p:cNvSpPr txBox="1">
            <a:spLocks/>
          </p:cNvSpPr>
          <p:nvPr/>
        </p:nvSpPr>
        <p:spPr>
          <a:xfrm>
            <a:off x="7705164" y="595627"/>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smtClean="0">
                <a:effectLst>
                  <a:outerShdw blurRad="38100" dist="38100" dir="2700000" algn="tl">
                    <a:srgbClr val="000000">
                      <a:alpha val="43137"/>
                    </a:srgbClr>
                  </a:outerShdw>
                </a:effectLst>
              </a:rPr>
              <a:t>Acts 12</a:t>
            </a:r>
            <a:endParaRPr lang="en-US" sz="2400" dirty="0">
              <a:effectLst>
                <a:outerShdw blurRad="38100" dist="38100" dir="2700000" algn="tl">
                  <a:srgbClr val="000000">
                    <a:alpha val="43137"/>
                  </a:srgbClr>
                </a:outerShdw>
              </a:effectLst>
            </a:endParaRPr>
          </a:p>
        </p:txBody>
      </p:sp>
      <p:sp>
        <p:nvSpPr>
          <p:cNvPr id="5" name="TextBox 4"/>
          <p:cNvSpPr txBox="1"/>
          <p:nvPr/>
        </p:nvSpPr>
        <p:spPr>
          <a:xfrm>
            <a:off x="517710" y="2272554"/>
            <a:ext cx="7906871" cy="3046988"/>
          </a:xfrm>
          <a:prstGeom prst="rect">
            <a:avLst/>
          </a:prstGeom>
          <a:noFill/>
        </p:spPr>
        <p:txBody>
          <a:bodyPr wrap="square" rtlCol="0">
            <a:spAutoFit/>
          </a:bodyPr>
          <a:lstStyle/>
          <a:p>
            <a:pPr marL="571500" indent="-571500">
              <a:lnSpc>
                <a:spcPct val="150000"/>
              </a:lnSpc>
              <a:buFont typeface="+mj-lt"/>
              <a:buAutoNum type="romanUcPeriod"/>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Price</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Pay</a:t>
            </a:r>
            <a:r>
              <a:rPr lang="en-US" sz="3200" b="1" dirty="0" smtClean="0">
                <a:effectLst>
                  <a:outerShdw blurRad="38100" dist="38100" dir="2700000" algn="tl">
                    <a:srgbClr val="000000">
                      <a:alpha val="43137"/>
                    </a:srgbClr>
                  </a:outerShdw>
                </a:effectLst>
              </a:rPr>
              <a:t> (vv. 1-2)</a:t>
            </a:r>
          </a:p>
          <a:p>
            <a:pPr marL="571500" indent="-571500">
              <a:lnSpc>
                <a:spcPct val="150000"/>
              </a:lnSpc>
              <a:buFont typeface="+mj-lt"/>
              <a:buAutoNum type="romanUcPeriod"/>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Power</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Possess</a:t>
            </a:r>
            <a:r>
              <a:rPr lang="en-US" sz="3200" b="1" dirty="0" smtClean="0">
                <a:effectLst>
                  <a:outerShdw blurRad="38100" dist="38100" dir="2700000" algn="tl">
                    <a:srgbClr val="000000">
                      <a:alpha val="43137"/>
                    </a:srgbClr>
                  </a:outerShdw>
                </a:effectLst>
              </a:rPr>
              <a:t> (vv. 5, 12)</a:t>
            </a:r>
          </a:p>
          <a:p>
            <a:pPr marL="571500" indent="-571500">
              <a:lnSpc>
                <a:spcPct val="150000"/>
              </a:lnSpc>
              <a:buFont typeface="+mj-lt"/>
              <a:buAutoNum type="romanUcPeriod"/>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Peace</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Portray</a:t>
            </a:r>
            <a:r>
              <a:rPr lang="en-US" sz="3200" b="1" dirty="0" smtClean="0">
                <a:effectLst>
                  <a:outerShdw blurRad="38100" dist="38100" dir="2700000" algn="tl">
                    <a:srgbClr val="000000">
                      <a:alpha val="43137"/>
                    </a:srgbClr>
                  </a:outerShdw>
                </a:effectLst>
              </a:rPr>
              <a:t> (v. 6)</a:t>
            </a:r>
          </a:p>
          <a:p>
            <a:pPr marL="571500" indent="-571500">
              <a:lnSpc>
                <a:spcPct val="150000"/>
              </a:lnSpc>
              <a:buFont typeface="+mj-lt"/>
              <a:buAutoNum type="romanUcPeriod"/>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Purpose</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Pursue </a:t>
            </a:r>
            <a:r>
              <a:rPr lang="en-US" sz="3200" b="1" dirty="0" smtClean="0">
                <a:effectLst>
                  <a:outerShdw blurRad="38100" dist="38100" dir="2700000" algn="tl">
                    <a:srgbClr val="000000">
                      <a:alpha val="43137"/>
                    </a:srgbClr>
                  </a:outerShdw>
                </a:effectLst>
              </a:rPr>
              <a:t>(v. 12)</a:t>
            </a: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327417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smtClean="0">
                <a:effectLst>
                  <a:outerShdw blurRad="38100" dist="38100" dir="2700000" algn="tl">
                    <a:srgbClr val="000000">
                      <a:alpha val="43137"/>
                    </a:srgbClr>
                  </a:outerShdw>
                </a:effectLst>
              </a:rPr>
              <a:t>Acts 12</a:t>
            </a:r>
            <a:endParaRPr lang="en-US" sz="2400" dirty="0">
              <a:effectLst>
                <a:outerShdw blurRad="38100" dist="38100" dir="2700000" algn="tl">
                  <a:srgbClr val="000000">
                    <a:alpha val="43137"/>
                  </a:srgbClr>
                </a:outerShdw>
              </a:effectLst>
            </a:endParaRPr>
          </a:p>
        </p:txBody>
      </p:sp>
      <p:sp>
        <p:nvSpPr>
          <p:cNvPr id="4" name="TextBox 3"/>
          <p:cNvSpPr txBox="1"/>
          <p:nvPr/>
        </p:nvSpPr>
        <p:spPr>
          <a:xfrm>
            <a:off x="0" y="4892197"/>
            <a:ext cx="7563970" cy="830997"/>
          </a:xfrm>
          <a:prstGeom prst="rect">
            <a:avLst/>
          </a:prstGeom>
          <a:noFill/>
        </p:spPr>
        <p:txBody>
          <a:bodyPr wrap="square" rtlCol="0">
            <a:spAutoFit/>
          </a:bodyPr>
          <a:lstStyle/>
          <a:p>
            <a:pPr marL="571500" indent="-571500" algn="ctr">
              <a:lnSpc>
                <a:spcPct val="150000"/>
              </a:lnSpc>
              <a:buFont typeface="+mj-lt"/>
              <a:buAutoNum type="romanUcPeriod" startAt="4"/>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Purpose</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Pursue </a:t>
            </a:r>
            <a:r>
              <a:rPr lang="en-US" sz="3200" b="1" dirty="0" smtClean="0">
                <a:effectLst>
                  <a:outerShdw blurRad="38100" dist="38100" dir="2700000" algn="tl">
                    <a:srgbClr val="000000">
                      <a:alpha val="43137"/>
                    </a:srgbClr>
                  </a:outerShdw>
                </a:effectLst>
              </a:rPr>
              <a:t>(v. 12)</a:t>
            </a:r>
            <a:endParaRPr lang="en-US" sz="3200" b="1" dirty="0">
              <a:effectLst>
                <a:outerShdw blurRad="38100" dist="38100" dir="2700000" algn="tl">
                  <a:srgbClr val="000000">
                    <a:alpha val="43137"/>
                  </a:srgbClr>
                </a:outerShdw>
              </a:effectLst>
            </a:endParaRPr>
          </a:p>
        </p:txBody>
      </p:sp>
      <p:sp>
        <p:nvSpPr>
          <p:cNvPr id="5" name="TextBox 4"/>
          <p:cNvSpPr txBox="1"/>
          <p:nvPr/>
        </p:nvSpPr>
        <p:spPr>
          <a:xfrm>
            <a:off x="228601" y="295836"/>
            <a:ext cx="8727141" cy="2308324"/>
          </a:xfrm>
          <a:prstGeom prst="rect">
            <a:avLst/>
          </a:prstGeom>
          <a:noFill/>
        </p:spPr>
        <p:txBody>
          <a:bodyPr wrap="square" rtlCol="0">
            <a:spAutoFit/>
          </a:bodyPr>
          <a:lstStyle/>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“Prayer meeting”</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Not that came together – then while there pray</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Purpose for coming together – so pray together</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Just like a “singing” or “Bible study”</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Seems that met in different places in Jerusalem (vv. 5, 12, 17)</a:t>
            </a:r>
            <a:endParaRPr lang="en-US" sz="2400" i="1" dirty="0">
              <a:effectLst>
                <a:outerShdw blurRad="38100" dist="38100" dir="2700000" algn="tl">
                  <a:srgbClr val="000000">
                    <a:alpha val="43137"/>
                  </a:srgbClr>
                </a:outerShdw>
              </a:effectLst>
            </a:endParaRPr>
          </a:p>
        </p:txBody>
      </p:sp>
      <p:sp>
        <p:nvSpPr>
          <p:cNvPr id="6" name="TextBox 5"/>
          <p:cNvSpPr txBox="1"/>
          <p:nvPr/>
        </p:nvSpPr>
        <p:spPr>
          <a:xfrm>
            <a:off x="228601" y="2647108"/>
            <a:ext cx="8727141" cy="1569660"/>
          </a:xfrm>
          <a:prstGeom prst="rect">
            <a:avLst/>
          </a:prstGeom>
          <a:solidFill>
            <a:schemeClr val="tx1"/>
          </a:solidFill>
        </p:spPr>
        <p:txBody>
          <a:bodyPr wrap="square" rtlCol="0">
            <a:spAutoFit/>
          </a:bodyPr>
          <a:lstStyle/>
          <a:p>
            <a:r>
              <a:rPr lang="en-US" sz="2400" dirty="0" smtClean="0">
                <a:solidFill>
                  <a:schemeClr val="bg1"/>
                </a:solidFill>
                <a:latin typeface="Arial Narrow" panose="020B0606020202030204" pitchFamily="34" charset="0"/>
              </a:rPr>
              <a:t>“The implication may be that this was but one of  several ‘cottage prayer meetings’ in and around Jerusalem. There may have been other groups all over Jerusalem meeting for prayer, for James and others were not present.”</a:t>
            </a:r>
          </a:p>
          <a:p>
            <a:pPr algn="r"/>
            <a:r>
              <a:rPr lang="en-US" sz="2400" dirty="0" smtClean="0">
                <a:solidFill>
                  <a:schemeClr val="bg1"/>
                </a:solidFill>
                <a:latin typeface="Arial Narrow" panose="020B0606020202030204" pitchFamily="34" charset="0"/>
              </a:rPr>
              <a:t>- Gareth L. Reese, Acts, 435</a:t>
            </a:r>
            <a:endParaRPr lang="en-US" sz="2400"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3443088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smtClean="0">
                <a:effectLst>
                  <a:outerShdw blurRad="38100" dist="38100" dir="2700000" algn="tl">
                    <a:srgbClr val="000000">
                      <a:alpha val="43137"/>
                    </a:srgbClr>
                  </a:outerShdw>
                </a:effectLst>
              </a:rPr>
              <a:t>Acts 12</a:t>
            </a:r>
            <a:endParaRPr lang="en-US" sz="2400" dirty="0">
              <a:effectLst>
                <a:outerShdw blurRad="38100" dist="38100" dir="2700000" algn="tl">
                  <a:srgbClr val="000000">
                    <a:alpha val="43137"/>
                  </a:srgbClr>
                </a:outerShdw>
              </a:effectLst>
            </a:endParaRPr>
          </a:p>
        </p:txBody>
      </p:sp>
      <p:sp>
        <p:nvSpPr>
          <p:cNvPr id="4" name="TextBox 3"/>
          <p:cNvSpPr txBox="1"/>
          <p:nvPr/>
        </p:nvSpPr>
        <p:spPr>
          <a:xfrm>
            <a:off x="0" y="4892197"/>
            <a:ext cx="7563970" cy="830997"/>
          </a:xfrm>
          <a:prstGeom prst="rect">
            <a:avLst/>
          </a:prstGeom>
          <a:noFill/>
        </p:spPr>
        <p:txBody>
          <a:bodyPr wrap="square" rtlCol="0">
            <a:spAutoFit/>
          </a:bodyPr>
          <a:lstStyle/>
          <a:p>
            <a:pPr marL="571500" indent="-571500" algn="ctr">
              <a:lnSpc>
                <a:spcPct val="150000"/>
              </a:lnSpc>
              <a:buFont typeface="+mj-lt"/>
              <a:buAutoNum type="romanUcPeriod" startAt="4"/>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Purpose</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Pursue </a:t>
            </a:r>
            <a:r>
              <a:rPr lang="en-US" sz="3200" b="1" dirty="0" smtClean="0">
                <a:effectLst>
                  <a:outerShdw blurRad="38100" dist="38100" dir="2700000" algn="tl">
                    <a:srgbClr val="000000">
                      <a:alpha val="43137"/>
                    </a:srgbClr>
                  </a:outerShdw>
                </a:effectLst>
              </a:rPr>
              <a:t>(v. 12)</a:t>
            </a:r>
            <a:endParaRPr lang="en-US" sz="3200" b="1" dirty="0">
              <a:effectLst>
                <a:outerShdw blurRad="38100" dist="38100" dir="2700000" algn="tl">
                  <a:srgbClr val="000000">
                    <a:alpha val="43137"/>
                  </a:srgbClr>
                </a:outerShdw>
              </a:effectLst>
            </a:endParaRPr>
          </a:p>
        </p:txBody>
      </p:sp>
      <p:sp>
        <p:nvSpPr>
          <p:cNvPr id="5" name="TextBox 4"/>
          <p:cNvSpPr txBox="1"/>
          <p:nvPr/>
        </p:nvSpPr>
        <p:spPr>
          <a:xfrm>
            <a:off x="228601" y="295836"/>
            <a:ext cx="8727141" cy="1938992"/>
          </a:xfrm>
          <a:prstGeom prst="rect">
            <a:avLst/>
          </a:prstGeom>
          <a:noFill/>
        </p:spPr>
        <p:txBody>
          <a:bodyPr wrap="square" rtlCol="0">
            <a:spAutoFit/>
          </a:bodyPr>
          <a:lstStyle/>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“Prayer meeting”</a:t>
            </a:r>
          </a:p>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Says about prayer:</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Believe in prayer &amp; its power (Luke 18:1)</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Lot to pray about (Luke 6:12)</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Value of praying together</a:t>
            </a:r>
            <a:endParaRPr lang="en-US" sz="24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450783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1000"/>
                                        <p:tgtEl>
                                          <p:spTgt spid="5">
                                            <p:txEl>
                                              <p:pRg st="3" end="3"/>
                                            </p:txEl>
                                          </p:spTgt>
                                        </p:tgtEl>
                                      </p:cBhvr>
                                    </p:animEffect>
                                    <p:anim calcmode="lin" valueType="num">
                                      <p:cBhvr>
                                        <p:cTn id="1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smtClean="0">
                <a:effectLst>
                  <a:outerShdw blurRad="38100" dist="38100" dir="2700000" algn="tl">
                    <a:srgbClr val="000000">
                      <a:alpha val="43137"/>
                    </a:srgbClr>
                  </a:outerShdw>
                </a:effectLst>
              </a:rPr>
              <a:t>Acts 12</a:t>
            </a:r>
            <a:endParaRPr lang="en-US" sz="2400" dirty="0">
              <a:effectLst>
                <a:outerShdw blurRad="38100" dist="38100" dir="2700000" algn="tl">
                  <a:srgbClr val="000000">
                    <a:alpha val="43137"/>
                  </a:srgbClr>
                </a:outerShdw>
              </a:effectLst>
            </a:endParaRPr>
          </a:p>
        </p:txBody>
      </p:sp>
      <p:sp>
        <p:nvSpPr>
          <p:cNvPr id="4" name="TextBox 3"/>
          <p:cNvSpPr txBox="1"/>
          <p:nvPr/>
        </p:nvSpPr>
        <p:spPr>
          <a:xfrm>
            <a:off x="0" y="4892197"/>
            <a:ext cx="7563970" cy="830997"/>
          </a:xfrm>
          <a:prstGeom prst="rect">
            <a:avLst/>
          </a:prstGeom>
          <a:noFill/>
        </p:spPr>
        <p:txBody>
          <a:bodyPr wrap="square" rtlCol="0">
            <a:spAutoFit/>
          </a:bodyPr>
          <a:lstStyle/>
          <a:p>
            <a:pPr marL="571500" indent="-571500" algn="ctr">
              <a:lnSpc>
                <a:spcPct val="150000"/>
              </a:lnSpc>
              <a:buFont typeface="+mj-lt"/>
              <a:buAutoNum type="romanUcPeriod" startAt="4"/>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Purpose</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Pursue </a:t>
            </a:r>
            <a:r>
              <a:rPr lang="en-US" sz="3200" b="1" dirty="0" smtClean="0">
                <a:effectLst>
                  <a:outerShdw blurRad="38100" dist="38100" dir="2700000" algn="tl">
                    <a:srgbClr val="000000">
                      <a:alpha val="43137"/>
                    </a:srgbClr>
                  </a:outerShdw>
                </a:effectLst>
              </a:rPr>
              <a:t>(v. 12)</a:t>
            </a:r>
            <a:endParaRPr lang="en-US" sz="3200" b="1" dirty="0">
              <a:effectLst>
                <a:outerShdw blurRad="38100" dist="38100" dir="2700000" algn="tl">
                  <a:srgbClr val="000000">
                    <a:alpha val="43137"/>
                  </a:srgbClr>
                </a:outerShdw>
              </a:effectLst>
            </a:endParaRPr>
          </a:p>
        </p:txBody>
      </p:sp>
      <p:sp>
        <p:nvSpPr>
          <p:cNvPr id="5" name="TextBox 4"/>
          <p:cNvSpPr txBox="1"/>
          <p:nvPr/>
        </p:nvSpPr>
        <p:spPr>
          <a:xfrm>
            <a:off x="228601" y="295836"/>
            <a:ext cx="8727141" cy="1938992"/>
          </a:xfrm>
          <a:prstGeom prst="rect">
            <a:avLst/>
          </a:prstGeom>
          <a:noFill/>
        </p:spPr>
        <p:txBody>
          <a:bodyPr wrap="square" rtlCol="0">
            <a:spAutoFit/>
          </a:bodyPr>
          <a:lstStyle/>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“Prayer meeting”</a:t>
            </a:r>
          </a:p>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Says about prayer:</a:t>
            </a:r>
          </a:p>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Could we use more prayer meetings?</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As a congregation?</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In individual homes?</a:t>
            </a:r>
            <a:endParaRPr lang="en-US" sz="24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738161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48878" y="595627"/>
            <a:ext cx="6885640" cy="137307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5400" dirty="0" smtClean="0"/>
              <a:t>Principles of Service</a:t>
            </a:r>
            <a:endParaRPr lang="en-US" sz="5400" dirty="0"/>
          </a:p>
        </p:txBody>
      </p:sp>
      <p:sp>
        <p:nvSpPr>
          <p:cNvPr id="4" name="Title 1"/>
          <p:cNvSpPr txBox="1">
            <a:spLocks/>
          </p:cNvSpPr>
          <p:nvPr/>
        </p:nvSpPr>
        <p:spPr>
          <a:xfrm>
            <a:off x="7705164" y="595627"/>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smtClean="0">
                <a:effectLst>
                  <a:outerShdw blurRad="38100" dist="38100" dir="2700000" algn="tl">
                    <a:srgbClr val="000000">
                      <a:alpha val="43137"/>
                    </a:srgbClr>
                  </a:outerShdw>
                </a:effectLst>
              </a:rPr>
              <a:t>Acts 12</a:t>
            </a:r>
            <a:endParaRPr lang="en-US" sz="2400" dirty="0">
              <a:effectLst>
                <a:outerShdw blurRad="38100" dist="38100" dir="2700000" algn="tl">
                  <a:srgbClr val="000000">
                    <a:alpha val="43137"/>
                  </a:srgbClr>
                </a:outerShdw>
              </a:effectLst>
            </a:endParaRPr>
          </a:p>
        </p:txBody>
      </p:sp>
      <p:sp>
        <p:nvSpPr>
          <p:cNvPr id="5" name="TextBox 4"/>
          <p:cNvSpPr txBox="1"/>
          <p:nvPr/>
        </p:nvSpPr>
        <p:spPr>
          <a:xfrm>
            <a:off x="517710" y="2272554"/>
            <a:ext cx="7906871" cy="3785652"/>
          </a:xfrm>
          <a:prstGeom prst="rect">
            <a:avLst/>
          </a:prstGeom>
          <a:noFill/>
        </p:spPr>
        <p:txBody>
          <a:bodyPr wrap="square" rtlCol="0">
            <a:spAutoFit/>
          </a:bodyPr>
          <a:lstStyle/>
          <a:p>
            <a:pPr marL="571500" indent="-571500">
              <a:lnSpc>
                <a:spcPct val="150000"/>
              </a:lnSpc>
              <a:buFont typeface="+mj-lt"/>
              <a:buAutoNum type="romanUcPeriod"/>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Price</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Pay</a:t>
            </a:r>
            <a:r>
              <a:rPr lang="en-US" sz="3200" b="1" dirty="0" smtClean="0">
                <a:effectLst>
                  <a:outerShdw blurRad="38100" dist="38100" dir="2700000" algn="tl">
                    <a:srgbClr val="000000">
                      <a:alpha val="43137"/>
                    </a:srgbClr>
                  </a:outerShdw>
                </a:effectLst>
              </a:rPr>
              <a:t> (vv. 1-2)</a:t>
            </a:r>
          </a:p>
          <a:p>
            <a:pPr marL="571500" indent="-571500">
              <a:lnSpc>
                <a:spcPct val="150000"/>
              </a:lnSpc>
              <a:buFont typeface="+mj-lt"/>
              <a:buAutoNum type="romanUcPeriod"/>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Power</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Possess</a:t>
            </a:r>
            <a:r>
              <a:rPr lang="en-US" sz="3200" b="1" dirty="0" smtClean="0">
                <a:effectLst>
                  <a:outerShdw blurRad="38100" dist="38100" dir="2700000" algn="tl">
                    <a:srgbClr val="000000">
                      <a:alpha val="43137"/>
                    </a:srgbClr>
                  </a:outerShdw>
                </a:effectLst>
              </a:rPr>
              <a:t> (vv. 5, 12)</a:t>
            </a:r>
          </a:p>
          <a:p>
            <a:pPr marL="571500" indent="-571500">
              <a:lnSpc>
                <a:spcPct val="150000"/>
              </a:lnSpc>
              <a:buFont typeface="+mj-lt"/>
              <a:buAutoNum type="romanUcPeriod"/>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Peace</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Portray</a:t>
            </a:r>
            <a:r>
              <a:rPr lang="en-US" sz="3200" b="1" dirty="0" smtClean="0">
                <a:effectLst>
                  <a:outerShdw blurRad="38100" dist="38100" dir="2700000" algn="tl">
                    <a:srgbClr val="000000">
                      <a:alpha val="43137"/>
                    </a:srgbClr>
                  </a:outerShdw>
                </a:effectLst>
              </a:rPr>
              <a:t> (v. 6)</a:t>
            </a:r>
          </a:p>
          <a:p>
            <a:pPr marL="571500" indent="-571500">
              <a:lnSpc>
                <a:spcPct val="150000"/>
              </a:lnSpc>
              <a:buFont typeface="+mj-lt"/>
              <a:buAutoNum type="romanUcPeriod"/>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Purpose</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Pursue </a:t>
            </a:r>
            <a:r>
              <a:rPr lang="en-US" sz="3200" b="1" dirty="0" smtClean="0">
                <a:effectLst>
                  <a:outerShdw blurRad="38100" dist="38100" dir="2700000" algn="tl">
                    <a:srgbClr val="000000">
                      <a:alpha val="43137"/>
                    </a:srgbClr>
                  </a:outerShdw>
                </a:effectLst>
              </a:rPr>
              <a:t>(v. 12)</a:t>
            </a:r>
          </a:p>
          <a:p>
            <a:pPr marL="571500" indent="-571500">
              <a:lnSpc>
                <a:spcPct val="150000"/>
              </a:lnSpc>
              <a:buFont typeface="+mj-lt"/>
              <a:buAutoNum type="romanUcPeriod"/>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Praise</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Proclaim</a:t>
            </a:r>
            <a:r>
              <a:rPr lang="en-US" sz="3200" b="1" dirty="0" smtClean="0">
                <a:effectLst>
                  <a:outerShdw blurRad="38100" dist="38100" dir="2700000" algn="tl">
                    <a:srgbClr val="000000">
                      <a:alpha val="43137"/>
                    </a:srgbClr>
                  </a:outerShdw>
                </a:effectLst>
              </a:rPr>
              <a:t> (vv. 20-24)</a:t>
            </a: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108245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smtClean="0">
                <a:effectLst>
                  <a:outerShdw blurRad="38100" dist="38100" dir="2700000" algn="tl">
                    <a:srgbClr val="000000">
                      <a:alpha val="43137"/>
                    </a:srgbClr>
                  </a:outerShdw>
                </a:effectLst>
              </a:rPr>
              <a:t>Acts 12</a:t>
            </a:r>
            <a:endParaRPr lang="en-US" sz="2400" dirty="0">
              <a:effectLst>
                <a:outerShdw blurRad="38100" dist="38100" dir="2700000" algn="tl">
                  <a:srgbClr val="000000">
                    <a:alpha val="43137"/>
                  </a:srgbClr>
                </a:outerShdw>
              </a:effectLst>
            </a:endParaRPr>
          </a:p>
        </p:txBody>
      </p:sp>
      <p:sp>
        <p:nvSpPr>
          <p:cNvPr id="6" name="TextBox 5"/>
          <p:cNvSpPr txBox="1"/>
          <p:nvPr/>
        </p:nvSpPr>
        <p:spPr>
          <a:xfrm>
            <a:off x="0" y="4881283"/>
            <a:ext cx="7543801" cy="740587"/>
          </a:xfrm>
          <a:prstGeom prst="rect">
            <a:avLst/>
          </a:prstGeom>
          <a:noFill/>
        </p:spPr>
        <p:txBody>
          <a:bodyPr wrap="square" rtlCol="0">
            <a:spAutoFit/>
          </a:bodyPr>
          <a:lstStyle/>
          <a:p>
            <a:pPr marL="571500" indent="-571500" algn="ctr">
              <a:lnSpc>
                <a:spcPct val="150000"/>
              </a:lnSpc>
              <a:buFont typeface="+mj-lt"/>
              <a:buAutoNum type="romanUcPeriod" startAt="5"/>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Praise</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Proclaim</a:t>
            </a:r>
            <a:r>
              <a:rPr lang="en-US" sz="3200" b="1" dirty="0" smtClean="0">
                <a:effectLst>
                  <a:outerShdw blurRad="38100" dist="38100" dir="2700000" algn="tl">
                    <a:srgbClr val="000000">
                      <a:alpha val="43137"/>
                    </a:srgbClr>
                  </a:outerShdw>
                </a:effectLst>
              </a:rPr>
              <a:t> (vv. 20-24)</a:t>
            </a:r>
            <a:endParaRPr lang="en-US" sz="3200" b="1" dirty="0">
              <a:effectLst>
                <a:outerShdw blurRad="38100" dist="38100" dir="2700000" algn="tl">
                  <a:srgbClr val="000000">
                    <a:alpha val="43137"/>
                  </a:srgbClr>
                </a:outerShdw>
              </a:effectLst>
            </a:endParaRPr>
          </a:p>
        </p:txBody>
      </p:sp>
      <p:sp>
        <p:nvSpPr>
          <p:cNvPr id="7" name="TextBox 6"/>
          <p:cNvSpPr txBox="1"/>
          <p:nvPr/>
        </p:nvSpPr>
        <p:spPr>
          <a:xfrm>
            <a:off x="228601" y="295836"/>
            <a:ext cx="8727141" cy="1938992"/>
          </a:xfrm>
          <a:prstGeom prst="rect">
            <a:avLst/>
          </a:prstGeom>
          <a:noFill/>
        </p:spPr>
        <p:txBody>
          <a:bodyPr wrap="square" rtlCol="0">
            <a:spAutoFit/>
          </a:bodyPr>
          <a:lstStyle/>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Herod received praise  - undue</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People of </a:t>
            </a:r>
            <a:r>
              <a:rPr lang="en-US" sz="2400" i="1" dirty="0" err="1" smtClean="0">
                <a:effectLst>
                  <a:outerShdw blurRad="38100" dist="38100" dir="2700000" algn="tl">
                    <a:srgbClr val="000000">
                      <a:alpha val="43137"/>
                    </a:srgbClr>
                  </a:outerShdw>
                </a:effectLst>
              </a:rPr>
              <a:t>Tyre</a:t>
            </a:r>
            <a:r>
              <a:rPr lang="en-US" sz="2400" i="1" dirty="0" smtClean="0">
                <a:effectLst>
                  <a:outerShdw blurRad="38100" dist="38100" dir="2700000" algn="tl">
                    <a:srgbClr val="000000">
                      <a:alpha val="43137"/>
                    </a:srgbClr>
                  </a:outerShdw>
                </a:effectLst>
              </a:rPr>
              <a:t> and Sidon were seeking peace (v. 20)</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Herod spoke to them (v. 21)</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They praised him as a god and not man (v. 22)</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Problem: didn’t give glory to God (v. 23)</a:t>
            </a:r>
            <a:endParaRPr lang="en-US" sz="24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518226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1000"/>
                                        <p:tgtEl>
                                          <p:spTgt spid="7">
                                            <p:txEl>
                                              <p:pRg st="1" end="1"/>
                                            </p:txEl>
                                          </p:spTgt>
                                        </p:tgtEl>
                                      </p:cBhvr>
                                    </p:animEffect>
                                    <p:anim calcmode="lin" valueType="num">
                                      <p:cBhvr>
                                        <p:cTn id="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fade">
                                      <p:cBhvr>
                                        <p:cTn id="21" dur="1000"/>
                                        <p:tgtEl>
                                          <p:spTgt spid="7">
                                            <p:txEl>
                                              <p:pRg st="3" end="3"/>
                                            </p:txEl>
                                          </p:spTgt>
                                        </p:tgtEl>
                                      </p:cBhvr>
                                    </p:animEffect>
                                    <p:anim calcmode="lin" valueType="num">
                                      <p:cBhvr>
                                        <p:cTn id="22"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4" end="4"/>
                                            </p:txEl>
                                          </p:spTgt>
                                        </p:tgtEl>
                                        <p:attrNameLst>
                                          <p:attrName>style.visibility</p:attrName>
                                        </p:attrNameLst>
                                      </p:cBhvr>
                                      <p:to>
                                        <p:strVal val="visible"/>
                                      </p:to>
                                    </p:set>
                                    <p:animEffect transition="in" filter="fade">
                                      <p:cBhvr>
                                        <p:cTn id="28" dur="1000"/>
                                        <p:tgtEl>
                                          <p:spTgt spid="7">
                                            <p:txEl>
                                              <p:pRg st="4" end="4"/>
                                            </p:txEl>
                                          </p:spTgt>
                                        </p:tgtEl>
                                      </p:cBhvr>
                                    </p:animEffect>
                                    <p:anim calcmode="lin" valueType="num">
                                      <p:cBhvr>
                                        <p:cTn id="29"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smtClean="0">
                <a:effectLst>
                  <a:outerShdw blurRad="38100" dist="38100" dir="2700000" algn="tl">
                    <a:srgbClr val="000000">
                      <a:alpha val="43137"/>
                    </a:srgbClr>
                  </a:outerShdw>
                </a:effectLst>
              </a:rPr>
              <a:t>Acts 12</a:t>
            </a:r>
            <a:endParaRPr lang="en-US" sz="2400" dirty="0">
              <a:effectLst>
                <a:outerShdw blurRad="38100" dist="38100" dir="2700000" algn="tl">
                  <a:srgbClr val="000000">
                    <a:alpha val="43137"/>
                  </a:srgbClr>
                </a:outerShdw>
              </a:effectLst>
            </a:endParaRPr>
          </a:p>
        </p:txBody>
      </p:sp>
      <p:sp>
        <p:nvSpPr>
          <p:cNvPr id="6" name="TextBox 5"/>
          <p:cNvSpPr txBox="1"/>
          <p:nvPr/>
        </p:nvSpPr>
        <p:spPr>
          <a:xfrm>
            <a:off x="0" y="4881283"/>
            <a:ext cx="7543801" cy="740587"/>
          </a:xfrm>
          <a:prstGeom prst="rect">
            <a:avLst/>
          </a:prstGeom>
          <a:noFill/>
        </p:spPr>
        <p:txBody>
          <a:bodyPr wrap="square" rtlCol="0">
            <a:spAutoFit/>
          </a:bodyPr>
          <a:lstStyle/>
          <a:p>
            <a:pPr marL="571500" indent="-571500" algn="ctr">
              <a:lnSpc>
                <a:spcPct val="150000"/>
              </a:lnSpc>
              <a:buFont typeface="+mj-lt"/>
              <a:buAutoNum type="romanUcPeriod" startAt="5"/>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Praise</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Proclaim</a:t>
            </a:r>
            <a:r>
              <a:rPr lang="en-US" sz="3200" b="1" dirty="0" smtClean="0">
                <a:effectLst>
                  <a:outerShdw blurRad="38100" dist="38100" dir="2700000" algn="tl">
                    <a:srgbClr val="000000">
                      <a:alpha val="43137"/>
                    </a:srgbClr>
                  </a:outerShdw>
                </a:effectLst>
              </a:rPr>
              <a:t> (vv. 20-24)</a:t>
            </a:r>
            <a:endParaRPr lang="en-US" sz="3200" b="1" dirty="0">
              <a:effectLst>
                <a:outerShdw blurRad="38100" dist="38100" dir="2700000" algn="tl">
                  <a:srgbClr val="000000">
                    <a:alpha val="43137"/>
                  </a:srgbClr>
                </a:outerShdw>
              </a:effectLst>
            </a:endParaRPr>
          </a:p>
        </p:txBody>
      </p:sp>
      <p:sp>
        <p:nvSpPr>
          <p:cNvPr id="7" name="TextBox 6"/>
          <p:cNvSpPr txBox="1"/>
          <p:nvPr/>
        </p:nvSpPr>
        <p:spPr>
          <a:xfrm>
            <a:off x="228601" y="295836"/>
            <a:ext cx="8727141" cy="3046988"/>
          </a:xfrm>
          <a:prstGeom prst="rect">
            <a:avLst/>
          </a:prstGeom>
          <a:noFill/>
        </p:spPr>
        <p:txBody>
          <a:bodyPr wrap="square" rtlCol="0">
            <a:spAutoFit/>
          </a:bodyPr>
          <a:lstStyle/>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Herod received praise  - undue</a:t>
            </a:r>
          </a:p>
          <a:p>
            <a:pPr marL="457200" indent="-457200">
              <a:buFont typeface="+mj-lt"/>
              <a:buAutoNum type="alphaUcPeriod"/>
            </a:pPr>
            <a:r>
              <a:rPr lang="en-US" sz="2400" dirty="0" smtClean="0">
                <a:solidFill>
                  <a:srgbClr val="FFFF00"/>
                </a:solidFill>
                <a:effectLst>
                  <a:outerShdw blurRad="38100" dist="38100" dir="2700000" algn="tl">
                    <a:srgbClr val="000000">
                      <a:alpha val="43137"/>
                    </a:srgbClr>
                  </a:outerShdw>
                </a:effectLst>
              </a:rPr>
              <a:t>Learn about praise:</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Praise – homage – honor given to God (Rev. 22:9)</a:t>
            </a:r>
          </a:p>
          <a:p>
            <a:pPr marL="914400" lvl="1" indent="-457200">
              <a:buFont typeface="+mj-lt"/>
              <a:buAutoNum type="arabicPeriod"/>
            </a:pPr>
            <a:r>
              <a:rPr lang="en-US" sz="2400" i="1" dirty="0" smtClean="0">
                <a:effectLst>
                  <a:outerShdw blurRad="38100" dist="38100" dir="2700000" algn="tl">
                    <a:srgbClr val="000000">
                      <a:alpha val="43137"/>
                    </a:srgbClr>
                  </a:outerShdw>
                </a:effectLst>
              </a:rPr>
              <a:t>Ways may praise man over God</a:t>
            </a:r>
          </a:p>
          <a:p>
            <a:pPr marL="1371600" lvl="2" indent="-457200">
              <a:buFont typeface="+mj-lt"/>
              <a:buAutoNum type="alphaLcPeriod"/>
            </a:pPr>
            <a:r>
              <a:rPr lang="en-US" sz="2400" dirty="0" smtClean="0">
                <a:effectLst>
                  <a:outerShdw blurRad="38100" dist="38100" dir="2700000" algn="tl">
                    <a:srgbClr val="000000">
                      <a:alpha val="43137"/>
                    </a:srgbClr>
                  </a:outerShdw>
                </a:effectLst>
              </a:rPr>
              <a:t>Man wearing titles (Psa. 111:9; Matt. 23:9)</a:t>
            </a:r>
          </a:p>
          <a:p>
            <a:pPr marL="1371600" lvl="2" indent="-457200">
              <a:buFont typeface="+mj-lt"/>
              <a:buAutoNum type="alphaLcPeriod"/>
            </a:pPr>
            <a:r>
              <a:rPr lang="en-US" sz="2400" dirty="0" smtClean="0">
                <a:effectLst>
                  <a:outerShdw blurRad="38100" dist="38100" dir="2700000" algn="tl">
                    <a:srgbClr val="000000">
                      <a:alpha val="43137"/>
                    </a:srgbClr>
                  </a:outerShdw>
                </a:effectLst>
              </a:rPr>
              <a:t>Importance of messenger over the message (Acts 10:25-26)</a:t>
            </a:r>
          </a:p>
          <a:p>
            <a:pPr marL="1371600" lvl="2" indent="-457200">
              <a:buFont typeface="+mj-lt"/>
              <a:buAutoNum type="alphaLcPeriod"/>
            </a:pPr>
            <a:r>
              <a:rPr lang="en-US" sz="2400" dirty="0" smtClean="0">
                <a:effectLst>
                  <a:outerShdw blurRad="38100" dist="38100" dir="2700000" algn="tl">
                    <a:srgbClr val="000000">
                      <a:alpha val="43137"/>
                    </a:srgbClr>
                  </a:outerShdw>
                </a:effectLst>
              </a:rPr>
              <a:t>Man become the standard (Gal. 2:11-13)</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860931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1000"/>
                                        <p:tgtEl>
                                          <p:spTgt spid="7">
                                            <p:txEl>
                                              <p:pRg st="2" end="2"/>
                                            </p:txEl>
                                          </p:spTgt>
                                        </p:tgtEl>
                                      </p:cBhvr>
                                    </p:animEffect>
                                    <p:anim calcmode="lin" valueType="num">
                                      <p:cBhvr>
                                        <p:cTn id="8"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3" end="3"/>
                                            </p:txEl>
                                          </p:spTgt>
                                        </p:tgtEl>
                                        <p:attrNameLst>
                                          <p:attrName>style.visibility</p:attrName>
                                        </p:attrNameLst>
                                      </p:cBhvr>
                                      <p:to>
                                        <p:strVal val="visible"/>
                                      </p:to>
                                    </p:set>
                                    <p:animEffect transition="in" filter="fade">
                                      <p:cBhvr>
                                        <p:cTn id="14" dur="1000"/>
                                        <p:tgtEl>
                                          <p:spTgt spid="7">
                                            <p:txEl>
                                              <p:pRg st="3" end="3"/>
                                            </p:txEl>
                                          </p:spTgt>
                                        </p:tgtEl>
                                      </p:cBhvr>
                                    </p:animEffect>
                                    <p:anim calcmode="lin" valueType="num">
                                      <p:cBhvr>
                                        <p:cTn id="15"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Effect transition="in" filter="fade">
                                      <p:cBhvr>
                                        <p:cTn id="21" dur="1000"/>
                                        <p:tgtEl>
                                          <p:spTgt spid="7">
                                            <p:txEl>
                                              <p:pRg st="4" end="4"/>
                                            </p:txEl>
                                          </p:spTgt>
                                        </p:tgtEl>
                                      </p:cBhvr>
                                    </p:animEffect>
                                    <p:anim calcmode="lin" valueType="num">
                                      <p:cBhvr>
                                        <p:cTn id="22"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5" end="5"/>
                                            </p:txEl>
                                          </p:spTgt>
                                        </p:tgtEl>
                                        <p:attrNameLst>
                                          <p:attrName>style.visibility</p:attrName>
                                        </p:attrNameLst>
                                      </p:cBhvr>
                                      <p:to>
                                        <p:strVal val="visible"/>
                                      </p:to>
                                    </p:set>
                                    <p:animEffect transition="in" filter="fade">
                                      <p:cBhvr>
                                        <p:cTn id="28" dur="1000"/>
                                        <p:tgtEl>
                                          <p:spTgt spid="7">
                                            <p:txEl>
                                              <p:pRg st="5" end="5"/>
                                            </p:txEl>
                                          </p:spTgt>
                                        </p:tgtEl>
                                      </p:cBhvr>
                                    </p:animEffect>
                                    <p:anim calcmode="lin" valueType="num">
                                      <p:cBhvr>
                                        <p:cTn id="29"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xEl>
                                              <p:pRg st="6" end="6"/>
                                            </p:txEl>
                                          </p:spTgt>
                                        </p:tgtEl>
                                        <p:attrNameLst>
                                          <p:attrName>style.visibility</p:attrName>
                                        </p:attrNameLst>
                                      </p:cBhvr>
                                      <p:to>
                                        <p:strVal val="visible"/>
                                      </p:to>
                                    </p:set>
                                    <p:animEffect transition="in" filter="fade">
                                      <p:cBhvr>
                                        <p:cTn id="35" dur="1000"/>
                                        <p:tgtEl>
                                          <p:spTgt spid="7">
                                            <p:txEl>
                                              <p:pRg st="6" end="6"/>
                                            </p:txEl>
                                          </p:spTgt>
                                        </p:tgtEl>
                                      </p:cBhvr>
                                    </p:animEffect>
                                    <p:anim calcmode="lin" valueType="num">
                                      <p:cBhvr>
                                        <p:cTn id="36"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48878" y="595627"/>
            <a:ext cx="6885640" cy="137307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5400" dirty="0" smtClean="0"/>
              <a:t>Principles of Service</a:t>
            </a:r>
            <a:endParaRPr lang="en-US" sz="5400" dirty="0"/>
          </a:p>
        </p:txBody>
      </p:sp>
      <p:sp>
        <p:nvSpPr>
          <p:cNvPr id="4" name="Title 1"/>
          <p:cNvSpPr txBox="1">
            <a:spLocks/>
          </p:cNvSpPr>
          <p:nvPr/>
        </p:nvSpPr>
        <p:spPr>
          <a:xfrm>
            <a:off x="7705164" y="595627"/>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smtClean="0">
                <a:effectLst>
                  <a:outerShdw blurRad="38100" dist="38100" dir="2700000" algn="tl">
                    <a:srgbClr val="000000">
                      <a:alpha val="43137"/>
                    </a:srgbClr>
                  </a:outerShdw>
                </a:effectLst>
              </a:rPr>
              <a:t>Acts 12</a:t>
            </a:r>
            <a:endParaRPr lang="en-US" sz="2400" dirty="0">
              <a:effectLst>
                <a:outerShdw blurRad="38100" dist="38100" dir="2700000" algn="tl">
                  <a:srgbClr val="000000">
                    <a:alpha val="43137"/>
                  </a:srgbClr>
                </a:outerShdw>
              </a:effectLst>
            </a:endParaRPr>
          </a:p>
        </p:txBody>
      </p:sp>
      <p:sp>
        <p:nvSpPr>
          <p:cNvPr id="5" name="TextBox 4"/>
          <p:cNvSpPr txBox="1"/>
          <p:nvPr/>
        </p:nvSpPr>
        <p:spPr>
          <a:xfrm>
            <a:off x="517710" y="2272554"/>
            <a:ext cx="7906871" cy="3785652"/>
          </a:xfrm>
          <a:prstGeom prst="rect">
            <a:avLst/>
          </a:prstGeom>
          <a:noFill/>
        </p:spPr>
        <p:txBody>
          <a:bodyPr wrap="square" rtlCol="0">
            <a:spAutoFit/>
          </a:bodyPr>
          <a:lstStyle/>
          <a:p>
            <a:pPr marL="571500" indent="-571500">
              <a:lnSpc>
                <a:spcPct val="150000"/>
              </a:lnSpc>
              <a:buFont typeface="+mj-lt"/>
              <a:buAutoNum type="romanUcPeriod"/>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Price</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Pay</a:t>
            </a:r>
            <a:r>
              <a:rPr lang="en-US" sz="3200" b="1" dirty="0" smtClean="0">
                <a:effectLst>
                  <a:outerShdw blurRad="38100" dist="38100" dir="2700000" algn="tl">
                    <a:srgbClr val="000000">
                      <a:alpha val="43137"/>
                    </a:srgbClr>
                  </a:outerShdw>
                </a:effectLst>
              </a:rPr>
              <a:t> (vv. 1-2)</a:t>
            </a:r>
          </a:p>
          <a:p>
            <a:pPr marL="571500" indent="-571500">
              <a:lnSpc>
                <a:spcPct val="150000"/>
              </a:lnSpc>
              <a:buFont typeface="+mj-lt"/>
              <a:buAutoNum type="romanUcPeriod"/>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Power</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Possess</a:t>
            </a:r>
            <a:r>
              <a:rPr lang="en-US" sz="3200" b="1" dirty="0" smtClean="0">
                <a:effectLst>
                  <a:outerShdw blurRad="38100" dist="38100" dir="2700000" algn="tl">
                    <a:srgbClr val="000000">
                      <a:alpha val="43137"/>
                    </a:srgbClr>
                  </a:outerShdw>
                </a:effectLst>
              </a:rPr>
              <a:t> (vv. 5, 12)</a:t>
            </a:r>
          </a:p>
          <a:p>
            <a:pPr marL="571500" indent="-571500">
              <a:lnSpc>
                <a:spcPct val="150000"/>
              </a:lnSpc>
              <a:buFont typeface="+mj-lt"/>
              <a:buAutoNum type="romanUcPeriod"/>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Peace</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Portray</a:t>
            </a:r>
            <a:r>
              <a:rPr lang="en-US" sz="3200" b="1" dirty="0" smtClean="0">
                <a:effectLst>
                  <a:outerShdw blurRad="38100" dist="38100" dir="2700000" algn="tl">
                    <a:srgbClr val="000000">
                      <a:alpha val="43137"/>
                    </a:srgbClr>
                  </a:outerShdw>
                </a:effectLst>
              </a:rPr>
              <a:t> (v. 6)</a:t>
            </a:r>
          </a:p>
          <a:p>
            <a:pPr marL="571500" indent="-571500">
              <a:lnSpc>
                <a:spcPct val="150000"/>
              </a:lnSpc>
              <a:buFont typeface="+mj-lt"/>
              <a:buAutoNum type="romanUcPeriod"/>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Purpose</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Pursue </a:t>
            </a:r>
            <a:r>
              <a:rPr lang="en-US" sz="3200" b="1" dirty="0" smtClean="0">
                <a:effectLst>
                  <a:outerShdw blurRad="38100" dist="38100" dir="2700000" algn="tl">
                    <a:srgbClr val="000000">
                      <a:alpha val="43137"/>
                    </a:srgbClr>
                  </a:outerShdw>
                </a:effectLst>
              </a:rPr>
              <a:t>(v. 12)</a:t>
            </a:r>
          </a:p>
          <a:p>
            <a:pPr marL="571500" indent="-571500">
              <a:lnSpc>
                <a:spcPct val="150000"/>
              </a:lnSpc>
              <a:buFont typeface="+mj-lt"/>
              <a:buAutoNum type="romanUcPeriod"/>
            </a:pPr>
            <a:r>
              <a:rPr lang="en-US" sz="3200" b="1" dirty="0" smtClean="0">
                <a:effectLst>
                  <a:outerShdw blurRad="38100" dist="38100" dir="2700000" algn="tl">
                    <a:srgbClr val="000000">
                      <a:alpha val="43137"/>
                    </a:srgbClr>
                  </a:outerShdw>
                </a:effectLst>
              </a:rPr>
              <a:t>The </a:t>
            </a:r>
            <a:r>
              <a:rPr lang="en-US" sz="3200" b="1" dirty="0" smtClean="0">
                <a:solidFill>
                  <a:srgbClr val="FFFF00"/>
                </a:solidFill>
                <a:effectLst>
                  <a:outerShdw blurRad="38100" dist="38100" dir="2700000" algn="tl">
                    <a:srgbClr val="000000">
                      <a:alpha val="43137"/>
                    </a:srgbClr>
                  </a:outerShdw>
                </a:effectLst>
              </a:rPr>
              <a:t>Praise</a:t>
            </a:r>
            <a:r>
              <a:rPr lang="en-US" sz="3200" b="1" dirty="0" smtClean="0">
                <a:effectLst>
                  <a:outerShdw blurRad="38100" dist="38100" dir="2700000" algn="tl">
                    <a:srgbClr val="000000">
                      <a:alpha val="43137"/>
                    </a:srgbClr>
                  </a:outerShdw>
                </a:effectLst>
              </a:rPr>
              <a:t> We </a:t>
            </a:r>
            <a:r>
              <a:rPr lang="en-US" sz="3200" b="1" dirty="0" smtClean="0">
                <a:solidFill>
                  <a:srgbClr val="FFFF00"/>
                </a:solidFill>
                <a:effectLst>
                  <a:outerShdw blurRad="38100" dist="38100" dir="2700000" algn="tl">
                    <a:srgbClr val="000000">
                      <a:alpha val="43137"/>
                    </a:srgbClr>
                  </a:outerShdw>
                </a:effectLst>
              </a:rPr>
              <a:t>Proclaim</a:t>
            </a:r>
            <a:r>
              <a:rPr lang="en-US" sz="3200" b="1" dirty="0" smtClean="0">
                <a:effectLst>
                  <a:outerShdw blurRad="38100" dist="38100" dir="2700000" algn="tl">
                    <a:srgbClr val="000000">
                      <a:alpha val="43137"/>
                    </a:srgbClr>
                  </a:outerShdw>
                </a:effectLst>
              </a:rPr>
              <a:t> (vv. 20-24)</a:t>
            </a: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180385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Berlin</Template>
  <TotalTime>1575</TotalTime>
  <Words>1304</Words>
  <Application>Microsoft Office PowerPoint</Application>
  <PresentationFormat>On-screen Show (4:3)</PresentationFormat>
  <Paragraphs>182</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Wingdings</vt:lpstr>
      <vt:lpstr>Arial Narrow</vt:lpstr>
      <vt:lpstr>Arial</vt:lpstr>
      <vt:lpstr>Trebuchet MS</vt:lpstr>
      <vt:lpstr>Calibri</vt:lpstr>
      <vt:lpstr>Berlin</vt:lpstr>
      <vt:lpstr>PowerPoint Presentation</vt:lpstr>
      <vt:lpstr>Principles of Service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Principles of Service</dc:title>
  <dc:creator>DonnieV</dc:creator>
  <cp:lastModifiedBy>DonnieV</cp:lastModifiedBy>
  <cp:revision>28</cp:revision>
  <dcterms:created xsi:type="dcterms:W3CDTF">2014-03-21T02:13:09Z</dcterms:created>
  <dcterms:modified xsi:type="dcterms:W3CDTF">2014-05-21T22:29:18Z</dcterms:modified>
</cp:coreProperties>
</file>