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52" r:id="rId1"/>
  </p:sldMasterIdLst>
  <p:notesMasterIdLst>
    <p:notesMasterId r:id="rId24"/>
  </p:notesMasterIdLst>
  <p:sldIdLst>
    <p:sldId id="261" r:id="rId2"/>
    <p:sldId id="262" r:id="rId3"/>
    <p:sldId id="256" r:id="rId4"/>
    <p:sldId id="258" r:id="rId5"/>
    <p:sldId id="263" r:id="rId6"/>
    <p:sldId id="264" r:id="rId7"/>
    <p:sldId id="257" r:id="rId8"/>
    <p:sldId id="265" r:id="rId9"/>
    <p:sldId id="266" r:id="rId10"/>
    <p:sldId id="267" r:id="rId11"/>
    <p:sldId id="268" r:id="rId12"/>
    <p:sldId id="269" r:id="rId13"/>
    <p:sldId id="259" r:id="rId14"/>
    <p:sldId id="260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</p:sldIdLst>
  <p:sldSz cx="9144000" cy="6858000" type="screen4x3"/>
  <p:notesSz cx="6858000" cy="9144000"/>
  <p:embeddedFontLst>
    <p:embeddedFont>
      <p:font typeface="Trebuchet MS" panose="020B0603020202020204" pitchFamily="3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Georgia" panose="02040502050405020303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2652C-B517-41C7-BD18-6A9517610903}" type="datetimeFigureOut">
              <a:rPr lang="en-US" smtClean="0"/>
              <a:t>3/12/2014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F0734-2D07-4039-995B-8E04EA9F4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1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173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50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6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6EE328-6AFF-436B-881F-213D56084544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3376" y="6282268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75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9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175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872C98D-A273-4547-9B92-97D7769F71A6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9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47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347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54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05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22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2E37674-C1BA-4107-9B06-6D4CAC3A3DF5}" type="datetimeFigureOut">
              <a:rPr lang="en-US" smtClean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0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85336" y="0"/>
            <a:ext cx="2400300" cy="567466"/>
          </a:xfrm>
        </p:spPr>
        <p:txBody>
          <a:bodyPr/>
          <a:lstStyle/>
          <a:p>
            <a:pPr algn="ctr"/>
            <a:r>
              <a:rPr lang="en-US" dirty="0" smtClean="0"/>
              <a:t>Acts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1706" y="1102655"/>
            <a:ext cx="593015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0" indent="-400050">
              <a:buFont typeface="+mj-lt"/>
              <a:buAutoNum type="romanUcPeriod"/>
            </a:pPr>
            <a:r>
              <a:rPr lang="en-US" sz="2400" b="1" u="sng" dirty="0">
                <a:solidFill>
                  <a:srgbClr val="002060"/>
                </a:solidFill>
              </a:rPr>
              <a:t>The Promise of the Spirit</a:t>
            </a:r>
            <a:r>
              <a:rPr lang="en-US" sz="2400" b="1" dirty="0"/>
              <a:t> (vv. 1-8)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Luke connects this to his first book</a:t>
            </a:r>
            <a:r>
              <a:rPr lang="en-US" sz="2000" b="1" dirty="0"/>
              <a:t> (vv. 1-2)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Jesus gives instructions to the Apostles after his resurrection</a:t>
            </a:r>
            <a:r>
              <a:rPr lang="en-US" sz="2000" b="1" dirty="0"/>
              <a:t> (vv. 3-8)</a:t>
            </a:r>
          </a:p>
          <a:p>
            <a:pPr lvl="0"/>
            <a:endParaRPr lang="en-US" sz="1200" b="1" u="sng" dirty="0" smtClean="0"/>
          </a:p>
          <a:p>
            <a:pPr marL="400050" lvl="0" indent="-400050">
              <a:buFont typeface="+mj-lt"/>
              <a:buAutoNum type="romanUcPeriod" startAt="2"/>
            </a:pPr>
            <a:r>
              <a:rPr lang="en-US" sz="2400" b="1" u="sng" dirty="0" smtClean="0">
                <a:solidFill>
                  <a:srgbClr val="002060"/>
                </a:solidFill>
              </a:rPr>
              <a:t>The </a:t>
            </a:r>
            <a:r>
              <a:rPr lang="en-US" sz="2400" b="1" u="sng" dirty="0">
                <a:solidFill>
                  <a:srgbClr val="002060"/>
                </a:solidFill>
              </a:rPr>
              <a:t>Ascension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/>
              <a:t>(vv. 9-11)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Jesus taken up out of their sight</a:t>
            </a:r>
            <a:r>
              <a:rPr lang="en-US" sz="2000" b="1" dirty="0"/>
              <a:t> (v. 9)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The promise of his return</a:t>
            </a:r>
            <a:r>
              <a:rPr lang="en-US" sz="2000" b="1" dirty="0"/>
              <a:t> (vv. 10-11)</a:t>
            </a:r>
          </a:p>
          <a:p>
            <a:pPr lvl="0"/>
            <a:endParaRPr lang="en-US" sz="1200" b="1" u="sng" dirty="0" smtClean="0"/>
          </a:p>
          <a:p>
            <a:pPr marL="400050" lvl="0" indent="-400050">
              <a:buFont typeface="+mj-lt"/>
              <a:buAutoNum type="romanUcPeriod" startAt="3"/>
            </a:pPr>
            <a:r>
              <a:rPr lang="en-US" sz="2400" b="1" u="sng" dirty="0" smtClean="0">
                <a:solidFill>
                  <a:srgbClr val="002060"/>
                </a:solidFill>
              </a:rPr>
              <a:t>The </a:t>
            </a:r>
            <a:r>
              <a:rPr lang="en-US" sz="2400" b="1" u="sng" dirty="0">
                <a:solidFill>
                  <a:srgbClr val="002060"/>
                </a:solidFill>
              </a:rPr>
              <a:t>Appointment of Matthias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/>
              <a:t>(vv. 12-26)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Prayer in the upper room in Jerusalem</a:t>
            </a:r>
            <a:r>
              <a:rPr lang="en-US" sz="2000" b="1" dirty="0"/>
              <a:t> (vv. 12-14)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/>
              <a:t>Peter speaks concerning Judas and selecting a new apostle</a:t>
            </a:r>
            <a:r>
              <a:rPr lang="en-US" sz="2000" b="1" dirty="0"/>
              <a:t> (vv. 15-22)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2000" b="1" i="1" dirty="0" smtClean="0"/>
              <a:t>They </a:t>
            </a:r>
            <a:r>
              <a:rPr lang="en-US" sz="2000" b="1" i="1" dirty="0"/>
              <a:t>chose Matthias</a:t>
            </a:r>
            <a:r>
              <a:rPr lang="en-US" sz="2000" b="1" dirty="0"/>
              <a:t> (vv. 23-26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3447" y="48726"/>
            <a:ext cx="6131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the Apostles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Their Work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9435" y="739588"/>
            <a:ext cx="29045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Preparing to fulfill the great commission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Next chapter – first gospel sermon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This chapter is about preparation for the apostles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2204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39436" y="564777"/>
            <a:ext cx="290456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0" indent="-400050">
              <a:buFont typeface="+mj-lt"/>
              <a:buAutoNum type="romanUcPeriod"/>
            </a:pPr>
            <a:r>
              <a:rPr lang="en-US" sz="1600" b="1" u="sng" dirty="0">
                <a:solidFill>
                  <a:srgbClr val="002060"/>
                </a:solidFill>
              </a:rPr>
              <a:t>The Promise of the Spirit</a:t>
            </a:r>
            <a:r>
              <a:rPr lang="en-US" sz="1600" b="1" dirty="0"/>
              <a:t> (vv. 1-8)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Luke connects this to his first book</a:t>
            </a:r>
            <a:r>
              <a:rPr lang="en-US" sz="1400" b="1" dirty="0"/>
              <a:t> (vv. 1-2)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Jesus gives instructions to the Apostles after his resurrection</a:t>
            </a:r>
            <a:r>
              <a:rPr lang="en-US" sz="1400" b="1" dirty="0"/>
              <a:t> (vv. 3-8)</a:t>
            </a:r>
          </a:p>
          <a:p>
            <a:pPr lvl="0"/>
            <a:endParaRPr lang="en-US" sz="1000" b="1" u="sng" dirty="0" smtClean="0"/>
          </a:p>
          <a:p>
            <a:pPr marL="400050" lvl="0" indent="-400050">
              <a:buFont typeface="+mj-lt"/>
              <a:buAutoNum type="romanUcPeriod" startAt="2"/>
            </a:pPr>
            <a:r>
              <a:rPr lang="en-US" sz="1600" b="1" u="sng" dirty="0" smtClean="0">
                <a:solidFill>
                  <a:srgbClr val="002060"/>
                </a:solidFill>
              </a:rPr>
              <a:t>The </a:t>
            </a:r>
            <a:r>
              <a:rPr lang="en-US" sz="1600" b="1" u="sng" dirty="0">
                <a:solidFill>
                  <a:srgbClr val="002060"/>
                </a:solidFill>
              </a:rPr>
              <a:t>Ascension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/>
              <a:t>(vv. 9-11)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Jesus taken up out of their sight</a:t>
            </a:r>
            <a:r>
              <a:rPr lang="en-US" sz="1400" b="1" dirty="0"/>
              <a:t> (v. 9)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The promise of his return</a:t>
            </a:r>
            <a:r>
              <a:rPr lang="en-US" sz="1400" b="1" dirty="0"/>
              <a:t> (vv. 10-11)</a:t>
            </a:r>
          </a:p>
          <a:p>
            <a:pPr lvl="0"/>
            <a:endParaRPr lang="en-US" sz="1000" b="1" u="sng" dirty="0" smtClean="0"/>
          </a:p>
          <a:p>
            <a:pPr marL="400050" lvl="0" indent="-400050">
              <a:buFont typeface="+mj-lt"/>
              <a:buAutoNum type="romanUcPeriod" startAt="3"/>
            </a:pPr>
            <a:r>
              <a:rPr lang="en-US" sz="1600" b="1" u="sng" dirty="0" smtClean="0">
                <a:solidFill>
                  <a:srgbClr val="002060"/>
                </a:solidFill>
              </a:rPr>
              <a:t>The </a:t>
            </a:r>
            <a:r>
              <a:rPr lang="en-US" sz="1600" b="1" u="sng" dirty="0">
                <a:solidFill>
                  <a:srgbClr val="002060"/>
                </a:solidFill>
              </a:rPr>
              <a:t>Appointment of Matthias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/>
              <a:t>(vv. 12-26)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Prayer in the upper room in Jerusalem</a:t>
            </a:r>
            <a:r>
              <a:rPr lang="en-US" sz="1400" b="1" dirty="0"/>
              <a:t> (vv. 12-14)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/>
              <a:t>Peter speaks concerning Judas and selecting a new apostle</a:t>
            </a:r>
            <a:r>
              <a:rPr lang="en-US" sz="1400" b="1" dirty="0"/>
              <a:t> (vv. 15-22)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b="1" i="1" dirty="0" smtClean="0"/>
              <a:t>They </a:t>
            </a:r>
            <a:r>
              <a:rPr lang="en-US" sz="1400" b="1" i="1" dirty="0"/>
              <a:t>chose Matthias</a:t>
            </a:r>
            <a:r>
              <a:rPr lang="en-US" sz="1400" b="1" dirty="0"/>
              <a:t> (vv. 23-26</a:t>
            </a:r>
            <a:r>
              <a:rPr lang="en-US" sz="1400" b="1" dirty="0" smtClean="0"/>
              <a:t>)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6131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the Apostles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Their Work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385336" y="0"/>
            <a:ext cx="2400300" cy="567466"/>
          </a:xfrm>
        </p:spPr>
        <p:txBody>
          <a:bodyPr/>
          <a:lstStyle/>
          <a:p>
            <a:pPr algn="ctr"/>
            <a:r>
              <a:rPr lang="en-US" dirty="0" smtClean="0"/>
              <a:t>Acts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8258" y="1103385"/>
            <a:ext cx="575534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Presented them with proof of his resurrection (v. 3)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Taught them about the kingdom of God (v. 3)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Addressed their misunderstanding (vv. 6-7)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Promised the Holy Spirit to guide / empower them (v. 8)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Gave them a task (v. 8)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Appointed more help (vv. 15-26)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9946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Preparing to do the Lord’s 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Acts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7876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74057" y="5020056"/>
            <a:ext cx="8162365" cy="10668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If the Apostles (guided by the Spirit) needed preparation – so do we.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Proper Preparation Prevents Poor Performance</a:t>
            </a:r>
            <a:endParaRPr lang="en-US" sz="24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2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1981200" y="609600"/>
            <a:ext cx="5156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5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Matthew 25:1-13</a:t>
            </a:r>
          </a:p>
        </p:txBody>
      </p:sp>
      <p:grpSp>
        <p:nvGrpSpPr>
          <p:cNvPr id="129065" name="Group 41"/>
          <p:cNvGrpSpPr>
            <a:grpSpLocks/>
          </p:cNvGrpSpPr>
          <p:nvPr/>
        </p:nvGrpSpPr>
        <p:grpSpPr bwMode="auto">
          <a:xfrm>
            <a:off x="990600" y="1676400"/>
            <a:ext cx="7086600" cy="1447800"/>
            <a:chOff x="624" y="1056"/>
            <a:chExt cx="4464" cy="912"/>
          </a:xfrm>
        </p:grpSpPr>
        <p:sp>
          <p:nvSpPr>
            <p:cNvPr id="129063" name="Oval 39"/>
            <p:cNvSpPr>
              <a:spLocks noChangeArrowheads="1"/>
            </p:cNvSpPr>
            <p:nvPr/>
          </p:nvSpPr>
          <p:spPr bwMode="auto">
            <a:xfrm>
              <a:off x="624" y="1104"/>
              <a:ext cx="1824" cy="86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Five Wise</a:t>
              </a:r>
            </a:p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Virgins</a:t>
              </a:r>
            </a:p>
          </p:txBody>
        </p:sp>
        <p:sp>
          <p:nvSpPr>
            <p:cNvPr id="129064" name="Oval 40"/>
            <p:cNvSpPr>
              <a:spLocks noChangeArrowheads="1"/>
            </p:cNvSpPr>
            <p:nvPr/>
          </p:nvSpPr>
          <p:spPr bwMode="auto">
            <a:xfrm>
              <a:off x="3264" y="1056"/>
              <a:ext cx="1824" cy="86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Five Foolish</a:t>
              </a:r>
            </a:p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Virgins</a:t>
              </a:r>
            </a:p>
          </p:txBody>
        </p:sp>
      </p:grpSp>
      <p:sp>
        <p:nvSpPr>
          <p:cNvPr id="129066" name="Rectangle 42"/>
          <p:cNvSpPr>
            <a:spLocks noChangeArrowheads="1"/>
          </p:cNvSpPr>
          <p:nvPr/>
        </p:nvSpPr>
        <p:spPr bwMode="auto">
          <a:xfrm>
            <a:off x="1371600" y="2895600"/>
            <a:ext cx="2133600" cy="457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Prepared</a:t>
            </a:r>
          </a:p>
        </p:txBody>
      </p:sp>
      <p:sp>
        <p:nvSpPr>
          <p:cNvPr id="129067" name="Rectangle 43"/>
          <p:cNvSpPr>
            <a:spLocks noChangeArrowheads="1"/>
          </p:cNvSpPr>
          <p:nvPr/>
        </p:nvSpPr>
        <p:spPr bwMode="auto">
          <a:xfrm>
            <a:off x="5562600" y="2819400"/>
            <a:ext cx="2133600" cy="457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Unprepared</a:t>
            </a:r>
          </a:p>
        </p:txBody>
      </p:sp>
      <p:sp>
        <p:nvSpPr>
          <p:cNvPr id="129069" name="Text Box 45"/>
          <p:cNvSpPr txBox="1">
            <a:spLocks noChangeArrowheads="1"/>
          </p:cNvSpPr>
          <p:nvPr/>
        </p:nvSpPr>
        <p:spPr bwMode="auto">
          <a:xfrm>
            <a:off x="974725" y="4300538"/>
            <a:ext cx="7112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800" i="1" dirty="0"/>
              <a:t>The Need For Preparation</a:t>
            </a:r>
          </a:p>
        </p:txBody>
      </p:sp>
    </p:spTree>
    <p:extLst>
      <p:ext uri="{BB962C8B-B14F-4D97-AF65-F5344CB8AC3E}">
        <p14:creationId xmlns:p14="http://schemas.microsoft.com/office/powerpoint/2010/main" val="911870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9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9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9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9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9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9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0" decel="100000" fill="hold"/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66" grpId="0" animBg="1"/>
      <p:bldP spid="129067" grpId="0" animBg="1"/>
      <p:bldP spid="1290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110945" y="457200"/>
            <a:ext cx="895386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People attempt to do many things without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proper preparation!</a:t>
            </a:r>
          </a:p>
        </p:txBody>
      </p:sp>
      <p:sp>
        <p:nvSpPr>
          <p:cNvPr id="145413" name="Text Box 5"/>
          <p:cNvSpPr txBox="1">
            <a:spLocks noChangeArrowheads="1"/>
          </p:cNvSpPr>
          <p:nvPr/>
        </p:nvSpPr>
        <p:spPr bwMode="auto">
          <a:xfrm>
            <a:off x="2362200" y="2057400"/>
            <a:ext cx="4390754" cy="285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buFontTx/>
              <a:buChar char="•"/>
            </a:pPr>
            <a:r>
              <a:rPr lang="en-US" sz="3200" i="1" dirty="0">
                <a:solidFill>
                  <a:schemeClr val="tx2"/>
                </a:solidFill>
              </a:rPr>
              <a:t> Not ready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sz="3200" i="1" dirty="0">
                <a:solidFill>
                  <a:schemeClr val="tx2"/>
                </a:solidFill>
              </a:rPr>
              <a:t> Task is not well done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sz="3200" i="1" dirty="0">
                <a:solidFill>
                  <a:schemeClr val="tx2"/>
                </a:solidFill>
              </a:rPr>
              <a:t> Quality is lacking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sz="3200" i="1" dirty="0">
                <a:solidFill>
                  <a:schemeClr val="tx2"/>
                </a:solidFill>
              </a:rPr>
              <a:t> Possibly utterly fail!</a:t>
            </a: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304800" y="5150224"/>
            <a:ext cx="8458200" cy="914400"/>
          </a:xfrm>
          <a:prstGeom prst="rect">
            <a:avLst/>
          </a:prstGeom>
          <a:solidFill>
            <a:srgbClr val="339933">
              <a:alpha val="61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</a:rPr>
              <a:t>God’s People Need To Be Prepared For Many Things</a:t>
            </a:r>
          </a:p>
        </p:txBody>
      </p:sp>
    </p:spTree>
    <p:extLst>
      <p:ext uri="{BB962C8B-B14F-4D97-AF65-F5344CB8AC3E}">
        <p14:creationId xmlns:p14="http://schemas.microsoft.com/office/powerpoint/2010/main" val="715308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5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5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5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5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5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5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5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5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45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3" grpId="0" build="p"/>
      <p:bldP spid="1454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06823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Judgment day is coming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John 12:48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2 Cor. 5:10</a:t>
            </a:r>
          </a:p>
          <a:p>
            <a:pPr marL="1428750" lvl="2" indent="-514350">
              <a:buFont typeface="+mj-lt"/>
              <a:buAutoNum type="alphaLcPeriod"/>
            </a:pPr>
            <a:endParaRPr lang="en-US" sz="1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We don’t know when  </a:t>
            </a:r>
            <a:r>
              <a:rPr lang="en-US" sz="2400" dirty="0" smtClean="0"/>
              <a:t>(Matt. 25:13)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Preparation must be made early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Matt. 25:1-13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1 Thess. 5:1-8</a:t>
            </a:r>
          </a:p>
        </p:txBody>
      </p:sp>
    </p:spTree>
    <p:extLst>
      <p:ext uri="{BB962C8B-B14F-4D97-AF65-F5344CB8AC3E}">
        <p14:creationId xmlns:p14="http://schemas.microsoft.com/office/powerpoint/2010/main" val="1630009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0682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To Become a Christian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Becoming a Christian involves a serious change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Now walk a new &amp; different life (Rom. 6:3-4)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We now strive to please God (Gal. 2:20)</a:t>
            </a:r>
          </a:p>
          <a:p>
            <a:pPr marL="971550" lvl="1" indent="-514350">
              <a:buFont typeface="+mj-lt"/>
              <a:buAutoNum type="arabicPeriod"/>
            </a:pPr>
            <a:endParaRPr lang="en-US" sz="12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Becoming a Christian involves commitments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Suppress my will to yield to His (Mark 8:34)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To put God first (Matt. 6:33)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To say no to some things (Titus 2:11-12)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To engage in worship (Acts 2:42)</a:t>
            </a:r>
          </a:p>
        </p:txBody>
      </p:sp>
    </p:spTree>
    <p:extLst>
      <p:ext uri="{BB962C8B-B14F-4D97-AF65-F5344CB8AC3E}">
        <p14:creationId xmlns:p14="http://schemas.microsoft.com/office/powerpoint/2010/main" val="444930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06823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To Become a Christian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Marriage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Permanence of marriage – taken serious (Matt. 19:4-6)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Responsibilities must be understood &amp; kept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Love mate (Eph. 5:25-ff; Titus 2:4-5)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Support family (1 Tim. 5:8)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Lead with understanding (1 Pet. 3:7)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Submit with respect (1 Pet. 3:1-6)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Honor the conjugal rights (1 Cor. 7:2-5)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Communicate (1 Pet. 3:7; Eph. 5:33)</a:t>
            </a:r>
          </a:p>
        </p:txBody>
      </p:sp>
    </p:spTree>
    <p:extLst>
      <p:ext uri="{BB962C8B-B14F-4D97-AF65-F5344CB8AC3E}">
        <p14:creationId xmlns:p14="http://schemas.microsoft.com/office/powerpoint/2010/main" val="441873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06823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To Become a Christian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Marriage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Raising Children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 set example (Ezek. 16:44)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 set goals (Luke 1:66)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 teach them (Deut. 6:6-7)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 correct (Prov. 22:15)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96842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06823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To Become a Christian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Marriage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Raising Children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Teaching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In time should develop some ability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Heb. 5:12-14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2 Tim. 2:2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Teachers must be prepared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Study – know what teaching (1 Tim. 4:13)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Sure handling word right (2 Tim. 2:15)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Are you giving the sense (Neh. 8:7-8)?</a:t>
            </a:r>
          </a:p>
        </p:txBody>
      </p:sp>
    </p:spTree>
    <p:extLst>
      <p:ext uri="{BB962C8B-B14F-4D97-AF65-F5344CB8AC3E}">
        <p14:creationId xmlns:p14="http://schemas.microsoft.com/office/powerpoint/2010/main" val="1699534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149780" y="243661"/>
            <a:ext cx="6960870" cy="13296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God’s Work Requires Preparation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I.</a:t>
            </a:r>
            <a:endParaRPr lang="en-US" sz="48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2389" y="1815891"/>
            <a:ext cx="878792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Judgment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To Become a Christian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Marriage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For Raising Children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Teaching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Eldership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Responsibility of elders is serious – requires preparation (</a:t>
            </a:r>
            <a:r>
              <a:rPr lang="en-US" sz="2400" i="1" dirty="0"/>
              <a:t>H</a:t>
            </a:r>
            <a:r>
              <a:rPr lang="en-US" sz="2400" i="1" dirty="0" smtClean="0"/>
              <a:t>eb. 13:7, 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Qualifications take time to develop (1 Tim. 3:1-7)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Leadership skills do not suddenly appear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Are you working toward being a wise &amp; skilled leader in the future?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69804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7290054" cy="3520440"/>
          </a:xfrm>
        </p:spPr>
        <p:txBody>
          <a:bodyPr/>
          <a:lstStyle/>
          <a:p>
            <a:r>
              <a:rPr lang="en-US" dirty="0" smtClean="0"/>
              <a:t>How to Prepare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442" y="5020056"/>
            <a:ext cx="7170046" cy="10668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Acts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How did the Lord prepare the Apostles?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Same principles will prepare ourselves &amp; others</a:t>
            </a:r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II.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86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78792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Careful Look at All the Data</a:t>
            </a:r>
            <a:r>
              <a:rPr lang="en-US" sz="2800" dirty="0" smtClean="0"/>
              <a:t> (v. 3)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Jesus gave many proofs of his resurrection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 prepare for the Lord’s work – look at all the data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Lord’s instructions for the task at hand (Col. 4:12)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 smtClean="0"/>
              <a:t>Wise counsel (Prov. 15:22; 24:6)</a:t>
            </a:r>
          </a:p>
        </p:txBody>
      </p:sp>
    </p:spTree>
    <p:extLst>
      <p:ext uri="{BB962C8B-B14F-4D97-AF65-F5344CB8AC3E}">
        <p14:creationId xmlns:p14="http://schemas.microsoft.com/office/powerpoint/2010/main" val="2687744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06823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Taught about the Kingdom of God</a:t>
            </a:r>
            <a:r>
              <a:rPr lang="en-US" sz="2800" dirty="0" smtClean="0"/>
              <a:t> (v. 3)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Christianity is more than being a good person &amp; living moral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Message of the sermon on the mount (Matt.4:23)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Theme of Ephesians (Eph. 5:31)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Every task in the work of the Lord – relates to the kingdom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If don’t understand the kingdom of God – not prepared for the Lord’s work!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51106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56577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Correct Misunderstandings</a:t>
            </a:r>
            <a:r>
              <a:rPr lang="en-US" sz="2800" dirty="0" smtClean="0"/>
              <a:t> (vv. 6-7)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Apostles still had a skewed view of kingdom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Misunderstandings cause confusion / failure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Misunderstandings lead in the wrong direction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Common Misunderstandings: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Judgment </a:t>
            </a:r>
            <a:r>
              <a:rPr lang="en-US" sz="2000" dirty="0" smtClean="0"/>
              <a:t>– Long way off / accepted because I go to church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Becoming a Christian</a:t>
            </a:r>
            <a:r>
              <a:rPr lang="en-US" sz="2000" dirty="0" smtClean="0"/>
              <a:t> – Too hard / all involves is baptism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Marriage</a:t>
            </a:r>
            <a:r>
              <a:rPr lang="en-US" sz="2000" dirty="0" smtClean="0"/>
              <a:t> – Doesn’t require time &amp; work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Raising Children</a:t>
            </a:r>
            <a:r>
              <a:rPr lang="en-US" sz="2000" dirty="0" smtClean="0"/>
              <a:t> – spanking doesn’t work / will be Christians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Teaching </a:t>
            </a:r>
            <a:r>
              <a:rPr lang="en-US" sz="2000" dirty="0" smtClean="0"/>
              <a:t>– Little study is required / I don’t need help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>
                <a:solidFill>
                  <a:srgbClr val="0070C0"/>
                </a:solidFill>
              </a:rPr>
              <a:t>Eldership </a:t>
            </a:r>
            <a:r>
              <a:rPr lang="en-US" sz="2000" dirty="0" smtClean="0"/>
              <a:t>– Qualifications require perfection / ignore them</a:t>
            </a:r>
          </a:p>
        </p:txBody>
      </p:sp>
    </p:spTree>
    <p:extLst>
      <p:ext uri="{BB962C8B-B14F-4D97-AF65-F5344CB8AC3E}">
        <p14:creationId xmlns:p14="http://schemas.microsoft.com/office/powerpoint/2010/main" val="4275188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06823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Correct Misunderstandings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6-7)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Don’t Worry about What Doesn’t Matter</a:t>
            </a:r>
            <a:r>
              <a:rPr lang="en-US" sz="2800" dirty="0" smtClean="0"/>
              <a:t> (v. 7)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Told: for time being leave that matter to God – all need to know now – Holy Spirit is coming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Jesus told Peter same thing (John 21:20-22)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Things that don’t matter</a:t>
            </a:r>
            <a:r>
              <a:rPr lang="en-US" sz="2400" dirty="0" smtClean="0"/>
              <a:t>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How God will handle something - “Don’t whittle on God’s end of the stick”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Things over which we have no control (Matt. 6:24-ff)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How well / poor others are by comparison (2 Cor. 10:12)</a:t>
            </a:r>
          </a:p>
        </p:txBody>
      </p:sp>
    </p:spTree>
    <p:extLst>
      <p:ext uri="{BB962C8B-B14F-4D97-AF65-F5344CB8AC3E}">
        <p14:creationId xmlns:p14="http://schemas.microsoft.com/office/powerpoint/2010/main" val="654432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06823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Correct Misunderstandings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6-7)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Don’t Worry about What Doesn’t Matter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Have a Plan</a:t>
            </a:r>
            <a:r>
              <a:rPr lang="en-US" sz="2800" dirty="0" smtClean="0"/>
              <a:t> (v. 8)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Jesus laid out a plan for spread of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Can’t accomplish much without a plan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Set sights on eternal home (Heb. 11:26)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How train children (Prov. 22:6)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What teach &amp; how (cf. Matt. 10:19)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000" dirty="0" smtClean="0"/>
              <a:t>Qualifying to be a leader (1 Tim. 3:1-7)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Work the plan (2 Cor. 8:11)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32979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06823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Correct Misunderstandings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6-7)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Don’t Worry about What Doesn’t Matter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Have a Plan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Keep Focus on 2</a:t>
            </a:r>
            <a:r>
              <a:rPr lang="en-US" sz="2800" u="sng" baseline="30000" dirty="0" smtClean="0"/>
              <a:t>nd</a:t>
            </a:r>
            <a:r>
              <a:rPr lang="en-US" sz="2800" u="sng" dirty="0" smtClean="0"/>
              <a:t> Coming</a:t>
            </a:r>
            <a:r>
              <a:rPr lang="en-US" sz="2800" dirty="0" smtClean="0"/>
              <a:t> (vv. 9-11)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Promise of His return was not to be forgotten by the apostles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Reminds us this life is temporary.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Live in view of second coming (2 Pet.3:11)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99060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55232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Correct Misunderstandings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6-7)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Don’t Worry about What Doesn’t Matter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Have a Plan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Keep Focus on 2</a:t>
            </a:r>
            <a:r>
              <a:rPr lang="en-US" sz="2800" u="sng" baseline="30000" dirty="0" smtClean="0">
                <a:solidFill>
                  <a:schemeClr val="bg2">
                    <a:lumMod val="75000"/>
                  </a:schemeClr>
                </a:solidFill>
              </a:rPr>
              <a:t>nd</a:t>
            </a: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 Coming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9-11)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Spend Time in Prayer</a:t>
            </a:r>
            <a:r>
              <a:rPr lang="en-US" sz="2800" dirty="0" smtClean="0"/>
              <a:t> (v. 14)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Before beginning their work – spent time in prayer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Pray for wisdom (Jas. 1:5)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Pray before important decisions (Luke 6:12)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Pray for help and strength (Heb. 4:16)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35807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6" y="243661"/>
            <a:ext cx="1194004" cy="120631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418" y="30391"/>
            <a:ext cx="1476442" cy="1572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/>
              <a:t>II.</a:t>
            </a: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9780" y="590976"/>
            <a:ext cx="7290054" cy="858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How to Prepare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235" y="1573306"/>
            <a:ext cx="9003074" cy="29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2389" y="1815891"/>
            <a:ext cx="867335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Careful Look at All the Data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Taught about the Kingdom of God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Correct Misunderstandings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6-7)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Don’t Worry about What Doesn’t Matter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Have a Plan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Keep Focus on 2</a:t>
            </a:r>
            <a:r>
              <a:rPr lang="en-US" sz="2800" u="sng" baseline="30000" dirty="0" smtClean="0">
                <a:solidFill>
                  <a:schemeClr val="bg2">
                    <a:lumMod val="75000"/>
                  </a:schemeClr>
                </a:solidFill>
              </a:rPr>
              <a:t>nd</a:t>
            </a: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 Coming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(vv. 9-11)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>
                <a:solidFill>
                  <a:schemeClr val="bg2">
                    <a:lumMod val="75000"/>
                  </a:schemeClr>
                </a:solidFill>
              </a:rPr>
              <a:t>Spend Time in Prayer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 (v. 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 smtClean="0"/>
              <a:t>Be Sure that Those Who Do the Work are Qualified</a:t>
            </a:r>
            <a:r>
              <a:rPr lang="en-US" sz="2800" dirty="0" smtClean="0"/>
              <a:t> (vv. 15-26)</a:t>
            </a:r>
            <a:endParaRPr lang="en-US" sz="2800" u="sng" dirty="0" smtClean="0"/>
          </a:p>
          <a:p>
            <a:pPr marL="514350" indent="-514350">
              <a:buFont typeface="+mj-lt"/>
              <a:buAutoNum type="alphaUcPeriod"/>
            </a:pPr>
            <a:endParaRPr lang="en-US" sz="1000" u="sng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New apostle had to meet qualifications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 smtClean="0"/>
              <a:t>Prepared when meet qualifications (teach, lead, etc.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23442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Preparing to do the Lord’s Work</a:t>
            </a: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734882" y="4413325"/>
            <a:ext cx="6960870" cy="2108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600" b="1" kern="1200" cap="none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God’s Work Requires Preparation</a:t>
            </a:r>
          </a:p>
          <a:p>
            <a:pPr marL="857250" indent="-857250">
              <a:buFont typeface="+mj-lt"/>
              <a:buAutoNum type="romanUcPeriod"/>
            </a:pPr>
            <a:endParaRPr lang="en-US" sz="3200" dirty="0"/>
          </a:p>
          <a:p>
            <a:pPr marL="857250" indent="-857250">
              <a:buFont typeface="+mj-lt"/>
              <a:buAutoNum type="romanUcPeriod"/>
            </a:pPr>
            <a:r>
              <a:rPr lang="en-US" sz="3600" dirty="0" smtClean="0"/>
              <a:t>How to Prepare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0278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998</TotalTime>
  <Words>1628</Words>
  <Application>Microsoft Office PowerPoint</Application>
  <PresentationFormat>On-screen Show (4:3)</PresentationFormat>
  <Paragraphs>257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Trebuchet MS</vt:lpstr>
      <vt:lpstr>Calibri</vt:lpstr>
      <vt:lpstr>Wingdings</vt:lpstr>
      <vt:lpstr>Georgia</vt:lpstr>
      <vt:lpstr>Arial</vt:lpstr>
      <vt:lpstr>Times New Roman</vt:lpstr>
      <vt:lpstr>Wood Type</vt:lpstr>
      <vt:lpstr>Acts 1</vt:lpstr>
      <vt:lpstr>Acts 1</vt:lpstr>
      <vt:lpstr>Preparing to do the Lord’s Work</vt:lpstr>
      <vt:lpstr>God’s Work Requires Preparation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Prepare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Preparing to do the Lord’s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to do the Lord’s Work</dc:title>
  <dc:creator>DonnieV</dc:creator>
  <cp:lastModifiedBy>DonnieV</cp:lastModifiedBy>
  <cp:revision>42</cp:revision>
  <dcterms:created xsi:type="dcterms:W3CDTF">2014-01-03T18:06:06Z</dcterms:created>
  <dcterms:modified xsi:type="dcterms:W3CDTF">2014-03-12T12:29:54Z</dcterms:modified>
</cp:coreProperties>
</file>