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31"/>
  </p:notesMasterIdLst>
  <p:sldIdLst>
    <p:sldId id="270" r:id="rId3"/>
    <p:sldId id="272" r:id="rId4"/>
    <p:sldId id="271" r:id="rId5"/>
    <p:sldId id="258" r:id="rId6"/>
    <p:sldId id="263" r:id="rId7"/>
    <p:sldId id="266" r:id="rId8"/>
    <p:sldId id="274" r:id="rId9"/>
    <p:sldId id="275" r:id="rId10"/>
    <p:sldId id="276" r:id="rId11"/>
    <p:sldId id="277" r:id="rId12"/>
    <p:sldId id="278" r:id="rId13"/>
    <p:sldId id="259" r:id="rId14"/>
    <p:sldId id="267" r:id="rId15"/>
    <p:sldId id="279" r:id="rId16"/>
    <p:sldId id="280" r:id="rId17"/>
    <p:sldId id="281" r:id="rId18"/>
    <p:sldId id="260" r:id="rId19"/>
    <p:sldId id="268" r:id="rId20"/>
    <p:sldId id="282" r:id="rId21"/>
    <p:sldId id="283" r:id="rId22"/>
    <p:sldId id="261" r:id="rId23"/>
    <p:sldId id="269" r:id="rId24"/>
    <p:sldId id="285" r:id="rId25"/>
    <p:sldId id="286" r:id="rId26"/>
    <p:sldId id="287" r:id="rId27"/>
    <p:sldId id="288" r:id="rId28"/>
    <p:sldId id="289" r:id="rId29"/>
    <p:sldId id="264" r:id="rId30"/>
  </p:sldIdLst>
  <p:sldSz cx="9144000" cy="6858000" type="screen4x3"/>
  <p:notesSz cx="6858000" cy="9144000"/>
  <p:embeddedFontLst>
    <p:embeddedFont>
      <p:font typeface="Segoe UI Semilight" panose="020B0402040204020203" pitchFamily="34" charset="0"/>
      <p:regular r:id="rId32"/>
    </p:embeddedFont>
    <p:embeddedFont>
      <p:font typeface="Calibri" panose="020F0502020204030204" pitchFamily="34" charset="0"/>
      <p:regular r:id="rId33"/>
      <p:bold r:id="rId34"/>
      <p:italic r:id="rId35"/>
      <p:boldItalic r:id="rId36"/>
    </p:embeddedFont>
    <p:embeddedFont>
      <p:font typeface="Segoe UI Light" panose="020B0502040204020203" pitchFamily="3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37363" autoAdjust="0"/>
  </p:normalViewPr>
  <p:slideViewPr>
    <p:cSldViewPr showGuides="1">
      <p:cViewPr varScale="1">
        <p:scale>
          <a:sx n="71" d="100"/>
          <a:sy n="71" d="100"/>
        </p:scale>
        <p:origin x="129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D1D947-6989-4854-A336-455FBB0E4985}" type="datetimeFigureOut">
              <a:rPr lang="en-US" smtClean="0"/>
              <a:t>3/12/2014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CF6E65-F282-470A-B5D2-DD81A2E5AC8D}" type="slidenum">
              <a:rPr lang="en-US" smtClean="0"/>
              <a:t>‹#›</a:t>
            </a:fld>
            <a:endParaRPr lang="en-US"/>
          </a:p>
        </p:txBody>
      </p:sp>
    </p:spTree>
    <p:extLst>
      <p:ext uri="{BB962C8B-B14F-4D97-AF65-F5344CB8AC3E}">
        <p14:creationId xmlns:p14="http://schemas.microsoft.com/office/powerpoint/2010/main" val="2450972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100508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092347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759773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00536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03202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849108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75753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278492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717158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573733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336572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71224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531776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683798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798837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029007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687495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030807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81335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153395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300912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871786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550245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092952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76765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863977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222159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i="0" dirty="0" smtClean="0"/>
              <a:t>Frames</a:t>
            </a:r>
            <a:r>
              <a:rPr lang="en-US" sz="1400" b="1" i="0" baseline="0" dirty="0" smtClean="0"/>
              <a:t> with faded pictures and text</a:t>
            </a:r>
            <a:endParaRPr lang="en-US" sz="1400" b="1" i="0" dirty="0" smtClean="0"/>
          </a:p>
          <a:p>
            <a:r>
              <a:rPr lang="en-US" sz="1400" dirty="0" smtClean="0"/>
              <a:t>(Intermediate)</a:t>
            </a:r>
          </a:p>
          <a:p>
            <a:endParaRPr lang="en-US" sz="1200" dirty="0" smtClean="0"/>
          </a:p>
          <a:p>
            <a:endParaRPr lang="en-US" sz="1200" dirty="0" smtClean="0"/>
          </a:p>
          <a:p>
            <a:r>
              <a:rPr lang="en-US" sz="120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endParaRPr lang="en-US" sz="1200" i="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 picture and then click </a:t>
            </a:r>
            <a:r>
              <a:rPr lang="en-US" sz="1200" b="1" i="0" baseline="0" dirty="0" smtClean="0"/>
              <a:t>Insert</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increase or decrease frame width.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Images </a:t>
            </a:r>
            <a:r>
              <a:rPr lang="en-US" sz="1200" i="0" baseline="0" dirty="0" smtClean="0"/>
              <a:t>group, click </a:t>
            </a:r>
            <a:r>
              <a:rPr lang="en-US" sz="1200" b="1" i="0" baseline="0" dirty="0" smtClean="0"/>
              <a:t>Picture</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In the </a:t>
            </a:r>
            <a:r>
              <a:rPr lang="en-US" sz="1200" b="1" i="0" baseline="0" dirty="0" smtClean="0"/>
              <a:t>Insert Picture </a:t>
            </a:r>
            <a:r>
              <a:rPr lang="en-US" sz="1200" i="0" baseline="0" dirty="0" smtClean="0"/>
              <a:t>dialog box, select another picture and then click </a:t>
            </a:r>
            <a:r>
              <a:rPr lang="en-US" sz="1200" b="1" i="0" baseline="0" dirty="0" smtClean="0"/>
              <a:t>Insert</a:t>
            </a:r>
            <a:r>
              <a:rPr lang="en-US" sz="1200" i="0" baseline="0" dirty="0" smtClean="0"/>
              <a:t>. </a:t>
            </a:r>
          </a:p>
          <a:p>
            <a:pPr marL="228600" indent="-228600">
              <a:buFont typeface="+mj-lt"/>
              <a:buAutoNum type="arabicPeriod"/>
            </a:pPr>
            <a:r>
              <a:rPr lang="en-US" baseline="0" dirty="0" smtClean="0"/>
              <a:t>Select the new picture.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click the </a:t>
            </a:r>
            <a:r>
              <a:rPr lang="en-US" sz="1200" b="1" kern="1200" dirty="0" smtClean="0">
                <a:solidFill>
                  <a:schemeClr val="tx1"/>
                </a:solidFill>
                <a:effectLst/>
                <a:latin typeface="+mn-lt"/>
                <a:ea typeface="+mn-ea"/>
                <a:cs typeface="+mn-cs"/>
              </a:rPr>
              <a:t>Size and Position</a:t>
            </a:r>
            <a:r>
              <a:rPr lang="en-US" sz="1200" kern="1200" dirty="0" smtClean="0">
                <a:solidFill>
                  <a:schemeClr val="tx1"/>
                </a:solidFill>
                <a:effectLst/>
                <a:latin typeface="+mn-lt"/>
                <a:ea typeface="+mn-ea"/>
                <a:cs typeface="+mn-cs"/>
              </a:rPr>
              <a:t> dialog box launcher. In the </a:t>
            </a:r>
            <a:r>
              <a:rPr lang="en-US" sz="1200" b="1" kern="1200" dirty="0" smtClean="0">
                <a:solidFill>
                  <a:schemeClr val="tx1"/>
                </a:solidFill>
                <a:effectLst/>
                <a:latin typeface="+mn-lt"/>
                <a:ea typeface="+mn-ea"/>
                <a:cs typeface="+mn-cs"/>
              </a:rPr>
              <a:t>Format Picture </a:t>
            </a:r>
            <a:r>
              <a:rPr lang="en-US" sz="1200" kern="1200" dirty="0" smtClean="0">
                <a:solidFill>
                  <a:schemeClr val="tx1"/>
                </a:solidFill>
                <a:effectLst/>
                <a:latin typeface="+mn-lt"/>
                <a:ea typeface="+mn-ea"/>
                <a:cs typeface="+mn-cs"/>
              </a:rPr>
              <a:t>dialog box, resize or crop the image so that the height 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and the width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set to </a:t>
            </a:r>
            <a:r>
              <a:rPr lang="en-US" sz="1200" b="1" kern="12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a:t>
            </a:r>
          </a:p>
          <a:p>
            <a:pPr marL="228600" indent="-228600">
              <a:buFont typeface="+mj-lt"/>
              <a:buAutoNum type="arabicPeriod"/>
            </a:pPr>
            <a:r>
              <a:rPr lang="en-US" sz="1200" kern="1200" dirty="0" smtClean="0">
                <a:solidFill>
                  <a:schemeClr val="tx1"/>
                </a:solidFill>
                <a:effectLst/>
                <a:latin typeface="+mn-lt"/>
                <a:ea typeface="+mn-ea"/>
                <a:cs typeface="+mn-cs"/>
              </a:rPr>
              <a:t>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Select</a:t>
            </a:r>
            <a:r>
              <a:rPr lang="en-US" sz="1200" baseline="0" dirty="0" smtClean="0"/>
              <a:t> the new picture. On the </a:t>
            </a:r>
            <a:r>
              <a:rPr lang="en-US" sz="1200" b="1" baseline="0" dirty="0" smtClean="0"/>
              <a:t>Home</a:t>
            </a:r>
            <a:r>
              <a:rPr lang="en-US" sz="1200" baseline="0" dirty="0" smtClean="0"/>
              <a:t> tab, in the </a:t>
            </a:r>
            <a:r>
              <a:rPr lang="en-US" sz="1200" b="1" baseline="0" dirty="0" smtClean="0"/>
              <a:t>Clipboard</a:t>
            </a:r>
            <a:r>
              <a:rPr lang="en-US" sz="1200" baseline="0" dirty="0" smtClean="0"/>
              <a:t> group, click the arrow under </a:t>
            </a:r>
            <a:r>
              <a:rPr lang="en-US" sz="1200" b="1" baseline="0" dirty="0" smtClean="0"/>
              <a:t>Copy</a:t>
            </a:r>
            <a:r>
              <a:rPr lang="en-US" sz="1200" baseline="0" dirty="0" smtClean="0"/>
              <a:t>, and then click </a:t>
            </a:r>
            <a:r>
              <a:rPr lang="en-US" sz="1200" b="1" baseline="0" dirty="0" smtClean="0"/>
              <a:t>Duplicate</a:t>
            </a:r>
            <a:r>
              <a:rPr lang="en-US" sz="120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Move the duplicate picture to an area below the original picture.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original</a:t>
            </a:r>
            <a:r>
              <a:rPr lang="en-US" sz="1200" kern="1200" baseline="0" dirty="0" smtClean="0">
                <a:solidFill>
                  <a:schemeClr val="tx1"/>
                </a:solidFill>
                <a:effectLst/>
                <a:latin typeface="+mn-lt"/>
                <a:ea typeface="+mn-ea"/>
                <a:cs typeface="+mn-cs"/>
              </a:rPr>
              <a:t> picture. Under </a:t>
            </a:r>
            <a:r>
              <a:rPr lang="en-US" sz="1200" b="1" kern="1200" baseline="0" dirty="0" smtClean="0">
                <a:solidFill>
                  <a:schemeClr val="tx1"/>
                </a:solidFill>
                <a:effectLst/>
                <a:latin typeface="+mn-lt"/>
                <a:ea typeface="+mn-ea"/>
                <a:cs typeface="+mn-cs"/>
              </a:rPr>
              <a:t>Picture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Adjust</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Recolor</a:t>
            </a:r>
            <a:r>
              <a:rPr lang="en-US" sz="1200" kern="1200" baseline="0" dirty="0" smtClean="0">
                <a:solidFill>
                  <a:schemeClr val="tx1"/>
                </a:solidFill>
                <a:effectLst/>
                <a:latin typeface="+mn-lt"/>
                <a:ea typeface="+mn-ea"/>
                <a:cs typeface="+mn-cs"/>
              </a:rPr>
              <a:t>, click </a:t>
            </a:r>
            <a:r>
              <a:rPr lang="en-US" sz="1200" b="1" kern="1200" baseline="0" dirty="0" err="1" smtClean="0">
                <a:solidFill>
                  <a:schemeClr val="tx1"/>
                </a:solidFill>
                <a:effectLst/>
                <a:latin typeface="+mn-lt"/>
                <a:ea typeface="+mn-ea"/>
                <a:cs typeface="+mn-cs"/>
              </a:rPr>
              <a:t>Grayscale</a:t>
            </a:r>
            <a:r>
              <a:rPr lang="en-US" sz="1200" kern="1200" baseline="0" dirty="0" smtClean="0">
                <a:solidFill>
                  <a:schemeClr val="tx1"/>
                </a:solidFill>
                <a:effectLst/>
                <a:latin typeface="+mn-lt"/>
                <a:ea typeface="+mn-ea"/>
                <a:cs typeface="+mn-cs"/>
              </a:rPr>
              <a:t> (first row, second option from the left).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Also in the </a:t>
            </a:r>
            <a:r>
              <a:rPr lang="en-US" sz="1200" b="1" baseline="0" dirty="0" smtClean="0"/>
              <a:t>Adjust </a:t>
            </a:r>
            <a:r>
              <a:rPr lang="en-US" sz="1200" b="0" baseline="0" dirty="0" smtClean="0"/>
              <a:t>group, click </a:t>
            </a:r>
            <a:r>
              <a:rPr lang="en-US" sz="1200" b="1" baseline="0" dirty="0" smtClean="0"/>
              <a:t>Corrections</a:t>
            </a:r>
            <a:r>
              <a:rPr lang="en-US" sz="1200" b="0" baseline="0" dirty="0" smtClean="0"/>
              <a:t>, and then click Picture Corrections Options. In the Format Picture dialog box, click Picture Corrections in the left pane, and then in the right 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Brightness</a:t>
            </a:r>
            <a:r>
              <a:rPr lang="en-US" sz="1200" b="0" baseline="0" dirty="0" smtClean="0"/>
              <a:t> box, enter </a:t>
            </a:r>
            <a:r>
              <a:rPr lang="en-US" sz="1200" b="1" baseline="0" dirty="0" smtClean="0"/>
              <a:t>55%</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Contrast</a:t>
            </a:r>
            <a:r>
              <a:rPr lang="en-US" sz="1200" b="0" baseline="0" dirty="0" smtClean="0"/>
              <a:t> box, enter </a:t>
            </a:r>
            <a:r>
              <a:rPr lang="en-US" sz="1200" b="1" baseline="0" dirty="0" smtClean="0"/>
              <a:t>-70%</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duplicate picture. </a:t>
            </a:r>
            <a:r>
              <a:rPr lang="en-US" sz="1200" baseline="0" dirty="0" smtClean="0"/>
              <a:t>Under </a:t>
            </a:r>
            <a:r>
              <a:rPr lang="en-US" sz="1200" b="1" baseline="0" dirty="0" smtClean="0"/>
              <a:t>Picture Tools</a:t>
            </a:r>
            <a:r>
              <a:rPr lang="en-US" sz="1200" baseline="0" dirty="0" smtClean="0"/>
              <a:t>, on the </a:t>
            </a:r>
            <a:r>
              <a:rPr lang="en-US" sz="1200" b="1" baseline="0" dirty="0" smtClean="0"/>
              <a:t>Format</a:t>
            </a:r>
            <a:r>
              <a:rPr lang="en-US" sz="1200" baseline="0" dirty="0" smtClean="0"/>
              <a:t> tab, in the </a:t>
            </a:r>
            <a:r>
              <a:rPr lang="en-US" sz="1200" b="1" baseline="0" dirty="0" smtClean="0"/>
              <a:t>Size </a:t>
            </a:r>
            <a:r>
              <a:rPr lang="en-US" sz="1200" baseline="0" dirty="0" smtClean="0"/>
              <a:t>group, click the arrow under </a:t>
            </a:r>
            <a:r>
              <a:rPr lang="en-US" sz="1200" b="1" baseline="0" dirty="0" smtClean="0"/>
              <a:t>Crop</a:t>
            </a:r>
            <a:r>
              <a:rPr lang="en-US" sz="1200" baseline="0" dirty="0" smtClean="0"/>
              <a:t>, point to </a:t>
            </a:r>
            <a:r>
              <a:rPr lang="en-US" sz="1200" b="1" baseline="0" dirty="0" smtClean="0"/>
              <a:t>Crop to Shape</a:t>
            </a:r>
            <a:r>
              <a:rPr lang="en-US" sz="1200" baseline="0" dirty="0" smtClean="0"/>
              <a:t>, and then under </a:t>
            </a:r>
            <a:r>
              <a:rPr lang="en-US" sz="1200" b="1" baseline="0" dirty="0" smtClean="0"/>
              <a:t>Basic Shapes </a:t>
            </a:r>
            <a:r>
              <a:rPr lang="en-US" sz="1200" baseline="0" dirty="0" smtClean="0"/>
              <a:t>click</a:t>
            </a:r>
            <a:r>
              <a:rPr lang="en-US" sz="1200" b="1" baseline="0" dirty="0" smtClean="0"/>
              <a:t> Frame </a:t>
            </a:r>
            <a:r>
              <a:rPr lang="en-US" sz="1200" b="0" baseline="0" dirty="0" smtClean="0"/>
              <a:t>(second row, fourth option from the left)</a:t>
            </a:r>
            <a:r>
              <a:rPr lang="en-US" sz="1200" baseline="0" dirty="0" smtClean="0"/>
              <a:t>. Click and drag the yellow diamond adjustment handle to make the frame width the same as the first one.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Press</a:t>
            </a:r>
            <a:r>
              <a:rPr lang="en-US" sz="1200" baseline="0" dirty="0" smtClean="0"/>
              <a:t> and hold SHIFT and select both frames.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 Effects</a:t>
            </a:r>
            <a:r>
              <a:rPr lang="en-US" sz="1200" baseline="0" dirty="0" smtClean="0"/>
              <a:t>, Point to </a:t>
            </a:r>
            <a:r>
              <a:rPr lang="en-US" sz="1200" b="1" baseline="0" dirty="0" smtClean="0"/>
              <a:t>Bevel</a:t>
            </a:r>
            <a:r>
              <a:rPr lang="en-US" sz="1200" baseline="0" dirty="0" smtClean="0"/>
              <a:t>, and then click </a:t>
            </a:r>
            <a:r>
              <a:rPr lang="en-US" sz="1200" b="1" baseline="0" dirty="0" smtClean="0"/>
              <a:t>3-D Options</a:t>
            </a:r>
            <a:r>
              <a:rPr lang="en-US" sz="1200" baseline="0" dirty="0" smtClean="0"/>
              <a:t>. I</a:t>
            </a:r>
            <a:r>
              <a:rPr lang="en-US" sz="1200" b="0" baseline="0" dirty="0" smtClean="0"/>
              <a:t>n the </a:t>
            </a:r>
            <a:r>
              <a:rPr lang="en-US" sz="1200" b="1" baseline="0" dirty="0" smtClean="0"/>
              <a:t>Format Shape </a:t>
            </a:r>
            <a:r>
              <a:rPr lang="en-US" sz="1200" b="0" baseline="0" dirty="0" smtClean="0"/>
              <a:t>dialog box, click </a:t>
            </a:r>
            <a:r>
              <a:rPr lang="en-US" sz="1200" b="1" dirty="0" smtClean="0"/>
              <a:t>3-D Format</a:t>
            </a:r>
            <a:r>
              <a:rPr lang="en-US" sz="1200" dirty="0" smtClean="0"/>
              <a:t> </a:t>
            </a:r>
            <a:r>
              <a:rPr lang="en-US" sz="1200" b="0" baseline="0" dirty="0" smtClean="0"/>
              <a:t>in the left pane, and then do the following in the right pane under </a:t>
            </a:r>
            <a:r>
              <a:rPr lang="en-US" sz="1200" b="1" baseline="0" dirty="0" smtClean="0"/>
              <a:t>Bevel</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Top</a:t>
            </a:r>
            <a:r>
              <a:rPr lang="en-US" sz="1200" b="0" baseline="0" dirty="0" smtClean="0"/>
              <a:t>, and then under </a:t>
            </a:r>
            <a:r>
              <a:rPr lang="en-US" sz="1200" b="1" baseline="0" dirty="0" smtClean="0"/>
              <a:t>Bevel</a:t>
            </a:r>
            <a:r>
              <a:rPr lang="en-US" sz="1200" b="0" baseline="0" dirty="0" smtClean="0"/>
              <a:t> click </a:t>
            </a:r>
            <a:r>
              <a:rPr lang="en-US" sz="1200" b="1" baseline="0" dirty="0" smtClean="0"/>
              <a:t>Circle</a:t>
            </a:r>
            <a:r>
              <a:rPr lang="en-US" sz="1200" b="0" baseline="0" dirty="0" smtClean="0"/>
              <a:t> (first row, first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Width</a:t>
            </a:r>
            <a:r>
              <a:rPr lang="en-US" sz="1200" b="0" baseline="0" dirty="0" smtClean="0"/>
              <a:t> box, enter </a:t>
            </a:r>
            <a:r>
              <a:rPr lang="en-US" sz="1200" b="1" baseline="0" dirty="0" smtClean="0"/>
              <a:t>6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Next to </a:t>
            </a:r>
            <a:r>
              <a:rPr lang="en-US" sz="1200" b="1" baseline="0" dirty="0" smtClean="0"/>
              <a:t>Top</a:t>
            </a:r>
            <a:r>
              <a:rPr lang="en-US" sz="1200" b="0" baseline="0" dirty="0" smtClean="0"/>
              <a:t>, in the </a:t>
            </a:r>
            <a:r>
              <a:rPr lang="en-US" sz="1200" b="1" baseline="0" dirty="0" smtClean="0"/>
              <a:t>Height</a:t>
            </a:r>
            <a:r>
              <a:rPr lang="en-US" sz="1200" b="0" baseline="0" dirty="0" smtClean="0"/>
              <a:t> box, enter </a:t>
            </a:r>
            <a:r>
              <a:rPr lang="en-US" sz="1200" b="1" baseline="0" dirty="0" smtClean="0"/>
              <a:t>6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Also </a:t>
            </a:r>
            <a:r>
              <a:rPr lang="en-US" sz="1200" b="0" baseline="0" dirty="0" smtClean="0"/>
              <a:t>in the </a:t>
            </a:r>
            <a:r>
              <a:rPr lang="en-US" sz="1200" b="1" baseline="0" dirty="0" smtClean="0"/>
              <a:t>Format Shape </a:t>
            </a:r>
            <a:r>
              <a:rPr lang="en-US" sz="1200" b="0" baseline="0" dirty="0" smtClean="0"/>
              <a:t>dialog box, click </a:t>
            </a:r>
            <a:r>
              <a:rPr lang="en-US" sz="1200" b="1" dirty="0" smtClean="0"/>
              <a:t>Shadow</a:t>
            </a:r>
            <a:r>
              <a:rPr lang="en-US" sz="1200" b="0" baseline="0" dirty="0" smtClean="0"/>
              <a:t> in the left pane, and then do the following in the right pane: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Click the button next to </a:t>
            </a:r>
            <a:r>
              <a:rPr lang="en-US" sz="1200" b="1" baseline="0" dirty="0" smtClean="0"/>
              <a:t>Presets</a:t>
            </a:r>
            <a:r>
              <a:rPr lang="en-US" sz="1200" b="0" baseline="0" dirty="0" smtClean="0"/>
              <a:t>, and then under </a:t>
            </a:r>
            <a:r>
              <a:rPr lang="en-US" sz="1200" b="1" baseline="0" dirty="0" smtClean="0"/>
              <a:t>Outer</a:t>
            </a:r>
            <a:r>
              <a:rPr lang="en-US" sz="1200" b="0" baseline="0" dirty="0" smtClean="0"/>
              <a:t> click </a:t>
            </a:r>
            <a:r>
              <a:rPr lang="en-US" sz="1200" b="1" baseline="0" dirty="0" smtClean="0"/>
              <a:t>Offset Bottom </a:t>
            </a:r>
            <a:r>
              <a:rPr lang="en-US" sz="1200" b="0" baseline="0" dirty="0" smtClean="0"/>
              <a:t>(first row, second option from the left).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Blur</a:t>
            </a:r>
            <a:r>
              <a:rPr lang="en-US" sz="1200" b="0" baseline="0" dirty="0" smtClean="0"/>
              <a:t> box, enter </a:t>
            </a:r>
            <a:r>
              <a:rPr lang="en-US" sz="1200" b="1" baseline="0" dirty="0" smtClean="0"/>
              <a:t>30 pt</a:t>
            </a:r>
            <a:r>
              <a:rPr lang="en-US" sz="1200" b="0"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t>In the </a:t>
            </a:r>
            <a:r>
              <a:rPr lang="en-US" sz="1200" b="1" baseline="0" dirty="0" smtClean="0"/>
              <a:t>Distance</a:t>
            </a:r>
            <a:r>
              <a:rPr lang="en-US" sz="1200" b="0" baseline="0" dirty="0" smtClean="0"/>
              <a:t> box, enter </a:t>
            </a:r>
            <a:r>
              <a:rPr lang="en-US" sz="1200" b="1" baseline="0" dirty="0" smtClean="0"/>
              <a:t>18 pt</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Press and hold SHIFT and select one of the frames and the corresponding grayscale picture. </a:t>
            </a:r>
            <a:r>
              <a:rPr lang="en-US" sz="1200" dirty="0" smtClean="0"/>
              <a:t>On the </a:t>
            </a:r>
            <a:r>
              <a:rPr lang="en-US" sz="1200" b="1" dirty="0" smtClean="0"/>
              <a:t>Home</a:t>
            </a:r>
            <a:r>
              <a:rPr lang="en-US" sz="1200" b="0" dirty="0" smtClean="0"/>
              <a:t> tab, in the </a:t>
            </a:r>
            <a:r>
              <a:rPr lang="en-US" sz="1200" b="1" dirty="0" smtClean="0"/>
              <a:t>Drawing</a:t>
            </a:r>
            <a:r>
              <a:rPr lang="en-US" sz="1200" b="0" dirty="0" smtClean="0"/>
              <a:t> group, click </a:t>
            </a:r>
            <a:r>
              <a:rPr lang="en-US" sz="1200" b="1" baseline="0" dirty="0" smtClean="0"/>
              <a:t>Arrange</a:t>
            </a:r>
            <a:r>
              <a:rPr lang="en-US" sz="1200" b="0" baseline="0" dirty="0" smtClean="0"/>
              <a:t>, and then do the following to position the frame directly on top of the grayscale picture: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baseline="0" dirty="0" smtClean="0"/>
              <a:t>Align Selected Objects</a:t>
            </a:r>
            <a:r>
              <a:rPr lang="en-US" sz="1200" b="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click </a:t>
            </a:r>
            <a:r>
              <a:rPr lang="en-US" sz="1200" b="1" dirty="0" smtClean="0"/>
              <a:t>Align Center</a:t>
            </a:r>
            <a:r>
              <a:rPr lang="en-US" sz="120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Point to </a:t>
            </a:r>
            <a:r>
              <a:rPr lang="en-US" sz="1200" b="1" baseline="0" dirty="0" smtClean="0"/>
              <a:t>Align</a:t>
            </a:r>
            <a:r>
              <a:rPr lang="en-US" sz="1200" b="0" baseline="0" dirty="0" smtClean="0"/>
              <a:t>, and then c</a:t>
            </a:r>
            <a:r>
              <a:rPr lang="en-US" sz="1200" dirty="0" smtClean="0"/>
              <a:t>lick</a:t>
            </a:r>
            <a:r>
              <a:rPr lang="en-US" sz="1200" baseline="0" dirty="0" smtClean="0"/>
              <a:t> </a:t>
            </a:r>
            <a:r>
              <a:rPr lang="en-US" sz="1200" b="1" baseline="0" dirty="0" smtClean="0"/>
              <a:t>Align Middle</a:t>
            </a:r>
            <a:r>
              <a:rPr lang="en-US" sz="1200" baseline="0" dirty="0" smtClean="0"/>
              <a:t>. </a:t>
            </a:r>
            <a:r>
              <a:rPr lang="en-US" sz="120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Click </a:t>
            </a:r>
            <a:r>
              <a:rPr lang="en-US" sz="1200" b="1" dirty="0" smtClean="0"/>
              <a:t>Group</a:t>
            </a:r>
            <a:r>
              <a:rPr lang="en-US" sz="120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Repeat step 14 with the other frame and corresponding grayscale picture.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Select each group and drag them so they are next to each other at the desired position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Press and hold SHIFT and select both groups. 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Arrange</a:t>
            </a:r>
            <a:r>
              <a:rPr lang="en-US" sz="1200" baseline="0" dirty="0" smtClean="0"/>
              <a:t>, point to </a:t>
            </a:r>
            <a:r>
              <a:rPr lang="en-US" sz="1200" b="1" baseline="0" dirty="0" smtClean="0"/>
              <a:t>Align</a:t>
            </a:r>
            <a:r>
              <a:rPr lang="en-US" sz="1200" baseline="0" dirty="0" smtClean="0"/>
              <a:t>, and then click </a:t>
            </a:r>
            <a:r>
              <a:rPr lang="en-US" sz="1200" b="1" baseline="0" dirty="0" smtClean="0"/>
              <a:t>Align Middle</a:t>
            </a:r>
            <a:r>
              <a:rPr lang="en-US" sz="1200" baseline="0" dirty="0" smtClean="0"/>
              <a:t>. </a:t>
            </a:r>
          </a:p>
          <a:p>
            <a:endParaRPr lang="en-US" sz="1200" dirty="0" smtClean="0"/>
          </a:p>
          <a:p>
            <a:endParaRPr lang="en-US" sz="1200" dirty="0" smtClean="0"/>
          </a:p>
          <a:p>
            <a:r>
              <a:rPr lang="en-US" sz="1200" dirty="0" smtClean="0"/>
              <a:t>To reproduce the text effects</a:t>
            </a:r>
            <a:r>
              <a:rPr lang="en-US" sz="1200" baseline="0" dirty="0" smtClean="0"/>
              <a:t>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Cond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enter </a:t>
            </a:r>
            <a:r>
              <a:rPr lang="en-US" sz="1200" b="1" i="0" baseline="0" dirty="0" smtClean="0"/>
              <a:t>30</a:t>
            </a:r>
            <a:r>
              <a:rPr lang="en-US" sz="1200" i="0" baseline="0" dirty="0" smtClean="0"/>
              <a:t> in the </a:t>
            </a:r>
            <a:r>
              <a:rPr lang="en-US" sz="1200" b="1" i="0" baseline="0" dirty="0" smtClean="0"/>
              <a:t>Font Size </a:t>
            </a:r>
            <a:r>
              <a:rPr lang="en-US" sz="1200" i="0" baseline="0" dirty="0" smtClean="0"/>
              <a:t>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Darker 50% </a:t>
            </a:r>
            <a:r>
              <a:rPr lang="en-US" sz="1200" b="0" dirty="0" smtClean="0"/>
              <a:t>(sixth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On the slide, drag the text box to position it inside one of the frames.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Repeat steps 1-5 to create</a:t>
            </a:r>
            <a:r>
              <a:rPr lang="en-US" sz="1200" baseline="0" dirty="0" smtClean="0"/>
              <a:t> </a:t>
            </a:r>
            <a:r>
              <a:rPr lang="en-US" sz="1200" dirty="0" smtClean="0"/>
              <a:t>text </a:t>
            </a:r>
            <a:r>
              <a:rPr lang="en-US" sz="1200" baseline="0" dirty="0" smtClean="0"/>
              <a:t>for the other frame. </a:t>
            </a:r>
            <a:endParaRPr lang="en-US" sz="1200" dirty="0" smtClean="0"/>
          </a:p>
          <a:p>
            <a:endParaRPr lang="en-US" sz="1200" dirty="0" smtClean="0"/>
          </a:p>
          <a:p>
            <a:endParaRPr lang="en-US" sz="1200" dirty="0" smtClean="0"/>
          </a:p>
          <a:p>
            <a:r>
              <a:rPr lang="en-US" sz="1200" dirty="0" smtClean="0"/>
              <a:t>To reproduce the horizontal</a:t>
            </a:r>
            <a:r>
              <a:rPr lang="en-US" sz="1200" baseline="0" dirty="0" smtClean="0"/>
              <a:t> line effects on this slide, do the following:</a:t>
            </a:r>
          </a:p>
          <a:p>
            <a:pPr marL="228600" indent="-228600">
              <a:buFont typeface="+mj-lt"/>
              <a:buAutoNum type="arabicPeriod"/>
            </a:pPr>
            <a:r>
              <a:rPr lang="en-US" sz="1200" baseline="0" dirty="0" smtClean="0"/>
              <a:t>On the </a:t>
            </a:r>
            <a:r>
              <a:rPr lang="en-US" sz="1200" b="1" baseline="0" dirty="0" smtClean="0"/>
              <a:t>Home</a:t>
            </a:r>
            <a:r>
              <a:rPr lang="en-US" sz="1200" baseline="0" dirty="0" smtClean="0"/>
              <a:t> tab, in the </a:t>
            </a:r>
            <a:r>
              <a:rPr lang="en-US" sz="1200" b="1" baseline="0" dirty="0" smtClean="0"/>
              <a:t>Drawing</a:t>
            </a:r>
            <a:r>
              <a:rPr lang="en-US" sz="1200" baseline="0" dirty="0" smtClean="0"/>
              <a:t> group, click </a:t>
            </a:r>
            <a:r>
              <a:rPr lang="en-US" sz="1200" b="1" baseline="0" dirty="0" smtClean="0"/>
              <a:t>Shapes</a:t>
            </a:r>
            <a:r>
              <a:rPr lang="en-US" sz="1200" baseline="0" dirty="0" smtClean="0"/>
              <a:t>, and then under </a:t>
            </a:r>
            <a:r>
              <a:rPr lang="en-US" sz="1200" b="1" baseline="0" dirty="0" smtClean="0"/>
              <a:t>Lines</a:t>
            </a:r>
            <a:r>
              <a:rPr lang="en-US" sz="1200" baseline="0" dirty="0" smtClean="0"/>
              <a:t> click </a:t>
            </a:r>
            <a:r>
              <a:rPr lang="en-US" sz="1200" b="1" baseline="0" dirty="0" smtClean="0"/>
              <a:t>Line</a:t>
            </a:r>
            <a:r>
              <a:rPr lang="en-US" sz="1200" baseline="0" dirty="0" smtClean="0"/>
              <a:t>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then on the slide, drag to draw a straight, horizontal line.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the line. Under </a:t>
            </a:r>
            <a:r>
              <a:rPr lang="en-US" sz="1200" b="1" i="0" baseline="0" dirty="0" smtClean="0"/>
              <a:t>Drawing Tools</a:t>
            </a:r>
            <a:r>
              <a:rPr lang="en-US" sz="1200" b="0" i="0" baseline="0" dirty="0" smtClean="0"/>
              <a:t>, on the </a:t>
            </a:r>
            <a:r>
              <a:rPr lang="en-US" sz="1200" b="1" i="0" baseline="0" dirty="0" smtClean="0"/>
              <a:t>Format</a:t>
            </a:r>
            <a:r>
              <a:rPr lang="en-US" sz="1200" b="0" i="0" baseline="0" dirty="0" smtClean="0"/>
              <a:t> tab, in the </a:t>
            </a:r>
            <a:r>
              <a:rPr lang="en-US" sz="1200" b="1" i="0" baseline="0" dirty="0" smtClean="0"/>
              <a:t>Size</a:t>
            </a:r>
            <a:r>
              <a:rPr lang="en-US" sz="1200" b="0" i="0" baseline="0" dirty="0" smtClean="0"/>
              <a:t> group, in the </a:t>
            </a:r>
            <a:r>
              <a:rPr lang="en-US" sz="1200" b="1" i="0" baseline="0" dirty="0" smtClean="0"/>
              <a:t>Shape Width </a:t>
            </a:r>
            <a:r>
              <a:rPr lang="en-US" sz="1200" b="0" i="0" baseline="0" dirty="0" smtClean="0"/>
              <a:t>box, enter </a:t>
            </a:r>
            <a:r>
              <a:rPr lang="en-US" sz="1200" b="1" i="0" baseline="0" dirty="0" smtClean="0"/>
              <a:t>10”</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 </a:t>
            </a:r>
            <a:r>
              <a:rPr lang="en-US" sz="1200" b="0" i="0" baseline="0" dirty="0" smtClean="0"/>
              <a:t>tab, in the bottom right corner of the </a:t>
            </a:r>
            <a:r>
              <a:rPr lang="en-US" sz="1200" b="1" i="0" baseline="0" dirty="0" smtClean="0"/>
              <a:t>Drawing</a:t>
            </a:r>
            <a:r>
              <a:rPr lang="en-US" sz="1200" b="0" i="0" baseline="0" dirty="0" smtClean="0"/>
              <a:t> group, click the </a:t>
            </a:r>
            <a:r>
              <a:rPr lang="en-US" sz="1200" b="1" i="0" baseline="0" dirty="0" smtClean="0"/>
              <a:t>Format Shape</a:t>
            </a:r>
            <a:r>
              <a:rPr lang="en-US" sz="1200" b="0" i="0" baseline="0" dirty="0" smtClean="0"/>
              <a:t> dialog box launcher. In the </a:t>
            </a:r>
            <a:r>
              <a:rPr lang="en-US" sz="1200" b="1" i="0" baseline="0" dirty="0" smtClean="0"/>
              <a:t>Format Shape </a:t>
            </a:r>
            <a:r>
              <a:rPr lang="en-US" sz="1200" b="0" i="0" baseline="0" dirty="0" smtClean="0"/>
              <a:t>dialog box, click </a:t>
            </a:r>
            <a:r>
              <a:rPr lang="en-US" sz="1200" b="1" i="0" baseline="0" dirty="0" smtClean="0"/>
              <a:t>Line Color </a:t>
            </a:r>
            <a:r>
              <a:rPr lang="en-US" sz="1200" b="0" i="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Select </a:t>
            </a:r>
            <a:r>
              <a:rPr lang="en-US" sz="1200" b="1" i="0" baseline="0" dirty="0" smtClean="0"/>
              <a:t>Solid line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the button next to </a:t>
            </a:r>
            <a:r>
              <a:rPr lang="en-US" sz="1200" b="1" i="0" baseline="0" dirty="0" smtClean="0"/>
              <a:t>Color</a:t>
            </a:r>
            <a:r>
              <a:rPr lang="en-US" sz="1200" b="0" i="0" baseline="0" dirty="0" smtClean="0"/>
              <a:t>, and then under </a:t>
            </a:r>
            <a:r>
              <a:rPr lang="en-US" sz="1200" b="1" i="0" baseline="0" dirty="0" smtClean="0"/>
              <a:t>Theme Colors </a:t>
            </a:r>
            <a:r>
              <a:rPr lang="en-US" sz="1200" b="0" i="0" baseline="0" dirty="0" smtClean="0"/>
              <a:t>click </a:t>
            </a:r>
            <a:r>
              <a:rPr lang="en-US" sz="1200" b="1" i="0" baseline="0" dirty="0" smtClean="0"/>
              <a:t>White, Background 1, Darker 35%</a:t>
            </a:r>
            <a:r>
              <a:rPr lang="en-US" sz="1200" b="0" i="0" baseline="0" dirty="0" smtClean="0"/>
              <a:t> (fifth row, first option from the left).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Also in the </a:t>
            </a:r>
            <a:r>
              <a:rPr lang="en-US" sz="1200" b="1" i="0" baseline="0" dirty="0" smtClean="0"/>
              <a:t>Format Shape </a:t>
            </a:r>
            <a:r>
              <a:rPr lang="en-US" sz="1200" b="0" i="0" baseline="0" dirty="0" smtClean="0"/>
              <a:t>dialog box, click </a:t>
            </a:r>
            <a:r>
              <a:rPr lang="en-US" sz="1200" b="1" i="0" baseline="0" dirty="0" smtClean="0"/>
              <a:t>Line Style </a:t>
            </a:r>
            <a:r>
              <a:rPr lang="en-US" sz="1200" b="0" i="0" baseline="0" dirty="0" smtClean="0"/>
              <a:t>in the left pane, and then in the right pane, in the </a:t>
            </a:r>
            <a:r>
              <a:rPr lang="en-US" sz="1200" b="1" i="0" baseline="0" dirty="0" smtClean="0"/>
              <a:t>Width</a:t>
            </a:r>
            <a:r>
              <a:rPr lang="en-US" sz="1200" b="0" i="0" baseline="0" dirty="0" smtClean="0"/>
              <a:t> box, enter </a:t>
            </a:r>
            <a:r>
              <a:rPr lang="en-US" sz="1200" b="1" i="0" baseline="0" dirty="0" smtClean="0"/>
              <a:t>0.75 pt</a:t>
            </a:r>
            <a:r>
              <a:rPr lang="en-US" sz="1200" b="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Clipboard</a:t>
            </a:r>
            <a:r>
              <a:rPr lang="en-US" sz="1200" b="0" i="0" baseline="0" dirty="0" smtClean="0"/>
              <a:t> group, click the arrow under </a:t>
            </a:r>
            <a:r>
              <a:rPr lang="en-US" sz="1200" b="1" i="0" baseline="0" dirty="0" smtClean="0"/>
              <a:t>Copy</a:t>
            </a:r>
            <a:r>
              <a:rPr lang="en-US" sz="1200" b="0" i="0" baseline="0" dirty="0" smtClean="0"/>
              <a:t>, and then click </a:t>
            </a:r>
            <a:r>
              <a:rPr lang="en-US" sz="1200" b="1" i="0" baseline="0" dirty="0" smtClean="0"/>
              <a:t>Duplicate</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Press and hold SHIFT and select both lines on the slide.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click </a:t>
            </a:r>
            <a:r>
              <a:rPr lang="en-US" sz="1200" b="1" i="0" baseline="0" dirty="0" smtClean="0"/>
              <a:t>Send to Back</a:t>
            </a:r>
            <a:r>
              <a:rPr lang="en-US" sz="1200" b="0" i="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Drag both lines so that they are positioned behind the pictures and frames.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a:t>
            </a:r>
            <a:r>
              <a:rPr lang="en-US" sz="1200" b="1" i="0" baseline="0" dirty="0" smtClean="0"/>
              <a:t> </a:t>
            </a:r>
            <a:r>
              <a:rPr lang="en-US" sz="1200" b="0" i="0" baseline="0" dirty="0" smtClean="0"/>
              <a:t>and then do the following:</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to Slide</a:t>
            </a:r>
            <a:r>
              <a:rPr lang="en-US" sz="1200" b="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0" i="0" baseline="0" dirty="0" smtClean="0"/>
              <a:t>Click </a:t>
            </a:r>
            <a:r>
              <a:rPr lang="en-US" sz="1200" b="1" i="0" baseline="0" dirty="0" smtClean="0"/>
              <a:t>Align Center</a:t>
            </a:r>
            <a:r>
              <a:rPr lang="en-US" sz="1200" b="0" i="0" baseline="0" dirty="0" smtClean="0"/>
              <a:t>.</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dirty="0" smtClean="0"/>
          </a:p>
          <a:p>
            <a:pPr marL="0" marR="0" lvl="0" indent="-228600" algn="l" defTabSz="914400" rtl="0" eaLnBrk="1" fontAlgn="auto" latinLnBrk="0" hangingPunct="1">
              <a:lnSpc>
                <a:spcPct val="90000"/>
              </a:lnSpc>
              <a:spcBef>
                <a:spcPts val="0"/>
              </a:spcBef>
              <a:spcAft>
                <a:spcPts val="600"/>
              </a:spcAft>
              <a:buClrTx/>
              <a:buSzTx/>
              <a:buFontTx/>
              <a:buNone/>
              <a:tabLst/>
              <a:defRPr/>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group, click the arrow next to </a:t>
            </a:r>
            <a:r>
              <a:rPr lang="en-US" sz="1200" b="1" kern="1200" dirty="0" smtClean="0">
                <a:solidFill>
                  <a:schemeClr val="tx1"/>
                </a:solidFill>
                <a:latin typeface="+mn-lt"/>
                <a:ea typeface="+mn-ea"/>
                <a:cs typeface="+mn-cs"/>
              </a:rPr>
              <a:t>Background</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Styles</a:t>
            </a:r>
            <a:r>
              <a:rPr lang="en-US" sz="1200" kern="1200" dirty="0" smtClean="0">
                <a:solidFill>
                  <a:schemeClr val="tx1"/>
                </a:solidFill>
                <a:latin typeface="+mn-lt"/>
                <a:ea typeface="+mn-ea"/>
                <a:cs typeface="+mn-cs"/>
              </a:rPr>
              <a:t>, and click </a:t>
            </a:r>
            <a:r>
              <a:rPr lang="en-US" sz="1200" b="1" kern="1200" dirty="0" smtClean="0">
                <a:solidFill>
                  <a:schemeClr val="tx1"/>
                </a:solidFill>
                <a:latin typeface="+mn-lt"/>
                <a:ea typeface="+mn-ea"/>
                <a:cs typeface="+mn-cs"/>
              </a:rPr>
              <a:t>Style 5</a:t>
            </a:r>
            <a:r>
              <a:rPr lang="en-US" sz="1200" kern="1200" dirty="0" smtClean="0">
                <a:solidFill>
                  <a:schemeClr val="tx1"/>
                </a:solidFill>
                <a:latin typeface="+mn-lt"/>
                <a:ea typeface="+mn-ea"/>
                <a:cs typeface="+mn-cs"/>
              </a:rPr>
              <a:t> (second row, first option from the left). (</a:t>
            </a:r>
            <a:r>
              <a:rPr lang="en-US" sz="1200" b="1" kern="1200" dirty="0" smtClean="0">
                <a:solidFill>
                  <a:schemeClr val="tx1"/>
                </a:solidFill>
                <a:latin typeface="+mn-lt"/>
                <a:ea typeface="+mn-ea"/>
                <a:cs typeface="+mn-cs"/>
              </a:rPr>
              <a:t>Note</a:t>
            </a:r>
            <a:r>
              <a:rPr lang="en-US" sz="1200" kern="1200" dirty="0" smtClean="0">
                <a:solidFill>
                  <a:schemeClr val="tx1"/>
                </a:solidFill>
                <a:latin typeface="+mn-lt"/>
                <a:ea typeface="+mn-ea"/>
                <a:cs typeface="+mn-cs"/>
              </a:rPr>
              <a:t>: If this action is taken in a PowerPoint presentation containing more than one slide, the background style will be applied to all of the slides.) </a:t>
            </a:r>
          </a:p>
          <a:p>
            <a:endParaRPr lang="en-US" sz="1200" dirty="0" smtClean="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765352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2754029"/>
      </p:ext>
    </p:extLst>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p:nvSpPr>
        <p:spPr>
          <a:xfrm>
            <a:off x="3474121" y="279737"/>
            <a:ext cx="2199640"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Acts 9</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cxnSp>
        <p:nvCxnSpPr>
          <p:cNvPr id="7" name="Straight Connector 6"/>
          <p:cNvCxnSpPr/>
          <p:nvPr/>
        </p:nvCxnSpPr>
        <p:spPr>
          <a:xfrm>
            <a:off x="0" y="1676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24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00100" y="1981200"/>
            <a:ext cx="7543800" cy="1446550"/>
          </a:xfrm>
          <a:prstGeom prst="rect">
            <a:avLst/>
          </a:prstGeom>
          <a:noFill/>
        </p:spPr>
        <p:txBody>
          <a:bodyPr wrap="square" rtlCol="0">
            <a:spAutoFit/>
          </a:bodyPr>
          <a:lstStyle/>
          <a:p>
            <a:pPr algn="ctr"/>
            <a:r>
              <a:rPr lang="en-US" sz="4400" dirty="0" smtClean="0">
                <a:latin typeface="Segoe UI Semilight" panose="020B0402040204020203" pitchFamily="34" charset="0"/>
                <a:cs typeface="Segoe UI Semilight" panose="020B0402040204020203" pitchFamily="34" charset="0"/>
              </a:rPr>
              <a:t>Saul</a:t>
            </a:r>
          </a:p>
          <a:p>
            <a:pPr algn="ctr"/>
            <a:r>
              <a:rPr lang="en-US" sz="4400" dirty="0" smtClean="0">
                <a:latin typeface="Segoe UI Semilight" panose="020B0402040204020203" pitchFamily="34" charset="0"/>
                <a:cs typeface="Segoe UI Semilight" panose="020B0402040204020203" pitchFamily="34" charset="0"/>
              </a:rPr>
              <a:t>His Conversion</a:t>
            </a:r>
            <a:endParaRPr lang="en-US" sz="4400"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5225074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Rounded Rectangle 3"/>
          <p:cNvSpPr/>
          <p:nvPr/>
        </p:nvSpPr>
        <p:spPr>
          <a:xfrm>
            <a:off x="1219200" y="1905000"/>
            <a:ext cx="6400800" cy="762000"/>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98396" y="279737"/>
            <a:ext cx="635109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Conversion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cxnSp>
        <p:nvCxnSpPr>
          <p:cNvPr id="7" name="Straight Connector 6"/>
          <p:cNvCxnSpPr/>
          <p:nvPr/>
        </p:nvCxnSpPr>
        <p:spPr>
          <a:xfrm>
            <a:off x="0" y="1676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24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Text Box 13"/>
          <p:cNvSpPr txBox="1">
            <a:spLocks noChangeArrowheads="1"/>
          </p:cNvSpPr>
          <p:nvPr/>
        </p:nvSpPr>
        <p:spPr bwMode="auto">
          <a:xfrm>
            <a:off x="762000" y="2057400"/>
            <a:ext cx="78486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nSpc>
                <a:spcPct val="90000"/>
              </a:lnSpc>
              <a:spcBef>
                <a:spcPct val="50000"/>
              </a:spcBef>
              <a:buFont typeface="Arial" panose="020B0604020202020204" pitchFamily="34" charset="0"/>
              <a:buChar char="•"/>
            </a:pPr>
            <a:r>
              <a:rPr lang="en-US" sz="2800" b="1" u="sng" dirty="0" smtClean="0">
                <a:latin typeface="Segoe UI Semilight" panose="020B0402040204020203" pitchFamily="34" charset="0"/>
                <a:cs typeface="Segoe UI Semilight" panose="020B0402040204020203" pitchFamily="34" charset="0"/>
              </a:rPr>
              <a:t>Acts </a:t>
            </a:r>
            <a:r>
              <a:rPr lang="en-US" sz="2800" b="1" u="sng" dirty="0">
                <a:latin typeface="Segoe UI Semilight" panose="020B0402040204020203" pitchFamily="34" charset="0"/>
                <a:cs typeface="Segoe UI Semilight" panose="020B0402040204020203" pitchFamily="34" charset="0"/>
              </a:rPr>
              <a:t>9:1-30 </a:t>
            </a:r>
            <a:r>
              <a:rPr lang="en-US" sz="2800" b="1" dirty="0">
                <a:latin typeface="Segoe UI Semilight" panose="020B0402040204020203" pitchFamily="34" charset="0"/>
                <a:cs typeface="Segoe UI Semilight" panose="020B0402040204020203" pitchFamily="34" charset="0"/>
              </a:rPr>
              <a:t>– </a:t>
            </a:r>
            <a:r>
              <a:rPr lang="en-US" sz="2800" dirty="0">
                <a:latin typeface="Segoe UI Semilight" panose="020B0402040204020203" pitchFamily="34" charset="0"/>
                <a:cs typeface="Segoe UI Semilight" panose="020B0402040204020203" pitchFamily="34" charset="0"/>
              </a:rPr>
              <a:t>The account of </a:t>
            </a:r>
            <a:r>
              <a:rPr lang="en-US" sz="2800" dirty="0" smtClean="0">
                <a:latin typeface="Segoe UI Semilight" panose="020B0402040204020203" pitchFamily="34" charset="0"/>
                <a:cs typeface="Segoe UI Semilight" panose="020B0402040204020203" pitchFamily="34" charset="0"/>
              </a:rPr>
              <a:t>Conversion</a:t>
            </a:r>
          </a:p>
          <a:p>
            <a:pPr marL="457200" indent="-457200">
              <a:lnSpc>
                <a:spcPct val="90000"/>
              </a:lnSpc>
              <a:spcBef>
                <a:spcPct val="50000"/>
              </a:spcBef>
              <a:buFont typeface="Arial" panose="020B0604020202020204" pitchFamily="34" charset="0"/>
              <a:buChar char="•"/>
            </a:pPr>
            <a:r>
              <a:rPr lang="en-US" sz="2800" b="1" u="sng" dirty="0" smtClean="0">
                <a:latin typeface="Segoe UI Semilight" panose="020B0402040204020203" pitchFamily="34" charset="0"/>
                <a:cs typeface="Segoe UI Semilight" panose="020B0402040204020203" pitchFamily="34" charset="0"/>
              </a:rPr>
              <a:t>Acts </a:t>
            </a:r>
            <a:r>
              <a:rPr lang="en-US" sz="2800" b="1" u="sng" dirty="0">
                <a:latin typeface="Segoe UI Semilight" panose="020B0402040204020203" pitchFamily="34" charset="0"/>
                <a:cs typeface="Segoe UI Semilight" panose="020B0402040204020203" pitchFamily="34" charset="0"/>
              </a:rPr>
              <a:t>22:1-21 </a:t>
            </a:r>
            <a:r>
              <a:rPr lang="en-US" sz="2800" b="1" dirty="0">
                <a:latin typeface="Segoe UI Semilight" panose="020B0402040204020203" pitchFamily="34" charset="0"/>
                <a:cs typeface="Segoe UI Semilight" panose="020B0402040204020203" pitchFamily="34" charset="0"/>
              </a:rPr>
              <a:t>– </a:t>
            </a:r>
            <a:r>
              <a:rPr lang="en-US" sz="2800" dirty="0">
                <a:latin typeface="Segoe UI Semilight" panose="020B0402040204020203" pitchFamily="34" charset="0"/>
                <a:cs typeface="Segoe UI Semilight" panose="020B0402040204020203" pitchFamily="34" charset="0"/>
              </a:rPr>
              <a:t>His defense when arrested – </a:t>
            </a:r>
            <a:r>
              <a:rPr lang="en-US" sz="2800" dirty="0" smtClean="0">
                <a:latin typeface="Segoe UI Semilight" panose="020B0402040204020203" pitchFamily="34" charset="0"/>
                <a:cs typeface="Segoe UI Semilight" panose="020B0402040204020203" pitchFamily="34" charset="0"/>
              </a:rPr>
              <a:t>tells </a:t>
            </a:r>
            <a:r>
              <a:rPr lang="en-US" sz="2800" dirty="0">
                <a:latin typeface="Segoe UI Semilight" panose="020B0402040204020203" pitchFamily="34" charset="0"/>
                <a:cs typeface="Segoe UI Semilight" panose="020B0402040204020203" pitchFamily="34" charset="0"/>
              </a:rPr>
              <a:t>of his </a:t>
            </a:r>
            <a:r>
              <a:rPr lang="en-US" sz="2800" dirty="0" smtClean="0">
                <a:latin typeface="Segoe UI Semilight" panose="020B0402040204020203" pitchFamily="34" charset="0"/>
                <a:cs typeface="Segoe UI Semilight" panose="020B0402040204020203" pitchFamily="34" charset="0"/>
              </a:rPr>
              <a:t>conversion</a:t>
            </a:r>
          </a:p>
          <a:p>
            <a:pPr marL="457200" indent="-457200">
              <a:lnSpc>
                <a:spcPct val="90000"/>
              </a:lnSpc>
              <a:spcBef>
                <a:spcPct val="50000"/>
              </a:spcBef>
              <a:buFont typeface="Arial" panose="020B0604020202020204" pitchFamily="34" charset="0"/>
              <a:buChar char="•"/>
            </a:pPr>
            <a:r>
              <a:rPr lang="en-US" sz="2800" b="1" u="sng" dirty="0" smtClean="0">
                <a:latin typeface="Segoe UI Semilight" panose="020B0402040204020203" pitchFamily="34" charset="0"/>
                <a:cs typeface="Segoe UI Semilight" panose="020B0402040204020203" pitchFamily="34" charset="0"/>
              </a:rPr>
              <a:t>Acts </a:t>
            </a:r>
            <a:r>
              <a:rPr lang="en-US" sz="2800" b="1" u="sng" dirty="0">
                <a:latin typeface="Segoe UI Semilight" panose="020B0402040204020203" pitchFamily="34" charset="0"/>
                <a:cs typeface="Segoe UI Semilight" panose="020B0402040204020203" pitchFamily="34" charset="0"/>
              </a:rPr>
              <a:t>26:1-23 </a:t>
            </a:r>
            <a:r>
              <a:rPr lang="en-US" sz="2800" b="1" dirty="0">
                <a:latin typeface="Segoe UI Semilight" panose="020B0402040204020203" pitchFamily="34" charset="0"/>
                <a:cs typeface="Segoe UI Semilight" panose="020B0402040204020203" pitchFamily="34" charset="0"/>
              </a:rPr>
              <a:t>– </a:t>
            </a:r>
            <a:r>
              <a:rPr lang="en-US" sz="2800" dirty="0">
                <a:latin typeface="Segoe UI Semilight" panose="020B0402040204020203" pitchFamily="34" charset="0"/>
                <a:cs typeface="Segoe UI Semilight" panose="020B0402040204020203" pitchFamily="34" charset="0"/>
              </a:rPr>
              <a:t>Before King Agrippa – tells </a:t>
            </a:r>
            <a:r>
              <a:rPr lang="en-US" sz="2800" dirty="0" smtClean="0">
                <a:latin typeface="Segoe UI Semilight" panose="020B0402040204020203" pitchFamily="34" charset="0"/>
                <a:cs typeface="Segoe UI Semilight" panose="020B0402040204020203" pitchFamily="34" charset="0"/>
              </a:rPr>
              <a:t>about </a:t>
            </a:r>
            <a:r>
              <a:rPr lang="en-US" sz="2800" dirty="0">
                <a:latin typeface="Segoe UI Semilight" panose="020B0402040204020203" pitchFamily="34" charset="0"/>
                <a:cs typeface="Segoe UI Semilight" panose="020B0402040204020203" pitchFamily="34" charset="0"/>
              </a:rPr>
              <a:t>his conversion</a:t>
            </a:r>
          </a:p>
        </p:txBody>
      </p:sp>
    </p:spTree>
    <p:extLst>
      <p:ext uri="{BB962C8B-B14F-4D97-AF65-F5344CB8AC3E}">
        <p14:creationId xmlns:p14="http://schemas.microsoft.com/office/powerpoint/2010/main" val="23159467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p:nvSpPr>
        <p:spPr>
          <a:xfrm>
            <a:off x="2686245" y="51137"/>
            <a:ext cx="3775393"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Acts 9:1-30</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sp>
        <p:nvSpPr>
          <p:cNvPr id="2" name="TextBox 1"/>
          <p:cNvSpPr txBox="1"/>
          <p:nvPr/>
        </p:nvSpPr>
        <p:spPr>
          <a:xfrm>
            <a:off x="381000" y="1524000"/>
            <a:ext cx="8305800" cy="1754326"/>
          </a:xfrm>
          <a:prstGeom prst="rect">
            <a:avLst/>
          </a:prstGeom>
          <a:noFill/>
        </p:spPr>
        <p:txBody>
          <a:bodyPr wrap="square" rtlCol="0">
            <a:spAutoFit/>
          </a:bodyPr>
          <a:lstStyle/>
          <a:p>
            <a:pPr marL="514350" indent="-514350">
              <a:lnSpc>
                <a:spcPct val="150000"/>
              </a:lnSpc>
              <a:buFont typeface="+mj-lt"/>
              <a:buAutoNum type="romanUcPeriod"/>
            </a:pPr>
            <a:r>
              <a:rPr lang="en-US" sz="2400" b="1" u="sng" dirty="0" smtClean="0">
                <a:solidFill>
                  <a:prstClr val="black"/>
                </a:solidFill>
                <a:latin typeface="Segoe UI Semilight" panose="020B0402040204020203" pitchFamily="34" charset="0"/>
                <a:cs typeface="Segoe UI Semilight" panose="020B0402040204020203" pitchFamily="34" charset="0"/>
              </a:rPr>
              <a:t>Lord Appeared to Saul on the Road to Damascus</a:t>
            </a:r>
            <a:r>
              <a:rPr lang="en-US" sz="2400" b="1" dirty="0" smtClean="0">
                <a:solidFill>
                  <a:prstClr val="black"/>
                </a:solidFill>
                <a:latin typeface="Segoe UI Semilight" panose="020B0402040204020203" pitchFamily="34" charset="0"/>
                <a:cs typeface="Segoe UI Semilight" panose="020B0402040204020203" pitchFamily="34" charset="0"/>
              </a:rPr>
              <a:t> (vv. 1-9)</a:t>
            </a:r>
          </a:p>
          <a:p>
            <a:pPr marL="514350" indent="-514350">
              <a:lnSpc>
                <a:spcPct val="150000"/>
              </a:lnSpc>
              <a:buFont typeface="+mj-lt"/>
              <a:buAutoNum type="romanUcPeriod"/>
            </a:pPr>
            <a:r>
              <a:rPr lang="en-US" sz="2400" b="1" u="sng" dirty="0" smtClean="0">
                <a:solidFill>
                  <a:prstClr val="black"/>
                </a:solidFill>
                <a:latin typeface="Segoe UI Semilight" panose="020B0402040204020203" pitchFamily="34" charset="0"/>
                <a:cs typeface="Segoe UI Semilight" panose="020B0402040204020203" pitchFamily="34" charset="0"/>
              </a:rPr>
              <a:t>Saul Converted</a:t>
            </a:r>
            <a:r>
              <a:rPr lang="en-US" sz="2400" b="1" dirty="0" smtClean="0">
                <a:solidFill>
                  <a:prstClr val="black"/>
                </a:solidFill>
                <a:latin typeface="Segoe UI Semilight" panose="020B0402040204020203" pitchFamily="34" charset="0"/>
                <a:cs typeface="Segoe UI Semilight" panose="020B0402040204020203" pitchFamily="34" charset="0"/>
              </a:rPr>
              <a:t> (vv. 10-22)</a:t>
            </a:r>
          </a:p>
          <a:p>
            <a:pPr marL="514350" indent="-514350">
              <a:lnSpc>
                <a:spcPct val="150000"/>
              </a:lnSpc>
              <a:buFont typeface="+mj-lt"/>
              <a:buAutoNum type="romanUcPeriod"/>
            </a:pPr>
            <a:r>
              <a:rPr lang="en-US" sz="2400" b="1" u="sng" dirty="0" smtClean="0">
                <a:solidFill>
                  <a:prstClr val="black"/>
                </a:solidFill>
                <a:latin typeface="Segoe UI Semilight" panose="020B0402040204020203" pitchFamily="34" charset="0"/>
                <a:cs typeface="Segoe UI Semilight" panose="020B0402040204020203" pitchFamily="34" charset="0"/>
              </a:rPr>
              <a:t>Saul Went to Jerusalem</a:t>
            </a:r>
            <a:r>
              <a:rPr lang="en-US" sz="2400" b="1" dirty="0" smtClean="0">
                <a:solidFill>
                  <a:prstClr val="black"/>
                </a:solidFill>
                <a:latin typeface="Segoe UI Semilight" panose="020B0402040204020203" pitchFamily="34" charset="0"/>
                <a:cs typeface="Segoe UI Semilight" panose="020B0402040204020203" pitchFamily="34" charset="0"/>
              </a:rPr>
              <a:t> (vv. 23-30)</a:t>
            </a:r>
            <a:endParaRPr lang="en-US" sz="2400" b="1" dirty="0">
              <a:solidFill>
                <a:prstClr val="black"/>
              </a:solidFill>
              <a:latin typeface="Segoe UI Semilight" panose="020B0402040204020203" pitchFamily="34" charset="0"/>
              <a:cs typeface="Segoe UI Semilight" panose="020B0402040204020203" pitchFamily="34" charset="0"/>
            </a:endParaRPr>
          </a:p>
        </p:txBody>
      </p:sp>
      <p:sp>
        <p:nvSpPr>
          <p:cNvPr id="3" name="Oval 2"/>
          <p:cNvSpPr/>
          <p:nvPr/>
        </p:nvSpPr>
        <p:spPr>
          <a:xfrm>
            <a:off x="5280538" y="1392634"/>
            <a:ext cx="2362200" cy="990600"/>
          </a:xfrm>
          <a:prstGeom prst="ellipse">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Before</a:t>
            </a:r>
            <a:endParaRPr lang="en-US" sz="2800" i="1" dirty="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6" name="Oval 5"/>
          <p:cNvSpPr/>
          <p:nvPr/>
        </p:nvSpPr>
        <p:spPr>
          <a:xfrm>
            <a:off x="1484474" y="1887934"/>
            <a:ext cx="2752002" cy="990600"/>
          </a:xfrm>
          <a:prstGeom prst="ellipse">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Conversion</a:t>
            </a:r>
            <a:endParaRPr lang="en-US" sz="2800" i="1" dirty="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7" name="Oval 6"/>
          <p:cNvSpPr/>
          <p:nvPr/>
        </p:nvSpPr>
        <p:spPr>
          <a:xfrm>
            <a:off x="3392841" y="2692001"/>
            <a:ext cx="2362200" cy="990600"/>
          </a:xfrm>
          <a:prstGeom prst="ellipse">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After</a:t>
            </a:r>
            <a:endParaRPr lang="en-US" sz="2800" i="1" dirty="0">
              <a:solidFill>
                <a:schemeClr val="bg1"/>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grpSp>
        <p:nvGrpSpPr>
          <p:cNvPr id="16" name="Group 15"/>
          <p:cNvGrpSpPr/>
          <p:nvPr/>
        </p:nvGrpSpPr>
        <p:grpSpPr>
          <a:xfrm>
            <a:off x="7296802" y="510988"/>
            <a:ext cx="1694798" cy="1026716"/>
            <a:chOff x="7296802" y="510988"/>
            <a:chExt cx="1694798" cy="1026716"/>
          </a:xfrm>
        </p:grpSpPr>
        <p:cxnSp>
          <p:nvCxnSpPr>
            <p:cNvPr id="8" name="Straight Arrow Connector 7"/>
            <p:cNvCxnSpPr>
              <a:stCxn id="3" idx="7"/>
            </p:cNvCxnSpPr>
            <p:nvPr/>
          </p:nvCxnSpPr>
          <p:spPr>
            <a:xfrm flipV="1">
              <a:off x="7296802" y="1066800"/>
              <a:ext cx="399398" cy="4709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7696200" y="510988"/>
              <a:ext cx="1295400" cy="53340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latin typeface="Segoe UI Semilight" panose="020B0402040204020203" pitchFamily="34" charset="0"/>
                  <a:cs typeface="Segoe UI Semilight" panose="020B0402040204020203" pitchFamily="34" charset="0"/>
                </a:rPr>
                <a:t>Opposed</a:t>
              </a:r>
              <a:endParaRPr lang="en-US" dirty="0">
                <a:solidFill>
                  <a:schemeClr val="tx2"/>
                </a:solidFill>
                <a:latin typeface="Segoe UI Semilight" panose="020B0402040204020203" pitchFamily="34" charset="0"/>
                <a:cs typeface="Segoe UI Semilight" panose="020B0402040204020203" pitchFamily="34" charset="0"/>
              </a:endParaRPr>
            </a:p>
          </p:txBody>
        </p:sp>
      </p:grpSp>
      <p:grpSp>
        <p:nvGrpSpPr>
          <p:cNvPr id="17" name="Group 16"/>
          <p:cNvGrpSpPr/>
          <p:nvPr/>
        </p:nvGrpSpPr>
        <p:grpSpPr>
          <a:xfrm>
            <a:off x="7239000" y="2286000"/>
            <a:ext cx="1746203" cy="1018788"/>
            <a:chOff x="7239000" y="2286000"/>
            <a:chExt cx="1746203" cy="1018788"/>
          </a:xfrm>
        </p:grpSpPr>
        <p:cxnSp>
          <p:nvCxnSpPr>
            <p:cNvPr id="10" name="Straight Arrow Connector 9"/>
            <p:cNvCxnSpPr/>
            <p:nvPr/>
          </p:nvCxnSpPr>
          <p:spPr>
            <a:xfrm>
              <a:off x="7239000" y="2286000"/>
              <a:ext cx="403738" cy="458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7689803" y="2771388"/>
              <a:ext cx="1295400" cy="53340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latin typeface="Segoe UI Semilight" panose="020B0402040204020203" pitchFamily="34" charset="0"/>
                  <a:cs typeface="Segoe UI Semilight" panose="020B0402040204020203" pitchFamily="34" charset="0"/>
                </a:rPr>
                <a:t>Called</a:t>
              </a:r>
              <a:endParaRPr lang="en-US" dirty="0">
                <a:solidFill>
                  <a:schemeClr val="tx2"/>
                </a:solidFill>
                <a:latin typeface="Segoe UI Semilight" panose="020B0402040204020203" pitchFamily="34" charset="0"/>
                <a:cs typeface="Segoe UI Semilight" panose="020B0402040204020203" pitchFamily="34" charset="0"/>
              </a:endParaRPr>
            </a:p>
          </p:txBody>
        </p:sp>
      </p:grpSp>
      <p:sp>
        <p:nvSpPr>
          <p:cNvPr id="19" name="Rectangle 18"/>
          <p:cNvSpPr/>
          <p:nvPr/>
        </p:nvSpPr>
        <p:spPr>
          <a:xfrm>
            <a:off x="1219200" y="4342770"/>
            <a:ext cx="6929333"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chemeClr val="bg2">
                    <a:lumMod val="25000"/>
                  </a:schemeClr>
                </a:solidFill>
                <a:effectLst>
                  <a:outerShdw blurRad="38100" dist="38100" dir="2700000" algn="tl">
                    <a:srgbClr val="000000">
                      <a:alpha val="43137"/>
                    </a:srgbClr>
                  </a:outerShdw>
                </a:effectLst>
                <a:latin typeface="Segoe UI Light" panose="020B0502040204020203" pitchFamily="34" charset="0"/>
                <a:cs typeface="Segoe UI Semilight" panose="020B0402040204020203" pitchFamily="34" charset="0"/>
              </a:rPr>
              <a:t>Four Pictures of Saul</a:t>
            </a:r>
            <a:endParaRPr lang="en-US" sz="6000" b="1" dirty="0">
              <a:ln/>
              <a:solidFill>
                <a:schemeClr val="bg2">
                  <a:lumMod val="25000"/>
                </a:schemeClr>
              </a:solidFill>
              <a:effectLst>
                <a:outerShdw blurRad="38100" dist="38100" dir="2700000" algn="tl">
                  <a:srgbClr val="000000">
                    <a:alpha val="43137"/>
                  </a:srgbClr>
                </a:outerShdw>
              </a:effectLst>
              <a:latin typeface="Segoe UI Light" panose="020B0502040204020203" pitchFamily="34" charset="0"/>
              <a:cs typeface="Segoe UI Semilight" panose="020B0402040204020203" pitchFamily="34" charset="0"/>
            </a:endParaRPr>
          </a:p>
        </p:txBody>
      </p:sp>
    </p:spTree>
    <p:extLst>
      <p:ext uri="{BB962C8B-B14F-4D97-AF65-F5344CB8AC3E}">
        <p14:creationId xmlns:p14="http://schemas.microsoft.com/office/powerpoint/2010/main" val="33628818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4" cstate="screen"/>
          <a:srcRect r="-1641"/>
          <a:stretch>
            <a:fillRect/>
          </a:stretch>
        </p:blipFill>
        <p:spPr>
          <a:xfrm>
            <a:off x="1524000" y="1117937"/>
            <a:ext cx="2743200" cy="274320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2" name="Rectangle 1"/>
          <p:cNvSpPr/>
          <p:nvPr/>
        </p:nvSpPr>
        <p:spPr>
          <a:xfrm>
            <a:off x="1962069" y="0"/>
            <a:ext cx="522373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4"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4" cstate="screen"/>
          <a:srcRect r="-1641"/>
          <a:stretch>
            <a:fillRect/>
          </a:stretch>
        </p:blipFill>
        <p:spPr>
          <a:xfrm>
            <a:off x="5105400" y="3962400"/>
            <a:ext cx="2743200" cy="274320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9" name="Picture 18" descr="2691877826_6169015c13_b.jpg"/>
          <p:cNvPicPr>
            <a:picLocks noChangeAspect="1"/>
          </p:cNvPicPr>
          <p:nvPr/>
        </p:nvPicPr>
        <p:blipFill>
          <a:blip r:embed="rId3"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3"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026" name="Picture 2" descr="http://www.chaircoversbysylwia.com/uploads/cache/0f8c5039635d8f8e87bb1fa2d1cebea7603b8ec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371600"/>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2" descr="http://www.chaircoversbysylwia.com/uploads/cache/0f8c5039635d8f8e87bb1fa2d1cebea7603b8ec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1124" y="1347357"/>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 name="Picture 2" descr="http://www.chaircoversbysylwia.com/uploads/cache/0f8c5039635d8f8e87bb1fa2d1cebea7603b8ec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4165937"/>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 name="Picture 2" descr="http://www.chaircoversbysylwia.com/uploads/cache/0f8c5039635d8f8e87bb1fa2d1cebea7603b8ec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254668"/>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6126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0" name="Picture 6" descr="http://content.mycutegraphics.com/graphics/movie/stage-spot-ligh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295760">
            <a:off x="132901" y="-579899"/>
            <a:ext cx="2156248" cy="2953763"/>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5"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5" cstate="screen"/>
          <a:srcRect r="-1641"/>
          <a:stretch>
            <a:fillRect/>
          </a:stretch>
        </p:blipFill>
        <p:spPr>
          <a:xfrm>
            <a:off x="1524000" y="1117937"/>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4"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20193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 name="Rectangle 1"/>
          <p:cNvSpPr/>
          <p:nvPr/>
        </p:nvSpPr>
        <p:spPr>
          <a:xfrm>
            <a:off x="1964089" y="0"/>
            <a:ext cx="521969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a:t>
            </a:r>
            <a:r>
              <a:rPr lang="en-US" sz="6000" b="1" dirty="0">
                <a:ln/>
                <a:solidFill>
                  <a:srgbClr val="9BBB59"/>
                </a:solidFill>
                <a:latin typeface="Segoe UI Semilight" panose="020B0402040204020203" pitchFamily="34" charset="0"/>
                <a:cs typeface="Segoe UI Semilight" panose="020B0402040204020203" pitchFamily="34" charset="0"/>
              </a:rPr>
              <a:t>S</a:t>
            </a:r>
            <a:r>
              <a:rPr lang="en-US" sz="6000" b="1" dirty="0" smtClean="0">
                <a:ln/>
                <a:solidFill>
                  <a:srgbClr val="9BBB59"/>
                </a:solidFill>
                <a:latin typeface="Segoe UI Semilight" panose="020B0402040204020203" pitchFamily="34" charset="0"/>
                <a:cs typeface="Segoe UI Semilight" panose="020B0402040204020203" pitchFamily="34" charset="0"/>
              </a:rPr>
              <a:t>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5"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5" cstate="screen"/>
          <a:srcRect r="-1641"/>
          <a:stretch>
            <a:fillRect/>
          </a:stretch>
        </p:blipFill>
        <p:spPr>
          <a:xfrm>
            <a:off x="5105400" y="3962400"/>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9" name="Picture 18" descr="2691877826_6169015c13_b.jpg"/>
          <p:cNvPicPr>
            <a:picLocks noChangeAspect="1"/>
          </p:cNvPicPr>
          <p:nvPr/>
        </p:nvPicPr>
        <p:blipFill>
          <a:blip r:embed="rId4"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4"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27"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1124" y="1347357"/>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165937"/>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4254668"/>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rot="19009102">
            <a:off x="7550" y="203454"/>
            <a:ext cx="1066800" cy="400110"/>
          </a:xfrm>
          <a:prstGeom prst="rect">
            <a:avLst/>
          </a:prstGeom>
          <a:noFill/>
        </p:spPr>
        <p:txBody>
          <a:bodyPr wrap="square" rtlCol="0">
            <a:spAutoFit/>
          </a:bodyPr>
          <a:lstStyle/>
          <a:p>
            <a:pPr algn="ctr"/>
            <a:r>
              <a:rPr lang="en-US" sz="2000" dirty="0" smtClean="0">
                <a:solidFill>
                  <a:schemeClr val="bg1"/>
                </a:solidFill>
                <a:latin typeface="Segoe UI Light" panose="020B0502040204020203" pitchFamily="34" charset="0"/>
              </a:rPr>
              <a:t>Acts 9</a:t>
            </a:r>
            <a:endParaRPr lang="en-US" sz="2000" dirty="0">
              <a:solidFill>
                <a:schemeClr val="bg1"/>
              </a:solidFill>
              <a:latin typeface="Segoe UI Light" panose="020B0502040204020203" pitchFamily="34" charset="0"/>
            </a:endParaRPr>
          </a:p>
        </p:txBody>
      </p:sp>
    </p:spTree>
    <p:extLst>
      <p:ext uri="{BB962C8B-B14F-4D97-AF65-F5344CB8AC3E}">
        <p14:creationId xmlns:p14="http://schemas.microsoft.com/office/powerpoint/2010/main" val="27728168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0" name="Picture 9" descr="2691877826_6169015c13_b.jpg"/>
          <p:cNvPicPr>
            <a:picLocks noChangeAspect="1"/>
          </p:cNvPicPr>
          <p:nvPr/>
        </p:nvPicPr>
        <p:blipFill>
          <a:blip r:embed="rId3" cstate="screen">
            <a:grayscl/>
            <a:lum bright="55000" contrast="-70000"/>
          </a:blip>
          <a:srcRect r="-1641"/>
          <a:stretch>
            <a:fillRect/>
          </a:stretch>
        </p:blipFill>
        <p:spPr>
          <a:xfrm rot="20516000">
            <a:off x="-99460" y="52940"/>
            <a:ext cx="2743200" cy="2743200"/>
          </a:xfrm>
          <a:prstGeom prst="rect">
            <a:avLst/>
          </a:prstGeom>
          <a:effectLst/>
          <a:scene3d>
            <a:camera prst="orthographicFront"/>
            <a:lightRig rig="threePt" dir="t">
              <a:rot lat="0" lon="0" rev="0"/>
            </a:lightRig>
          </a:scene3d>
          <a:sp3d prstMaterial="softEdge"/>
        </p:spPr>
      </p:pic>
      <p:pic>
        <p:nvPicPr>
          <p:cNvPr id="11" name="Picture 10" descr="2691877826_6169015c13_b.jpg"/>
          <p:cNvPicPr>
            <a:picLocks noChangeAspect="1"/>
          </p:cNvPicPr>
          <p:nvPr/>
        </p:nvPicPr>
        <p:blipFill>
          <a:blip r:embed="rId3" cstate="screen"/>
          <a:srcRect r="-1641"/>
          <a:stretch>
            <a:fillRect/>
          </a:stretch>
        </p:blipFill>
        <p:spPr>
          <a:xfrm rot="20516000">
            <a:off x="-99460" y="52940"/>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1"/>
          <p:cNvSpPr txBox="1"/>
          <p:nvPr/>
        </p:nvSpPr>
        <p:spPr>
          <a:xfrm rot="20516000">
            <a:off x="395840" y="81494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3" name="TextBox 12"/>
          <p:cNvSpPr txBox="1"/>
          <p:nvPr/>
        </p:nvSpPr>
        <p:spPr>
          <a:xfrm>
            <a:off x="3260599" y="457200"/>
            <a:ext cx="5731001" cy="1631216"/>
          </a:xfrm>
          <a:prstGeom prst="rect">
            <a:avLst/>
          </a:prstGeom>
          <a:noFill/>
        </p:spPr>
        <p:txBody>
          <a:bodyPr wrap="square" rtlCol="0">
            <a:spAutoFit/>
          </a:bodyPr>
          <a:lstStyle/>
          <a:p>
            <a:pPr marL="342900" indent="-342900">
              <a:buFont typeface="+mj-lt"/>
              <a:buAutoNum type="alphaUcPeriod"/>
            </a:pPr>
            <a:r>
              <a:rPr lang="en-US" sz="2800" b="1" dirty="0" smtClean="0">
                <a:latin typeface="Segoe UI Semilight" panose="020B0402040204020203" pitchFamily="34" charset="0"/>
                <a:cs typeface="Segoe UI Semilight" panose="020B0402040204020203" pitchFamily="34" charset="0"/>
              </a:rPr>
              <a:t>Enemy – Persecutor (v. 1)</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An accomplice (Acts 7:58)</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Made havoc of church (Acts 8:1-3)</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Breathing threats (Acts 9:1-2)</a:t>
            </a:r>
            <a:endParaRPr lang="en-US" sz="2400" i="1" dirty="0">
              <a:latin typeface="Segoe UI Semilight" panose="020B0402040204020203" pitchFamily="34" charset="0"/>
              <a:cs typeface="Segoe UI Semilight" panose="020B0402040204020203" pitchFamily="34" charset="0"/>
            </a:endParaRPr>
          </a:p>
        </p:txBody>
      </p:sp>
      <p:sp>
        <p:nvSpPr>
          <p:cNvPr id="2" name="TextBox 1"/>
          <p:cNvSpPr txBox="1"/>
          <p:nvPr/>
        </p:nvSpPr>
        <p:spPr>
          <a:xfrm rot="20481032">
            <a:off x="642416" y="1934676"/>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9:1-2</a:t>
            </a:r>
            <a:endParaRPr lang="en-US" sz="2400" dirty="0">
              <a:solidFill>
                <a:srgbClr val="002060"/>
              </a:solidFill>
              <a:latin typeface="Segoe UI Light" panose="020B0502040204020203" pitchFamily="34" charset="0"/>
            </a:endParaRPr>
          </a:p>
        </p:txBody>
      </p:sp>
      <p:sp>
        <p:nvSpPr>
          <p:cNvPr id="6" name="TextBox 5"/>
          <p:cNvSpPr txBox="1"/>
          <p:nvPr/>
        </p:nvSpPr>
        <p:spPr>
          <a:xfrm>
            <a:off x="1254211" y="3464852"/>
            <a:ext cx="7162800" cy="1569660"/>
          </a:xfrm>
          <a:prstGeom prst="rect">
            <a:avLst/>
          </a:prstGeom>
          <a:solidFill>
            <a:srgbClr val="FFFFCC"/>
          </a:solidFill>
          <a:ln>
            <a:solidFill>
              <a:srgbClr val="002060"/>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“But </a:t>
            </a:r>
            <a:r>
              <a:rPr lang="en-US" sz="2400" dirty="0">
                <a:latin typeface="Times New Roman" panose="02020603050405020304" pitchFamily="18" charset="0"/>
                <a:cs typeface="Times New Roman" panose="02020603050405020304" pitchFamily="18" charset="0"/>
              </a:rPr>
              <a:t>Paul, threatening with every breath and eager to destroy every Christian, went to the High Priest in Jerusalem</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r"/>
            <a:r>
              <a:rPr lang="en-US" sz="2400" i="1" dirty="0" smtClean="0">
                <a:latin typeface="Times New Roman" panose="02020603050405020304" pitchFamily="18" charset="0"/>
                <a:cs typeface="Times New Roman" panose="02020603050405020304" pitchFamily="18" charset="0"/>
              </a:rPr>
              <a:t>TLB</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7082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anim calcmode="lin" valueType="num">
                                      <p:cBhvr>
                                        <p:cTn id="8"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1000"/>
                                        <p:tgtEl>
                                          <p:spTgt spid="13">
                                            <p:txEl>
                                              <p:pRg st="3" end="3"/>
                                            </p:txEl>
                                          </p:spTgt>
                                        </p:tgtEl>
                                      </p:cBhvr>
                                    </p:animEffect>
                                    <p:anim calcmode="lin" valueType="num">
                                      <p:cBhvr>
                                        <p:cTn id="22"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out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5"/>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Box 1"/>
          <p:cNvSpPr txBox="1"/>
          <p:nvPr/>
        </p:nvSpPr>
        <p:spPr>
          <a:xfrm>
            <a:off x="533400" y="990600"/>
            <a:ext cx="8001000" cy="5632311"/>
          </a:xfrm>
          <a:prstGeom prst="rect">
            <a:avLst/>
          </a:prstGeom>
          <a:solidFill>
            <a:srgbClr val="FFFFCC"/>
          </a:solid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Present </a:t>
            </a:r>
            <a:r>
              <a:rPr lang="en-US" sz="2400" dirty="0">
                <a:latin typeface="Times New Roman" panose="02020603050405020304" pitchFamily="18" charset="0"/>
                <a:cs typeface="Times New Roman" panose="02020603050405020304" pitchFamily="18" charset="0"/>
              </a:rPr>
              <a:t>active participle of old and common verb. Not "breathing out," but "breathing in" (inhaling) as in Aeschylus and Plato or "breathing on" (from Homer on). The </a:t>
            </a:r>
            <a:r>
              <a:rPr lang="en-US" sz="2400" dirty="0" err="1">
                <a:latin typeface="Times New Roman" panose="02020603050405020304" pitchFamily="18" charset="0"/>
                <a:cs typeface="Times New Roman" panose="02020603050405020304" pitchFamily="18" charset="0"/>
              </a:rPr>
              <a:t>partitive</a:t>
            </a:r>
            <a:r>
              <a:rPr lang="en-US" sz="2400" dirty="0">
                <a:latin typeface="Times New Roman" panose="02020603050405020304" pitchFamily="18" charset="0"/>
                <a:cs typeface="Times New Roman" panose="02020603050405020304" pitchFamily="18" charset="0"/>
              </a:rPr>
              <a:t> genitive of </a:t>
            </a:r>
            <a:r>
              <a:rPr lang="en-US" sz="2400" dirty="0" err="1">
                <a:latin typeface="Times New Roman" panose="02020603050405020304" pitchFamily="18" charset="0"/>
                <a:cs typeface="Times New Roman" panose="02020603050405020304" pitchFamily="18" charset="0"/>
              </a:rPr>
              <a:t>apeilees</a:t>
            </a:r>
            <a:r>
              <a:rPr lang="en-US" sz="2400" dirty="0">
                <a:latin typeface="Times New Roman" panose="02020603050405020304" pitchFamily="18" charset="0"/>
                <a:cs typeface="Times New Roman" panose="02020603050405020304" pitchFamily="18" charset="0"/>
              </a:rPr>
              <a:t> (NT:547) and </a:t>
            </a:r>
            <a:r>
              <a:rPr lang="en-US" sz="2400" dirty="0" err="1">
                <a:latin typeface="Times New Roman" panose="02020603050405020304" pitchFamily="18" charset="0"/>
                <a:cs typeface="Times New Roman" panose="02020603050405020304" pitchFamily="18" charset="0"/>
              </a:rPr>
              <a:t>fonou</a:t>
            </a:r>
            <a:r>
              <a:rPr lang="en-US" sz="2400" dirty="0">
                <a:latin typeface="Times New Roman" panose="02020603050405020304" pitchFamily="18" charset="0"/>
                <a:cs typeface="Times New Roman" panose="02020603050405020304" pitchFamily="18" charset="0"/>
              </a:rPr>
              <a:t> (NT:5408) </a:t>
            </a:r>
            <a:r>
              <a:rPr lang="en-US" sz="2400" u="sng" dirty="0">
                <a:latin typeface="Times New Roman" panose="02020603050405020304" pitchFamily="18" charset="0"/>
                <a:cs typeface="Times New Roman" panose="02020603050405020304" pitchFamily="18" charset="0"/>
              </a:rPr>
              <a:t>means that threatening and slaughter had come to be the very breath that Saul breathed, like a warhorse who sniffed the smell of battle. He breathed on the remaining disciples the murder that he had already breathed in from the death of the others. He exhaled what he inhaled. </a:t>
            </a:r>
            <a:r>
              <a:rPr lang="en-US" sz="2400" dirty="0">
                <a:latin typeface="Times New Roman" panose="02020603050405020304" pitchFamily="18" charset="0"/>
                <a:cs typeface="Times New Roman" panose="02020603050405020304" pitchFamily="18" charset="0"/>
              </a:rPr>
              <a:t>Jacob had said that "Benjamin shall </a:t>
            </a:r>
            <a:r>
              <a:rPr lang="en-US" sz="2400" dirty="0" err="1">
                <a:latin typeface="Times New Roman" panose="02020603050405020304" pitchFamily="18" charset="0"/>
                <a:cs typeface="Times New Roman" panose="02020603050405020304" pitchFamily="18" charset="0"/>
              </a:rPr>
              <a:t>ravin</a:t>
            </a:r>
            <a:r>
              <a:rPr lang="en-US" sz="2400" dirty="0">
                <a:latin typeface="Times New Roman" panose="02020603050405020304" pitchFamily="18" charset="0"/>
                <a:cs typeface="Times New Roman" panose="02020603050405020304" pitchFamily="18" charset="0"/>
              </a:rPr>
              <a:t> as a wolf." (Gen 49:27). This greatest son of Benjamin was fulfilling this prophecy (</a:t>
            </a:r>
            <a:r>
              <a:rPr lang="en-US" sz="2400" dirty="0" err="1">
                <a:latin typeface="Times New Roman" panose="02020603050405020304" pitchFamily="18" charset="0"/>
                <a:cs typeface="Times New Roman" panose="02020603050405020304" pitchFamily="18" charset="0"/>
              </a:rPr>
              <a:t>Furneaux</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The taste of blood in the death of Stephen was pleasing to young Saul (Acts 8:1) and now he </a:t>
            </a:r>
            <a:r>
              <a:rPr lang="en-US" sz="2400" u="sng" dirty="0" err="1">
                <a:latin typeface="Times New Roman" panose="02020603050405020304" pitchFamily="18" charset="0"/>
                <a:cs typeface="Times New Roman" panose="02020603050405020304" pitchFamily="18" charset="0"/>
              </a:rPr>
              <a:t>revelled</a:t>
            </a:r>
            <a:r>
              <a:rPr lang="en-US" sz="2400" u="sng" dirty="0">
                <a:latin typeface="Times New Roman" panose="02020603050405020304" pitchFamily="18" charset="0"/>
                <a:cs typeface="Times New Roman" panose="02020603050405020304" pitchFamily="18" charset="0"/>
              </a:rPr>
              <a:t> in the slaughter of the saints both men and women.</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r"/>
            <a:r>
              <a:rPr lang="en-US" sz="2400" i="1" dirty="0" smtClean="0">
                <a:latin typeface="Times New Roman" panose="02020603050405020304" pitchFamily="18" charset="0"/>
                <a:cs typeface="Times New Roman" panose="02020603050405020304" pitchFamily="18" charset="0"/>
              </a:rPr>
              <a:t>A. T. Robertson</a:t>
            </a:r>
            <a:endParaRPr lang="en-US" sz="2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295400" y="228600"/>
            <a:ext cx="6553200" cy="584775"/>
          </a:xfrm>
          <a:prstGeom prst="rect">
            <a:avLst/>
          </a:prstGeom>
          <a:noFill/>
        </p:spPr>
        <p:txBody>
          <a:bodyPr wrap="square" rtlCol="0">
            <a:spAutoFit/>
          </a:bodyPr>
          <a:lstStyle/>
          <a:p>
            <a:pPr algn="ctr"/>
            <a:r>
              <a:rPr lang="en-US" sz="3200" b="1" dirty="0" smtClean="0">
                <a:latin typeface="Segoe UI Semilight" panose="020B0402040204020203" pitchFamily="34" charset="0"/>
                <a:cs typeface="Segoe UI Semilight" panose="020B0402040204020203" pitchFamily="34" charset="0"/>
              </a:rPr>
              <a:t>Breathing Out Threats and Murder</a:t>
            </a:r>
            <a:endParaRPr lang="en-US" sz="3200" b="1"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6939492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0" name="Picture 9" descr="2691877826_6169015c13_b.jpg"/>
          <p:cNvPicPr>
            <a:picLocks noChangeAspect="1"/>
          </p:cNvPicPr>
          <p:nvPr/>
        </p:nvPicPr>
        <p:blipFill>
          <a:blip r:embed="rId3" cstate="screen">
            <a:grayscl/>
            <a:lum bright="55000" contrast="-70000"/>
          </a:blip>
          <a:srcRect r="-1641"/>
          <a:stretch>
            <a:fillRect/>
          </a:stretch>
        </p:blipFill>
        <p:spPr>
          <a:xfrm rot="20516000">
            <a:off x="-99460" y="52940"/>
            <a:ext cx="2743200" cy="2743200"/>
          </a:xfrm>
          <a:prstGeom prst="rect">
            <a:avLst/>
          </a:prstGeom>
          <a:effectLst/>
          <a:scene3d>
            <a:camera prst="orthographicFront"/>
            <a:lightRig rig="threePt" dir="t">
              <a:rot lat="0" lon="0" rev="0"/>
            </a:lightRig>
          </a:scene3d>
          <a:sp3d prstMaterial="softEdge"/>
        </p:spPr>
      </p:pic>
      <p:pic>
        <p:nvPicPr>
          <p:cNvPr id="11" name="Picture 10" descr="2691877826_6169015c13_b.jpg"/>
          <p:cNvPicPr>
            <a:picLocks noChangeAspect="1"/>
          </p:cNvPicPr>
          <p:nvPr/>
        </p:nvPicPr>
        <p:blipFill>
          <a:blip r:embed="rId3" cstate="screen"/>
          <a:srcRect r="-1641"/>
          <a:stretch>
            <a:fillRect/>
          </a:stretch>
        </p:blipFill>
        <p:spPr>
          <a:xfrm rot="20516000">
            <a:off x="-99460" y="52940"/>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1"/>
          <p:cNvSpPr txBox="1"/>
          <p:nvPr/>
        </p:nvSpPr>
        <p:spPr>
          <a:xfrm rot="20516000">
            <a:off x="395840" y="81494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3" name="TextBox 12"/>
          <p:cNvSpPr txBox="1"/>
          <p:nvPr/>
        </p:nvSpPr>
        <p:spPr>
          <a:xfrm>
            <a:off x="3260599" y="457200"/>
            <a:ext cx="5731001" cy="3693319"/>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Enemy – Persecutor (v. 1)</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Passion &amp; Determination (v. 2)</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Traveled 130-150 one way (a 6 day journey)</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Likely by foot (cf. 22:11)</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“Saul was pressing man and beast to the limit of endurance in his haste to execute his fury against the Christians” (Coffman)</a:t>
            </a:r>
            <a:endParaRPr lang="en-US" sz="2400" i="1" dirty="0">
              <a:solidFill>
                <a:prstClr val="black"/>
              </a:solidFill>
              <a:latin typeface="Segoe UI Semilight" panose="020B0402040204020203" pitchFamily="34" charset="0"/>
              <a:cs typeface="Segoe UI Semilight" panose="020B0402040204020203" pitchFamily="34" charset="0"/>
            </a:endParaRPr>
          </a:p>
        </p:txBody>
      </p:sp>
      <p:sp>
        <p:nvSpPr>
          <p:cNvPr id="2" name="TextBox 1"/>
          <p:cNvSpPr txBox="1"/>
          <p:nvPr/>
        </p:nvSpPr>
        <p:spPr>
          <a:xfrm rot="20481032">
            <a:off x="642416" y="1934676"/>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9:1-2</a:t>
            </a:r>
            <a:endParaRPr lang="en-US" sz="2400" dirty="0">
              <a:solidFill>
                <a:srgbClr val="002060"/>
              </a:solidFill>
              <a:latin typeface="Segoe UI Light" panose="020B0502040204020203" pitchFamily="34" charset="0"/>
            </a:endParaRPr>
          </a:p>
        </p:txBody>
      </p:sp>
    </p:spTree>
    <p:extLst>
      <p:ext uri="{BB962C8B-B14F-4D97-AF65-F5344CB8AC3E}">
        <p14:creationId xmlns:p14="http://schemas.microsoft.com/office/powerpoint/2010/main" val="10683179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3" end="3"/>
                                            </p:txEl>
                                          </p:spTgt>
                                        </p:tgtEl>
                                        <p:attrNameLst>
                                          <p:attrName>style.visibility</p:attrName>
                                        </p:attrNameLst>
                                      </p:cBhvr>
                                      <p:to>
                                        <p:strVal val="visible"/>
                                      </p:to>
                                    </p:set>
                                    <p:animEffect transition="in" filter="fade">
                                      <p:cBhvr>
                                        <p:cTn id="7" dur="1000"/>
                                        <p:tgtEl>
                                          <p:spTgt spid="13">
                                            <p:txEl>
                                              <p:pRg st="3" end="3"/>
                                            </p:txEl>
                                          </p:spTgt>
                                        </p:tgtEl>
                                      </p:cBhvr>
                                    </p:animEffect>
                                    <p:anim calcmode="lin" valueType="num">
                                      <p:cBhvr>
                                        <p:cTn id="8"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4" end="4"/>
                                            </p:txEl>
                                          </p:spTgt>
                                        </p:tgtEl>
                                        <p:attrNameLst>
                                          <p:attrName>style.visibility</p:attrName>
                                        </p:attrNameLst>
                                      </p:cBhvr>
                                      <p:to>
                                        <p:strVal val="visible"/>
                                      </p:to>
                                    </p:set>
                                    <p:animEffect transition="in" filter="fade">
                                      <p:cBhvr>
                                        <p:cTn id="14" dur="1000"/>
                                        <p:tgtEl>
                                          <p:spTgt spid="13">
                                            <p:txEl>
                                              <p:pRg st="4" end="4"/>
                                            </p:txEl>
                                          </p:spTgt>
                                        </p:tgtEl>
                                      </p:cBhvr>
                                    </p:animEffect>
                                    <p:anim calcmode="lin" valueType="num">
                                      <p:cBhvr>
                                        <p:cTn id="15"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animEffect transition="in" filter="fade">
                                      <p:cBhvr>
                                        <p:cTn id="21" dur="1000"/>
                                        <p:tgtEl>
                                          <p:spTgt spid="13">
                                            <p:txEl>
                                              <p:pRg st="5" end="5"/>
                                            </p:txEl>
                                          </p:spTgt>
                                        </p:tgtEl>
                                      </p:cBhvr>
                                    </p:animEffect>
                                    <p:anim calcmode="lin" valueType="num">
                                      <p:cBhvr>
                                        <p:cTn id="22"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0" name="Picture 9" descr="2691877826_6169015c13_b.jpg"/>
          <p:cNvPicPr>
            <a:picLocks noChangeAspect="1"/>
          </p:cNvPicPr>
          <p:nvPr/>
        </p:nvPicPr>
        <p:blipFill>
          <a:blip r:embed="rId3" cstate="screen">
            <a:grayscl/>
            <a:lum bright="55000" contrast="-70000"/>
          </a:blip>
          <a:srcRect r="-1641"/>
          <a:stretch>
            <a:fillRect/>
          </a:stretch>
        </p:blipFill>
        <p:spPr>
          <a:xfrm rot="20516000">
            <a:off x="-99460" y="52940"/>
            <a:ext cx="2743200" cy="2743200"/>
          </a:xfrm>
          <a:prstGeom prst="rect">
            <a:avLst/>
          </a:prstGeom>
          <a:effectLst/>
          <a:scene3d>
            <a:camera prst="orthographicFront"/>
            <a:lightRig rig="threePt" dir="t">
              <a:rot lat="0" lon="0" rev="0"/>
            </a:lightRig>
          </a:scene3d>
          <a:sp3d prstMaterial="softEdge"/>
        </p:spPr>
      </p:pic>
      <p:pic>
        <p:nvPicPr>
          <p:cNvPr id="11" name="Picture 10" descr="2691877826_6169015c13_b.jpg"/>
          <p:cNvPicPr>
            <a:picLocks noChangeAspect="1"/>
          </p:cNvPicPr>
          <p:nvPr/>
        </p:nvPicPr>
        <p:blipFill>
          <a:blip r:embed="rId3" cstate="screen"/>
          <a:srcRect r="-1641"/>
          <a:stretch>
            <a:fillRect/>
          </a:stretch>
        </p:blipFill>
        <p:spPr>
          <a:xfrm rot="20516000">
            <a:off x="-99460" y="52940"/>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1"/>
          <p:cNvSpPr txBox="1"/>
          <p:nvPr/>
        </p:nvSpPr>
        <p:spPr>
          <a:xfrm rot="20516000">
            <a:off x="395840" y="81494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3" name="TextBox 12"/>
          <p:cNvSpPr txBox="1"/>
          <p:nvPr/>
        </p:nvSpPr>
        <p:spPr>
          <a:xfrm>
            <a:off x="3260599" y="457200"/>
            <a:ext cx="5731001" cy="3170099"/>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Enemy – Persecutor (v. 1)</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Passion &amp; Determination (v. 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 Religious (vv. 1-2)</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Working with high priest &amp; synagogues.</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 Pharisee (Acts 23:6)</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 Hebrew of Hebrews (Phil. 3:5)</a:t>
            </a:r>
            <a:endParaRPr lang="en-US" sz="2400" i="1" dirty="0">
              <a:solidFill>
                <a:prstClr val="black"/>
              </a:solidFill>
              <a:latin typeface="Segoe UI Semilight" panose="020B0402040204020203" pitchFamily="34" charset="0"/>
              <a:cs typeface="Segoe UI Semilight" panose="020B0402040204020203" pitchFamily="34" charset="0"/>
            </a:endParaRPr>
          </a:p>
        </p:txBody>
      </p:sp>
      <p:sp>
        <p:nvSpPr>
          <p:cNvPr id="2" name="TextBox 1"/>
          <p:cNvSpPr txBox="1"/>
          <p:nvPr/>
        </p:nvSpPr>
        <p:spPr>
          <a:xfrm rot="20481032">
            <a:off x="642416" y="1934676"/>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9:1-2</a:t>
            </a:r>
            <a:endParaRPr lang="en-US" sz="2400" dirty="0">
              <a:solidFill>
                <a:srgbClr val="002060"/>
              </a:solidFill>
              <a:latin typeface="Segoe UI Light" panose="020B0502040204020203" pitchFamily="34" charset="0"/>
            </a:endParaRPr>
          </a:p>
        </p:txBody>
      </p:sp>
    </p:spTree>
    <p:extLst>
      <p:ext uri="{BB962C8B-B14F-4D97-AF65-F5344CB8AC3E}">
        <p14:creationId xmlns:p14="http://schemas.microsoft.com/office/powerpoint/2010/main" val="36797308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5" end="5"/>
                                            </p:txEl>
                                          </p:spTgt>
                                        </p:tgtEl>
                                        <p:attrNameLst>
                                          <p:attrName>style.visibility</p:attrName>
                                        </p:attrNameLst>
                                      </p:cBhvr>
                                      <p:to>
                                        <p:strVal val="visible"/>
                                      </p:to>
                                    </p:set>
                                    <p:animEffect transition="in" filter="fade">
                                      <p:cBhvr>
                                        <p:cTn id="7" dur="1000"/>
                                        <p:tgtEl>
                                          <p:spTgt spid="13">
                                            <p:txEl>
                                              <p:pRg st="5" end="5"/>
                                            </p:txEl>
                                          </p:spTgt>
                                        </p:tgtEl>
                                      </p:cBhvr>
                                    </p:animEffect>
                                    <p:anim calcmode="lin" valueType="num">
                                      <p:cBhvr>
                                        <p:cTn id="8"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6" end="6"/>
                                            </p:txEl>
                                          </p:spTgt>
                                        </p:tgtEl>
                                        <p:attrNameLst>
                                          <p:attrName>style.visibility</p:attrName>
                                        </p:attrNameLst>
                                      </p:cBhvr>
                                      <p:to>
                                        <p:strVal val="visible"/>
                                      </p:to>
                                    </p:set>
                                    <p:animEffect transition="in" filter="fade">
                                      <p:cBhvr>
                                        <p:cTn id="14" dur="1000"/>
                                        <p:tgtEl>
                                          <p:spTgt spid="13">
                                            <p:txEl>
                                              <p:pRg st="6" end="6"/>
                                            </p:txEl>
                                          </p:spTgt>
                                        </p:tgtEl>
                                      </p:cBhvr>
                                    </p:animEffect>
                                    <p:anim calcmode="lin" valueType="num">
                                      <p:cBhvr>
                                        <p:cTn id="15"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7" end="7"/>
                                            </p:txEl>
                                          </p:spTgt>
                                        </p:tgtEl>
                                        <p:attrNameLst>
                                          <p:attrName>style.visibility</p:attrName>
                                        </p:attrNameLst>
                                      </p:cBhvr>
                                      <p:to>
                                        <p:strVal val="visible"/>
                                      </p:to>
                                    </p:set>
                                    <p:animEffect transition="in" filter="fade">
                                      <p:cBhvr>
                                        <p:cTn id="21" dur="1000"/>
                                        <p:tgtEl>
                                          <p:spTgt spid="13">
                                            <p:txEl>
                                              <p:pRg st="7" end="7"/>
                                            </p:txEl>
                                          </p:spTgt>
                                        </p:tgtEl>
                                      </p:cBhvr>
                                    </p:animEffect>
                                    <p:anim calcmode="lin" valueType="num">
                                      <p:cBhvr>
                                        <p:cTn id="22"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0" name="Picture 9" descr="2691877826_6169015c13_b.jpg"/>
          <p:cNvPicPr>
            <a:picLocks noChangeAspect="1"/>
          </p:cNvPicPr>
          <p:nvPr/>
        </p:nvPicPr>
        <p:blipFill>
          <a:blip r:embed="rId3" cstate="screen">
            <a:grayscl/>
            <a:lum bright="55000" contrast="-70000"/>
          </a:blip>
          <a:srcRect r="-1641"/>
          <a:stretch>
            <a:fillRect/>
          </a:stretch>
        </p:blipFill>
        <p:spPr>
          <a:xfrm rot="20516000">
            <a:off x="-99460" y="52940"/>
            <a:ext cx="2743200" cy="2743200"/>
          </a:xfrm>
          <a:prstGeom prst="rect">
            <a:avLst/>
          </a:prstGeom>
          <a:effectLst/>
          <a:scene3d>
            <a:camera prst="orthographicFront"/>
            <a:lightRig rig="threePt" dir="t">
              <a:rot lat="0" lon="0" rev="0"/>
            </a:lightRig>
          </a:scene3d>
          <a:sp3d prstMaterial="softEdge"/>
        </p:spPr>
      </p:pic>
      <p:pic>
        <p:nvPicPr>
          <p:cNvPr id="11" name="Picture 10" descr="2691877826_6169015c13_b.jpg"/>
          <p:cNvPicPr>
            <a:picLocks noChangeAspect="1"/>
          </p:cNvPicPr>
          <p:nvPr/>
        </p:nvPicPr>
        <p:blipFill>
          <a:blip r:embed="rId3" cstate="screen"/>
          <a:srcRect r="-1641"/>
          <a:stretch>
            <a:fillRect/>
          </a:stretch>
        </p:blipFill>
        <p:spPr>
          <a:xfrm rot="20516000">
            <a:off x="-99460" y="52940"/>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1"/>
          <p:cNvSpPr txBox="1"/>
          <p:nvPr/>
        </p:nvSpPr>
        <p:spPr>
          <a:xfrm rot="20516000">
            <a:off x="395840" y="81494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3" name="TextBox 12"/>
          <p:cNvSpPr txBox="1"/>
          <p:nvPr/>
        </p:nvSpPr>
        <p:spPr>
          <a:xfrm>
            <a:off x="3260599" y="457200"/>
            <a:ext cx="5731001" cy="3754874"/>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Enemy – Persecutor (v. 1)</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Passion &amp; Determination (v. 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 Religious (vv. 1-2)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 Sincere - Conscientious</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Acts 22:3</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Acts 23:1</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Acts 24:16</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Acts 26:9</a:t>
            </a:r>
            <a:endParaRPr lang="en-US" sz="2400" i="1" dirty="0">
              <a:solidFill>
                <a:prstClr val="black"/>
              </a:solidFill>
              <a:latin typeface="Segoe UI Semilight" panose="020B0402040204020203" pitchFamily="34" charset="0"/>
              <a:cs typeface="Segoe UI Semilight" panose="020B0402040204020203" pitchFamily="34" charset="0"/>
            </a:endParaRPr>
          </a:p>
        </p:txBody>
      </p:sp>
      <p:sp>
        <p:nvSpPr>
          <p:cNvPr id="2" name="TextBox 1"/>
          <p:cNvSpPr txBox="1"/>
          <p:nvPr/>
        </p:nvSpPr>
        <p:spPr>
          <a:xfrm rot="20481032">
            <a:off x="642416" y="1934676"/>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9:1-2</a:t>
            </a:r>
            <a:endParaRPr lang="en-US" sz="2400" dirty="0">
              <a:solidFill>
                <a:srgbClr val="002060"/>
              </a:solidFill>
              <a:latin typeface="Segoe UI Light" panose="020B0502040204020203" pitchFamily="34" charset="0"/>
            </a:endParaRPr>
          </a:p>
        </p:txBody>
      </p:sp>
    </p:spTree>
    <p:extLst>
      <p:ext uri="{BB962C8B-B14F-4D97-AF65-F5344CB8AC3E}">
        <p14:creationId xmlns:p14="http://schemas.microsoft.com/office/powerpoint/2010/main" val="7930015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7" end="7"/>
                                            </p:txEl>
                                          </p:spTgt>
                                        </p:tgtEl>
                                        <p:attrNameLst>
                                          <p:attrName>style.visibility</p:attrName>
                                        </p:attrNameLst>
                                      </p:cBhvr>
                                      <p:to>
                                        <p:strVal val="visible"/>
                                      </p:to>
                                    </p:set>
                                    <p:animEffect transition="in" filter="fade">
                                      <p:cBhvr>
                                        <p:cTn id="7" dur="1000"/>
                                        <p:tgtEl>
                                          <p:spTgt spid="13">
                                            <p:txEl>
                                              <p:pRg st="7" end="7"/>
                                            </p:txEl>
                                          </p:spTgt>
                                        </p:tgtEl>
                                      </p:cBhvr>
                                    </p:animEffect>
                                    <p:anim calcmode="lin" valueType="num">
                                      <p:cBhvr>
                                        <p:cTn id="8"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8" end="8"/>
                                            </p:txEl>
                                          </p:spTgt>
                                        </p:tgtEl>
                                        <p:attrNameLst>
                                          <p:attrName>style.visibility</p:attrName>
                                        </p:attrNameLst>
                                      </p:cBhvr>
                                      <p:to>
                                        <p:strVal val="visible"/>
                                      </p:to>
                                    </p:set>
                                    <p:animEffect transition="in" filter="fade">
                                      <p:cBhvr>
                                        <p:cTn id="14" dur="1000"/>
                                        <p:tgtEl>
                                          <p:spTgt spid="13">
                                            <p:txEl>
                                              <p:pRg st="8" end="8"/>
                                            </p:txEl>
                                          </p:spTgt>
                                        </p:tgtEl>
                                      </p:cBhvr>
                                    </p:animEffect>
                                    <p:anim calcmode="lin" valueType="num">
                                      <p:cBhvr>
                                        <p:cTn id="15" dur="10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9" end="9"/>
                                            </p:txEl>
                                          </p:spTgt>
                                        </p:tgtEl>
                                        <p:attrNameLst>
                                          <p:attrName>style.visibility</p:attrName>
                                        </p:attrNameLst>
                                      </p:cBhvr>
                                      <p:to>
                                        <p:strVal val="visible"/>
                                      </p:to>
                                    </p:set>
                                    <p:animEffect transition="in" filter="fade">
                                      <p:cBhvr>
                                        <p:cTn id="21" dur="1000"/>
                                        <p:tgtEl>
                                          <p:spTgt spid="13">
                                            <p:txEl>
                                              <p:pRg st="9" end="9"/>
                                            </p:txEl>
                                          </p:spTgt>
                                        </p:tgtEl>
                                      </p:cBhvr>
                                    </p:animEffect>
                                    <p:anim calcmode="lin" valueType="num">
                                      <p:cBhvr>
                                        <p:cTn id="22" dur="100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10" end="10"/>
                                            </p:txEl>
                                          </p:spTgt>
                                        </p:tgtEl>
                                        <p:attrNameLst>
                                          <p:attrName>style.visibility</p:attrName>
                                        </p:attrNameLst>
                                      </p:cBhvr>
                                      <p:to>
                                        <p:strVal val="visible"/>
                                      </p:to>
                                    </p:set>
                                    <p:animEffect transition="in" filter="fade">
                                      <p:cBhvr>
                                        <p:cTn id="28" dur="1000"/>
                                        <p:tgtEl>
                                          <p:spTgt spid="13">
                                            <p:txEl>
                                              <p:pRg st="10" end="10"/>
                                            </p:txEl>
                                          </p:spTgt>
                                        </p:tgtEl>
                                      </p:cBhvr>
                                    </p:animEffect>
                                    <p:anim calcmode="lin" valueType="num">
                                      <p:cBhvr>
                                        <p:cTn id="29" dur="1000" fill="hold"/>
                                        <p:tgtEl>
                                          <p:spTgt spid="1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2590800"/>
            <a:ext cx="906780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4350">
              <a:defRPr sz="2400">
                <a:solidFill>
                  <a:schemeClr val="tx1"/>
                </a:solidFill>
                <a:latin typeface="Times New Roman" panose="02020603050405020304" pitchFamily="18" charset="0"/>
              </a:defRPr>
            </a:lvl1pPr>
            <a:lvl2pPr defTabSz="514350">
              <a:defRPr sz="2400">
                <a:solidFill>
                  <a:schemeClr val="tx1"/>
                </a:solidFill>
                <a:latin typeface="Times New Roman" panose="02020603050405020304" pitchFamily="18" charset="0"/>
              </a:defRPr>
            </a:lvl2pPr>
            <a:lvl3pPr defTabSz="514350">
              <a:defRPr sz="2400">
                <a:solidFill>
                  <a:schemeClr val="tx1"/>
                </a:solidFill>
                <a:latin typeface="Times New Roman" panose="02020603050405020304" pitchFamily="18" charset="0"/>
              </a:defRPr>
            </a:lvl3pPr>
            <a:lvl4pPr defTabSz="514350">
              <a:defRPr sz="2400">
                <a:solidFill>
                  <a:schemeClr val="tx1"/>
                </a:solidFill>
                <a:latin typeface="Times New Roman" panose="02020603050405020304" pitchFamily="18" charset="0"/>
              </a:defRPr>
            </a:lvl4pPr>
            <a:lvl5pPr defTabSz="514350">
              <a:defRPr sz="2400">
                <a:solidFill>
                  <a:schemeClr val="tx1"/>
                </a:solidFill>
                <a:latin typeface="Times New Roman" panose="02020603050405020304" pitchFamily="18" charset="0"/>
              </a:defRPr>
            </a:lvl5pPr>
            <a:lvl6pPr defTabSz="514350" eaLnBrk="0" fontAlgn="base" hangingPunct="0">
              <a:spcBef>
                <a:spcPct val="0"/>
              </a:spcBef>
              <a:spcAft>
                <a:spcPct val="0"/>
              </a:spcAft>
              <a:defRPr sz="2400">
                <a:solidFill>
                  <a:schemeClr val="tx1"/>
                </a:solidFill>
                <a:latin typeface="Times New Roman" panose="02020603050405020304" pitchFamily="18" charset="0"/>
              </a:defRPr>
            </a:lvl6pPr>
            <a:lvl7pPr defTabSz="514350" eaLnBrk="0" fontAlgn="base" hangingPunct="0">
              <a:spcBef>
                <a:spcPct val="0"/>
              </a:spcBef>
              <a:spcAft>
                <a:spcPct val="0"/>
              </a:spcAft>
              <a:defRPr sz="2400">
                <a:solidFill>
                  <a:schemeClr val="tx1"/>
                </a:solidFill>
                <a:latin typeface="Times New Roman" panose="02020603050405020304" pitchFamily="18" charset="0"/>
              </a:defRPr>
            </a:lvl7pPr>
            <a:lvl8pPr defTabSz="514350" eaLnBrk="0" fontAlgn="base" hangingPunct="0">
              <a:spcBef>
                <a:spcPct val="0"/>
              </a:spcBef>
              <a:spcAft>
                <a:spcPct val="0"/>
              </a:spcAft>
              <a:defRPr sz="2400">
                <a:solidFill>
                  <a:schemeClr val="tx1"/>
                </a:solidFill>
                <a:latin typeface="Times New Roman" panose="02020603050405020304" pitchFamily="18" charset="0"/>
              </a:defRPr>
            </a:lvl8pPr>
            <a:lvl9pPr defTabSz="5143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People </a:t>
            </a:r>
            <a:r>
              <a:rPr lang="en-US" sz="4000" dirty="0">
                <a:solidFill>
                  <a:srgbClr val="002060"/>
                </a:solidFill>
                <a:latin typeface="Segoe UI Semilight" panose="020B0402040204020203" pitchFamily="34" charset="0"/>
                <a:cs typeface="Segoe UI Semilight" panose="020B0402040204020203" pitchFamily="34" charset="0"/>
              </a:rPr>
              <a:t>can </a:t>
            </a:r>
            <a:r>
              <a:rPr lang="en-US" sz="4000" dirty="0" smtClean="0">
                <a:solidFill>
                  <a:srgbClr val="002060"/>
                </a:solidFill>
                <a:latin typeface="Segoe UI Semilight" panose="020B0402040204020203" pitchFamily="34" charset="0"/>
                <a:cs typeface="Segoe UI Semilight" panose="020B0402040204020203" pitchFamily="34" charset="0"/>
              </a:rPr>
              <a:t>change!</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The </a:t>
            </a:r>
            <a:r>
              <a:rPr lang="en-US" sz="4000" dirty="0">
                <a:solidFill>
                  <a:srgbClr val="002060"/>
                </a:solidFill>
                <a:latin typeface="Segoe UI Semilight" panose="020B0402040204020203" pitchFamily="34" charset="0"/>
                <a:cs typeface="Segoe UI Semilight" panose="020B0402040204020203" pitchFamily="34" charset="0"/>
              </a:rPr>
              <a:t>worse of people </a:t>
            </a:r>
            <a:r>
              <a:rPr lang="en-US" sz="4000" dirty="0" smtClean="0">
                <a:solidFill>
                  <a:srgbClr val="002060"/>
                </a:solidFill>
                <a:latin typeface="Segoe UI Semilight" panose="020B0402040204020203" pitchFamily="34" charset="0"/>
                <a:cs typeface="Segoe UI Semilight" panose="020B0402040204020203" pitchFamily="34" charset="0"/>
              </a:rPr>
              <a:t>– prospects</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Strong </a:t>
            </a:r>
            <a:r>
              <a:rPr lang="en-US" sz="4000" dirty="0">
                <a:solidFill>
                  <a:srgbClr val="002060"/>
                </a:solidFill>
                <a:latin typeface="Segoe UI Semilight" panose="020B0402040204020203" pitchFamily="34" charset="0"/>
                <a:cs typeface="Segoe UI Semilight" panose="020B0402040204020203" pitchFamily="34" charset="0"/>
              </a:rPr>
              <a:t>convictions / </a:t>
            </a:r>
            <a:r>
              <a:rPr lang="en-US" sz="4000" dirty="0" smtClean="0">
                <a:solidFill>
                  <a:srgbClr val="002060"/>
                </a:solidFill>
                <a:latin typeface="Segoe UI Semilight" panose="020B0402040204020203" pitchFamily="34" charset="0"/>
                <a:cs typeface="Segoe UI Semilight" panose="020B0402040204020203" pitchFamily="34" charset="0"/>
              </a:rPr>
              <a:t>feelings against </a:t>
            </a:r>
            <a:r>
              <a:rPr lang="en-US" sz="4000" dirty="0">
                <a:solidFill>
                  <a:srgbClr val="002060"/>
                </a:solidFill>
                <a:latin typeface="Segoe UI Semilight" panose="020B0402040204020203" pitchFamily="34" charset="0"/>
                <a:cs typeface="Segoe UI Semilight" panose="020B0402040204020203" pitchFamily="34" charset="0"/>
              </a:rPr>
              <a:t>the truth </a:t>
            </a:r>
            <a:r>
              <a:rPr lang="en-US" sz="4000" dirty="0" smtClean="0">
                <a:solidFill>
                  <a:srgbClr val="002060"/>
                </a:solidFill>
                <a:latin typeface="Segoe UI Semilight" panose="020B0402040204020203" pitchFamily="34" charset="0"/>
                <a:cs typeface="Segoe UI Semilight" panose="020B0402040204020203" pitchFamily="34" charset="0"/>
              </a:rPr>
              <a:t>– prospects</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Can </a:t>
            </a:r>
            <a:r>
              <a:rPr lang="en-US" sz="4000" dirty="0">
                <a:solidFill>
                  <a:srgbClr val="002060"/>
                </a:solidFill>
                <a:latin typeface="Segoe UI Semilight" panose="020B0402040204020203" pitchFamily="34" charset="0"/>
                <a:cs typeface="Segoe UI Semilight" panose="020B0402040204020203" pitchFamily="34" charset="0"/>
              </a:rPr>
              <a:t>think your right - be wrong</a:t>
            </a:r>
          </a:p>
        </p:txBody>
      </p:sp>
      <p:pic>
        <p:nvPicPr>
          <p:cNvPr id="11268" name="Picture 4" descr="https://d2h9sribge1gza.cloudfront.net/billy/billy/Xf_Model_File/6/8/1/2/9/3/5/6812935-AGhOXkxv1vYhoyspycETGGjTHPKsSjBOe8O1k3niuX2MdVStAJa1Sxdm/1/lessons-learned-blackboard-800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7" y="222349"/>
            <a:ext cx="2995613" cy="267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6684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9" name="Picture 6" descr="http://content.mycutegraphics.com/graphics/movie/stage-spot-ligh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03300" flipH="1">
            <a:off x="6675411" y="-662663"/>
            <a:ext cx="2244438" cy="3074571"/>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5"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5" cstate="screen"/>
          <a:srcRect r="-1641"/>
          <a:stretch>
            <a:fillRect/>
          </a:stretch>
        </p:blipFill>
        <p:spPr>
          <a:xfrm>
            <a:off x="1524000" y="1117937"/>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4"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20193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8" name="TextBox 17"/>
          <p:cNvSpPr txBox="1"/>
          <p:nvPr/>
        </p:nvSpPr>
        <p:spPr>
          <a:xfrm>
            <a:off x="49911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 name="Rectangle 1"/>
          <p:cNvSpPr/>
          <p:nvPr/>
        </p:nvSpPr>
        <p:spPr>
          <a:xfrm>
            <a:off x="1962069" y="0"/>
            <a:ext cx="522373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5"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5" cstate="screen"/>
          <a:srcRect r="-1641"/>
          <a:stretch>
            <a:fillRect/>
          </a:stretch>
        </p:blipFill>
        <p:spPr>
          <a:xfrm>
            <a:off x="5105400" y="3962400"/>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9" name="Picture 18" descr="2691877826_6169015c13_b.jpg"/>
          <p:cNvPicPr>
            <a:picLocks noChangeAspect="1"/>
          </p:cNvPicPr>
          <p:nvPr/>
        </p:nvPicPr>
        <p:blipFill>
          <a:blip r:embed="rId4"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4"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27"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165937"/>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4254668"/>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0" name="TextBox 29"/>
          <p:cNvSpPr txBox="1"/>
          <p:nvPr/>
        </p:nvSpPr>
        <p:spPr>
          <a:xfrm rot="3338286">
            <a:off x="8086204" y="237314"/>
            <a:ext cx="1066800" cy="400110"/>
          </a:xfrm>
          <a:prstGeom prst="rect">
            <a:avLst/>
          </a:prstGeom>
          <a:noFill/>
        </p:spPr>
        <p:txBody>
          <a:bodyPr wrap="square" rtlCol="0">
            <a:spAutoFit/>
          </a:bodyPr>
          <a:lstStyle/>
          <a:p>
            <a:pPr algn="ctr"/>
            <a:r>
              <a:rPr lang="en-US" sz="2000" dirty="0" smtClean="0">
                <a:solidFill>
                  <a:schemeClr val="bg1"/>
                </a:solidFill>
                <a:latin typeface="Segoe UI Light" panose="020B0502040204020203" pitchFamily="34" charset="0"/>
              </a:rPr>
              <a:t>Acts 9</a:t>
            </a:r>
            <a:endParaRPr lang="en-US" sz="2000" dirty="0">
              <a:solidFill>
                <a:schemeClr val="bg1"/>
              </a:solidFill>
              <a:latin typeface="Segoe UI Light" panose="020B0502040204020203" pitchFamily="34" charset="0"/>
            </a:endParaRPr>
          </a:p>
        </p:txBody>
      </p:sp>
    </p:spTree>
    <p:extLst>
      <p:ext uri="{BB962C8B-B14F-4D97-AF65-F5344CB8AC3E}">
        <p14:creationId xmlns:p14="http://schemas.microsoft.com/office/powerpoint/2010/main" val="19297897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Picture 4" descr="2691877826_6169015c13_b.jpg"/>
          <p:cNvPicPr>
            <a:picLocks noChangeAspect="1"/>
          </p:cNvPicPr>
          <p:nvPr/>
        </p:nvPicPr>
        <p:blipFill>
          <a:blip r:embed="rId3" cstate="screen">
            <a:grayscl/>
            <a:lum bright="55000" contrast="-70000"/>
          </a:blip>
          <a:srcRect/>
          <a:stretch>
            <a:fillRect/>
          </a:stretch>
        </p:blipFill>
        <p:spPr>
          <a:xfrm rot="1620681">
            <a:off x="6112115" y="-60083"/>
            <a:ext cx="2743200" cy="2743200"/>
          </a:xfrm>
          <a:prstGeom prst="rect">
            <a:avLst/>
          </a:prstGeom>
          <a:effectLst/>
          <a:scene3d>
            <a:camera prst="orthographicFront"/>
            <a:lightRig rig="threePt" dir="t">
              <a:rot lat="0" lon="0" rev="0"/>
            </a:lightRig>
          </a:scene3d>
          <a:sp3d prstMaterial="softEdge"/>
        </p:spPr>
      </p:pic>
      <p:pic>
        <p:nvPicPr>
          <p:cNvPr id="6" name="Picture 5" descr="2691877826_6169015c13_b.jpg"/>
          <p:cNvPicPr>
            <a:picLocks noChangeAspect="1"/>
          </p:cNvPicPr>
          <p:nvPr/>
        </p:nvPicPr>
        <p:blipFill>
          <a:blip r:embed="rId3" cstate="screen"/>
          <a:srcRect/>
          <a:stretch>
            <a:fillRect/>
          </a:stretch>
        </p:blipFill>
        <p:spPr>
          <a:xfrm rot="1620681">
            <a:off x="6112115" y="-60083"/>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7" name="TextBox 6"/>
          <p:cNvSpPr txBox="1"/>
          <p:nvPr/>
        </p:nvSpPr>
        <p:spPr>
          <a:xfrm rot="1620681">
            <a:off x="6607415" y="70191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8" name="TextBox 7"/>
          <p:cNvSpPr txBox="1"/>
          <p:nvPr/>
        </p:nvSpPr>
        <p:spPr>
          <a:xfrm rot="1620659">
            <a:off x="6256776" y="1828899"/>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9:3-17</a:t>
            </a:r>
            <a:endParaRPr lang="en-US" sz="2400" dirty="0">
              <a:solidFill>
                <a:srgbClr val="002060"/>
              </a:solidFill>
              <a:latin typeface="Segoe UI Light" panose="020B0502040204020203" pitchFamily="34" charset="0"/>
            </a:endParaRPr>
          </a:p>
        </p:txBody>
      </p:sp>
      <p:sp>
        <p:nvSpPr>
          <p:cNvPr id="9" name="TextBox 8"/>
          <p:cNvSpPr txBox="1"/>
          <p:nvPr/>
        </p:nvSpPr>
        <p:spPr>
          <a:xfrm>
            <a:off x="212598" y="428515"/>
            <a:ext cx="6259766" cy="2985433"/>
          </a:xfrm>
          <a:prstGeom prst="rect">
            <a:avLst/>
          </a:prstGeom>
          <a:noFill/>
        </p:spPr>
        <p:txBody>
          <a:bodyPr wrap="square" rtlCol="0">
            <a:spAutoFit/>
          </a:bodyPr>
          <a:lstStyle/>
          <a:p>
            <a:pPr marL="342900" indent="-342900">
              <a:buFont typeface="+mj-lt"/>
              <a:buAutoNum type="alphaUcPeriod"/>
            </a:pPr>
            <a:r>
              <a:rPr lang="en-US" sz="2800" b="1" dirty="0" smtClean="0">
                <a:latin typeface="Segoe UI Semilight" panose="020B0402040204020203" pitchFamily="34" charset="0"/>
                <a:cs typeface="Segoe UI Semilight" panose="020B0402040204020203" pitchFamily="34" charset="0"/>
              </a:rPr>
              <a:t>The Lord Appeared to Saul (vv. 1-9)</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Bright light (v. 3; 22:6; 26:13)</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Voice (vv. 4-6; 22:7-10; 26:14-18)</a:t>
            </a:r>
          </a:p>
          <a:p>
            <a:pPr marL="1428750" lvl="2" indent="-514350">
              <a:buFont typeface="+mj-lt"/>
              <a:buAutoNum type="alphaLcPeriod"/>
            </a:pPr>
            <a:r>
              <a:rPr lang="en-US" sz="2200" dirty="0" smtClean="0">
                <a:latin typeface="Segoe UI Semilight" panose="020B0402040204020203" pitchFamily="34" charset="0"/>
                <a:cs typeface="Segoe UI Semilight" panose="020B0402040204020203" pitchFamily="34" charset="0"/>
              </a:rPr>
              <a:t>“Why are you persecuting me?”</a:t>
            </a:r>
          </a:p>
          <a:p>
            <a:pPr marL="1428750" lvl="2" indent="-514350">
              <a:buFont typeface="+mj-lt"/>
              <a:buAutoNum type="alphaLcPeriod"/>
            </a:pPr>
            <a:r>
              <a:rPr lang="en-US" sz="2200" dirty="0" smtClean="0">
                <a:latin typeface="Segoe UI Semilight" panose="020B0402040204020203" pitchFamily="34" charset="0"/>
                <a:cs typeface="Segoe UI Semilight" panose="020B0402040204020203" pitchFamily="34" charset="0"/>
              </a:rPr>
              <a:t>“I am Jesus”</a:t>
            </a:r>
          </a:p>
          <a:p>
            <a:pPr marL="1428750" lvl="2" indent="-514350">
              <a:buFont typeface="+mj-lt"/>
              <a:buAutoNum type="alphaLcPeriod"/>
            </a:pPr>
            <a:r>
              <a:rPr lang="en-US" sz="2200" dirty="0" smtClean="0">
                <a:latin typeface="Segoe UI Semilight" panose="020B0402040204020203" pitchFamily="34" charset="0"/>
                <a:cs typeface="Segoe UI Semilight" panose="020B0402040204020203" pitchFamily="34" charset="0"/>
              </a:rPr>
              <a:t>“Go into city ... told what must do”</a:t>
            </a:r>
          </a:p>
          <a:p>
            <a:pPr marL="1428750" lvl="2" indent="-514350">
              <a:buFont typeface="+mj-lt"/>
              <a:buAutoNum type="alphaLcPeriod"/>
            </a:pPr>
            <a:r>
              <a:rPr lang="en-US" sz="2200" dirty="0" smtClean="0">
                <a:latin typeface="Segoe UI Semilight" panose="020B0402040204020203" pitchFamily="34" charset="0"/>
                <a:cs typeface="Segoe UI Semilight" panose="020B0402040204020203" pitchFamily="34" charset="0"/>
              </a:rPr>
              <a:t>“Appear to you to send – Gentiles”</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Blinded (vv. 7-9; 22:11)</a:t>
            </a:r>
            <a:endParaRPr lang="en-US" sz="2400" i="1"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8320537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Effect transition="in" filter="fade">
                                      <p:cBhvr>
                                        <p:cTn id="49" dur="1000"/>
                                        <p:tgtEl>
                                          <p:spTgt spid="9">
                                            <p:txEl>
                                              <p:pRg st="7" end="7"/>
                                            </p:txEl>
                                          </p:spTgt>
                                        </p:tgtEl>
                                      </p:cBhvr>
                                    </p:animEffect>
                                    <p:anim calcmode="lin" valueType="num">
                                      <p:cBhvr>
                                        <p:cTn id="50"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Picture 4" descr="2691877826_6169015c13_b.jpg"/>
          <p:cNvPicPr>
            <a:picLocks noChangeAspect="1"/>
          </p:cNvPicPr>
          <p:nvPr/>
        </p:nvPicPr>
        <p:blipFill>
          <a:blip r:embed="rId3" cstate="screen">
            <a:grayscl/>
            <a:lum bright="55000" contrast="-70000"/>
          </a:blip>
          <a:srcRect/>
          <a:stretch>
            <a:fillRect/>
          </a:stretch>
        </p:blipFill>
        <p:spPr>
          <a:xfrm rot="1620681">
            <a:off x="6112115" y="-60083"/>
            <a:ext cx="2743200" cy="2743200"/>
          </a:xfrm>
          <a:prstGeom prst="rect">
            <a:avLst/>
          </a:prstGeom>
          <a:effectLst/>
          <a:scene3d>
            <a:camera prst="orthographicFront"/>
            <a:lightRig rig="threePt" dir="t">
              <a:rot lat="0" lon="0" rev="0"/>
            </a:lightRig>
          </a:scene3d>
          <a:sp3d prstMaterial="softEdge"/>
        </p:spPr>
      </p:pic>
      <p:pic>
        <p:nvPicPr>
          <p:cNvPr id="6" name="Picture 5" descr="2691877826_6169015c13_b.jpg"/>
          <p:cNvPicPr>
            <a:picLocks noChangeAspect="1"/>
          </p:cNvPicPr>
          <p:nvPr/>
        </p:nvPicPr>
        <p:blipFill>
          <a:blip r:embed="rId3" cstate="screen"/>
          <a:srcRect/>
          <a:stretch>
            <a:fillRect/>
          </a:stretch>
        </p:blipFill>
        <p:spPr>
          <a:xfrm rot="1620681">
            <a:off x="6112115" y="-60083"/>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7" name="TextBox 6"/>
          <p:cNvSpPr txBox="1"/>
          <p:nvPr/>
        </p:nvSpPr>
        <p:spPr>
          <a:xfrm rot="1620681">
            <a:off x="6607415" y="70191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8" name="TextBox 7"/>
          <p:cNvSpPr txBox="1"/>
          <p:nvPr/>
        </p:nvSpPr>
        <p:spPr>
          <a:xfrm rot="1620659">
            <a:off x="6256776" y="1828899"/>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9:3-17</a:t>
            </a:r>
            <a:endParaRPr lang="en-US" sz="2400" dirty="0">
              <a:solidFill>
                <a:srgbClr val="002060"/>
              </a:solidFill>
              <a:latin typeface="Segoe UI Light" panose="020B0502040204020203" pitchFamily="34" charset="0"/>
            </a:endParaRPr>
          </a:p>
        </p:txBody>
      </p:sp>
      <p:sp>
        <p:nvSpPr>
          <p:cNvPr id="9" name="TextBox 8"/>
          <p:cNvSpPr txBox="1"/>
          <p:nvPr/>
        </p:nvSpPr>
        <p:spPr>
          <a:xfrm>
            <a:off x="212598" y="428515"/>
            <a:ext cx="6259766" cy="2954655"/>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The Lord Appeared to Saul (vv. 1-9)</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The Lord Sent Ananias (vv. 10-19)</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Will find him praying (v. 11)</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Lay hands – receive sight (v. 12)</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Ananias was reluctant (vv. 13-14)</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God had chosen him (vv. 15-16)</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Ananias went (vv. 17-19)</a:t>
            </a:r>
            <a:endParaRPr lang="en-US" sz="2400" i="1" dirty="0">
              <a:solidFill>
                <a:prstClr val="black"/>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42514702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4" end="4"/>
                                            </p:txEl>
                                          </p:spTgt>
                                        </p:tgtEl>
                                        <p:attrNameLst>
                                          <p:attrName>style.visibility</p:attrName>
                                        </p:attrNameLst>
                                      </p:cBhvr>
                                      <p:to>
                                        <p:strVal val="visible"/>
                                      </p:to>
                                    </p:set>
                                    <p:animEffect transition="in" filter="fade">
                                      <p:cBhvr>
                                        <p:cTn id="14" dur="1000"/>
                                        <p:tgtEl>
                                          <p:spTgt spid="9">
                                            <p:txEl>
                                              <p:pRg st="4" end="4"/>
                                            </p:txEl>
                                          </p:spTgt>
                                        </p:tgtEl>
                                      </p:cBhvr>
                                    </p:animEffect>
                                    <p:anim calcmode="lin" valueType="num">
                                      <p:cBhvr>
                                        <p:cTn id="1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1000"/>
                                        <p:tgtEl>
                                          <p:spTgt spid="9">
                                            <p:txEl>
                                              <p:pRg st="5" end="5"/>
                                            </p:txEl>
                                          </p:spTgt>
                                        </p:tgtEl>
                                      </p:cBhvr>
                                    </p:animEffect>
                                    <p:anim calcmode="lin" valueType="num">
                                      <p:cBhvr>
                                        <p:cTn id="22"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fade">
                                      <p:cBhvr>
                                        <p:cTn id="35" dur="1000"/>
                                        <p:tgtEl>
                                          <p:spTgt spid="9">
                                            <p:txEl>
                                              <p:pRg st="7" end="7"/>
                                            </p:txEl>
                                          </p:spTgt>
                                        </p:tgtEl>
                                      </p:cBhvr>
                                    </p:animEffect>
                                    <p:anim calcmode="lin" valueType="num">
                                      <p:cBhvr>
                                        <p:cTn id="36"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Picture 4" descr="2691877826_6169015c13_b.jpg"/>
          <p:cNvPicPr>
            <a:picLocks noChangeAspect="1"/>
          </p:cNvPicPr>
          <p:nvPr/>
        </p:nvPicPr>
        <p:blipFill>
          <a:blip r:embed="rId3" cstate="screen">
            <a:grayscl/>
            <a:lum bright="55000" contrast="-70000"/>
          </a:blip>
          <a:srcRect/>
          <a:stretch>
            <a:fillRect/>
          </a:stretch>
        </p:blipFill>
        <p:spPr>
          <a:xfrm rot="1620681">
            <a:off x="6112115" y="-60083"/>
            <a:ext cx="2743200" cy="2743200"/>
          </a:xfrm>
          <a:prstGeom prst="rect">
            <a:avLst/>
          </a:prstGeom>
          <a:effectLst/>
          <a:scene3d>
            <a:camera prst="orthographicFront"/>
            <a:lightRig rig="threePt" dir="t">
              <a:rot lat="0" lon="0" rev="0"/>
            </a:lightRig>
          </a:scene3d>
          <a:sp3d prstMaterial="softEdge"/>
        </p:spPr>
      </p:pic>
      <p:pic>
        <p:nvPicPr>
          <p:cNvPr id="6" name="Picture 5" descr="2691877826_6169015c13_b.jpg"/>
          <p:cNvPicPr>
            <a:picLocks noChangeAspect="1"/>
          </p:cNvPicPr>
          <p:nvPr/>
        </p:nvPicPr>
        <p:blipFill>
          <a:blip r:embed="rId3" cstate="screen"/>
          <a:srcRect/>
          <a:stretch>
            <a:fillRect/>
          </a:stretch>
        </p:blipFill>
        <p:spPr>
          <a:xfrm rot="1620681">
            <a:off x="6112115" y="-60083"/>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7" name="TextBox 6"/>
          <p:cNvSpPr txBox="1"/>
          <p:nvPr/>
        </p:nvSpPr>
        <p:spPr>
          <a:xfrm rot="1620681">
            <a:off x="6607415" y="70191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8" name="TextBox 7"/>
          <p:cNvSpPr txBox="1"/>
          <p:nvPr/>
        </p:nvSpPr>
        <p:spPr>
          <a:xfrm rot="1620659">
            <a:off x="6256776" y="1828899"/>
            <a:ext cx="1768601"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9:3-17</a:t>
            </a:r>
            <a:endParaRPr lang="en-US" sz="2400" dirty="0">
              <a:solidFill>
                <a:srgbClr val="002060"/>
              </a:solidFill>
              <a:latin typeface="Segoe UI Light" panose="020B0502040204020203" pitchFamily="34" charset="0"/>
            </a:endParaRPr>
          </a:p>
        </p:txBody>
      </p:sp>
      <p:sp>
        <p:nvSpPr>
          <p:cNvPr id="9" name="TextBox 8"/>
          <p:cNvSpPr txBox="1"/>
          <p:nvPr/>
        </p:nvSpPr>
        <p:spPr>
          <a:xfrm>
            <a:off x="212598" y="428515"/>
            <a:ext cx="5883402" cy="3847207"/>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The Lord Appeared to Saul (vv. 1-9)</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The Lord Sent Ananias (vv. 10-19)</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a:solidFill>
                  <a:prstClr val="black"/>
                </a:solidFill>
                <a:latin typeface="Segoe UI Semilight" panose="020B0402040204020203" pitchFamily="34" charset="0"/>
                <a:cs typeface="Segoe UI Semilight" panose="020B0402040204020203" pitchFamily="34" charset="0"/>
              </a:rPr>
              <a:t> </a:t>
            </a:r>
            <a:r>
              <a:rPr lang="en-US" sz="2800" b="1" dirty="0" smtClean="0">
                <a:solidFill>
                  <a:prstClr val="black"/>
                </a:solidFill>
                <a:latin typeface="Segoe UI Semilight" panose="020B0402040204020203" pitchFamily="34" charset="0"/>
                <a:cs typeface="Segoe UI Semilight" panose="020B0402040204020203" pitchFamily="34" charset="0"/>
              </a:rPr>
              <a:t>Purpose: Chosen Apostle (vv</a:t>
            </a:r>
            <a:r>
              <a:rPr lang="en-US" sz="2800" b="1" dirty="0" smtClean="0">
                <a:latin typeface="Segoe UI Semilight" panose="020B0402040204020203" pitchFamily="34" charset="0"/>
                <a:cs typeface="Segoe UI Semilight" panose="020B0402040204020203" pitchFamily="34" charset="0"/>
              </a:rPr>
              <a:t>. 15-16)</a:t>
            </a:r>
          </a:p>
          <a:p>
            <a:pPr marL="342900" indent="-342900">
              <a:buFont typeface="+mj-lt"/>
              <a:buAutoNum type="alphaUcPeriod"/>
            </a:pPr>
            <a:endParaRPr lang="en-US" sz="800" b="1" dirty="0" smtClean="0">
              <a:latin typeface="Segoe UI Semilight" panose="020B0402040204020203" pitchFamily="34" charset="0"/>
              <a:cs typeface="Segoe UI Semilight" panose="020B0402040204020203" pitchFamily="34" charset="0"/>
            </a:endParaRP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Qualified him to be an apostle (Acts 1:22; 1 Cor. 9:1)</a:t>
            </a:r>
          </a:p>
          <a:p>
            <a:pPr marL="971550" lvl="1" indent="-514350">
              <a:buFont typeface="+mj-lt"/>
              <a:buAutoNum type="arabicPeriod"/>
            </a:pPr>
            <a:endParaRPr lang="en-US" sz="800" i="1" dirty="0" smtClean="0">
              <a:solidFill>
                <a:prstClr val="black"/>
              </a:solidFill>
              <a:latin typeface="Segoe UI Semilight" panose="020B0402040204020203" pitchFamily="34" charset="0"/>
              <a:cs typeface="Segoe UI Semilight" panose="020B0402040204020203" pitchFamily="34" charset="0"/>
            </a:endParaRP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Sent to the Gentiles (vv. 15-16; 22:21; 26:16-18</a:t>
            </a:r>
            <a:endParaRPr lang="en-US" sz="2400" i="1" dirty="0">
              <a:solidFill>
                <a:prstClr val="black"/>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6233649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6" end="6"/>
                                            </p:txEl>
                                          </p:spTgt>
                                        </p:tgtEl>
                                        <p:attrNameLst>
                                          <p:attrName>style.visibility</p:attrName>
                                        </p:attrNameLst>
                                      </p:cBhvr>
                                      <p:to>
                                        <p:strVal val="visible"/>
                                      </p:to>
                                    </p:set>
                                    <p:animEffect transition="in" filter="fade">
                                      <p:cBhvr>
                                        <p:cTn id="7" dur="1000"/>
                                        <p:tgtEl>
                                          <p:spTgt spid="9">
                                            <p:txEl>
                                              <p:pRg st="6" end="6"/>
                                            </p:txEl>
                                          </p:spTgt>
                                        </p:tgtEl>
                                      </p:cBhvr>
                                    </p:animEffect>
                                    <p:anim calcmode="lin" valueType="num">
                                      <p:cBhvr>
                                        <p:cTn id="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8" end="8"/>
                                            </p:txEl>
                                          </p:spTgt>
                                        </p:tgtEl>
                                        <p:attrNameLst>
                                          <p:attrName>style.visibility</p:attrName>
                                        </p:attrNameLst>
                                      </p:cBhvr>
                                      <p:to>
                                        <p:strVal val="visible"/>
                                      </p:to>
                                    </p:set>
                                    <p:animEffect transition="in" filter="fade">
                                      <p:cBhvr>
                                        <p:cTn id="14" dur="1000"/>
                                        <p:tgtEl>
                                          <p:spTgt spid="9">
                                            <p:txEl>
                                              <p:pRg st="8" end="8"/>
                                            </p:txEl>
                                          </p:spTgt>
                                        </p:tgtEl>
                                      </p:cBhvr>
                                    </p:animEffect>
                                    <p:anim calcmode="lin" valueType="num">
                                      <p:cBhvr>
                                        <p:cTn id="15"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1" y="2590800"/>
            <a:ext cx="8763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4350">
              <a:defRPr sz="2400">
                <a:solidFill>
                  <a:schemeClr val="tx1"/>
                </a:solidFill>
                <a:latin typeface="Times New Roman" panose="02020603050405020304" pitchFamily="18" charset="0"/>
              </a:defRPr>
            </a:lvl1pPr>
            <a:lvl2pPr defTabSz="514350">
              <a:defRPr sz="2400">
                <a:solidFill>
                  <a:schemeClr val="tx1"/>
                </a:solidFill>
                <a:latin typeface="Times New Roman" panose="02020603050405020304" pitchFamily="18" charset="0"/>
              </a:defRPr>
            </a:lvl2pPr>
            <a:lvl3pPr defTabSz="514350">
              <a:defRPr sz="2400">
                <a:solidFill>
                  <a:schemeClr val="tx1"/>
                </a:solidFill>
                <a:latin typeface="Times New Roman" panose="02020603050405020304" pitchFamily="18" charset="0"/>
              </a:defRPr>
            </a:lvl3pPr>
            <a:lvl4pPr defTabSz="514350">
              <a:defRPr sz="2400">
                <a:solidFill>
                  <a:schemeClr val="tx1"/>
                </a:solidFill>
                <a:latin typeface="Times New Roman" panose="02020603050405020304" pitchFamily="18" charset="0"/>
              </a:defRPr>
            </a:lvl4pPr>
            <a:lvl5pPr defTabSz="514350">
              <a:defRPr sz="2400">
                <a:solidFill>
                  <a:schemeClr val="tx1"/>
                </a:solidFill>
                <a:latin typeface="Times New Roman" panose="02020603050405020304" pitchFamily="18" charset="0"/>
              </a:defRPr>
            </a:lvl5pPr>
            <a:lvl6pPr defTabSz="514350" eaLnBrk="0" fontAlgn="base" hangingPunct="0">
              <a:spcBef>
                <a:spcPct val="0"/>
              </a:spcBef>
              <a:spcAft>
                <a:spcPct val="0"/>
              </a:spcAft>
              <a:defRPr sz="2400">
                <a:solidFill>
                  <a:schemeClr val="tx1"/>
                </a:solidFill>
                <a:latin typeface="Times New Roman" panose="02020603050405020304" pitchFamily="18" charset="0"/>
              </a:defRPr>
            </a:lvl6pPr>
            <a:lvl7pPr defTabSz="514350" eaLnBrk="0" fontAlgn="base" hangingPunct="0">
              <a:spcBef>
                <a:spcPct val="0"/>
              </a:spcBef>
              <a:spcAft>
                <a:spcPct val="0"/>
              </a:spcAft>
              <a:defRPr sz="2400">
                <a:solidFill>
                  <a:schemeClr val="tx1"/>
                </a:solidFill>
                <a:latin typeface="Times New Roman" panose="02020603050405020304" pitchFamily="18" charset="0"/>
              </a:defRPr>
            </a:lvl7pPr>
            <a:lvl8pPr defTabSz="514350" eaLnBrk="0" fontAlgn="base" hangingPunct="0">
              <a:spcBef>
                <a:spcPct val="0"/>
              </a:spcBef>
              <a:spcAft>
                <a:spcPct val="0"/>
              </a:spcAft>
              <a:defRPr sz="2400">
                <a:solidFill>
                  <a:schemeClr val="tx1"/>
                </a:solidFill>
                <a:latin typeface="Times New Roman" panose="02020603050405020304" pitchFamily="18" charset="0"/>
              </a:defRPr>
            </a:lvl8pPr>
            <a:lvl9pPr defTabSz="5143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Passion, Zeal &amp; Determination can be rechanneled for good</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God sees potential in those we may not</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Those with strong convictions are sometimes more teachable…</a:t>
            </a:r>
            <a:endParaRPr lang="en-US" sz="4000" dirty="0">
              <a:solidFill>
                <a:srgbClr val="002060"/>
              </a:solidFill>
              <a:latin typeface="Segoe UI Semilight" panose="020B0402040204020203" pitchFamily="34" charset="0"/>
              <a:cs typeface="Segoe UI Semilight" panose="020B0402040204020203" pitchFamily="34" charset="0"/>
            </a:endParaRPr>
          </a:p>
        </p:txBody>
      </p:sp>
      <p:pic>
        <p:nvPicPr>
          <p:cNvPr id="11268" name="Picture 4" descr="https://d2h9sribge1gza.cloudfront.net/billy/billy/Xf_Model_File/6/8/1/2/9/3/5/6812935-AGhOXkxv1vYhoyspycETGGjTHPKsSjBOe8O1k3niuX2MdVStAJa1Sxdm/1/lessons-learned-blackboard-800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7" y="222349"/>
            <a:ext cx="2995613" cy="267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477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8" name="Picture 6" descr="http://content.mycutegraphics.com/graphics/movie/stage-spot-ligh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84432" flipV="1">
            <a:off x="278000" y="4766398"/>
            <a:ext cx="2156248" cy="2953763"/>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5"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5" cstate="screen"/>
          <a:srcRect r="-1641"/>
          <a:stretch>
            <a:fillRect/>
          </a:stretch>
        </p:blipFill>
        <p:spPr>
          <a:xfrm>
            <a:off x="1524000" y="1117937"/>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4"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20193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8" name="TextBox 17"/>
          <p:cNvSpPr txBox="1"/>
          <p:nvPr/>
        </p:nvSpPr>
        <p:spPr>
          <a:xfrm>
            <a:off x="49911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 name="Rectangle 1"/>
          <p:cNvSpPr/>
          <p:nvPr/>
        </p:nvSpPr>
        <p:spPr>
          <a:xfrm>
            <a:off x="1962069" y="0"/>
            <a:ext cx="522373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5"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5" cstate="screen"/>
          <a:srcRect r="-1641"/>
          <a:stretch>
            <a:fillRect/>
          </a:stretch>
        </p:blipFill>
        <p:spPr>
          <a:xfrm>
            <a:off x="5105400" y="3962400"/>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9" name="Picture 18" descr="2691877826_6169015c13_b.jpg"/>
          <p:cNvPicPr>
            <a:picLocks noChangeAspect="1"/>
          </p:cNvPicPr>
          <p:nvPr/>
        </p:nvPicPr>
        <p:blipFill>
          <a:blip r:embed="rId4"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4"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23" name="TextBox 22"/>
          <p:cNvSpPr txBox="1"/>
          <p:nvPr/>
        </p:nvSpPr>
        <p:spPr>
          <a:xfrm>
            <a:off x="2514600" y="4699337"/>
            <a:ext cx="19431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Converted</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pic>
        <p:nvPicPr>
          <p:cNvPr id="27" name="Picture 2" descr="http://www.chaircoversbysylwia.com/uploads/cache/0f8c5039635d8f8e87bb1fa2d1cebea7603b8ec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4254668"/>
            <a:ext cx="2286000" cy="228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9" name="TextBox 28"/>
          <p:cNvSpPr txBox="1"/>
          <p:nvPr/>
        </p:nvSpPr>
        <p:spPr>
          <a:xfrm rot="4174546">
            <a:off x="7381" y="6240664"/>
            <a:ext cx="1066800" cy="400110"/>
          </a:xfrm>
          <a:prstGeom prst="rect">
            <a:avLst/>
          </a:prstGeom>
          <a:noFill/>
        </p:spPr>
        <p:txBody>
          <a:bodyPr wrap="square" rtlCol="0">
            <a:spAutoFit/>
          </a:bodyPr>
          <a:lstStyle/>
          <a:p>
            <a:pPr algn="ctr"/>
            <a:r>
              <a:rPr lang="en-US" sz="2000" dirty="0" smtClean="0">
                <a:solidFill>
                  <a:schemeClr val="bg1"/>
                </a:solidFill>
                <a:latin typeface="Segoe UI Light" panose="020B0502040204020203" pitchFamily="34" charset="0"/>
              </a:rPr>
              <a:t>Acts 9</a:t>
            </a:r>
            <a:endParaRPr lang="en-US" sz="2000" dirty="0">
              <a:solidFill>
                <a:schemeClr val="bg1"/>
              </a:solidFill>
              <a:latin typeface="Segoe UI Light" panose="020B0502040204020203" pitchFamily="34" charset="0"/>
            </a:endParaRPr>
          </a:p>
        </p:txBody>
      </p:sp>
    </p:spTree>
    <p:extLst>
      <p:ext uri="{BB962C8B-B14F-4D97-AF65-F5344CB8AC3E}">
        <p14:creationId xmlns:p14="http://schemas.microsoft.com/office/powerpoint/2010/main" val="19811969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a:stretch>
            <a:fillRect/>
          </a:stretch>
        </p:blipFill>
        <p:spPr>
          <a:xfrm rot="20259349">
            <a:off x="189857" y="113656"/>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a:stretch>
            <a:fillRect/>
          </a:stretch>
        </p:blipFill>
        <p:spPr>
          <a:xfrm rot="20259349">
            <a:off x="189857" y="113656"/>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20259349">
            <a:off x="540083" y="888790"/>
            <a:ext cx="2120776"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Converted</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5" name="TextBox 4"/>
          <p:cNvSpPr txBox="1"/>
          <p:nvPr/>
        </p:nvSpPr>
        <p:spPr>
          <a:xfrm rot="20262951">
            <a:off x="931702" y="2015743"/>
            <a:ext cx="1880707"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9:18-19</a:t>
            </a:r>
            <a:endParaRPr lang="en-US" sz="2400" dirty="0">
              <a:solidFill>
                <a:srgbClr val="002060"/>
              </a:solidFill>
              <a:latin typeface="Segoe UI Light" panose="020B0502040204020203" pitchFamily="34" charset="0"/>
            </a:endParaRPr>
          </a:p>
        </p:txBody>
      </p:sp>
      <p:sp>
        <p:nvSpPr>
          <p:cNvPr id="6" name="TextBox 5"/>
          <p:cNvSpPr txBox="1"/>
          <p:nvPr/>
        </p:nvSpPr>
        <p:spPr>
          <a:xfrm>
            <a:off x="3260599" y="457200"/>
            <a:ext cx="5731001" cy="2739211"/>
          </a:xfrm>
          <a:prstGeom prst="rect">
            <a:avLst/>
          </a:prstGeom>
          <a:noFill/>
        </p:spPr>
        <p:txBody>
          <a:bodyPr wrap="square" rtlCol="0">
            <a:spAutoFit/>
          </a:bodyPr>
          <a:lstStyle/>
          <a:p>
            <a:pPr marL="342900" indent="-342900">
              <a:buFont typeface="+mj-lt"/>
              <a:buAutoNum type="alphaUcPeriod"/>
            </a:pPr>
            <a:r>
              <a:rPr lang="en-US" sz="2800" b="1" dirty="0" smtClean="0">
                <a:latin typeface="Segoe UI Semilight" panose="020B0402040204020203" pitchFamily="34" charset="0"/>
                <a:cs typeface="Segoe UI Semilight" panose="020B0402040204020203" pitchFamily="34" charset="0"/>
              </a:rPr>
              <a:t>Not Converted on the Road</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If so – miserable (v. 9)</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If so – Ananias didn’t know it (Acts 22:16)</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If so – saved without calling on the name of the Lord (Acts 22:16)</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If so – still in his sins (Acts 22:16)</a:t>
            </a:r>
            <a:endParaRPr lang="en-US" sz="2400" i="1"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7308322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a:stretch>
            <a:fillRect/>
          </a:stretch>
        </p:blipFill>
        <p:spPr>
          <a:xfrm rot="20259349">
            <a:off x="189857" y="113656"/>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a:stretch>
            <a:fillRect/>
          </a:stretch>
        </p:blipFill>
        <p:spPr>
          <a:xfrm rot="20259349">
            <a:off x="189857" y="113656"/>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20259349">
            <a:off x="540083" y="888790"/>
            <a:ext cx="2120776"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Converted</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5" name="TextBox 4"/>
          <p:cNvSpPr txBox="1"/>
          <p:nvPr/>
        </p:nvSpPr>
        <p:spPr>
          <a:xfrm rot="20262951">
            <a:off x="931702" y="2015743"/>
            <a:ext cx="1880707"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9:18-19</a:t>
            </a:r>
            <a:endParaRPr lang="en-US" sz="2400" dirty="0">
              <a:solidFill>
                <a:srgbClr val="002060"/>
              </a:solidFill>
              <a:latin typeface="Segoe UI Light" panose="020B0502040204020203" pitchFamily="34" charset="0"/>
            </a:endParaRPr>
          </a:p>
        </p:txBody>
      </p:sp>
      <p:sp>
        <p:nvSpPr>
          <p:cNvPr id="6" name="TextBox 5"/>
          <p:cNvSpPr txBox="1"/>
          <p:nvPr/>
        </p:nvSpPr>
        <p:spPr>
          <a:xfrm>
            <a:off x="3260599" y="457200"/>
            <a:ext cx="5731001" cy="3693319"/>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Not Converted on the Road</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Ananias Told Him What To Do</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Was to be told when got into the city (v. 6; 22:10)</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Not told to pray through (v. 11; 22:16)</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Had to believe (John 8:24)</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Had to repent (Acts 17:30-31)</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Was baptized (v. 18; 22:16)</a:t>
            </a:r>
            <a:endParaRPr lang="en-US" sz="2400" i="1" dirty="0">
              <a:solidFill>
                <a:prstClr val="black"/>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4634121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1" y="2590800"/>
            <a:ext cx="8763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4350">
              <a:defRPr sz="2400">
                <a:solidFill>
                  <a:schemeClr val="tx1"/>
                </a:solidFill>
                <a:latin typeface="Times New Roman" panose="02020603050405020304" pitchFamily="18" charset="0"/>
              </a:defRPr>
            </a:lvl1pPr>
            <a:lvl2pPr defTabSz="514350">
              <a:defRPr sz="2400">
                <a:solidFill>
                  <a:schemeClr val="tx1"/>
                </a:solidFill>
                <a:latin typeface="Times New Roman" panose="02020603050405020304" pitchFamily="18" charset="0"/>
              </a:defRPr>
            </a:lvl2pPr>
            <a:lvl3pPr defTabSz="514350">
              <a:defRPr sz="2400">
                <a:solidFill>
                  <a:schemeClr val="tx1"/>
                </a:solidFill>
                <a:latin typeface="Times New Roman" panose="02020603050405020304" pitchFamily="18" charset="0"/>
              </a:defRPr>
            </a:lvl3pPr>
            <a:lvl4pPr defTabSz="514350">
              <a:defRPr sz="2400">
                <a:solidFill>
                  <a:schemeClr val="tx1"/>
                </a:solidFill>
                <a:latin typeface="Times New Roman" panose="02020603050405020304" pitchFamily="18" charset="0"/>
              </a:defRPr>
            </a:lvl4pPr>
            <a:lvl5pPr defTabSz="514350">
              <a:defRPr sz="2400">
                <a:solidFill>
                  <a:schemeClr val="tx1"/>
                </a:solidFill>
                <a:latin typeface="Times New Roman" panose="02020603050405020304" pitchFamily="18" charset="0"/>
              </a:defRPr>
            </a:lvl5pPr>
            <a:lvl6pPr defTabSz="514350" eaLnBrk="0" fontAlgn="base" hangingPunct="0">
              <a:spcBef>
                <a:spcPct val="0"/>
              </a:spcBef>
              <a:spcAft>
                <a:spcPct val="0"/>
              </a:spcAft>
              <a:defRPr sz="2400">
                <a:solidFill>
                  <a:schemeClr val="tx1"/>
                </a:solidFill>
                <a:latin typeface="Times New Roman" panose="02020603050405020304" pitchFamily="18" charset="0"/>
              </a:defRPr>
            </a:lvl6pPr>
            <a:lvl7pPr defTabSz="514350" eaLnBrk="0" fontAlgn="base" hangingPunct="0">
              <a:spcBef>
                <a:spcPct val="0"/>
              </a:spcBef>
              <a:spcAft>
                <a:spcPct val="0"/>
              </a:spcAft>
              <a:defRPr sz="2400">
                <a:solidFill>
                  <a:schemeClr val="tx1"/>
                </a:solidFill>
                <a:latin typeface="Times New Roman" panose="02020603050405020304" pitchFamily="18" charset="0"/>
              </a:defRPr>
            </a:lvl7pPr>
            <a:lvl8pPr defTabSz="514350" eaLnBrk="0" fontAlgn="base" hangingPunct="0">
              <a:spcBef>
                <a:spcPct val="0"/>
              </a:spcBef>
              <a:spcAft>
                <a:spcPct val="0"/>
              </a:spcAft>
              <a:defRPr sz="2400">
                <a:solidFill>
                  <a:schemeClr val="tx1"/>
                </a:solidFill>
                <a:latin typeface="Times New Roman" panose="02020603050405020304" pitchFamily="18" charset="0"/>
              </a:defRPr>
            </a:lvl8pPr>
            <a:lvl9pPr defTabSz="5143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Lord invites all to salvation – even his enemies</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Saved the same way all men are saved</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“Sinner’s prayer” is not in Bible</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Not saved on the road</a:t>
            </a:r>
            <a:endParaRPr lang="en-US" sz="4000" dirty="0">
              <a:solidFill>
                <a:srgbClr val="002060"/>
              </a:solidFill>
              <a:latin typeface="Segoe UI Semilight" panose="020B0402040204020203" pitchFamily="34" charset="0"/>
              <a:cs typeface="Segoe UI Semilight" panose="020B0402040204020203" pitchFamily="34" charset="0"/>
            </a:endParaRPr>
          </a:p>
        </p:txBody>
      </p:sp>
      <p:pic>
        <p:nvPicPr>
          <p:cNvPr id="11268" name="Picture 4" descr="https://d2h9sribge1gza.cloudfront.net/billy/billy/Xf_Model_File/6/8/1/2/9/3/5/6812935-AGhOXkxv1vYhoyspycETGGjTHPKsSjBOe8O1k3niuX2MdVStAJa1Sxdm/1/lessons-learned-blackboard-800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7" y="222349"/>
            <a:ext cx="2995613" cy="267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420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7" name="Picture 6" descr="http://content.mycutegraphics.com/graphics/movie/stage-spot-ligh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377904" flipH="1" flipV="1">
            <a:off x="6964338" y="4660513"/>
            <a:ext cx="2156248" cy="2953763"/>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5"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5" cstate="screen"/>
          <a:srcRect r="-1641"/>
          <a:stretch>
            <a:fillRect/>
          </a:stretch>
        </p:blipFill>
        <p:spPr>
          <a:xfrm>
            <a:off x="1524000" y="1117937"/>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4"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20193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8" name="TextBox 17"/>
          <p:cNvSpPr txBox="1"/>
          <p:nvPr/>
        </p:nvSpPr>
        <p:spPr>
          <a:xfrm>
            <a:off x="49911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 name="Rectangle 1"/>
          <p:cNvSpPr/>
          <p:nvPr/>
        </p:nvSpPr>
        <p:spPr>
          <a:xfrm>
            <a:off x="1962069" y="0"/>
            <a:ext cx="522373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5"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5" cstate="screen"/>
          <a:srcRect r="-1641"/>
          <a:stretch>
            <a:fillRect/>
          </a:stretch>
        </p:blipFill>
        <p:spPr>
          <a:xfrm>
            <a:off x="5105400" y="3962400"/>
            <a:ext cx="2743200" cy="2743200"/>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3" name="TextBox 12"/>
          <p:cNvSpPr txBox="1"/>
          <p:nvPr/>
        </p:nvSpPr>
        <p:spPr>
          <a:xfrm>
            <a:off x="5600700" y="472440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pic>
        <p:nvPicPr>
          <p:cNvPr id="19" name="Picture 18" descr="2691877826_6169015c13_b.jpg"/>
          <p:cNvPicPr>
            <a:picLocks noChangeAspect="1"/>
          </p:cNvPicPr>
          <p:nvPr/>
        </p:nvPicPr>
        <p:blipFill>
          <a:blip r:embed="rId4"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4"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23" name="TextBox 22"/>
          <p:cNvSpPr txBox="1"/>
          <p:nvPr/>
        </p:nvSpPr>
        <p:spPr>
          <a:xfrm>
            <a:off x="2514600" y="4699337"/>
            <a:ext cx="19812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Converted</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8" name="TextBox 27"/>
          <p:cNvSpPr txBox="1"/>
          <p:nvPr/>
        </p:nvSpPr>
        <p:spPr>
          <a:xfrm rot="18024059">
            <a:off x="8214875" y="6228643"/>
            <a:ext cx="1066800" cy="400110"/>
          </a:xfrm>
          <a:prstGeom prst="rect">
            <a:avLst/>
          </a:prstGeom>
          <a:noFill/>
        </p:spPr>
        <p:txBody>
          <a:bodyPr wrap="square" rtlCol="0">
            <a:spAutoFit/>
          </a:bodyPr>
          <a:lstStyle/>
          <a:p>
            <a:pPr algn="ctr"/>
            <a:r>
              <a:rPr lang="en-US" sz="2000" dirty="0" smtClean="0">
                <a:solidFill>
                  <a:schemeClr val="bg1"/>
                </a:solidFill>
                <a:latin typeface="Segoe UI Light" panose="020B0502040204020203" pitchFamily="34" charset="0"/>
              </a:rPr>
              <a:t>Acts 9</a:t>
            </a:r>
            <a:endParaRPr lang="en-US" sz="2000" dirty="0">
              <a:solidFill>
                <a:schemeClr val="bg1"/>
              </a:solidFill>
              <a:latin typeface="Segoe UI Light" panose="020B0502040204020203" pitchFamily="34" charset="0"/>
            </a:endParaRPr>
          </a:p>
        </p:txBody>
      </p:sp>
    </p:spTree>
    <p:extLst>
      <p:ext uri="{BB962C8B-B14F-4D97-AF65-F5344CB8AC3E}">
        <p14:creationId xmlns:p14="http://schemas.microsoft.com/office/powerpoint/2010/main" val="12488267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r="-1641"/>
          <a:stretch>
            <a:fillRect/>
          </a:stretch>
        </p:blipFill>
        <p:spPr>
          <a:xfrm rot="1097607">
            <a:off x="6268195" y="208805"/>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r="-1641"/>
          <a:stretch>
            <a:fillRect/>
          </a:stretch>
        </p:blipFill>
        <p:spPr>
          <a:xfrm rot="1097607">
            <a:off x="6268195" y="208805"/>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1097607">
            <a:off x="6763495" y="970805"/>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6" name="TextBox 5"/>
          <p:cNvSpPr txBox="1"/>
          <p:nvPr/>
        </p:nvSpPr>
        <p:spPr>
          <a:xfrm rot="1139330">
            <a:off x="6343074" y="2140674"/>
            <a:ext cx="2081490"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9:20-30</a:t>
            </a:r>
            <a:endParaRPr lang="en-US" sz="2400" dirty="0">
              <a:solidFill>
                <a:srgbClr val="002060"/>
              </a:solidFill>
              <a:latin typeface="Segoe UI Light" panose="020B0502040204020203" pitchFamily="34" charset="0"/>
            </a:endParaRPr>
          </a:p>
        </p:txBody>
      </p:sp>
      <p:sp>
        <p:nvSpPr>
          <p:cNvPr id="7" name="TextBox 6"/>
          <p:cNvSpPr txBox="1"/>
          <p:nvPr/>
        </p:nvSpPr>
        <p:spPr>
          <a:xfrm>
            <a:off x="228600" y="304800"/>
            <a:ext cx="5731001" cy="2739211"/>
          </a:xfrm>
          <a:prstGeom prst="rect">
            <a:avLst/>
          </a:prstGeom>
          <a:noFill/>
        </p:spPr>
        <p:txBody>
          <a:bodyPr wrap="square" rtlCol="0">
            <a:spAutoFit/>
          </a:bodyPr>
          <a:lstStyle/>
          <a:p>
            <a:pPr marL="342900" indent="-342900">
              <a:buFont typeface="+mj-lt"/>
              <a:buAutoNum type="alphaUcPeriod"/>
            </a:pPr>
            <a:r>
              <a:rPr lang="en-US" sz="2800" b="1" dirty="0" smtClean="0">
                <a:latin typeface="Segoe UI Semilight" panose="020B0402040204020203" pitchFamily="34" charset="0"/>
                <a:cs typeface="Segoe UI Semilight" panose="020B0402040204020203" pitchFamily="34" charset="0"/>
              </a:rPr>
              <a:t>Proclaimed the Word (vv. 20-22)</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Immediately  (v. 20)</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That Jesus is Son of God (v. 20)</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Confounded the Jews (v. 22)</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Proved Jesus is Christ (v. 22; Acts 26:22-23)</a:t>
            </a:r>
          </a:p>
          <a:p>
            <a:pPr marL="971550" lvl="1" indent="-514350">
              <a:buFont typeface="+mj-lt"/>
              <a:buAutoNum type="arabicPeriod"/>
            </a:pPr>
            <a:r>
              <a:rPr lang="en-US" sz="2400" i="1" dirty="0" smtClean="0">
                <a:latin typeface="Segoe UI Semilight" panose="020B0402040204020203" pitchFamily="34" charset="0"/>
                <a:cs typeface="Segoe UI Semilight" panose="020B0402040204020203" pitchFamily="34" charset="0"/>
              </a:rPr>
              <a:t>Told people to repent (Acts 26:20)</a:t>
            </a:r>
            <a:endParaRPr lang="en-US" sz="2400" i="1"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485808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r="-1641"/>
          <a:stretch>
            <a:fillRect/>
          </a:stretch>
        </p:blipFill>
        <p:spPr>
          <a:xfrm rot="1097607">
            <a:off x="6268195" y="208805"/>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r="-1641"/>
          <a:stretch>
            <a:fillRect/>
          </a:stretch>
        </p:blipFill>
        <p:spPr>
          <a:xfrm rot="1097607">
            <a:off x="6268195" y="208805"/>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1097607">
            <a:off x="6763495" y="970805"/>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6" name="TextBox 5"/>
          <p:cNvSpPr txBox="1"/>
          <p:nvPr/>
        </p:nvSpPr>
        <p:spPr>
          <a:xfrm rot="1139330">
            <a:off x="6343074" y="2140674"/>
            <a:ext cx="2081490"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9:20-30</a:t>
            </a:r>
            <a:endParaRPr lang="en-US" sz="2400" dirty="0">
              <a:solidFill>
                <a:srgbClr val="002060"/>
              </a:solidFill>
              <a:latin typeface="Segoe UI Light" panose="020B0502040204020203" pitchFamily="34" charset="0"/>
            </a:endParaRPr>
          </a:p>
        </p:txBody>
      </p:sp>
      <p:sp>
        <p:nvSpPr>
          <p:cNvPr id="7" name="TextBox 6"/>
          <p:cNvSpPr txBox="1"/>
          <p:nvPr/>
        </p:nvSpPr>
        <p:spPr>
          <a:xfrm>
            <a:off x="228600" y="304800"/>
            <a:ext cx="5907829" cy="3754874"/>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Proclaimed the Word (vv. 20-22)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Accepted the Consequence (vv. 23-25)</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Now faces the persecution he once gave to others (Acts 26:21)</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Knew what he would face before he converted</a:t>
            </a:r>
          </a:p>
          <a:p>
            <a:pPr marL="971550" lvl="1" indent="-514350">
              <a:buFont typeface="+mj-lt"/>
              <a:buAutoNum type="arabicPeriod"/>
            </a:pPr>
            <a:r>
              <a:rPr lang="en-US" sz="2400" i="1" dirty="0" smtClean="0">
                <a:solidFill>
                  <a:prstClr val="black"/>
                </a:solidFill>
                <a:latin typeface="Segoe UI Semilight" panose="020B0402040204020203" pitchFamily="34" charset="0"/>
                <a:cs typeface="Segoe UI Semilight" panose="020B0402040204020203" pitchFamily="34" charset="0"/>
              </a:rPr>
              <a:t>There are consequences to becoming a Christian</a:t>
            </a:r>
          </a:p>
        </p:txBody>
      </p:sp>
    </p:spTree>
    <p:extLst>
      <p:ext uri="{BB962C8B-B14F-4D97-AF65-F5344CB8AC3E}">
        <p14:creationId xmlns:p14="http://schemas.microsoft.com/office/powerpoint/2010/main" val="37066372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r="-1641"/>
          <a:stretch>
            <a:fillRect/>
          </a:stretch>
        </p:blipFill>
        <p:spPr>
          <a:xfrm rot="1097607">
            <a:off x="6268195" y="208805"/>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r="-1641"/>
          <a:stretch>
            <a:fillRect/>
          </a:stretch>
        </p:blipFill>
        <p:spPr>
          <a:xfrm rot="1097607">
            <a:off x="6268195" y="208805"/>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1097607">
            <a:off x="6763495" y="970805"/>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6" name="TextBox 5"/>
          <p:cNvSpPr txBox="1"/>
          <p:nvPr/>
        </p:nvSpPr>
        <p:spPr>
          <a:xfrm rot="1139330">
            <a:off x="6343074" y="2140674"/>
            <a:ext cx="2081490"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9:20-30</a:t>
            </a:r>
            <a:endParaRPr lang="en-US" sz="2400" dirty="0">
              <a:solidFill>
                <a:srgbClr val="002060"/>
              </a:solidFill>
              <a:latin typeface="Segoe UI Light" panose="020B0502040204020203" pitchFamily="34" charset="0"/>
            </a:endParaRPr>
          </a:p>
        </p:txBody>
      </p:sp>
      <p:sp>
        <p:nvSpPr>
          <p:cNvPr id="7" name="TextBox 6"/>
          <p:cNvSpPr txBox="1"/>
          <p:nvPr/>
        </p:nvSpPr>
        <p:spPr>
          <a:xfrm>
            <a:off x="228600" y="304800"/>
            <a:ext cx="5907829" cy="2554545"/>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Proclaimed the Word (vv. 20-22)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Accepted the Consequence (vv. 23-25)</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Identified with a Local Church (vv. 26-28)</a:t>
            </a:r>
          </a:p>
        </p:txBody>
      </p:sp>
    </p:spTree>
    <p:extLst>
      <p:ext uri="{BB962C8B-B14F-4D97-AF65-F5344CB8AC3E}">
        <p14:creationId xmlns:p14="http://schemas.microsoft.com/office/powerpoint/2010/main" val="13212412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Rectangle 1"/>
          <p:cNvSpPr/>
          <p:nvPr/>
        </p:nvSpPr>
        <p:spPr>
          <a:xfrm>
            <a:off x="533400" y="304800"/>
            <a:ext cx="5029200" cy="61245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533400" y="5638800"/>
            <a:ext cx="4953000" cy="762000"/>
          </a:xfrm>
          <a:prstGeom prst="round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p:cNvSpPr/>
          <p:nvPr/>
        </p:nvSpPr>
        <p:spPr>
          <a:xfrm>
            <a:off x="609600" y="3048000"/>
            <a:ext cx="4800600" cy="2362200"/>
          </a:xfrm>
          <a:prstGeom prst="roundRect">
            <a:avLst>
              <a:gd name="adj" fmla="val 82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a:xfrm>
            <a:off x="533400" y="1981200"/>
            <a:ext cx="4876800" cy="762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
          <p:cNvSpPr txBox="1">
            <a:spLocks noChangeArrowheads="1"/>
          </p:cNvSpPr>
          <p:nvPr/>
        </p:nvSpPr>
        <p:spPr bwMode="auto">
          <a:xfrm>
            <a:off x="533400" y="304800"/>
            <a:ext cx="5029200" cy="612457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u="sng" dirty="0">
                <a:latin typeface="Times New Roman" pitchFamily="18" charset="0"/>
                <a:cs typeface="Times New Roman" pitchFamily="18" charset="0"/>
              </a:rPr>
              <a:t>Acts 9:26-28</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26 And when Saul had come to Jerusalem, he tried to join the disciples; but they were all afraid of him, and did not believe that he was a disciple. </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27 But Barnabas took him and brought him to the apostles. And he declared to them how he had seen the Lord on the road, and that He had spoken to him, and how he had preached boldly at Damascus in the name of Jesus. </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28 So he was with them at Jerusalem, coming in and going out. </a:t>
            </a:r>
          </a:p>
        </p:txBody>
      </p:sp>
      <p:cxnSp>
        <p:nvCxnSpPr>
          <p:cNvPr id="7" name="Straight Connector 6"/>
          <p:cNvCxnSpPr/>
          <p:nvPr/>
        </p:nvCxnSpPr>
        <p:spPr>
          <a:xfrm rot="5400000">
            <a:off x="-2971799" y="3429000"/>
            <a:ext cx="6858000" cy="317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6600" y="1905000"/>
            <a:ext cx="2057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2"/>
          <p:cNvGrpSpPr>
            <a:grpSpLocks/>
          </p:cNvGrpSpPr>
          <p:nvPr/>
        </p:nvGrpSpPr>
        <p:grpSpPr bwMode="auto">
          <a:xfrm>
            <a:off x="5257800" y="1162050"/>
            <a:ext cx="3733800" cy="1276350"/>
            <a:chOff x="5410200" y="1143000"/>
            <a:chExt cx="3733800" cy="1276529"/>
          </a:xfrm>
        </p:grpSpPr>
        <p:sp>
          <p:nvSpPr>
            <p:cNvPr id="10" name="TextBox 9"/>
            <p:cNvSpPr txBox="1">
              <a:spLocks noChangeArrowheads="1"/>
            </p:cNvSpPr>
            <p:nvPr/>
          </p:nvSpPr>
          <p:spPr bwMode="auto">
            <a:xfrm>
              <a:off x="5867400" y="1219200"/>
              <a:ext cx="3276600" cy="1200329"/>
            </a:xfrm>
            <a:prstGeom prst="rect">
              <a:avLst/>
            </a:prstGeom>
            <a:solidFill>
              <a:srgbClr val="FFFFFF"/>
            </a:solidFill>
            <a:ln w="9525">
              <a:solidFill>
                <a:srgbClr val="C0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dirty="0">
                  <a:solidFill>
                    <a:srgbClr val="0070C0"/>
                  </a:solidFill>
                </a:rPr>
                <a:t>“join”</a:t>
              </a:r>
            </a:p>
            <a:p>
              <a:pPr eaLnBrk="1" hangingPunct="1"/>
              <a:r>
                <a:rPr lang="en-US" sz="2400" dirty="0">
                  <a:solidFill>
                    <a:srgbClr val="0070C0"/>
                  </a:solidFill>
                </a:rPr>
                <a:t>“identify”</a:t>
              </a:r>
            </a:p>
            <a:p>
              <a:pPr eaLnBrk="1" hangingPunct="1"/>
              <a:r>
                <a:rPr lang="en-US" sz="2400" dirty="0">
                  <a:solidFill>
                    <a:srgbClr val="0070C0"/>
                  </a:solidFill>
                </a:rPr>
                <a:t>“placing </a:t>
              </a:r>
              <a:r>
                <a:rPr lang="en-US" sz="2400" dirty="0" smtClean="0">
                  <a:solidFill>
                    <a:srgbClr val="0070C0"/>
                  </a:solidFill>
                </a:rPr>
                <a:t>membership”</a:t>
              </a:r>
              <a:endParaRPr lang="en-US" sz="2400" dirty="0">
                <a:solidFill>
                  <a:srgbClr val="0070C0"/>
                </a:solidFill>
              </a:endParaRPr>
            </a:p>
          </p:txBody>
        </p:sp>
        <p:sp>
          <p:nvSpPr>
            <p:cNvPr id="11" name="TextBox 10"/>
            <p:cNvSpPr txBox="1">
              <a:spLocks noChangeArrowheads="1"/>
            </p:cNvSpPr>
            <p:nvPr/>
          </p:nvSpPr>
          <p:spPr bwMode="auto">
            <a:xfrm>
              <a:off x="5410200" y="1143000"/>
              <a:ext cx="381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7200">
                  <a:solidFill>
                    <a:srgbClr val="C00000"/>
                  </a:solidFill>
                </a:rPr>
                <a:t>}</a:t>
              </a:r>
            </a:p>
          </p:txBody>
        </p:sp>
      </p:grpSp>
      <p:grpSp>
        <p:nvGrpSpPr>
          <p:cNvPr id="12" name="Group 19"/>
          <p:cNvGrpSpPr>
            <a:grpSpLocks/>
          </p:cNvGrpSpPr>
          <p:nvPr/>
        </p:nvGrpSpPr>
        <p:grpSpPr bwMode="auto">
          <a:xfrm>
            <a:off x="5257800" y="2514600"/>
            <a:ext cx="3581400" cy="1439863"/>
            <a:chOff x="5257800" y="2514600"/>
            <a:chExt cx="3581400" cy="1440597"/>
          </a:xfrm>
        </p:grpSpPr>
        <p:cxnSp>
          <p:nvCxnSpPr>
            <p:cNvPr id="13" name="Straight Arrow Connector 12"/>
            <p:cNvCxnSpPr/>
            <p:nvPr/>
          </p:nvCxnSpPr>
          <p:spPr>
            <a:xfrm>
              <a:off x="5257800" y="2514600"/>
              <a:ext cx="762000" cy="68615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6"/>
            <p:cNvSpPr txBox="1">
              <a:spLocks noChangeArrowheads="1"/>
            </p:cNvSpPr>
            <p:nvPr/>
          </p:nvSpPr>
          <p:spPr bwMode="auto">
            <a:xfrm>
              <a:off x="6096000" y="3124200"/>
              <a:ext cx="2743200" cy="830997"/>
            </a:xfrm>
            <a:prstGeom prst="rect">
              <a:avLst/>
            </a:prstGeom>
            <a:solidFill>
              <a:srgbClr val="FFFFFF"/>
            </a:solidFill>
            <a:ln w="9525">
              <a:solidFill>
                <a:srgbClr val="C0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dirty="0">
                  <a:solidFill>
                    <a:srgbClr val="0070C0"/>
                  </a:solidFill>
                </a:rPr>
                <a:t>Would not accept</a:t>
              </a:r>
            </a:p>
            <a:p>
              <a:pPr eaLnBrk="1" hangingPunct="1"/>
              <a:r>
                <a:rPr lang="en-US" sz="2400" dirty="0">
                  <a:solidFill>
                    <a:srgbClr val="0070C0"/>
                  </a:solidFill>
                </a:rPr>
                <a:t>Just any one</a:t>
              </a:r>
            </a:p>
          </p:txBody>
        </p:sp>
      </p:grpSp>
      <p:grpSp>
        <p:nvGrpSpPr>
          <p:cNvPr id="15" name="Group 21"/>
          <p:cNvGrpSpPr>
            <a:grpSpLocks/>
          </p:cNvGrpSpPr>
          <p:nvPr/>
        </p:nvGrpSpPr>
        <p:grpSpPr bwMode="auto">
          <a:xfrm>
            <a:off x="5334000" y="3810000"/>
            <a:ext cx="3505200" cy="1809750"/>
            <a:chOff x="5257800" y="2514600"/>
            <a:chExt cx="3505200" cy="1809929"/>
          </a:xfrm>
        </p:grpSpPr>
        <p:cxnSp>
          <p:nvCxnSpPr>
            <p:cNvPr id="16" name="Straight Arrow Connector 15"/>
            <p:cNvCxnSpPr/>
            <p:nvPr/>
          </p:nvCxnSpPr>
          <p:spPr>
            <a:xfrm>
              <a:off x="5257800" y="2514600"/>
              <a:ext cx="762000" cy="6858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23"/>
            <p:cNvSpPr txBox="1">
              <a:spLocks noChangeArrowheads="1"/>
            </p:cNvSpPr>
            <p:nvPr/>
          </p:nvSpPr>
          <p:spPr bwMode="auto">
            <a:xfrm>
              <a:off x="5867400" y="3124200"/>
              <a:ext cx="2895600" cy="1200329"/>
            </a:xfrm>
            <a:prstGeom prst="rect">
              <a:avLst/>
            </a:prstGeom>
            <a:solidFill>
              <a:srgbClr val="FFFFFF"/>
            </a:solidFill>
            <a:ln w="9525">
              <a:solidFill>
                <a:srgbClr val="C0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solidFill>
                    <a:srgbClr val="0070C0"/>
                  </a:solidFill>
                </a:rPr>
                <a:t>Gathered information from the person &amp; others</a:t>
              </a:r>
            </a:p>
          </p:txBody>
        </p:sp>
      </p:grpSp>
      <p:grpSp>
        <p:nvGrpSpPr>
          <p:cNvPr id="18" name="Group 30"/>
          <p:cNvGrpSpPr>
            <a:grpSpLocks/>
          </p:cNvGrpSpPr>
          <p:nvPr/>
        </p:nvGrpSpPr>
        <p:grpSpPr bwMode="auto">
          <a:xfrm>
            <a:off x="4800600" y="5943600"/>
            <a:ext cx="4114800" cy="461963"/>
            <a:chOff x="4800600" y="5943600"/>
            <a:chExt cx="4114800" cy="461665"/>
          </a:xfrm>
        </p:grpSpPr>
        <p:cxnSp>
          <p:nvCxnSpPr>
            <p:cNvPr id="19" name="Straight Arrow Connector 18"/>
            <p:cNvCxnSpPr/>
            <p:nvPr/>
          </p:nvCxnSpPr>
          <p:spPr>
            <a:xfrm>
              <a:off x="4800600" y="6172053"/>
              <a:ext cx="1066800" cy="158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27"/>
            <p:cNvSpPr txBox="1">
              <a:spLocks noChangeArrowheads="1"/>
            </p:cNvSpPr>
            <p:nvPr/>
          </p:nvSpPr>
          <p:spPr bwMode="auto">
            <a:xfrm>
              <a:off x="6019800" y="5943600"/>
              <a:ext cx="2895600" cy="461665"/>
            </a:xfrm>
            <a:prstGeom prst="rect">
              <a:avLst/>
            </a:prstGeom>
            <a:solidFill>
              <a:srgbClr val="FFFFFF"/>
            </a:solidFill>
            <a:ln w="9525">
              <a:solidFill>
                <a:srgbClr val="C0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solidFill>
                    <a:srgbClr val="0070C0"/>
                  </a:solidFill>
                </a:rPr>
                <a:t>Accepted &amp; Active</a:t>
              </a:r>
            </a:p>
          </p:txBody>
        </p:sp>
      </p:grpSp>
    </p:spTree>
    <p:extLst>
      <p:ext uri="{BB962C8B-B14F-4D97-AF65-F5344CB8AC3E}">
        <p14:creationId xmlns:p14="http://schemas.microsoft.com/office/powerpoint/2010/main" val="29805301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descr="2691877826_6169015c13_b.jpg"/>
          <p:cNvPicPr>
            <a:picLocks noChangeAspect="1"/>
          </p:cNvPicPr>
          <p:nvPr/>
        </p:nvPicPr>
        <p:blipFill>
          <a:blip r:embed="rId3" cstate="screen">
            <a:grayscl/>
            <a:lum bright="55000" contrast="-70000"/>
          </a:blip>
          <a:srcRect r="-1641"/>
          <a:stretch>
            <a:fillRect/>
          </a:stretch>
        </p:blipFill>
        <p:spPr>
          <a:xfrm rot="1097607">
            <a:off x="6268195" y="208805"/>
            <a:ext cx="2743200" cy="2743200"/>
          </a:xfrm>
          <a:prstGeom prst="rect">
            <a:avLst/>
          </a:prstGeom>
          <a:effectLst/>
          <a:scene3d>
            <a:camera prst="orthographicFront"/>
            <a:lightRig rig="threePt" dir="t">
              <a:rot lat="0" lon="0" rev="0"/>
            </a:lightRig>
          </a:scene3d>
          <a:sp3d prstMaterial="softEdge"/>
        </p:spPr>
      </p:pic>
      <p:pic>
        <p:nvPicPr>
          <p:cNvPr id="3" name="Picture 2" descr="2691877826_6169015c13_b.jpg"/>
          <p:cNvPicPr>
            <a:picLocks noChangeAspect="1"/>
          </p:cNvPicPr>
          <p:nvPr/>
        </p:nvPicPr>
        <p:blipFill>
          <a:blip r:embed="rId3" cstate="screen"/>
          <a:srcRect r="-1641"/>
          <a:stretch>
            <a:fillRect/>
          </a:stretch>
        </p:blipFill>
        <p:spPr>
          <a:xfrm rot="1097607">
            <a:off x="6268195" y="208805"/>
            <a:ext cx="2743200" cy="2743200"/>
          </a:xfrm>
          <a:prstGeom prst="frame">
            <a:avLst>
              <a:gd name="adj1" fmla="val 12500"/>
            </a:avLst>
          </a:prstGeom>
          <a:blipFill>
            <a:blip r:embed="rId4"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4" name="TextBox 3"/>
          <p:cNvSpPr txBox="1"/>
          <p:nvPr/>
        </p:nvSpPr>
        <p:spPr>
          <a:xfrm rot="1097607">
            <a:off x="6763495" y="970805"/>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6" name="TextBox 5"/>
          <p:cNvSpPr txBox="1"/>
          <p:nvPr/>
        </p:nvSpPr>
        <p:spPr>
          <a:xfrm rot="1139330">
            <a:off x="6343074" y="2140674"/>
            <a:ext cx="2081490" cy="461665"/>
          </a:xfrm>
          <a:prstGeom prst="rect">
            <a:avLst/>
          </a:prstGeom>
          <a:noFill/>
        </p:spPr>
        <p:txBody>
          <a:bodyPr wrap="square" rtlCol="0">
            <a:spAutoFit/>
          </a:bodyPr>
          <a:lstStyle/>
          <a:p>
            <a:pPr algn="ctr"/>
            <a:r>
              <a:rPr lang="en-US" sz="2400" dirty="0" smtClean="0">
                <a:solidFill>
                  <a:srgbClr val="002060"/>
                </a:solidFill>
                <a:latin typeface="Segoe UI Light" panose="020B0502040204020203" pitchFamily="34" charset="0"/>
              </a:rPr>
              <a:t>Acts 9:20-30</a:t>
            </a:r>
            <a:endParaRPr lang="en-US" sz="2400" dirty="0">
              <a:solidFill>
                <a:srgbClr val="002060"/>
              </a:solidFill>
              <a:latin typeface="Segoe UI Light" panose="020B0502040204020203" pitchFamily="34" charset="0"/>
            </a:endParaRPr>
          </a:p>
        </p:txBody>
      </p:sp>
      <p:sp>
        <p:nvSpPr>
          <p:cNvPr id="7" name="TextBox 6"/>
          <p:cNvSpPr txBox="1"/>
          <p:nvPr/>
        </p:nvSpPr>
        <p:spPr>
          <a:xfrm>
            <a:off x="228600" y="304800"/>
            <a:ext cx="5907829" cy="4431983"/>
          </a:xfrm>
          <a:prstGeom prst="rect">
            <a:avLst/>
          </a:prstGeom>
          <a:noFill/>
        </p:spPr>
        <p:txBody>
          <a:bodyPr wrap="square" rtlCol="0">
            <a:spAutoFit/>
          </a:bodyPr>
          <a:lstStyle/>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Proclaimed the Word (vv. 20-22)</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Accepted the Consequence (vv. 23-25)</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Identified with a Local Church (vv. 26-28)</a:t>
            </a:r>
          </a:p>
          <a:p>
            <a:pPr marL="342900" indent="-342900">
              <a:buFont typeface="+mj-lt"/>
              <a:buAutoNum type="alphaUcPeriod"/>
            </a:pPr>
            <a:endParaRPr lang="en-US" sz="1000" b="1" dirty="0">
              <a:solidFill>
                <a:prstClr val="black"/>
              </a:solidFill>
              <a:latin typeface="Segoe UI Semilight" panose="020B0402040204020203" pitchFamily="34" charset="0"/>
              <a:cs typeface="Segoe UI Semilight" panose="020B0402040204020203" pitchFamily="34" charset="0"/>
            </a:endParaRPr>
          </a:p>
          <a:p>
            <a:pPr marL="342900" indent="-342900">
              <a:buFont typeface="+mj-lt"/>
              <a:buAutoNum type="alphaUcPeriod"/>
            </a:pPr>
            <a:r>
              <a:rPr lang="en-US" sz="2800" b="1" dirty="0" smtClean="0">
                <a:solidFill>
                  <a:prstClr val="black"/>
                </a:solidFill>
                <a:latin typeface="Segoe UI Semilight" panose="020B0402040204020203" pitchFamily="34" charset="0"/>
                <a:cs typeface="Segoe UI Semilight" panose="020B0402040204020203" pitchFamily="34" charset="0"/>
              </a:rPr>
              <a:t>Was Active (v. 28)</a:t>
            </a:r>
          </a:p>
          <a:p>
            <a:pPr marL="971550" lvl="1" indent="-514350">
              <a:buFont typeface="+mj-lt"/>
              <a:buAutoNum type="arabicPeriod"/>
            </a:pPr>
            <a:r>
              <a:rPr lang="en-US" sz="2800" i="1" dirty="0" smtClean="0">
                <a:solidFill>
                  <a:prstClr val="black"/>
                </a:solidFill>
                <a:latin typeface="Segoe UI Semilight" panose="020B0402040204020203" pitchFamily="34" charset="0"/>
                <a:cs typeface="Segoe UI Semilight" panose="020B0402040204020203" pitchFamily="34" charset="0"/>
              </a:rPr>
              <a:t>Took part in the work</a:t>
            </a:r>
          </a:p>
          <a:p>
            <a:pPr marL="971550" lvl="1" indent="-514350">
              <a:buFont typeface="+mj-lt"/>
              <a:buAutoNum type="arabicPeriod"/>
            </a:pPr>
            <a:r>
              <a:rPr lang="en-US" sz="2800" i="1" dirty="0" smtClean="0">
                <a:solidFill>
                  <a:prstClr val="black"/>
                </a:solidFill>
                <a:latin typeface="Segoe UI Semilight" panose="020B0402040204020203" pitchFamily="34" charset="0"/>
                <a:cs typeface="Segoe UI Semilight" panose="020B0402040204020203" pitchFamily="34" charset="0"/>
              </a:rPr>
              <a:t>Was involved – what going on</a:t>
            </a:r>
          </a:p>
          <a:p>
            <a:pPr marL="971550" lvl="1" indent="-514350">
              <a:buFont typeface="+mj-lt"/>
              <a:buAutoNum type="arabicPeriod"/>
            </a:pPr>
            <a:r>
              <a:rPr lang="en-US" sz="2800" i="1" dirty="0" smtClean="0">
                <a:solidFill>
                  <a:prstClr val="black"/>
                </a:solidFill>
                <a:latin typeface="Segoe UI Semilight" panose="020B0402040204020203" pitchFamily="34" charset="0"/>
                <a:cs typeface="Segoe UI Semilight" panose="020B0402040204020203" pitchFamily="34" charset="0"/>
              </a:rPr>
              <a:t>Didn’t watch from a distance</a:t>
            </a:r>
          </a:p>
        </p:txBody>
      </p:sp>
    </p:spTree>
    <p:extLst>
      <p:ext uri="{BB962C8B-B14F-4D97-AF65-F5344CB8AC3E}">
        <p14:creationId xmlns:p14="http://schemas.microsoft.com/office/powerpoint/2010/main" val="40158031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Effect transition="in" filter="fade">
                                      <p:cBhvr>
                                        <p:cTn id="7" dur="1000"/>
                                        <p:tgtEl>
                                          <p:spTgt spid="7">
                                            <p:txEl>
                                              <p:pRg st="7" end="7"/>
                                            </p:txEl>
                                          </p:spTgt>
                                        </p:tgtEl>
                                      </p:cBhvr>
                                    </p:animEffect>
                                    <p:anim calcmode="lin" valueType="num">
                                      <p:cBhvr>
                                        <p:cTn id="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8" end="8"/>
                                            </p:txEl>
                                          </p:spTgt>
                                        </p:tgtEl>
                                        <p:attrNameLst>
                                          <p:attrName>style.visibility</p:attrName>
                                        </p:attrNameLst>
                                      </p:cBhvr>
                                      <p:to>
                                        <p:strVal val="visible"/>
                                      </p:to>
                                    </p:set>
                                    <p:animEffect transition="in" filter="fade">
                                      <p:cBhvr>
                                        <p:cTn id="14" dur="1000"/>
                                        <p:tgtEl>
                                          <p:spTgt spid="7">
                                            <p:txEl>
                                              <p:pRg st="8" end="8"/>
                                            </p:txEl>
                                          </p:spTgt>
                                        </p:tgtEl>
                                      </p:cBhvr>
                                    </p:animEffect>
                                    <p:anim calcmode="lin" valueType="num">
                                      <p:cBhvr>
                                        <p:cTn id="15"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9" end="9"/>
                                            </p:txEl>
                                          </p:spTgt>
                                        </p:tgtEl>
                                        <p:attrNameLst>
                                          <p:attrName>style.visibility</p:attrName>
                                        </p:attrNameLst>
                                      </p:cBhvr>
                                      <p:to>
                                        <p:strVal val="visible"/>
                                      </p:to>
                                    </p:set>
                                    <p:animEffect transition="in" filter="fade">
                                      <p:cBhvr>
                                        <p:cTn id="21" dur="1000"/>
                                        <p:tgtEl>
                                          <p:spTgt spid="7">
                                            <p:txEl>
                                              <p:pRg st="9" end="9"/>
                                            </p:txEl>
                                          </p:spTgt>
                                        </p:tgtEl>
                                      </p:cBhvr>
                                    </p:animEffect>
                                    <p:anim calcmode="lin" valueType="num">
                                      <p:cBhvr>
                                        <p:cTn id="22"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2590800"/>
            <a:ext cx="9067801"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4350">
              <a:defRPr sz="2400">
                <a:solidFill>
                  <a:schemeClr val="tx1"/>
                </a:solidFill>
                <a:latin typeface="Times New Roman" panose="02020603050405020304" pitchFamily="18" charset="0"/>
              </a:defRPr>
            </a:lvl1pPr>
            <a:lvl2pPr defTabSz="514350">
              <a:defRPr sz="2400">
                <a:solidFill>
                  <a:schemeClr val="tx1"/>
                </a:solidFill>
                <a:latin typeface="Times New Roman" panose="02020603050405020304" pitchFamily="18" charset="0"/>
              </a:defRPr>
            </a:lvl2pPr>
            <a:lvl3pPr defTabSz="514350">
              <a:defRPr sz="2400">
                <a:solidFill>
                  <a:schemeClr val="tx1"/>
                </a:solidFill>
                <a:latin typeface="Times New Roman" panose="02020603050405020304" pitchFamily="18" charset="0"/>
              </a:defRPr>
            </a:lvl3pPr>
            <a:lvl4pPr defTabSz="514350">
              <a:defRPr sz="2400">
                <a:solidFill>
                  <a:schemeClr val="tx1"/>
                </a:solidFill>
                <a:latin typeface="Times New Roman" panose="02020603050405020304" pitchFamily="18" charset="0"/>
              </a:defRPr>
            </a:lvl4pPr>
            <a:lvl5pPr defTabSz="514350">
              <a:defRPr sz="2400">
                <a:solidFill>
                  <a:schemeClr val="tx1"/>
                </a:solidFill>
                <a:latin typeface="Times New Roman" panose="02020603050405020304" pitchFamily="18" charset="0"/>
              </a:defRPr>
            </a:lvl5pPr>
            <a:lvl6pPr defTabSz="514350" eaLnBrk="0" fontAlgn="base" hangingPunct="0">
              <a:spcBef>
                <a:spcPct val="0"/>
              </a:spcBef>
              <a:spcAft>
                <a:spcPct val="0"/>
              </a:spcAft>
              <a:defRPr sz="2400">
                <a:solidFill>
                  <a:schemeClr val="tx1"/>
                </a:solidFill>
                <a:latin typeface="Times New Roman" panose="02020603050405020304" pitchFamily="18" charset="0"/>
              </a:defRPr>
            </a:lvl6pPr>
            <a:lvl7pPr defTabSz="514350" eaLnBrk="0" fontAlgn="base" hangingPunct="0">
              <a:spcBef>
                <a:spcPct val="0"/>
              </a:spcBef>
              <a:spcAft>
                <a:spcPct val="0"/>
              </a:spcAft>
              <a:defRPr sz="2400">
                <a:solidFill>
                  <a:schemeClr val="tx1"/>
                </a:solidFill>
                <a:latin typeface="Times New Roman" panose="02020603050405020304" pitchFamily="18" charset="0"/>
              </a:defRPr>
            </a:lvl7pPr>
            <a:lvl8pPr defTabSz="514350" eaLnBrk="0" fontAlgn="base" hangingPunct="0">
              <a:spcBef>
                <a:spcPct val="0"/>
              </a:spcBef>
              <a:spcAft>
                <a:spcPct val="0"/>
              </a:spcAft>
              <a:defRPr sz="2400">
                <a:solidFill>
                  <a:schemeClr val="tx1"/>
                </a:solidFill>
                <a:latin typeface="Times New Roman" panose="02020603050405020304" pitchFamily="18" charset="0"/>
              </a:defRPr>
            </a:lvl8pPr>
            <a:lvl9pPr defTabSz="5143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Share the gospel with others</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Placing membership</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Churches can’t just accept anyone</a:t>
            </a:r>
          </a:p>
          <a:p>
            <a:pPr marL="571500" indent="-571500">
              <a:buFont typeface="Arial" panose="020B0604020202020204" pitchFamily="34" charset="0"/>
              <a:buChar char="•"/>
            </a:pPr>
            <a:r>
              <a:rPr lang="en-US" sz="4000" dirty="0" smtClean="0">
                <a:solidFill>
                  <a:srgbClr val="002060"/>
                </a:solidFill>
                <a:latin typeface="Segoe UI Semilight" panose="020B0402040204020203" pitchFamily="34" charset="0"/>
                <a:cs typeface="Segoe UI Semilight" panose="020B0402040204020203" pitchFamily="34" charset="0"/>
              </a:rPr>
              <a:t>Should be active in local church</a:t>
            </a:r>
            <a:endParaRPr lang="en-US" sz="4000" dirty="0">
              <a:solidFill>
                <a:srgbClr val="002060"/>
              </a:solidFill>
              <a:latin typeface="Segoe UI Semilight" panose="020B0402040204020203" pitchFamily="34" charset="0"/>
              <a:cs typeface="Segoe UI Semilight" panose="020B0402040204020203" pitchFamily="34" charset="0"/>
            </a:endParaRPr>
          </a:p>
        </p:txBody>
      </p:sp>
      <p:pic>
        <p:nvPicPr>
          <p:cNvPr id="11268" name="Picture 4" descr="https://d2h9sribge1gza.cloudfront.net/billy/billy/Xf_Model_File/6/8/1/2/9/3/5/6812935-AGhOXkxv1vYhoyspycETGGjTHPKsSjBOe8O1k3niuX2MdVStAJa1Sxdm/1/lessons-learned-blackboard-800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7" y="222349"/>
            <a:ext cx="2995613" cy="267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3526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25" name="Straight Connector 24"/>
          <p:cNvCxnSpPr/>
          <p:nvPr/>
        </p:nvCxnSpPr>
        <p:spPr>
          <a:xfrm>
            <a:off x="0" y="41132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3960812"/>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295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143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4495800" y="1117937"/>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1524000" y="1117937"/>
            <a:ext cx="2743200" cy="274320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4" cstate="screen"/>
          <a:srcRect r="-1641"/>
          <a:stretch>
            <a:fillRect/>
          </a:stretch>
        </p:blipFill>
        <p:spPr>
          <a:xfrm>
            <a:off x="1524000" y="1117937"/>
            <a:ext cx="2743200" cy="274320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4495800" y="11179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20193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Contrary</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18" name="TextBox 17"/>
          <p:cNvSpPr txBox="1"/>
          <p:nvPr/>
        </p:nvSpPr>
        <p:spPr>
          <a:xfrm>
            <a:off x="4991100" y="1879937"/>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Chosen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
        <p:nvSpPr>
          <p:cNvPr id="2" name="Rectangle 1"/>
          <p:cNvSpPr/>
          <p:nvPr/>
        </p:nvSpPr>
        <p:spPr>
          <a:xfrm>
            <a:off x="1962069" y="0"/>
            <a:ext cx="5223739"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smtClean="0">
                <a:ln/>
                <a:solidFill>
                  <a:srgbClr val="9BBB59"/>
                </a:solidFill>
                <a:latin typeface="Segoe UI Semilight" panose="020B0402040204020203" pitchFamily="34" charset="0"/>
                <a:cs typeface="Segoe UI Semilight" panose="020B0402040204020203" pitchFamily="34" charset="0"/>
              </a:rPr>
              <a:t>Pictures of Saul</a:t>
            </a:r>
            <a:endParaRPr lang="en-US" sz="6000" b="1" dirty="0">
              <a:ln/>
              <a:solidFill>
                <a:srgbClr val="9BBB59"/>
              </a:solidFill>
              <a:latin typeface="Segoe UI Semilight" panose="020B0402040204020203" pitchFamily="34" charset="0"/>
              <a:cs typeface="Segoe UI Semilight" panose="020B0402040204020203" pitchFamily="34" charset="0"/>
            </a:endParaRPr>
          </a:p>
        </p:txBody>
      </p:sp>
      <p:pic>
        <p:nvPicPr>
          <p:cNvPr id="11" name="Picture 10" descr="2691877826_6169015c13_b.jpg"/>
          <p:cNvPicPr>
            <a:picLocks noChangeAspect="1"/>
          </p:cNvPicPr>
          <p:nvPr/>
        </p:nvPicPr>
        <p:blipFill>
          <a:blip r:embed="rId4" cstate="screen">
            <a:grayscl/>
            <a:lum bright="55000" contrast="-70000"/>
          </a:blip>
          <a:srcRect r="-1641"/>
          <a:stretch>
            <a:fillRect/>
          </a:stretch>
        </p:blipFill>
        <p:spPr>
          <a:xfrm>
            <a:off x="5105400" y="3962400"/>
            <a:ext cx="2743200" cy="2743200"/>
          </a:xfrm>
          <a:prstGeom prst="rect">
            <a:avLst/>
          </a:prstGeom>
          <a:effectLst/>
          <a:scene3d>
            <a:camera prst="orthographicFront"/>
            <a:lightRig rig="threePt" dir="t">
              <a:rot lat="0" lon="0" rev="0"/>
            </a:lightRig>
          </a:scene3d>
          <a:sp3d prstMaterial="softEdge"/>
        </p:spPr>
      </p:pic>
      <p:pic>
        <p:nvPicPr>
          <p:cNvPr id="12" name="Picture 11" descr="2691877826_6169015c13_b.jpg"/>
          <p:cNvPicPr>
            <a:picLocks noChangeAspect="1"/>
          </p:cNvPicPr>
          <p:nvPr/>
        </p:nvPicPr>
        <p:blipFill>
          <a:blip r:embed="rId4" cstate="screen"/>
          <a:srcRect r="-1641"/>
          <a:stretch>
            <a:fillRect/>
          </a:stretch>
        </p:blipFill>
        <p:spPr>
          <a:xfrm>
            <a:off x="5105400" y="3962400"/>
            <a:ext cx="2743200" cy="274320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3" name="TextBox 12"/>
          <p:cNvSpPr txBox="1"/>
          <p:nvPr/>
        </p:nvSpPr>
        <p:spPr>
          <a:xfrm>
            <a:off x="5600700" y="4724400"/>
            <a:ext cx="17526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Christian</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pic>
        <p:nvPicPr>
          <p:cNvPr id="19" name="Picture 18" descr="2691877826_6169015c13_b.jpg"/>
          <p:cNvPicPr>
            <a:picLocks noChangeAspect="1"/>
          </p:cNvPicPr>
          <p:nvPr/>
        </p:nvPicPr>
        <p:blipFill>
          <a:blip r:embed="rId3" cstate="screen">
            <a:grayscl/>
            <a:lum bright="55000" contrast="-70000"/>
          </a:blip>
          <a:srcRect/>
          <a:stretch>
            <a:fillRect/>
          </a:stretch>
        </p:blipFill>
        <p:spPr>
          <a:xfrm>
            <a:off x="2133600" y="3937337"/>
            <a:ext cx="2743200" cy="2743200"/>
          </a:xfrm>
          <a:prstGeom prst="rect">
            <a:avLst/>
          </a:prstGeom>
          <a:effectLst/>
          <a:scene3d>
            <a:camera prst="orthographicFront"/>
            <a:lightRig rig="threePt" dir="t">
              <a:rot lat="0" lon="0" rev="0"/>
            </a:lightRig>
          </a:scene3d>
          <a:sp3d prstMaterial="softEdge"/>
        </p:spPr>
      </p:pic>
      <p:pic>
        <p:nvPicPr>
          <p:cNvPr id="22" name="Picture 21" descr="2691877826_6169015c13_b.jpg"/>
          <p:cNvPicPr>
            <a:picLocks noChangeAspect="1"/>
          </p:cNvPicPr>
          <p:nvPr/>
        </p:nvPicPr>
        <p:blipFill>
          <a:blip r:embed="rId3" cstate="screen"/>
          <a:srcRect/>
          <a:stretch>
            <a:fillRect/>
          </a:stretch>
        </p:blipFill>
        <p:spPr>
          <a:xfrm>
            <a:off x="2133600" y="3937337"/>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23" name="TextBox 22"/>
          <p:cNvSpPr txBox="1"/>
          <p:nvPr/>
        </p:nvSpPr>
        <p:spPr>
          <a:xfrm>
            <a:off x="2438400" y="4699337"/>
            <a:ext cx="2057400" cy="1015663"/>
          </a:xfrm>
          <a:prstGeom prst="rect">
            <a:avLst/>
          </a:prstGeom>
          <a:noFill/>
        </p:spPr>
        <p:txBody>
          <a:bodyPr wrap="square" rtlCol="0">
            <a:spAutoFit/>
          </a:bodyPr>
          <a:lstStyle/>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Converted</a:t>
            </a:r>
          </a:p>
          <a:p>
            <a:pPr algn="ctr"/>
            <a:r>
              <a:rPr lang="en-US" sz="3000" dirty="0" smtClean="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rPr>
              <a:t>Man</a:t>
            </a:r>
            <a:endParaRPr lang="en-US" sz="3000" dirty="0">
              <a:solidFill>
                <a:srgbClr val="C00000"/>
              </a:solidFill>
              <a:effectLst>
                <a:outerShdw blurRad="38100" dist="38100" dir="2700000" algn="tl">
                  <a:srgbClr val="000000">
                    <a:alpha val="43137"/>
                  </a:srgbClr>
                </a:outerShdw>
              </a:effectLst>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13004584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3B3A39-E5CB-4FD1-8041-A43758E93A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Frames with faded pictures and text</Template>
  <TotalTime>1555</TotalTime>
  <Words>46557</Words>
  <Application>Microsoft Office PowerPoint</Application>
  <PresentationFormat>On-screen Show (4:3)</PresentationFormat>
  <Paragraphs>2267</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Segoe UI Semilight</vt:lpstr>
      <vt:lpstr>Calibri</vt:lpstr>
      <vt:lpstr>Segoe UI Light</vt:lpstr>
      <vt:lpstr>Arial</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keywords/>
  <cp:lastModifiedBy>DonnieV</cp:lastModifiedBy>
  <cp:revision>45</cp:revision>
  <dcterms:created xsi:type="dcterms:W3CDTF">2014-02-28T03:41:12Z</dcterms:created>
  <dcterms:modified xsi:type="dcterms:W3CDTF">2014-03-12T12:19:32Z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TC018814349991</vt:lpwstr>
  </property>
</Properties>
</file>