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  <p:sldMasterId id="2147483696" r:id="rId4"/>
  </p:sldMasterIdLst>
  <p:handoutMasterIdLst>
    <p:handoutMasterId r:id="rId37"/>
  </p:handoutMasterIdLst>
  <p:sldIdLst>
    <p:sldId id="289" r:id="rId5"/>
    <p:sldId id="282" r:id="rId6"/>
    <p:sldId id="290" r:id="rId7"/>
    <p:sldId id="263" r:id="rId8"/>
    <p:sldId id="264" r:id="rId9"/>
    <p:sldId id="281" r:id="rId10"/>
    <p:sldId id="292" r:id="rId11"/>
    <p:sldId id="293" r:id="rId12"/>
    <p:sldId id="274" r:id="rId13"/>
    <p:sldId id="283" r:id="rId14"/>
    <p:sldId id="294" r:id="rId15"/>
    <p:sldId id="295" r:id="rId16"/>
    <p:sldId id="275" r:id="rId17"/>
    <p:sldId id="284" r:id="rId18"/>
    <p:sldId id="296" r:id="rId19"/>
    <p:sldId id="297" r:id="rId20"/>
    <p:sldId id="298" r:id="rId21"/>
    <p:sldId id="276" r:id="rId22"/>
    <p:sldId id="285" r:id="rId23"/>
    <p:sldId id="299" r:id="rId24"/>
    <p:sldId id="300" r:id="rId25"/>
    <p:sldId id="301" r:id="rId26"/>
    <p:sldId id="277" r:id="rId27"/>
    <p:sldId id="286" r:id="rId28"/>
    <p:sldId id="307" r:id="rId29"/>
    <p:sldId id="278" r:id="rId30"/>
    <p:sldId id="287" r:id="rId31"/>
    <p:sldId id="308" r:id="rId32"/>
    <p:sldId id="279" r:id="rId33"/>
    <p:sldId id="288" r:id="rId34"/>
    <p:sldId id="309" r:id="rId35"/>
    <p:sldId id="280" r:id="rId36"/>
  </p:sldIdLst>
  <p:sldSz cx="9144000" cy="6858000" type="screen4x3"/>
  <p:notesSz cx="7077075" cy="9363075"/>
  <p:embeddedFontLst>
    <p:embeddedFont>
      <p:font typeface="Impact" panose="020B0806030902050204" pitchFamily="34" charset="0"/>
      <p:regular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Arial Narrow" panose="020B0606020202030204" pitchFamily="34" charset="0"/>
      <p:regular r:id="rId43"/>
      <p:bold r:id="rId44"/>
      <p:italic r:id="rId45"/>
      <p:boldItalic r:id="rId46"/>
    </p:embeddedFont>
    <p:embeddedFont>
      <p:font typeface="Calibri Light" panose="020F0302020204030204" pitchFamily="34" charset="0"/>
      <p:regular r:id="rId47"/>
      <p:italic r:id="rId48"/>
    </p:embeddedFont>
    <p:embeddedFont>
      <p:font typeface="CopperPlate" panose="02020500000000000000" pitchFamily="18" charset="0"/>
      <p:regular r:id="rId49"/>
      <p:bold r:id="rId50"/>
      <p:italic r:id="rId51"/>
      <p:boldItalic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2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6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2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font" Target="fonts/font13.fntdata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font" Target="fonts/font4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12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7.fntdata"/><Relationship Id="rId52" Type="http://schemas.openxmlformats.org/officeDocument/2006/relationships/font" Target="fonts/font15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font" Target="fonts/font14.fntdata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438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76BCF7-9A28-443A-B92A-054F2BCB9248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438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C707C-1DB0-43BC-8873-C77BF5777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708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0919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502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6373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7619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3826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598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7597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9513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9069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4222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0633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674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0490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663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6579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4703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637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9019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771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278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5083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7548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7284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7640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0530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6068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9195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565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9578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5673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993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9109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589"/>
            <a:ext cx="6858000" cy="238805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491"/>
            <a:ext cx="6858000" cy="165496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442E10-7FE4-418C-AFE0-3F3AE206365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3685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C2C42-35BB-4D67-8905-24528EC10E7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1275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398"/>
            <a:ext cx="7886700" cy="285239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009"/>
            <a:ext cx="7886700" cy="150018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4C5F16-6054-4D01-8311-802E9D1DDAC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8866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541"/>
            <a:ext cx="3810000" cy="41144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541"/>
            <a:ext cx="3810000" cy="41144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B27403-9731-4B41-B228-775C1FD2528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4494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693"/>
            <a:ext cx="7886700" cy="132499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680482"/>
            <a:ext cx="3868737" cy="824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2505416"/>
            <a:ext cx="3868737" cy="36841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0482"/>
            <a:ext cx="3887788" cy="824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416"/>
            <a:ext cx="3887788" cy="36841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1BB62D-666F-4824-BFDB-C6ADCA56A1C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9805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B3F968-BF79-404C-86A3-4821F2C03E3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3906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FA79C2-5A9F-4327-8973-EC93B906830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0703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457541"/>
            <a:ext cx="2949575" cy="16005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8220"/>
            <a:ext cx="4629150" cy="487305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2058081"/>
            <a:ext cx="2949575" cy="38117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4E691E-3E8A-441D-A780-275B844071A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2326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457541"/>
            <a:ext cx="2949575" cy="16005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8220"/>
            <a:ext cx="4629150" cy="487305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2058081"/>
            <a:ext cx="2949575" cy="38117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A1BC3D-9BCA-4232-90DA-95A5F5CC9C7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817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9B3DCD-0107-4044-A0F8-7E799825203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2866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63286"/>
            <a:ext cx="1943100" cy="593271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63286"/>
            <a:ext cx="5676900" cy="593271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193FCA-F96F-4AF2-B808-CAF3520DB4C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8741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4" descr="http://shoutitforlife.com/wp-content/uploads/2010/07/Point-of-difference.jpg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4" r="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075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4" descr="http://shoutitforlife.com/wp-content/uploads/2010/07/Point-of-difference.jpg"/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4" r="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353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32851-2E1E-4170-BF3B-2A2FEC227C1A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4" descr="http://shoutitforlife.com/wp-content/uploads/2010/07/Point-of-difference.jpg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29" t="16232" r="13566" b="33720"/>
          <a:stretch/>
        </p:blipFill>
        <p:spPr bwMode="auto">
          <a:xfrm>
            <a:off x="7486650" y="140185"/>
            <a:ext cx="1544518" cy="15505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38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63286"/>
            <a:ext cx="7772400" cy="326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541"/>
            <a:ext cx="7772400" cy="4114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9081"/>
            <a:ext cx="19050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9081"/>
            <a:ext cx="28956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9081"/>
            <a:ext cx="19050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E2EDBC-99EA-4A0C-ABEB-AADF4F75595F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910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2" name="Picture 1028" descr="C:\Program Files\MetaCard\Program\Projectr\GIFFiles\Paul 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715964"/>
            <a:ext cx="8391525" cy="545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81001" y="5555796"/>
            <a:ext cx="2819400" cy="914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FFFF"/>
                </a:solidFill>
              </a:rPr>
              <a:t>Acts 18-21</a:t>
            </a:r>
          </a:p>
        </p:txBody>
      </p:sp>
      <p:sp>
        <p:nvSpPr>
          <p:cNvPr id="8" name="Oval 7"/>
          <p:cNvSpPr/>
          <p:nvPr/>
        </p:nvSpPr>
        <p:spPr>
          <a:xfrm>
            <a:off x="161365" y="3355042"/>
            <a:ext cx="3778623" cy="1196787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FF"/>
                </a:solidFill>
                <a:latin typeface="CopperPlate" panose="02020500000000000000" pitchFamily="18" charset="0"/>
              </a:rPr>
              <a:t>Acts </a:t>
            </a:r>
            <a:r>
              <a:rPr lang="en-US" sz="2800" dirty="0" smtClean="0">
                <a:solidFill>
                  <a:srgbClr val="FFFFFF"/>
                </a:solidFill>
                <a:latin typeface="CopperPlate" panose="02020500000000000000" pitchFamily="18" charset="0"/>
              </a:rPr>
              <a:t>21</a:t>
            </a:r>
            <a:endParaRPr lang="en-US" sz="2800" dirty="0">
              <a:solidFill>
                <a:srgbClr val="FFFFFF"/>
              </a:solidFill>
              <a:latin typeface="CopperPlate" panose="02020500000000000000" pitchFamily="18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3345239" y="2904565"/>
            <a:ext cx="3432079" cy="3227403"/>
          </a:xfrm>
          <a:custGeom>
            <a:avLst/>
            <a:gdLst>
              <a:gd name="connsiteX0" fmla="*/ 110655 w 3432079"/>
              <a:gd name="connsiteY0" fmla="*/ 0 h 3227403"/>
              <a:gd name="connsiteX1" fmla="*/ 16526 w 3432079"/>
              <a:gd name="connsiteY1" fmla="*/ 13447 h 3227403"/>
              <a:gd name="connsiteX2" fmla="*/ 3079 w 3432079"/>
              <a:gd name="connsiteY2" fmla="*/ 53788 h 3227403"/>
              <a:gd name="connsiteX3" fmla="*/ 16526 w 3432079"/>
              <a:gd name="connsiteY3" fmla="*/ 228600 h 3227403"/>
              <a:gd name="connsiteX4" fmla="*/ 164443 w 3432079"/>
              <a:gd name="connsiteY4" fmla="*/ 309282 h 3227403"/>
              <a:gd name="connsiteX5" fmla="*/ 124102 w 3432079"/>
              <a:gd name="connsiteY5" fmla="*/ 322729 h 3227403"/>
              <a:gd name="connsiteX6" fmla="*/ 110655 w 3432079"/>
              <a:gd name="connsiteY6" fmla="*/ 363070 h 3227403"/>
              <a:gd name="connsiteX7" fmla="*/ 97208 w 3432079"/>
              <a:gd name="connsiteY7" fmla="*/ 443753 h 3227403"/>
              <a:gd name="connsiteX8" fmla="*/ 110655 w 3432079"/>
              <a:gd name="connsiteY8" fmla="*/ 510988 h 3227403"/>
              <a:gd name="connsiteX9" fmla="*/ 339255 w 3432079"/>
              <a:gd name="connsiteY9" fmla="*/ 484094 h 3227403"/>
              <a:gd name="connsiteX10" fmla="*/ 406490 w 3432079"/>
              <a:gd name="connsiteY10" fmla="*/ 497541 h 3227403"/>
              <a:gd name="connsiteX11" fmla="*/ 446832 w 3432079"/>
              <a:gd name="connsiteY11" fmla="*/ 578223 h 3227403"/>
              <a:gd name="connsiteX12" fmla="*/ 487173 w 3432079"/>
              <a:gd name="connsiteY12" fmla="*/ 605117 h 3227403"/>
              <a:gd name="connsiteX13" fmla="*/ 675432 w 3432079"/>
              <a:gd name="connsiteY13" fmla="*/ 632011 h 3227403"/>
              <a:gd name="connsiteX14" fmla="*/ 742667 w 3432079"/>
              <a:gd name="connsiteY14" fmla="*/ 672353 h 3227403"/>
              <a:gd name="connsiteX15" fmla="*/ 823349 w 3432079"/>
              <a:gd name="connsiteY15" fmla="*/ 726141 h 3227403"/>
              <a:gd name="connsiteX16" fmla="*/ 863690 w 3432079"/>
              <a:gd name="connsiteY16" fmla="*/ 753035 h 3227403"/>
              <a:gd name="connsiteX17" fmla="*/ 957820 w 3432079"/>
              <a:gd name="connsiteY17" fmla="*/ 779929 h 3227403"/>
              <a:gd name="connsiteX18" fmla="*/ 971267 w 3432079"/>
              <a:gd name="connsiteY18" fmla="*/ 820270 h 3227403"/>
              <a:gd name="connsiteX19" fmla="*/ 1051949 w 3432079"/>
              <a:gd name="connsiteY19" fmla="*/ 847164 h 3227403"/>
              <a:gd name="connsiteX20" fmla="*/ 1132632 w 3432079"/>
              <a:gd name="connsiteY20" fmla="*/ 900953 h 3227403"/>
              <a:gd name="connsiteX21" fmla="*/ 1253655 w 3432079"/>
              <a:gd name="connsiteY21" fmla="*/ 1008529 h 3227403"/>
              <a:gd name="connsiteX22" fmla="*/ 1280549 w 3432079"/>
              <a:gd name="connsiteY22" fmla="*/ 1048870 h 3227403"/>
              <a:gd name="connsiteX23" fmla="*/ 1320890 w 3432079"/>
              <a:gd name="connsiteY23" fmla="*/ 1089211 h 3227403"/>
              <a:gd name="connsiteX24" fmla="*/ 1374679 w 3432079"/>
              <a:gd name="connsiteY24" fmla="*/ 1156447 h 3227403"/>
              <a:gd name="connsiteX25" fmla="*/ 1415020 w 3432079"/>
              <a:gd name="connsiteY25" fmla="*/ 1210235 h 3227403"/>
              <a:gd name="connsiteX26" fmla="*/ 1495702 w 3432079"/>
              <a:gd name="connsiteY26" fmla="*/ 1264023 h 3227403"/>
              <a:gd name="connsiteX27" fmla="*/ 1522596 w 3432079"/>
              <a:gd name="connsiteY27" fmla="*/ 1304364 h 3227403"/>
              <a:gd name="connsiteX28" fmla="*/ 1562937 w 3432079"/>
              <a:gd name="connsiteY28" fmla="*/ 1317811 h 3227403"/>
              <a:gd name="connsiteX29" fmla="*/ 1603279 w 3432079"/>
              <a:gd name="connsiteY29" fmla="*/ 1344706 h 3227403"/>
              <a:gd name="connsiteX30" fmla="*/ 1724302 w 3432079"/>
              <a:gd name="connsiteY30" fmla="*/ 1438835 h 3227403"/>
              <a:gd name="connsiteX31" fmla="*/ 1764643 w 3432079"/>
              <a:gd name="connsiteY31" fmla="*/ 1465729 h 3227403"/>
              <a:gd name="connsiteX32" fmla="*/ 1885667 w 3432079"/>
              <a:gd name="connsiteY32" fmla="*/ 1506070 h 3227403"/>
              <a:gd name="connsiteX33" fmla="*/ 1926008 w 3432079"/>
              <a:gd name="connsiteY33" fmla="*/ 1519517 h 3227403"/>
              <a:gd name="connsiteX34" fmla="*/ 2033585 w 3432079"/>
              <a:gd name="connsiteY34" fmla="*/ 1546411 h 3227403"/>
              <a:gd name="connsiteX35" fmla="*/ 2127714 w 3432079"/>
              <a:gd name="connsiteY35" fmla="*/ 1600200 h 3227403"/>
              <a:gd name="connsiteX36" fmla="*/ 2208396 w 3432079"/>
              <a:gd name="connsiteY36" fmla="*/ 1667435 h 3227403"/>
              <a:gd name="connsiteX37" fmla="*/ 2235290 w 3432079"/>
              <a:gd name="connsiteY37" fmla="*/ 1707776 h 3227403"/>
              <a:gd name="connsiteX38" fmla="*/ 2329420 w 3432079"/>
              <a:gd name="connsiteY38" fmla="*/ 1748117 h 3227403"/>
              <a:gd name="connsiteX39" fmla="*/ 2369761 w 3432079"/>
              <a:gd name="connsiteY39" fmla="*/ 1775011 h 3227403"/>
              <a:gd name="connsiteX40" fmla="*/ 2410102 w 3432079"/>
              <a:gd name="connsiteY40" fmla="*/ 1788459 h 3227403"/>
              <a:gd name="connsiteX41" fmla="*/ 2531126 w 3432079"/>
              <a:gd name="connsiteY41" fmla="*/ 1855694 h 3227403"/>
              <a:gd name="connsiteX42" fmla="*/ 2571467 w 3432079"/>
              <a:gd name="connsiteY42" fmla="*/ 1869141 h 3227403"/>
              <a:gd name="connsiteX43" fmla="*/ 2638702 w 3432079"/>
              <a:gd name="connsiteY43" fmla="*/ 1896035 h 3227403"/>
              <a:gd name="connsiteX44" fmla="*/ 2679043 w 3432079"/>
              <a:gd name="connsiteY44" fmla="*/ 1909482 h 3227403"/>
              <a:gd name="connsiteX45" fmla="*/ 2773173 w 3432079"/>
              <a:gd name="connsiteY45" fmla="*/ 1963270 h 3227403"/>
              <a:gd name="connsiteX46" fmla="*/ 2826961 w 3432079"/>
              <a:gd name="connsiteY46" fmla="*/ 1976717 h 3227403"/>
              <a:gd name="connsiteX47" fmla="*/ 2880749 w 3432079"/>
              <a:gd name="connsiteY47" fmla="*/ 2017059 h 3227403"/>
              <a:gd name="connsiteX48" fmla="*/ 2961432 w 3432079"/>
              <a:gd name="connsiteY48" fmla="*/ 2070847 h 3227403"/>
              <a:gd name="connsiteX49" fmla="*/ 3042114 w 3432079"/>
              <a:gd name="connsiteY49" fmla="*/ 2124635 h 3227403"/>
              <a:gd name="connsiteX50" fmla="*/ 3082455 w 3432079"/>
              <a:gd name="connsiteY50" fmla="*/ 2151529 h 3227403"/>
              <a:gd name="connsiteX51" fmla="*/ 3136243 w 3432079"/>
              <a:gd name="connsiteY51" fmla="*/ 2191870 h 3227403"/>
              <a:gd name="connsiteX52" fmla="*/ 3190032 w 3432079"/>
              <a:gd name="connsiteY52" fmla="*/ 2218764 h 3227403"/>
              <a:gd name="connsiteX53" fmla="*/ 3230373 w 3432079"/>
              <a:gd name="connsiteY53" fmla="*/ 2245659 h 3227403"/>
              <a:gd name="connsiteX54" fmla="*/ 3243820 w 3432079"/>
              <a:gd name="connsiteY54" fmla="*/ 2286000 h 3227403"/>
              <a:gd name="connsiteX55" fmla="*/ 3324502 w 3432079"/>
              <a:gd name="connsiteY55" fmla="*/ 2326341 h 3227403"/>
              <a:gd name="connsiteX56" fmla="*/ 3351396 w 3432079"/>
              <a:gd name="connsiteY56" fmla="*/ 2366682 h 3227403"/>
              <a:gd name="connsiteX57" fmla="*/ 3391737 w 3432079"/>
              <a:gd name="connsiteY57" fmla="*/ 2380129 h 3227403"/>
              <a:gd name="connsiteX58" fmla="*/ 3418632 w 3432079"/>
              <a:gd name="connsiteY58" fmla="*/ 2407023 h 3227403"/>
              <a:gd name="connsiteX59" fmla="*/ 3337949 w 3432079"/>
              <a:gd name="connsiteY59" fmla="*/ 2460811 h 3227403"/>
              <a:gd name="connsiteX60" fmla="*/ 3324502 w 3432079"/>
              <a:gd name="connsiteY60" fmla="*/ 2514600 h 3227403"/>
              <a:gd name="connsiteX61" fmla="*/ 3337949 w 3432079"/>
              <a:gd name="connsiteY61" fmla="*/ 2608729 h 3227403"/>
              <a:gd name="connsiteX62" fmla="*/ 3297608 w 3432079"/>
              <a:gd name="connsiteY62" fmla="*/ 2622176 h 3227403"/>
              <a:gd name="connsiteX63" fmla="*/ 3216926 w 3432079"/>
              <a:gd name="connsiteY63" fmla="*/ 2662517 h 3227403"/>
              <a:gd name="connsiteX64" fmla="*/ 3190032 w 3432079"/>
              <a:gd name="connsiteY64" fmla="*/ 2702859 h 3227403"/>
              <a:gd name="connsiteX65" fmla="*/ 3243820 w 3432079"/>
              <a:gd name="connsiteY65" fmla="*/ 2770094 h 3227403"/>
              <a:gd name="connsiteX66" fmla="*/ 3324502 w 3432079"/>
              <a:gd name="connsiteY66" fmla="*/ 2891117 h 3227403"/>
              <a:gd name="connsiteX67" fmla="*/ 3351396 w 3432079"/>
              <a:gd name="connsiteY67" fmla="*/ 2931459 h 3227403"/>
              <a:gd name="connsiteX68" fmla="*/ 3378290 w 3432079"/>
              <a:gd name="connsiteY68" fmla="*/ 3106270 h 3227403"/>
              <a:gd name="connsiteX69" fmla="*/ 3405185 w 3432079"/>
              <a:gd name="connsiteY69" fmla="*/ 3186953 h 3227403"/>
              <a:gd name="connsiteX70" fmla="*/ 3432079 w 3432079"/>
              <a:gd name="connsiteY70" fmla="*/ 3227294 h 3227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3432079" h="3227403">
                <a:moveTo>
                  <a:pt x="110655" y="0"/>
                </a:moveTo>
                <a:cubicBezTo>
                  <a:pt x="79279" y="4482"/>
                  <a:pt x="44875" y="-727"/>
                  <a:pt x="16526" y="13447"/>
                </a:cubicBezTo>
                <a:cubicBezTo>
                  <a:pt x="3848" y="19786"/>
                  <a:pt x="3079" y="39614"/>
                  <a:pt x="3079" y="53788"/>
                </a:cubicBezTo>
                <a:cubicBezTo>
                  <a:pt x="3079" y="112231"/>
                  <a:pt x="-9610" y="176327"/>
                  <a:pt x="16526" y="228600"/>
                </a:cubicBezTo>
                <a:cubicBezTo>
                  <a:pt x="37455" y="270459"/>
                  <a:pt x="117059" y="293487"/>
                  <a:pt x="164443" y="309282"/>
                </a:cubicBezTo>
                <a:cubicBezTo>
                  <a:pt x="150996" y="313764"/>
                  <a:pt x="134125" y="312706"/>
                  <a:pt x="124102" y="322729"/>
                </a:cubicBezTo>
                <a:cubicBezTo>
                  <a:pt x="114079" y="332752"/>
                  <a:pt x="113730" y="349233"/>
                  <a:pt x="110655" y="363070"/>
                </a:cubicBezTo>
                <a:cubicBezTo>
                  <a:pt x="104740" y="389686"/>
                  <a:pt x="101690" y="416859"/>
                  <a:pt x="97208" y="443753"/>
                </a:cubicBezTo>
                <a:cubicBezTo>
                  <a:pt x="101690" y="466165"/>
                  <a:pt x="88972" y="503760"/>
                  <a:pt x="110655" y="510988"/>
                </a:cubicBezTo>
                <a:cubicBezTo>
                  <a:pt x="137181" y="519830"/>
                  <a:pt x="291541" y="492046"/>
                  <a:pt x="339255" y="484094"/>
                </a:cubicBezTo>
                <a:cubicBezTo>
                  <a:pt x="361667" y="488576"/>
                  <a:pt x="386646" y="486202"/>
                  <a:pt x="406490" y="497541"/>
                </a:cubicBezTo>
                <a:cubicBezTo>
                  <a:pt x="448256" y="521407"/>
                  <a:pt x="422128" y="547343"/>
                  <a:pt x="446832" y="578223"/>
                </a:cubicBezTo>
                <a:cubicBezTo>
                  <a:pt x="456928" y="590843"/>
                  <a:pt x="472718" y="597889"/>
                  <a:pt x="487173" y="605117"/>
                </a:cubicBezTo>
                <a:cubicBezTo>
                  <a:pt x="538912" y="630987"/>
                  <a:pt x="637641" y="628576"/>
                  <a:pt x="675432" y="632011"/>
                </a:cubicBezTo>
                <a:cubicBezTo>
                  <a:pt x="735767" y="692348"/>
                  <a:pt x="664116" y="628714"/>
                  <a:pt x="742667" y="672353"/>
                </a:cubicBezTo>
                <a:cubicBezTo>
                  <a:pt x="770922" y="688050"/>
                  <a:pt x="796455" y="708212"/>
                  <a:pt x="823349" y="726141"/>
                </a:cubicBezTo>
                <a:lnTo>
                  <a:pt x="863690" y="753035"/>
                </a:lnTo>
                <a:cubicBezTo>
                  <a:pt x="965972" y="718941"/>
                  <a:pt x="934847" y="699522"/>
                  <a:pt x="957820" y="779929"/>
                </a:cubicBezTo>
                <a:cubicBezTo>
                  <a:pt x="961714" y="793558"/>
                  <a:pt x="959733" y="812031"/>
                  <a:pt x="971267" y="820270"/>
                </a:cubicBezTo>
                <a:cubicBezTo>
                  <a:pt x="994335" y="836747"/>
                  <a:pt x="1051949" y="847164"/>
                  <a:pt x="1051949" y="847164"/>
                </a:cubicBezTo>
                <a:cubicBezTo>
                  <a:pt x="1078843" y="865094"/>
                  <a:pt x="1109776" y="878097"/>
                  <a:pt x="1132632" y="900953"/>
                </a:cubicBezTo>
                <a:cubicBezTo>
                  <a:pt x="1224742" y="993063"/>
                  <a:pt x="1181668" y="960538"/>
                  <a:pt x="1253655" y="1008529"/>
                </a:cubicBezTo>
                <a:cubicBezTo>
                  <a:pt x="1262620" y="1021976"/>
                  <a:pt x="1270203" y="1036455"/>
                  <a:pt x="1280549" y="1048870"/>
                </a:cubicBezTo>
                <a:cubicBezTo>
                  <a:pt x="1292723" y="1063479"/>
                  <a:pt x="1310341" y="1073388"/>
                  <a:pt x="1320890" y="1089211"/>
                </a:cubicBezTo>
                <a:cubicBezTo>
                  <a:pt x="1372851" y="1167154"/>
                  <a:pt x="1284457" y="1096301"/>
                  <a:pt x="1374679" y="1156447"/>
                </a:cubicBezTo>
                <a:cubicBezTo>
                  <a:pt x="1388126" y="1174376"/>
                  <a:pt x="1398269" y="1195345"/>
                  <a:pt x="1415020" y="1210235"/>
                </a:cubicBezTo>
                <a:cubicBezTo>
                  <a:pt x="1439178" y="1231709"/>
                  <a:pt x="1495702" y="1264023"/>
                  <a:pt x="1495702" y="1264023"/>
                </a:cubicBezTo>
                <a:cubicBezTo>
                  <a:pt x="1504667" y="1277470"/>
                  <a:pt x="1509976" y="1294268"/>
                  <a:pt x="1522596" y="1304364"/>
                </a:cubicBezTo>
                <a:cubicBezTo>
                  <a:pt x="1533664" y="1313219"/>
                  <a:pt x="1550259" y="1311472"/>
                  <a:pt x="1562937" y="1317811"/>
                </a:cubicBezTo>
                <a:cubicBezTo>
                  <a:pt x="1577392" y="1325039"/>
                  <a:pt x="1590863" y="1334359"/>
                  <a:pt x="1603279" y="1344706"/>
                </a:cubicBezTo>
                <a:cubicBezTo>
                  <a:pt x="1729670" y="1450032"/>
                  <a:pt x="1520386" y="1302891"/>
                  <a:pt x="1724302" y="1438835"/>
                </a:cubicBezTo>
                <a:cubicBezTo>
                  <a:pt x="1737749" y="1447800"/>
                  <a:pt x="1749311" y="1460618"/>
                  <a:pt x="1764643" y="1465729"/>
                </a:cubicBezTo>
                <a:lnTo>
                  <a:pt x="1885667" y="1506070"/>
                </a:lnTo>
                <a:cubicBezTo>
                  <a:pt x="1899114" y="1510552"/>
                  <a:pt x="1912109" y="1516737"/>
                  <a:pt x="1926008" y="1519517"/>
                </a:cubicBezTo>
                <a:cubicBezTo>
                  <a:pt x="1965467" y="1527409"/>
                  <a:pt x="1997407" y="1530906"/>
                  <a:pt x="2033585" y="1546411"/>
                </a:cubicBezTo>
                <a:cubicBezTo>
                  <a:pt x="2060660" y="1558015"/>
                  <a:pt x="2103884" y="1580342"/>
                  <a:pt x="2127714" y="1600200"/>
                </a:cubicBezTo>
                <a:cubicBezTo>
                  <a:pt x="2231252" y="1686481"/>
                  <a:pt x="2108237" y="1600662"/>
                  <a:pt x="2208396" y="1667435"/>
                </a:cubicBezTo>
                <a:cubicBezTo>
                  <a:pt x="2217361" y="1680882"/>
                  <a:pt x="2222874" y="1697430"/>
                  <a:pt x="2235290" y="1707776"/>
                </a:cubicBezTo>
                <a:cubicBezTo>
                  <a:pt x="2277263" y="1742753"/>
                  <a:pt x="2287382" y="1727098"/>
                  <a:pt x="2329420" y="1748117"/>
                </a:cubicBezTo>
                <a:cubicBezTo>
                  <a:pt x="2343875" y="1755345"/>
                  <a:pt x="2355306" y="1767783"/>
                  <a:pt x="2369761" y="1775011"/>
                </a:cubicBezTo>
                <a:cubicBezTo>
                  <a:pt x="2382439" y="1781350"/>
                  <a:pt x="2397074" y="1782875"/>
                  <a:pt x="2410102" y="1788459"/>
                </a:cubicBezTo>
                <a:cubicBezTo>
                  <a:pt x="2500763" y="1827315"/>
                  <a:pt x="2429105" y="1804684"/>
                  <a:pt x="2531126" y="1855694"/>
                </a:cubicBezTo>
                <a:cubicBezTo>
                  <a:pt x="2543804" y="1862033"/>
                  <a:pt x="2558195" y="1864164"/>
                  <a:pt x="2571467" y="1869141"/>
                </a:cubicBezTo>
                <a:cubicBezTo>
                  <a:pt x="2594068" y="1877616"/>
                  <a:pt x="2616101" y="1887560"/>
                  <a:pt x="2638702" y="1896035"/>
                </a:cubicBezTo>
                <a:cubicBezTo>
                  <a:pt x="2651974" y="1901012"/>
                  <a:pt x="2666365" y="1903143"/>
                  <a:pt x="2679043" y="1909482"/>
                </a:cubicBezTo>
                <a:cubicBezTo>
                  <a:pt x="2757068" y="1948494"/>
                  <a:pt x="2678878" y="1927909"/>
                  <a:pt x="2773173" y="1963270"/>
                </a:cubicBezTo>
                <a:cubicBezTo>
                  <a:pt x="2790477" y="1969759"/>
                  <a:pt x="2809032" y="1972235"/>
                  <a:pt x="2826961" y="1976717"/>
                </a:cubicBezTo>
                <a:cubicBezTo>
                  <a:pt x="2844890" y="1990164"/>
                  <a:pt x="2862389" y="2004207"/>
                  <a:pt x="2880749" y="2017059"/>
                </a:cubicBezTo>
                <a:cubicBezTo>
                  <a:pt x="2907229" y="2035595"/>
                  <a:pt x="2934538" y="2052918"/>
                  <a:pt x="2961432" y="2070847"/>
                </a:cubicBezTo>
                <a:lnTo>
                  <a:pt x="3042114" y="2124635"/>
                </a:lnTo>
                <a:cubicBezTo>
                  <a:pt x="3055561" y="2133600"/>
                  <a:pt x="3069526" y="2141832"/>
                  <a:pt x="3082455" y="2151529"/>
                </a:cubicBezTo>
                <a:cubicBezTo>
                  <a:pt x="3100384" y="2164976"/>
                  <a:pt x="3117238" y="2179992"/>
                  <a:pt x="3136243" y="2191870"/>
                </a:cubicBezTo>
                <a:cubicBezTo>
                  <a:pt x="3153242" y="2202494"/>
                  <a:pt x="3172627" y="2208818"/>
                  <a:pt x="3190032" y="2218764"/>
                </a:cubicBezTo>
                <a:cubicBezTo>
                  <a:pt x="3204064" y="2226782"/>
                  <a:pt x="3216926" y="2236694"/>
                  <a:pt x="3230373" y="2245659"/>
                </a:cubicBezTo>
                <a:cubicBezTo>
                  <a:pt x="3234855" y="2259106"/>
                  <a:pt x="3234965" y="2274932"/>
                  <a:pt x="3243820" y="2286000"/>
                </a:cubicBezTo>
                <a:cubicBezTo>
                  <a:pt x="3262778" y="2309698"/>
                  <a:pt x="3297927" y="2317483"/>
                  <a:pt x="3324502" y="2326341"/>
                </a:cubicBezTo>
                <a:cubicBezTo>
                  <a:pt x="3333467" y="2339788"/>
                  <a:pt x="3338776" y="2356586"/>
                  <a:pt x="3351396" y="2366682"/>
                </a:cubicBezTo>
                <a:cubicBezTo>
                  <a:pt x="3362464" y="2375537"/>
                  <a:pt x="3379583" y="2372836"/>
                  <a:pt x="3391737" y="2380129"/>
                </a:cubicBezTo>
                <a:cubicBezTo>
                  <a:pt x="3402609" y="2386652"/>
                  <a:pt x="3409667" y="2398058"/>
                  <a:pt x="3418632" y="2407023"/>
                </a:cubicBezTo>
                <a:cubicBezTo>
                  <a:pt x="3380123" y="2419859"/>
                  <a:pt x="3361650" y="2419335"/>
                  <a:pt x="3337949" y="2460811"/>
                </a:cubicBezTo>
                <a:cubicBezTo>
                  <a:pt x="3328780" y="2476857"/>
                  <a:pt x="3328984" y="2496670"/>
                  <a:pt x="3324502" y="2514600"/>
                </a:cubicBezTo>
                <a:cubicBezTo>
                  <a:pt x="3328984" y="2545976"/>
                  <a:pt x="3345636" y="2577980"/>
                  <a:pt x="3337949" y="2608729"/>
                </a:cubicBezTo>
                <a:cubicBezTo>
                  <a:pt x="3334511" y="2622480"/>
                  <a:pt x="3310286" y="2615837"/>
                  <a:pt x="3297608" y="2622176"/>
                </a:cubicBezTo>
                <a:cubicBezTo>
                  <a:pt x="3193338" y="2674311"/>
                  <a:pt x="3318324" y="2628718"/>
                  <a:pt x="3216926" y="2662517"/>
                </a:cubicBezTo>
                <a:cubicBezTo>
                  <a:pt x="3207961" y="2675964"/>
                  <a:pt x="3192689" y="2686917"/>
                  <a:pt x="3190032" y="2702859"/>
                </a:cubicBezTo>
                <a:cubicBezTo>
                  <a:pt x="3183537" y="2741830"/>
                  <a:pt x="3220250" y="2754380"/>
                  <a:pt x="3243820" y="2770094"/>
                </a:cubicBezTo>
                <a:lnTo>
                  <a:pt x="3324502" y="2891117"/>
                </a:lnTo>
                <a:lnTo>
                  <a:pt x="3351396" y="2931459"/>
                </a:lnTo>
                <a:cubicBezTo>
                  <a:pt x="3354239" y="2951362"/>
                  <a:pt x="3372071" y="3081394"/>
                  <a:pt x="3378290" y="3106270"/>
                </a:cubicBezTo>
                <a:cubicBezTo>
                  <a:pt x="3385166" y="3133773"/>
                  <a:pt x="3396220" y="3160059"/>
                  <a:pt x="3405185" y="3186953"/>
                </a:cubicBezTo>
                <a:cubicBezTo>
                  <a:pt x="3420050" y="3231546"/>
                  <a:pt x="3404458" y="3227294"/>
                  <a:pt x="3432079" y="3227294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08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 rot="5400000">
            <a:off x="6390780" y="3615014"/>
            <a:ext cx="3778623" cy="1196787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FF"/>
                </a:solidFill>
                <a:latin typeface="CopperPlate" panose="02020500000000000000" pitchFamily="18" charset="0"/>
              </a:rPr>
              <a:t>Acts </a:t>
            </a:r>
            <a:r>
              <a:rPr lang="en-US" sz="2800" dirty="0" smtClean="0">
                <a:solidFill>
                  <a:srgbClr val="FFFFFF"/>
                </a:solidFill>
                <a:latin typeface="CopperPlate" panose="02020500000000000000" pitchFamily="18" charset="0"/>
              </a:rPr>
              <a:t>21</a:t>
            </a:r>
            <a:endParaRPr lang="en-US" sz="2800" dirty="0">
              <a:solidFill>
                <a:srgbClr val="FFFFFF"/>
              </a:solidFill>
              <a:latin typeface="CopperPlate" panose="02020500000000000000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4435" y="282389"/>
            <a:ext cx="65621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Impact" panose="020B0806030902050204" pitchFamily="34" charset="0"/>
              </a:rPr>
              <a:t>Ending the Third Journey &amp;</a:t>
            </a:r>
          </a:p>
          <a:p>
            <a:pPr algn="ctr"/>
            <a:r>
              <a:rPr lang="en-US" sz="3200" dirty="0" smtClean="0">
                <a:latin typeface="Impact" panose="020B0806030902050204" pitchFamily="34" charset="0"/>
              </a:rPr>
              <a:t>Paul Arrested at Jerusalem</a:t>
            </a:r>
            <a:endParaRPr lang="en-US" sz="3200" dirty="0">
              <a:latin typeface="Impact" panose="020B080603090205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3753" y="1574759"/>
            <a:ext cx="7153835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2400" b="1" u="sng" dirty="0" smtClean="0"/>
              <a:t>From Miletus To Jerusalem</a:t>
            </a:r>
            <a:r>
              <a:rPr lang="en-US" sz="2400" dirty="0" smtClean="0"/>
              <a:t> (vv. 1-17)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000" i="1" dirty="0" smtClean="0">
                <a:solidFill>
                  <a:srgbClr val="0070C0"/>
                </a:solidFill>
              </a:rPr>
              <a:t>Sailing from Miletus to </a:t>
            </a:r>
            <a:r>
              <a:rPr lang="en-US" sz="2000" i="1" dirty="0" err="1" smtClean="0">
                <a:solidFill>
                  <a:srgbClr val="0070C0"/>
                </a:solidFill>
              </a:rPr>
              <a:t>Tyre</a:t>
            </a:r>
            <a:r>
              <a:rPr lang="en-US" sz="2000" i="1" dirty="0" smtClean="0">
                <a:solidFill>
                  <a:srgbClr val="0070C0"/>
                </a:solidFill>
              </a:rPr>
              <a:t> (vv. 1-3)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000" i="1" dirty="0" smtClean="0">
                <a:solidFill>
                  <a:srgbClr val="0070C0"/>
                </a:solidFill>
              </a:rPr>
              <a:t>Stayed seven days in </a:t>
            </a:r>
            <a:r>
              <a:rPr lang="en-US" sz="2000" i="1" dirty="0" err="1" smtClean="0">
                <a:solidFill>
                  <a:srgbClr val="0070C0"/>
                </a:solidFill>
              </a:rPr>
              <a:t>Tyre</a:t>
            </a:r>
            <a:r>
              <a:rPr lang="en-US" sz="2000" i="1" dirty="0" smtClean="0">
                <a:solidFill>
                  <a:srgbClr val="0070C0"/>
                </a:solidFill>
              </a:rPr>
              <a:t> with the disciples (vv. 4-6)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000" i="1" dirty="0" smtClean="0">
                <a:solidFill>
                  <a:srgbClr val="0070C0"/>
                </a:solidFill>
              </a:rPr>
              <a:t>Came to Caesarea and stayed with Philip (vv. 7-9)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000" i="1" dirty="0" smtClean="0">
                <a:solidFill>
                  <a:srgbClr val="0070C0"/>
                </a:solidFill>
              </a:rPr>
              <a:t>The prophet </a:t>
            </a:r>
            <a:r>
              <a:rPr lang="en-US" sz="2000" i="1" dirty="0" err="1" smtClean="0">
                <a:solidFill>
                  <a:srgbClr val="0070C0"/>
                </a:solidFill>
              </a:rPr>
              <a:t>Agabus</a:t>
            </a:r>
            <a:r>
              <a:rPr lang="en-US" sz="2000" i="1" dirty="0" smtClean="0">
                <a:solidFill>
                  <a:srgbClr val="0070C0"/>
                </a:solidFill>
              </a:rPr>
              <a:t> foretold of Paul’s arrest and imprisonment (vv. 10-11)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000" i="1" dirty="0" smtClean="0">
                <a:solidFill>
                  <a:srgbClr val="0070C0"/>
                </a:solidFill>
              </a:rPr>
              <a:t>Paul was determined to go to Jerusalem anyway (vv. 12-14)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000" i="1" dirty="0" smtClean="0">
                <a:solidFill>
                  <a:srgbClr val="0070C0"/>
                </a:solidFill>
              </a:rPr>
              <a:t>Paul went to Jerusalem (vv. 15-17)</a:t>
            </a:r>
          </a:p>
          <a:p>
            <a:endParaRPr lang="en-US" dirty="0" smtClean="0"/>
          </a:p>
          <a:p>
            <a:pPr marL="400050" indent="-400050">
              <a:buFont typeface="+mj-lt"/>
              <a:buAutoNum type="romanUcPeriod" startAt="2"/>
            </a:pPr>
            <a:r>
              <a:rPr lang="en-US" sz="2400" b="1" u="sng" dirty="0" smtClean="0"/>
              <a:t>Paul Arrested In Jerusalem</a:t>
            </a:r>
            <a:r>
              <a:rPr lang="en-US" sz="2400" dirty="0" smtClean="0"/>
              <a:t> (vv. 18-40)</a:t>
            </a:r>
          </a:p>
          <a:p>
            <a:pPr marL="857250" lvl="1" indent="-400050">
              <a:buFont typeface="+mj-lt"/>
              <a:buAutoNum type="alphaUcPeriod"/>
            </a:pP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sz="2000" i="1" dirty="0" smtClean="0">
                <a:solidFill>
                  <a:srgbClr val="0070C0"/>
                </a:solidFill>
              </a:rPr>
              <a:t>Paul went before James and the elders (vv. 18-25)</a:t>
            </a:r>
          </a:p>
          <a:p>
            <a:pPr marL="857250" lvl="1" indent="-400050">
              <a:buFont typeface="+mj-lt"/>
              <a:buAutoNum type="alphaUcPeriod"/>
            </a:pPr>
            <a:r>
              <a:rPr lang="en-US" sz="2000" i="1" dirty="0" smtClean="0">
                <a:solidFill>
                  <a:srgbClr val="0070C0"/>
                </a:solidFill>
              </a:rPr>
              <a:t>Paul went into the temple (v. 26)</a:t>
            </a:r>
          </a:p>
          <a:p>
            <a:pPr marL="857250" lvl="1" indent="-400050">
              <a:buFont typeface="+mj-lt"/>
              <a:buAutoNum type="alphaUcPeriod"/>
            </a:pPr>
            <a:r>
              <a:rPr lang="en-US" sz="2000" i="1" dirty="0" smtClean="0">
                <a:solidFill>
                  <a:srgbClr val="0070C0"/>
                </a:solidFill>
              </a:rPr>
              <a:t>The uproar (vv. 27-32)</a:t>
            </a:r>
          </a:p>
          <a:p>
            <a:pPr marL="857250" lvl="1" indent="-400050">
              <a:buFont typeface="+mj-lt"/>
              <a:buAutoNum type="alphaUcPeriod"/>
            </a:pPr>
            <a:r>
              <a:rPr lang="en-US" sz="2000" i="1" dirty="0" smtClean="0">
                <a:solidFill>
                  <a:srgbClr val="0070C0"/>
                </a:solidFill>
              </a:rPr>
              <a:t>Paul’s arrest (vv. 33-36)</a:t>
            </a:r>
          </a:p>
          <a:p>
            <a:pPr marL="857250" lvl="1" indent="-400050">
              <a:buFont typeface="+mj-lt"/>
              <a:buAutoNum type="alphaUcPeriod"/>
            </a:pPr>
            <a:r>
              <a:rPr lang="en-US" sz="2000" i="1" dirty="0" smtClean="0">
                <a:solidFill>
                  <a:srgbClr val="0070C0"/>
                </a:solidFill>
              </a:rPr>
              <a:t>Paul given permission to speak (vv. 37-40)</a:t>
            </a:r>
            <a:endParaRPr lang="en-US" sz="20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013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896036" y="289112"/>
            <a:ext cx="3778623" cy="1196787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FF"/>
                </a:solidFill>
                <a:latin typeface="CopperPlate" panose="02020500000000000000" pitchFamily="18" charset="0"/>
              </a:rPr>
              <a:t>Acts </a:t>
            </a:r>
            <a:r>
              <a:rPr lang="en-US" sz="2800" dirty="0" smtClean="0">
                <a:solidFill>
                  <a:srgbClr val="FFFFFF"/>
                </a:solidFill>
                <a:latin typeface="CopperPlate" panose="02020500000000000000" pitchFamily="18" charset="0"/>
              </a:rPr>
              <a:t>21</a:t>
            </a:r>
            <a:endParaRPr lang="en-US" sz="2800" dirty="0">
              <a:solidFill>
                <a:srgbClr val="FFFFFF"/>
              </a:solidFill>
              <a:latin typeface="CopperPlate" panose="02020500000000000000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8905" y="1936377"/>
            <a:ext cx="7853083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/>
              <a:t>Most of this chapter is historical – </a:t>
            </a:r>
            <a:r>
              <a:rPr lang="en-US" sz="2400" i="1" dirty="0" smtClean="0"/>
              <a:t>(no sermon or teaching recorded)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US" sz="1000" i="1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/>
              <a:t>Several characters in the story: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 smtClean="0"/>
              <a:t>Paul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 smtClean="0"/>
              <a:t>Philip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 smtClean="0"/>
              <a:t>Philips four daughters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 err="1" smtClean="0"/>
              <a:t>Agabus</a:t>
            </a:r>
            <a:endParaRPr lang="en-US" sz="2400" i="1" dirty="0" smtClean="0"/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 err="1" smtClean="0"/>
              <a:t>Mnason</a:t>
            </a:r>
            <a:endParaRPr lang="en-US" sz="2400" i="1" dirty="0" smtClean="0"/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 smtClean="0"/>
              <a:t>James &amp; elders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 smtClean="0"/>
              <a:t>Four unnamed men (vow)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 err="1" smtClean="0"/>
              <a:t>Trophimus</a:t>
            </a:r>
            <a:endParaRPr lang="en-US" sz="2400" i="1" dirty="0" smtClean="0"/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 smtClean="0"/>
              <a:t>Commander (</a:t>
            </a:r>
            <a:r>
              <a:rPr lang="en-US" sz="2400" i="1" dirty="0" err="1" smtClean="0"/>
              <a:t>Claudias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Lysias</a:t>
            </a:r>
            <a:r>
              <a:rPr lang="en-US" sz="2400" i="1" dirty="0" smtClean="0"/>
              <a:t>)</a:t>
            </a:r>
            <a:endParaRPr lang="en-US" sz="2400" i="1" dirty="0"/>
          </a:p>
        </p:txBody>
      </p:sp>
      <p:sp>
        <p:nvSpPr>
          <p:cNvPr id="5" name="Double Wave 4"/>
          <p:cNvSpPr/>
          <p:nvPr/>
        </p:nvSpPr>
        <p:spPr>
          <a:xfrm rot="343667">
            <a:off x="5177117" y="3145925"/>
            <a:ext cx="3092824" cy="2017059"/>
          </a:xfrm>
          <a:prstGeom prst="doubleWave">
            <a:avLst>
              <a:gd name="adj1" fmla="val 2916"/>
              <a:gd name="adj2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These are people who made a difference in the history</a:t>
            </a:r>
          </a:p>
        </p:txBody>
      </p:sp>
    </p:spTree>
    <p:extLst>
      <p:ext uri="{BB962C8B-B14F-4D97-AF65-F5344CB8AC3E}">
        <p14:creationId xmlns:p14="http://schemas.microsoft.com/office/powerpoint/2010/main" val="21356107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07967" y="812639"/>
            <a:ext cx="5092505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mpact" panose="020B0806030902050204" pitchFamily="34" charset="0"/>
              </a:rPr>
              <a:t>People</a:t>
            </a:r>
          </a:p>
          <a:p>
            <a:pPr algn="ctr"/>
            <a:r>
              <a:rPr lang="en-US" sz="80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mpact" panose="020B0806030902050204" pitchFamily="34" charset="0"/>
              </a:rPr>
              <a:t>Who</a:t>
            </a:r>
          </a:p>
          <a:p>
            <a:pPr algn="ctr"/>
            <a:r>
              <a:rPr lang="en-US" sz="80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mpact" panose="020B0806030902050204" pitchFamily="34" charset="0"/>
              </a:rPr>
              <a:t>Make A</a:t>
            </a:r>
          </a:p>
          <a:p>
            <a:pPr algn="ctr"/>
            <a:r>
              <a:rPr lang="en-US" sz="80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mpact" panose="020B0806030902050204" pitchFamily="34" charset="0"/>
              </a:rPr>
              <a:t>Difference</a:t>
            </a:r>
            <a:endParaRPr lang="en-US" sz="80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9955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484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mpact" panose="020B0806030902050204" pitchFamily="34" charset="0"/>
              </a:rPr>
              <a:t>People Who Make A Difference</a:t>
            </a:r>
            <a:endParaRPr 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506448" y="1505241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>
              <a:buFont typeface="+mj-lt"/>
              <a:buAutoNum type="romanUcPeriod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Children Spoke Volumes (vv. 8-9)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9303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19894" y="320451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Children Spoke Volumes (vv. 8-9)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 smtClean="0"/>
              <a:t>Philip wore many hats</a:t>
            </a:r>
            <a:r>
              <a:rPr lang="en-US" sz="2800" dirty="0" smtClean="0"/>
              <a:t>  </a:t>
            </a:r>
            <a:r>
              <a:rPr lang="en-US" sz="2400" dirty="0" smtClean="0"/>
              <a:t>(last saw him 20 years earlier 8:40)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Evangelist (Samaria [8:5-12]; Eunuch [8:26-39])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Servant - One of seven (6:1-5)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Host (Hospitable – kept Paul &amp; companions)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Father of four daughters</a:t>
            </a:r>
          </a:p>
        </p:txBody>
      </p:sp>
    </p:spTree>
    <p:extLst>
      <p:ext uri="{BB962C8B-B14F-4D97-AF65-F5344CB8AC3E}">
        <p14:creationId xmlns:p14="http://schemas.microsoft.com/office/powerpoint/2010/main" val="42095403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19894" y="320451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Children Spoke Volumes (vv. 8-9)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 smtClean="0"/>
              <a:t>Philip wore many hats</a:t>
            </a:r>
            <a:r>
              <a:rPr lang="en-US" sz="2800" dirty="0" smtClean="0"/>
              <a:t>  </a:t>
            </a:r>
            <a:r>
              <a:rPr lang="en-US" sz="2400" dirty="0" smtClean="0"/>
              <a:t>(last saw him 20 years earlier 8:40)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Did well in rearing his daughters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Virgins – Morally pure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Prophesied – faithful, trained and taught well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What they were – speaks volumes about Philip!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 smtClean="0"/>
              <a:t>Says something about his example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 smtClean="0"/>
              <a:t>Says something about his rules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 smtClean="0"/>
              <a:t>Says something about what he permitted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 smtClean="0"/>
              <a:t>Says something about how strict he was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 smtClean="0"/>
              <a:t>Says something about his priorities</a:t>
            </a:r>
          </a:p>
        </p:txBody>
      </p:sp>
    </p:spTree>
    <p:extLst>
      <p:ext uri="{BB962C8B-B14F-4D97-AF65-F5344CB8AC3E}">
        <p14:creationId xmlns:p14="http://schemas.microsoft.com/office/powerpoint/2010/main" val="31422578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19894" y="320451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Children Spoke Volumes (vv. 8-9)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 smtClean="0"/>
              <a:t>Philip wore many hats</a:t>
            </a:r>
            <a:r>
              <a:rPr lang="en-US" sz="2800" dirty="0" smtClean="0"/>
              <a:t>  </a:t>
            </a:r>
            <a:r>
              <a:rPr lang="en-US" sz="2400" dirty="0" smtClean="0"/>
              <a:t>(last saw him 20 years earlier 8:40)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Did well in rearing his daughters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You make a difference when you train your children well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Focused on them maintaining moral purity (1 Cor. 6:18)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Lead them to faithful (Ezek. 16:44)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See your priorities (Matt. 6:33; 1 Pet. 3:15)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Show them how to be active in service (Titus 2:14)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Instruct them in way (Eph. 6:1-4)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4929518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484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mpact" panose="020B0806030902050204" pitchFamily="34" charset="0"/>
              </a:rPr>
              <a:t>People Who Make A Difference</a:t>
            </a:r>
            <a:endParaRPr 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506448" y="1505241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>
              <a:buFont typeface="+mj-lt"/>
              <a:buAutoNum type="romanUcPeriod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Children Spoke Volumes (vv. 8-9)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06448" y="2218864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Heart Was Breaking (vv. 12-14)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7079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33342" y="295935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Heart Was Breaking (vv. 12-14)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 err="1" smtClean="0"/>
              <a:t>Agabus</a:t>
            </a:r>
            <a:r>
              <a:rPr lang="en-US" sz="2800" u="sng" dirty="0" smtClean="0"/>
              <a:t> prophesied – Paul bound in Jerusalem</a:t>
            </a:r>
            <a:r>
              <a:rPr lang="en-US" sz="2800" dirty="0" smtClean="0"/>
              <a:t> (vv. 10-11)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 smtClean="0"/>
              <a:t>Companions &amp; brethren plead with Paul &amp; wept</a:t>
            </a:r>
            <a:r>
              <a:rPr lang="en-US" sz="2800" dirty="0" smtClean="0"/>
              <a:t> (v. 12)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 smtClean="0"/>
              <a:t>Broke Paul’s heart</a:t>
            </a:r>
            <a:r>
              <a:rPr lang="en-US" sz="2800" dirty="0" smtClean="0"/>
              <a:t> (v. 13)</a:t>
            </a:r>
            <a:endParaRPr lang="en-US" sz="24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Break – to crush together – dispirit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Because he was determined to go anyway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 smtClean="0"/>
              <a:t>In spite of the danger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 smtClean="0"/>
              <a:t>Their emotional pleas – pounding at his heart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 smtClean="0"/>
              <a:t>“Weakening his determination to go on with his duty” (A. T. Robertson)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 smtClean="0"/>
              <a:t>Wanted to do right thing – others are begging him not to!</a:t>
            </a:r>
          </a:p>
        </p:txBody>
      </p:sp>
    </p:spTree>
    <p:extLst>
      <p:ext uri="{BB962C8B-B14F-4D97-AF65-F5344CB8AC3E}">
        <p14:creationId xmlns:p14="http://schemas.microsoft.com/office/powerpoint/2010/main" val="1235742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33342" y="295935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Heart Was Breaking (vv. 12-14)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 err="1" smtClean="0"/>
              <a:t>Agabus</a:t>
            </a:r>
            <a:r>
              <a:rPr lang="en-US" sz="2800" u="sng" dirty="0" smtClean="0"/>
              <a:t> prophesied – Paul bound in Jerusalem</a:t>
            </a:r>
            <a:r>
              <a:rPr lang="en-US" sz="2800" dirty="0" smtClean="0"/>
              <a:t> (vv. 10-11)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 smtClean="0"/>
              <a:t>Companions &amp; brethren plead with Paul &amp; wept</a:t>
            </a:r>
            <a:r>
              <a:rPr lang="en-US" sz="2800" dirty="0" smtClean="0"/>
              <a:t> (v. 12)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 smtClean="0"/>
              <a:t>Broke Paul’s heart</a:t>
            </a:r>
            <a:r>
              <a:rPr lang="en-US" sz="2800" dirty="0" smtClean="0"/>
              <a:t> (v. 13)</a:t>
            </a:r>
            <a:endParaRPr lang="en-US" sz="24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Break – to crush together – dispirit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Because he was determined to go anyway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Paul displayed total commitment &amp; complete sacrifice!</a:t>
            </a:r>
          </a:p>
          <a:p>
            <a:pPr marL="971550" lvl="1" indent="-514350">
              <a:buFont typeface="+mj-lt"/>
              <a:buAutoNum type="arabicPeriod"/>
            </a:pPr>
            <a:endParaRPr lang="en-US" sz="1000" dirty="0" smtClean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/>
              <a:t>Brethren saw his determination</a:t>
            </a:r>
            <a:r>
              <a:rPr lang="en-US" sz="2800" dirty="0" smtClean="0"/>
              <a:t> (v. 14)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Stopped (weeping and pleading)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“Will of the Lord be done”</a:t>
            </a:r>
          </a:p>
        </p:txBody>
      </p:sp>
    </p:spTree>
    <p:extLst>
      <p:ext uri="{BB962C8B-B14F-4D97-AF65-F5344CB8AC3E}">
        <p14:creationId xmlns:p14="http://schemas.microsoft.com/office/powerpoint/2010/main" val="25387491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33342" y="295935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Heart Was Breaking (vv. 12-14)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8952" y="1748118"/>
            <a:ext cx="8659906" cy="10772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Today – There are those who want to do right thing</a:t>
            </a:r>
          </a:p>
          <a:p>
            <a:pPr algn="ctr"/>
            <a:r>
              <a:rPr lang="en-US" sz="3200" dirty="0" smtClean="0"/>
              <a:t>Yet others may be breaking their heart!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793376" y="3106270"/>
            <a:ext cx="7301753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Want to go to church – family says “better stay in today”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 smtClean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Children want to go to class – parents won’t take them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 smtClean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Parent who wants to discipline children – mate says no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 smtClean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One who wants to follow their conscience – friends ridicule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8054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484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mpact" panose="020B0806030902050204" pitchFamily="34" charset="0"/>
              </a:rPr>
              <a:t>People Who Make A Difference</a:t>
            </a:r>
            <a:endParaRPr 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506448" y="1505241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>
              <a:buFont typeface="+mj-lt"/>
              <a:buAutoNum type="romanUcPeriod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Children Spoke Volumes (vv. 8-9)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06448" y="2218864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Heart Was Breaking (vv. 12-14)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06448" y="2932487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3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People Who Were Misinformed (vv. 20-21)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8742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33341" y="310310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People Who Were Misinformed (vv. 20-21)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 smtClean="0"/>
              <a:t>Jewish Christians had been misinformed</a:t>
            </a:r>
            <a:endParaRPr lang="en-US" sz="24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Who? – new converts who were zealous for law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How many? Myriads (thousands) – shows how serious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Who responsible?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Not the new converts – they have been told this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Could be Jewish teachers – who knew better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Could be those that didn’t listen carefully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What were they told?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Forsake Moses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Not circumcise children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Not walk in customs of Jews</a:t>
            </a:r>
          </a:p>
        </p:txBody>
      </p:sp>
    </p:spTree>
    <p:extLst>
      <p:ext uri="{BB962C8B-B14F-4D97-AF65-F5344CB8AC3E}">
        <p14:creationId xmlns:p14="http://schemas.microsoft.com/office/powerpoint/2010/main" val="13613572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33341" y="310310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People Who Were Misinformed (vv. 20-21)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 smtClean="0"/>
              <a:t>Jewish Christians had been misinformed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 smtClean="0"/>
              <a:t>The Truth</a:t>
            </a:r>
            <a:endParaRPr lang="en-US" sz="24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Law of Moses – regulated their civil, social &amp; spiritual life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When the law ceased – still kept some of customs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Could still abstain from certain foods (Rom. 14)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Could still circumcise children (Gal. 5:6)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What Paul taught: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Law of Moses ended (Col. 2:14; Gal. 3:24-25)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Means not saved by means of obeying the law (Rom. 3:20)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Not teach – no one could circumcised (i.e. Acts 16:3)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Not teach – no one could keep customs of Jews</a:t>
            </a:r>
          </a:p>
        </p:txBody>
      </p:sp>
    </p:spTree>
    <p:extLst>
      <p:ext uri="{BB962C8B-B14F-4D97-AF65-F5344CB8AC3E}">
        <p14:creationId xmlns:p14="http://schemas.microsoft.com/office/powerpoint/2010/main" val="11160934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33341" y="310310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People Who Were Misinformed (vv. 20-21)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 smtClean="0"/>
              <a:t>Jewish Christians had been misinformed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 smtClean="0"/>
              <a:t>The Truth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 smtClean="0"/>
              <a:t>Lot of misinformation circulates today</a:t>
            </a:r>
            <a:endParaRPr lang="en-US" sz="24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On what we teach &amp; practice: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“Don’t have music in worship”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“Don’t believe instruments can be used – even secular songs”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“Don’t believe in taking care of orphans”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“Don’t believe in church cooperation”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“Believe water saves”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“Don’t believe should study or read the OT”</a:t>
            </a:r>
          </a:p>
        </p:txBody>
      </p:sp>
    </p:spTree>
    <p:extLst>
      <p:ext uri="{BB962C8B-B14F-4D97-AF65-F5344CB8AC3E}">
        <p14:creationId xmlns:p14="http://schemas.microsoft.com/office/powerpoint/2010/main" val="30627525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33341" y="310310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People Who Were Misinformed (vv. 20-21)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 smtClean="0"/>
              <a:t>Jewish Christians had been misinformed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 smtClean="0"/>
              <a:t>The Truth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 smtClean="0"/>
              <a:t>Lot of misinformation circulates today</a:t>
            </a:r>
            <a:endParaRPr lang="en-US" sz="24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On what we teach &amp; practice: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About what motives were / reactions meant, etc.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Learn: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Don’t believe everything you hear about someone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Be open to the correction given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Be prepared to correct misinformation</a:t>
            </a:r>
          </a:p>
        </p:txBody>
      </p:sp>
    </p:spTree>
    <p:extLst>
      <p:ext uri="{BB962C8B-B14F-4D97-AF65-F5344CB8AC3E}">
        <p14:creationId xmlns:p14="http://schemas.microsoft.com/office/powerpoint/2010/main" val="36233219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484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mpact" panose="020B0806030902050204" pitchFamily="34" charset="0"/>
              </a:rPr>
              <a:t>People Who Make A Difference</a:t>
            </a:r>
            <a:endParaRPr 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506448" y="1505241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>
              <a:buFont typeface="+mj-lt"/>
              <a:buAutoNum type="romanUcPeriod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Children Spoke Volumes (vv. 8-9)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06448" y="2218864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Heart Was Breaking (vv. 12-14)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06448" y="2932487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3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People Who Were Misinformed (vv. 20-21)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6448" y="3646110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4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The Man Who Demonstrated His Convictions (vv. 22-27)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8635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19895" y="311240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The Man Who Demonstrated His Convictions (vv. 22-27)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 smtClean="0"/>
              <a:t>Elders gave advice</a:t>
            </a:r>
            <a:r>
              <a:rPr lang="en-US" sz="2800" dirty="0" smtClean="0"/>
              <a:t> (vv. 22-24)</a:t>
            </a:r>
            <a:endParaRPr lang="en-US" sz="24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These many Christians – will know you are here (v. 22)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Four men who have taken vow (vv. 23-24)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Likely the </a:t>
            </a:r>
            <a:r>
              <a:rPr lang="en-US" sz="2400" dirty="0" err="1" smtClean="0"/>
              <a:t>Nazarite</a:t>
            </a:r>
            <a:r>
              <a:rPr lang="en-US" sz="2400" dirty="0" smtClean="0"/>
              <a:t> vow (Numbers 6)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One could associate self with them – by going to temple with them and paying expense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May got the idea from previous actions (Acts 18:18)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Would show (v. 24):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What is rumored is wrong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You keep the law - customs of it (v. 24)</a:t>
            </a:r>
          </a:p>
        </p:txBody>
      </p:sp>
    </p:spTree>
    <p:extLst>
      <p:ext uri="{BB962C8B-B14F-4D97-AF65-F5344CB8AC3E}">
        <p14:creationId xmlns:p14="http://schemas.microsoft.com/office/powerpoint/2010/main" val="5288640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19895" y="311240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The Man Who Demonstrated His Convictions (vv. 22-27)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 smtClean="0"/>
              <a:t>Elders gave advice</a:t>
            </a:r>
            <a:r>
              <a:rPr lang="en-US" sz="2800" dirty="0" smtClean="0"/>
              <a:t> (vv. 22-24)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 smtClean="0"/>
              <a:t>Elders want to be clear</a:t>
            </a:r>
            <a:r>
              <a:rPr lang="en-US" sz="2800" dirty="0" smtClean="0"/>
              <a:t> (v. 25)</a:t>
            </a:r>
            <a:endParaRPr lang="en-US" sz="24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This action is not against conclusions of Jerusalem meeting (Acts 15)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Our position has not changed!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Law was not to be bound upon Gentiles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4792561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19895" y="311240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The Man Who Demonstrated His Convictions (vv. 22-27)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 smtClean="0"/>
              <a:t>Elders gave advice</a:t>
            </a:r>
            <a:r>
              <a:rPr lang="en-US" sz="2800" dirty="0" smtClean="0"/>
              <a:t> (vv. 22-24)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 smtClean="0"/>
              <a:t>Elders want to be clear</a:t>
            </a:r>
            <a:r>
              <a:rPr lang="en-US" sz="2800" dirty="0" smtClean="0"/>
              <a:t> (v. 25)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 smtClean="0"/>
              <a:t>Paul followed their advice</a:t>
            </a:r>
            <a:r>
              <a:rPr lang="en-US" sz="2800" dirty="0" smtClean="0"/>
              <a:t> (vv. 26-27)</a:t>
            </a:r>
            <a:endParaRPr lang="en-US" sz="24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Didn’t just tell – but showed his belief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Actions speak louder than words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Practicing principle of 1 Cor. 9:20-21</a:t>
            </a:r>
          </a:p>
        </p:txBody>
      </p:sp>
    </p:spTree>
    <p:extLst>
      <p:ext uri="{BB962C8B-B14F-4D97-AF65-F5344CB8AC3E}">
        <p14:creationId xmlns:p14="http://schemas.microsoft.com/office/powerpoint/2010/main" val="18961642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19895" y="311240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The Man Who Demonstrated His Convictions (vv. 22-27)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 smtClean="0"/>
              <a:t>Elders gave advise</a:t>
            </a:r>
            <a:r>
              <a:rPr lang="en-US" sz="2800" dirty="0" smtClean="0"/>
              <a:t> (vv. 22-24)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 smtClean="0"/>
              <a:t>Elders want to be clear</a:t>
            </a:r>
            <a:r>
              <a:rPr lang="en-US" sz="2800" dirty="0" smtClean="0"/>
              <a:t> (v. 25)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 smtClean="0"/>
              <a:t>Paul followed their advice</a:t>
            </a:r>
            <a:r>
              <a:rPr lang="en-US" sz="2800" dirty="0" smtClean="0"/>
              <a:t> (vv. 26-27)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 smtClean="0"/>
              <a:t>Case of “Putting your money where mouth is”</a:t>
            </a:r>
            <a:endParaRPr lang="en-US" sz="2400" u="sng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Jeremiah did (Jer. 32)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Ezra did (Ezra 8:22)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There will be times – people are watching you to see if you will demonstrate your convictions!</a:t>
            </a:r>
          </a:p>
        </p:txBody>
      </p:sp>
    </p:spTree>
    <p:extLst>
      <p:ext uri="{BB962C8B-B14F-4D97-AF65-F5344CB8AC3E}">
        <p14:creationId xmlns:p14="http://schemas.microsoft.com/office/powerpoint/2010/main" val="33072325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484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mpact" panose="020B0806030902050204" pitchFamily="34" charset="0"/>
              </a:rPr>
              <a:t>People Who Make A Difference</a:t>
            </a:r>
            <a:endParaRPr 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506448" y="1505241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>
              <a:buFont typeface="+mj-lt"/>
              <a:buAutoNum type="romanUcPeriod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Children Spoke Volumes (vv. 8-9)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06448" y="2218864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Heart Was Breaking (vv. 12-14)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06448" y="2932487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3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People Who Were Misinformed (vv. 20-21)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6448" y="4359733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5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People Caught Up in a Mob (vv. 28-36)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6448" y="3646110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4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The Man Who Demonstrated His Convictions (vv. 22-27)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0304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19895" y="312170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People Caught Up in a Mob (vv. 28-36)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 smtClean="0"/>
              <a:t>How the mob operated</a:t>
            </a:r>
            <a:endParaRPr lang="en-US" sz="24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A few stir the rest (v. 27)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Operate on untrue reports &amp; supposition (vv. 28-29)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Got a lot of people upset (vv. 30, 31, 34, 35)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Confusion (v. 34)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Acted rash (vv. 31, 32, 26)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0349946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19895" y="312170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People Caught Up in a Mob (vv. 28-36)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 smtClean="0"/>
              <a:t>How the mob operated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 smtClean="0"/>
              <a:t>Often see same “Herd mentality” / “Bandwagon effect”</a:t>
            </a:r>
            <a:endParaRPr lang="en-US" sz="24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“Everyone is doing it”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“Most people believe…”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When easily swayed by the group / majority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Peer pressure (Prov. 1:10-ff)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7445537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484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mpact" panose="020B0806030902050204" pitchFamily="34" charset="0"/>
              </a:rPr>
              <a:t>People Who Make A Difference</a:t>
            </a:r>
            <a:endParaRPr 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506448" y="1505241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>
              <a:buFont typeface="+mj-lt"/>
              <a:buAutoNum type="romanUcPeriod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Children Spoke Volumes (vv. 8-9)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06448" y="2218864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Heart Was Breaking (vv. 12-14)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06448" y="2932487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3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People Who Were Misinformed (vv. 20-21)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6448" y="4359733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5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People Caught Up in a Mob (vv. 28-36)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6448" y="3646110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4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The Man Who Demonstrated His Convictions (vv. 22-27)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06448" y="5073356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6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 Made Assumptions (v. 38)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53098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6448" y="299650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6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 Made Assumptions (v. 38)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 smtClean="0"/>
              <a:t>Commander (</a:t>
            </a:r>
            <a:r>
              <a:rPr lang="en-US" sz="2800" u="sng" dirty="0" err="1" smtClean="0"/>
              <a:t>Claudias</a:t>
            </a:r>
            <a:r>
              <a:rPr lang="en-US" sz="2800" u="sng" dirty="0" smtClean="0"/>
              <a:t> </a:t>
            </a:r>
            <a:r>
              <a:rPr lang="en-US" sz="2800" u="sng" dirty="0" err="1" smtClean="0"/>
              <a:t>Lysias</a:t>
            </a:r>
            <a:r>
              <a:rPr lang="en-US" sz="2800" u="sng" dirty="0" smtClean="0"/>
              <a:t>) made as assumption about Paul</a:t>
            </a:r>
            <a:endParaRPr lang="en-US" sz="24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An Egyptian revolutionary – lead a Jewish rebellion against Roman Rulers.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Led his followers into the wilderness (4,000)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Duped them into believing that walls of Jerusalem would fall at his command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Then overpower the Roman rulers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Assumed Paul was that leader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Perhaps basis: Spoke Greek (v. 37) – Egyptians spoke Greek</a:t>
            </a:r>
          </a:p>
        </p:txBody>
      </p:sp>
    </p:spTree>
    <p:extLst>
      <p:ext uri="{BB962C8B-B14F-4D97-AF65-F5344CB8AC3E}">
        <p14:creationId xmlns:p14="http://schemas.microsoft.com/office/powerpoint/2010/main" val="12725843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6448" y="299650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6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 Made Assumptions (v. 38)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 smtClean="0"/>
              <a:t>Commander (</a:t>
            </a:r>
            <a:r>
              <a:rPr lang="en-US" sz="2800" u="sng" dirty="0" err="1" smtClean="0"/>
              <a:t>Claudias</a:t>
            </a:r>
            <a:r>
              <a:rPr lang="en-US" sz="2800" u="sng" dirty="0" smtClean="0"/>
              <a:t> </a:t>
            </a:r>
            <a:r>
              <a:rPr lang="en-US" sz="2800" u="sng" dirty="0" err="1" smtClean="0"/>
              <a:t>Lysias</a:t>
            </a:r>
            <a:r>
              <a:rPr lang="en-US" sz="2800" u="sng" dirty="0" smtClean="0"/>
              <a:t>) made as assumption about Paul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 smtClean="0"/>
              <a:t>People who make unfounded assumptions today</a:t>
            </a:r>
            <a:endParaRPr lang="en-US" sz="24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Assume what the text does not say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Assume what is being said – respond without knowing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Assume motives without evidence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Assume that one is guilty (cf. vv. 28-29)</a:t>
            </a:r>
          </a:p>
        </p:txBody>
      </p:sp>
    </p:spTree>
    <p:extLst>
      <p:ext uri="{BB962C8B-B14F-4D97-AF65-F5344CB8AC3E}">
        <p14:creationId xmlns:p14="http://schemas.microsoft.com/office/powerpoint/2010/main" val="12602079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484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mpact" panose="020B0806030902050204" pitchFamily="34" charset="0"/>
              </a:rPr>
              <a:t>People Who Make A Difference</a:t>
            </a:r>
            <a:endParaRPr 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506448" y="1505241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>
              <a:buFont typeface="+mj-lt"/>
              <a:buAutoNum type="romanUcPeriod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Children Spoke Volumes (vv. 8-9)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06448" y="2218864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Heart Was Breaking (vv. 12-14)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06448" y="2932487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3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People Who Were Misinformed (vv. 20-21)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6448" y="4359733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5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People Caught Up in a Mob (vv. 28-36)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6448" y="3646110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4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The Man Who Demonstrated His Convictions (vv. 22-27)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06448" y="5073356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6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 Made Assumptions (v. 38)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06448" y="5786977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7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 Was Searching for Truth (v. 33)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6628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6449" y="314025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7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 Was Searching for Truth (v. 33)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 err="1" smtClean="0"/>
              <a:t>Claudias</a:t>
            </a:r>
            <a:r>
              <a:rPr lang="en-US" sz="2800" u="sng" dirty="0" smtClean="0"/>
              <a:t> </a:t>
            </a:r>
            <a:r>
              <a:rPr lang="en-US" sz="2800" u="sng" dirty="0" err="1" smtClean="0"/>
              <a:t>Lysias</a:t>
            </a:r>
            <a:r>
              <a:rPr lang="en-US" sz="2800" u="sng" dirty="0" smtClean="0"/>
              <a:t> seeks to know the facts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Who was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What he had done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Searching for answers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Willing to give up assumptions &amp; first impressions (vv. 37-39)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Willing to let Paul speak for himself (v. 40)</a:t>
            </a:r>
          </a:p>
        </p:txBody>
      </p:sp>
    </p:spTree>
    <p:extLst>
      <p:ext uri="{BB962C8B-B14F-4D97-AF65-F5344CB8AC3E}">
        <p14:creationId xmlns:p14="http://schemas.microsoft.com/office/powerpoint/2010/main" val="30892786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6449" y="314025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7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 Was Searching for Truth (v. 33)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 err="1" smtClean="0"/>
              <a:t>Claudias</a:t>
            </a:r>
            <a:r>
              <a:rPr lang="en-US" sz="2800" u="sng" dirty="0" smtClean="0"/>
              <a:t> </a:t>
            </a:r>
            <a:r>
              <a:rPr lang="en-US" sz="2800" u="sng" dirty="0" err="1" smtClean="0"/>
              <a:t>Lysias</a:t>
            </a:r>
            <a:r>
              <a:rPr lang="en-US" sz="2800" u="sng" dirty="0" smtClean="0"/>
              <a:t> seeks to know the facts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 smtClean="0"/>
              <a:t>Those seeking the truth</a:t>
            </a:r>
            <a:r>
              <a:rPr lang="en-US" sz="2800" dirty="0" smtClean="0"/>
              <a:t> (Acts 17:11):</a:t>
            </a:r>
            <a:endParaRPr lang="en-US" sz="2800" u="sng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Know the facts (John 17:17)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Searching for answer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Willing to change views – give up preconceived ideas</a:t>
            </a:r>
          </a:p>
        </p:txBody>
      </p:sp>
    </p:spTree>
    <p:extLst>
      <p:ext uri="{BB962C8B-B14F-4D97-AF65-F5344CB8AC3E}">
        <p14:creationId xmlns:p14="http://schemas.microsoft.com/office/powerpoint/2010/main" val="1941534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484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mpact" panose="020B0806030902050204" pitchFamily="34" charset="0"/>
              </a:rPr>
              <a:t>People Who Make A Difference</a:t>
            </a:r>
            <a:endParaRPr 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506448" y="1505241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>
              <a:buFont typeface="+mj-lt"/>
              <a:buAutoNum type="romanUcPeriod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Children Spoke Volumes (vv. 8-9)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06448" y="2218864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Heart Was Breaking (vv. 12-14)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06448" y="2932487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3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People Who Were Misinformed (vv. 20-21)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6448" y="4359733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5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People Caught Up in a Mob (vv. 28-36)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6448" y="3646110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4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The Man Who Demonstrated His Convictions (vv. 22-27)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06448" y="5073356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6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 Made Assumptions (v. 38)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06448" y="5786977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7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 Was Searching for Truth (v. 33)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823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raj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2165</TotalTime>
  <Words>2069</Words>
  <Application>Microsoft Office PowerPoint</Application>
  <PresentationFormat>On-screen Show (4:3)</PresentationFormat>
  <Paragraphs>276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32</vt:i4>
      </vt:variant>
    </vt:vector>
  </HeadingPairs>
  <TitlesOfParts>
    <vt:vector size="45" baseType="lpstr">
      <vt:lpstr>Impact</vt:lpstr>
      <vt:lpstr>Wingdings</vt:lpstr>
      <vt:lpstr>Calibri</vt:lpstr>
      <vt:lpstr>Arial Narrow</vt:lpstr>
      <vt:lpstr>Arial</vt:lpstr>
      <vt:lpstr>Times New Roman</vt:lpstr>
      <vt:lpstr>Calibri Light</vt:lpstr>
      <vt:lpstr>CopperPlate</vt:lpstr>
      <vt:lpstr>Trajan</vt:lpstr>
      <vt:lpstr>Office Theme</vt:lpstr>
      <vt:lpstr>1_Office Theme</vt:lpstr>
      <vt:lpstr>2_Office Theme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DonnieV</dc:creator>
  <cp:lastModifiedBy>Donnie V. Rader</cp:lastModifiedBy>
  <cp:revision>46</cp:revision>
  <cp:lastPrinted>2014-05-25T21:27:59Z</cp:lastPrinted>
  <dcterms:created xsi:type="dcterms:W3CDTF">2014-05-23T16:30:51Z</dcterms:created>
  <dcterms:modified xsi:type="dcterms:W3CDTF">2014-08-07T16:06:56Z</dcterms:modified>
</cp:coreProperties>
</file>