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15" r:id="rId4"/>
  </p:sldMasterIdLst>
  <p:notesMasterIdLst>
    <p:notesMasterId r:id="rId38"/>
  </p:notesMasterIdLst>
  <p:handoutMasterIdLst>
    <p:handoutMasterId r:id="rId39"/>
  </p:handoutMasterIdLst>
  <p:sldIdLst>
    <p:sldId id="269" r:id="rId5"/>
    <p:sldId id="270" r:id="rId6"/>
    <p:sldId id="271" r:id="rId7"/>
    <p:sldId id="272" r:id="rId8"/>
    <p:sldId id="273" r:id="rId9"/>
    <p:sldId id="274" r:id="rId10"/>
    <p:sldId id="275" r:id="rId11"/>
    <p:sldId id="258" r:id="rId12"/>
    <p:sldId id="259" r:id="rId13"/>
    <p:sldId id="264" r:id="rId14"/>
    <p:sldId id="276" r:id="rId15"/>
    <p:sldId id="277" r:id="rId16"/>
    <p:sldId id="278" r:id="rId17"/>
    <p:sldId id="260" r:id="rId18"/>
    <p:sldId id="265" r:id="rId19"/>
    <p:sldId id="279" r:id="rId20"/>
    <p:sldId id="280" r:id="rId21"/>
    <p:sldId id="281" r:id="rId22"/>
    <p:sldId id="282" r:id="rId23"/>
    <p:sldId id="261" r:id="rId24"/>
    <p:sldId id="283" r:id="rId25"/>
    <p:sldId id="284" r:id="rId26"/>
    <p:sldId id="285" r:id="rId27"/>
    <p:sldId id="286" r:id="rId28"/>
    <p:sldId id="267" r:id="rId29"/>
    <p:sldId id="287" r:id="rId30"/>
    <p:sldId id="288" r:id="rId31"/>
    <p:sldId id="289" r:id="rId32"/>
    <p:sldId id="262" r:id="rId33"/>
    <p:sldId id="268" r:id="rId34"/>
    <p:sldId id="290" r:id="rId35"/>
    <p:sldId id="291" r:id="rId36"/>
    <p:sldId id="263" r:id="rId37"/>
  </p:sldIdLst>
  <p:sldSz cx="9144000" cy="6858000" type="screen4x3"/>
  <p:notesSz cx="7010400" cy="9296400"/>
  <p:embeddedFontLst>
    <p:embeddedFont>
      <p:font typeface="Arial Narrow" panose="020B0606020202030204" pitchFamily="34" charset="0"/>
      <p:regular r:id="rId40"/>
      <p:bold r:id="rId41"/>
      <p:italic r:id="rId42"/>
      <p:boldItalic r:id="rId43"/>
    </p:embeddedFont>
    <p:embeddedFont>
      <p:font typeface="Calibri" panose="020F0502020204030204" pitchFamily="34" charset="0"/>
      <p:regular r:id="rId44"/>
      <p:bold r:id="rId45"/>
      <p:italic r:id="rId46"/>
      <p:boldItalic r:id="rId47"/>
    </p:embeddedFont>
    <p:embeddedFont>
      <p:font typeface="FutureLight" panose="020B0400000000000000" pitchFamily="34" charset="0"/>
      <p:regular r:id="rId48"/>
      <p:italic r:id="rId49"/>
    </p:embeddedFont>
    <p:embeddedFont>
      <p:font typeface="Calibri Light" panose="020F0302020204030204" pitchFamily="34" charset="0"/>
      <p:regular r:id="rId50"/>
      <p: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120D"/>
    <a:srgbClr val="000000"/>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637" autoAdjust="0"/>
  </p:normalViewPr>
  <p:slideViewPr>
    <p:cSldViewPr snapToGrid="0">
      <p:cViewPr varScale="1">
        <p:scale>
          <a:sx n="60" d="100"/>
          <a:sy n="60" d="100"/>
        </p:scale>
        <p:origin x="162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2.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5.fntdata"/><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4.xml"/><Relationship Id="rId51" Type="http://schemas.openxmlformats.org/officeDocument/2006/relationships/font" Target="fonts/font12.fntdata"/><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8448D8A-B84B-48FA-881A-B810A8E95F42}" type="datetimeFigureOut">
              <a:rPr lang="en-US" smtClean="0"/>
              <a:t>2/26/2015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970AFE5A-ED94-4106-9C44-5CC012C722C2}" type="slidenum">
              <a:rPr lang="en-US" smtClean="0"/>
              <a:t>‹#›</a:t>
            </a:fld>
            <a:endParaRPr lang="en-US"/>
          </a:p>
        </p:txBody>
      </p:sp>
    </p:spTree>
    <p:extLst>
      <p:ext uri="{BB962C8B-B14F-4D97-AF65-F5344CB8AC3E}">
        <p14:creationId xmlns:p14="http://schemas.microsoft.com/office/powerpoint/2010/main" val="618619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80D2C04-E1EE-4516-9722-4A9AF63991F4}" type="datetimeFigureOut">
              <a:rPr lang="en-US" smtClean="0"/>
              <a:t>2/26/2015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0869D73-358B-4CBA-B902-BFF467859C4F}" type="slidenum">
              <a:rPr lang="en-US" smtClean="0"/>
              <a:t>‹#›</a:t>
            </a:fld>
            <a:endParaRPr lang="en-US"/>
          </a:p>
        </p:txBody>
      </p:sp>
    </p:spTree>
    <p:extLst>
      <p:ext uri="{BB962C8B-B14F-4D97-AF65-F5344CB8AC3E}">
        <p14:creationId xmlns:p14="http://schemas.microsoft.com/office/powerpoint/2010/main" val="3042178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Context:</a:t>
            </a:r>
            <a:r>
              <a:rPr lang="en-US" baseline="0" dirty="0" smtClean="0"/>
              <a:t> </a:t>
            </a:r>
          </a:p>
          <a:p>
            <a:pPr marL="228600" indent="-228600">
              <a:buAutoNum type="arabicParenR"/>
            </a:pPr>
            <a:r>
              <a:rPr lang="en-US" baseline="0" dirty="0" smtClean="0"/>
              <a:t>Misunderstanding about when Christ return</a:t>
            </a:r>
          </a:p>
          <a:p>
            <a:pPr marL="228600" indent="-228600">
              <a:buAutoNum type="arabicParenR"/>
            </a:pPr>
            <a:r>
              <a:rPr lang="en-US" baseline="0" dirty="0" smtClean="0"/>
              <a:t>Need to continue on (vv. 1-5)</a:t>
            </a:r>
          </a:p>
          <a:p>
            <a:pPr marL="228600" indent="-228600">
              <a:buAutoNum type="arabicParenR"/>
            </a:pPr>
            <a:r>
              <a:rPr lang="en-US" baseline="0" dirty="0" smtClean="0"/>
              <a:t>Need to withdraw from some (vv. 6-15)</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1</a:t>
            </a:fld>
            <a:endParaRPr lang="en-US"/>
          </a:p>
        </p:txBody>
      </p:sp>
    </p:spTree>
    <p:extLst>
      <p:ext uri="{BB962C8B-B14F-4D97-AF65-F5344CB8AC3E}">
        <p14:creationId xmlns:p14="http://schemas.microsoft.com/office/powerpoint/2010/main" val="84902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Interpretation of St.</a:t>
            </a:r>
            <a:r>
              <a:rPr lang="en-US" baseline="0" dirty="0" smtClean="0"/>
              <a:t> Paul’s  Epistles to the Colossians, to the Thessalonians, to Timothy, to Titus, and to Philemon, p. 469</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3</a:t>
            </a:fld>
            <a:endParaRPr lang="en-US"/>
          </a:p>
        </p:txBody>
      </p:sp>
    </p:spTree>
    <p:extLst>
      <p:ext uri="{BB962C8B-B14F-4D97-AF65-F5344CB8AC3E}">
        <p14:creationId xmlns:p14="http://schemas.microsoft.com/office/powerpoint/2010/main" val="2062045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Interpretation of St.</a:t>
            </a:r>
            <a:r>
              <a:rPr lang="en-US" baseline="0" dirty="0" smtClean="0"/>
              <a:t> Paul’s  Epistles to the Colossians, to the Thessalonians, to Timothy, to Titus, and to Philemon, p. 469</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4</a:t>
            </a:fld>
            <a:endParaRPr lang="en-US"/>
          </a:p>
        </p:txBody>
      </p:sp>
    </p:spTree>
    <p:extLst>
      <p:ext uri="{BB962C8B-B14F-4D97-AF65-F5344CB8AC3E}">
        <p14:creationId xmlns:p14="http://schemas.microsoft.com/office/powerpoint/2010/main" val="4048143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Cf. Vines</a:t>
            </a:r>
            <a:r>
              <a:rPr lang="en-US" baseline="0" dirty="0" smtClean="0"/>
              <a:t> statement about used in every book</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6</a:t>
            </a:fld>
            <a:endParaRPr lang="en-US"/>
          </a:p>
        </p:txBody>
      </p:sp>
    </p:spTree>
    <p:extLst>
      <p:ext uri="{BB962C8B-B14F-4D97-AF65-F5344CB8AC3E}">
        <p14:creationId xmlns:p14="http://schemas.microsoft.com/office/powerpoint/2010/main" val="1937633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we get that peace?</a:t>
            </a:r>
          </a:p>
          <a:p>
            <a:r>
              <a:rPr lang="en-US" dirty="0" smtClean="0"/>
              <a:t>How</a:t>
            </a:r>
            <a:r>
              <a:rPr lang="en-US" baseline="0" dirty="0" smtClean="0"/>
              <a:t> does God give us peace?</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8</a:t>
            </a:fld>
            <a:endParaRPr lang="en-US"/>
          </a:p>
        </p:txBody>
      </p:sp>
    </p:spTree>
    <p:extLst>
      <p:ext uri="{BB962C8B-B14F-4D97-AF65-F5344CB8AC3E}">
        <p14:creationId xmlns:p14="http://schemas.microsoft.com/office/powerpoint/2010/main" val="637792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Peace be with you (John 20:19,21</a:t>
            </a:r>
            <a:r>
              <a:rPr lang="en-US" baseline="0" dirty="0" smtClean="0"/>
              <a:t>; Luke 24:36)</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26</a:t>
            </a:fld>
            <a:endParaRPr lang="en-US"/>
          </a:p>
        </p:txBody>
      </p:sp>
    </p:spTree>
    <p:extLst>
      <p:ext uri="{BB962C8B-B14F-4D97-AF65-F5344CB8AC3E}">
        <p14:creationId xmlns:p14="http://schemas.microsoft.com/office/powerpoint/2010/main" val="1050271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27</a:t>
            </a:fld>
            <a:endParaRPr lang="en-US"/>
          </a:p>
        </p:txBody>
      </p:sp>
    </p:spTree>
    <p:extLst>
      <p:ext uri="{BB962C8B-B14F-4D97-AF65-F5344CB8AC3E}">
        <p14:creationId xmlns:p14="http://schemas.microsoft.com/office/powerpoint/2010/main" val="425929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28</a:t>
            </a:fld>
            <a:endParaRPr lang="en-US"/>
          </a:p>
        </p:txBody>
      </p:sp>
    </p:spTree>
    <p:extLst>
      <p:ext uri="{BB962C8B-B14F-4D97-AF65-F5344CB8AC3E}">
        <p14:creationId xmlns:p14="http://schemas.microsoft.com/office/powerpoint/2010/main" val="267678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 think much</a:t>
            </a:r>
            <a:r>
              <a:rPr lang="en-US" baseline="0" dirty="0" smtClean="0"/>
              <a:t> about spiritual things? </a:t>
            </a:r>
          </a:p>
          <a:p>
            <a:r>
              <a:rPr lang="en-US" baseline="0" dirty="0" smtClean="0"/>
              <a:t>Besides on Sunday and getting ready for class?</a:t>
            </a:r>
          </a:p>
          <a:p>
            <a:r>
              <a:rPr lang="en-US" baseline="0" dirty="0" smtClean="0"/>
              <a:t>Focus more on life here &amp; material?</a:t>
            </a:r>
            <a:endParaRPr lang="en-US" dirty="0"/>
          </a:p>
        </p:txBody>
      </p:sp>
      <p:sp>
        <p:nvSpPr>
          <p:cNvPr id="4" name="Slide Number Placeholder 3"/>
          <p:cNvSpPr>
            <a:spLocks noGrp="1"/>
          </p:cNvSpPr>
          <p:nvPr>
            <p:ph type="sldNum" sz="quarter" idx="10"/>
          </p:nvPr>
        </p:nvSpPr>
        <p:spPr/>
        <p:txBody>
          <a:bodyPr/>
          <a:lstStyle/>
          <a:p>
            <a:fld id="{00869D73-358B-4CBA-B902-BFF467859C4F}" type="slidenum">
              <a:rPr lang="en-US" smtClean="0"/>
              <a:t>32</a:t>
            </a:fld>
            <a:endParaRPr lang="en-US"/>
          </a:p>
        </p:txBody>
      </p:sp>
    </p:spTree>
    <p:extLst>
      <p:ext uri="{BB962C8B-B14F-4D97-AF65-F5344CB8AC3E}">
        <p14:creationId xmlns:p14="http://schemas.microsoft.com/office/powerpoint/2010/main" val="2948852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0767201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8497681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2915765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431143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A0FBDB-5E8F-4647-B418-C0F89182DE22}"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8252705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4A0FBDB-5E8F-4647-B418-C0F89182DE22}"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42239028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0FBDB-5E8F-4647-B418-C0F89182DE22}"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4265043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933223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795233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1866159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85822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6148175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8734934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4000615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6802478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A0FBDB-5E8F-4647-B418-C0F89182DE22}"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6715399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4A0FBDB-5E8F-4647-B418-C0F89182DE22}"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242176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0FBDB-5E8F-4647-B418-C0F89182DE22}"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42274259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2124107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4987551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7980853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895516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671719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809237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8572198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9584037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A0FBDB-5E8F-4647-B418-C0F89182DE22}"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34312591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4A0FBDB-5E8F-4647-B418-C0F89182DE22}"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1682362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0FBDB-5E8F-4647-B418-C0F89182DE22}"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565329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871083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0FBDB-5E8F-4647-B418-C0F89182DE22}"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3488279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651716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0FBDB-5E8F-4647-B418-C0F89182DE22}"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0E30B-E101-4CA1-AF7C-D349FADB85C0}" type="slidenum">
              <a:rPr lang="en-US" smtClean="0"/>
              <a:t>‹#›</a:t>
            </a:fld>
            <a:endParaRPr lang="en-US"/>
          </a:p>
        </p:txBody>
      </p:sp>
    </p:spTree>
    <p:extLst>
      <p:ext uri="{BB962C8B-B14F-4D97-AF65-F5344CB8AC3E}">
        <p14:creationId xmlns:p14="http://schemas.microsoft.com/office/powerpoint/2010/main" val="23663055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9611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9876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6884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4967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141603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71157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66031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81893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36418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9452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08166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0FBDB-5E8F-4647-B418-C0F89182DE22}"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E30B-E101-4CA1-AF7C-D349FADB85C0}" type="slidenum">
              <a:rPr lang="en-US" smtClean="0"/>
              <a:t>‹#›</a:t>
            </a:fld>
            <a:endParaRPr lang="en-US"/>
          </a:p>
        </p:txBody>
      </p:sp>
      <p:pic>
        <p:nvPicPr>
          <p:cNvPr id="1026" name="Picture 2" descr="http://img.wallpapergang.com/91processed/peaceful%20sunset.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9426"/>
          <a:stretch/>
        </p:blipFill>
        <p:spPr bwMode="auto">
          <a:xfrm>
            <a:off x="-1" y="0"/>
            <a:ext cx="919700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721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0FBDB-5E8F-4647-B418-C0F89182DE22}"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E30B-E101-4CA1-AF7C-D349FADB85C0}" type="slidenum">
              <a:rPr lang="en-US" smtClean="0"/>
              <a:t>‹#›</a:t>
            </a:fld>
            <a:endParaRPr lang="en-US"/>
          </a:p>
        </p:txBody>
      </p:sp>
      <p:pic>
        <p:nvPicPr>
          <p:cNvPr id="1026" name="Picture 2" descr="http://img.wallpapergang.com/91processed/peaceful%20sunset.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r="9426"/>
          <a:stretch/>
        </p:blipFill>
        <p:spPr bwMode="auto">
          <a:xfrm>
            <a:off x="-1" y="0"/>
            <a:ext cx="919700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9410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0FBDB-5E8F-4647-B418-C0F89182DE22}"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E30B-E101-4CA1-AF7C-D349FADB85C0}" type="slidenum">
              <a:rPr lang="en-US" smtClean="0"/>
              <a:t>‹#›</a:t>
            </a:fld>
            <a:endParaRPr lang="en-US"/>
          </a:p>
        </p:txBody>
      </p:sp>
      <p:sp>
        <p:nvSpPr>
          <p:cNvPr id="7" name="Rectangle 6"/>
          <p:cNvSpPr/>
          <p:nvPr userDrawn="1"/>
        </p:nvSpPr>
        <p:spPr>
          <a:xfrm>
            <a:off x="1444487" y="1690689"/>
            <a:ext cx="7070863" cy="134936"/>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img.wallpapergang.com/91processed/peaceful%20sunset.jpg"/>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r="9426"/>
          <a:stretch/>
        </p:blipFill>
        <p:spPr bwMode="auto">
          <a:xfrm>
            <a:off x="471280" y="54545"/>
            <a:ext cx="2610678" cy="19467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3778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0ACC7-3908-4E49-80D3-73D7F0FDBFDE}" type="datetimeFigureOut">
              <a:rPr lang="en-US" smtClean="0">
                <a:solidFill>
                  <a:prstClr val="black">
                    <a:tint val="75000"/>
                  </a:prstClr>
                </a:solidFill>
                <a:cs typeface="Arial" charset="0"/>
              </a:rPr>
              <a:pPr/>
              <a:t>2/26/2015</a:t>
            </a:fld>
            <a:endParaRPr lang="en-US" dirty="0">
              <a:solidFill>
                <a:prstClr val="black">
                  <a:tint val="75000"/>
                </a:prstClr>
              </a:solidFill>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FA3C6-7C60-430F-B028-42B5104B86BE}" type="slidenum">
              <a:rPr lang="en-US" smtClean="0">
                <a:solidFill>
                  <a:prstClr val="black">
                    <a:tint val="75000"/>
                  </a:prstClr>
                </a:solidFill>
                <a:cs typeface="Arial" charset="0"/>
              </a:rPr>
              <a:pPr/>
              <a:t>‹#›</a:t>
            </a:fld>
            <a:endParaRPr lang="en-US" dirty="0">
              <a:solidFill>
                <a:prstClr val="black">
                  <a:tint val="75000"/>
                </a:prstClr>
              </a:solidFill>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272346"/>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3954" y="0"/>
            <a:ext cx="5889811" cy="2031325"/>
          </a:xfrm>
          <a:prstGeom prst="rect">
            <a:avLst/>
          </a:prstGeom>
          <a:noFill/>
        </p:spPr>
        <p:txBody>
          <a:bodyPr wrap="square" rtlCol="0">
            <a:spAutoFit/>
          </a:bodyPr>
          <a:lstStyle/>
          <a:p>
            <a:pPr algn="ctr"/>
            <a:r>
              <a:rPr lang="en-US" sz="32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peace always in every way. The Lord be with you all.”</a:t>
            </a:r>
          </a:p>
        </p:txBody>
      </p:sp>
    </p:spTree>
    <p:extLst>
      <p:ext uri="{BB962C8B-B14F-4D97-AF65-F5344CB8AC3E}">
        <p14:creationId xmlns:p14="http://schemas.microsoft.com/office/powerpoint/2010/main" val="7828280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3954" y="0"/>
            <a:ext cx="5889811" cy="2031325"/>
          </a:xfrm>
          <a:prstGeom prst="rect">
            <a:avLst/>
          </a:prstGeom>
          <a:noFill/>
        </p:spPr>
        <p:txBody>
          <a:bodyPr wrap="square" rtlCol="0">
            <a:spAutoFit/>
          </a:bodyPr>
          <a:lstStyle/>
          <a:p>
            <a:pPr algn="ctr"/>
            <a:r>
              <a:rPr lang="en-US" sz="32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2800" u="sng"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Lord be with you all.”</a:t>
            </a:r>
          </a:p>
        </p:txBody>
      </p:sp>
      <p:sp>
        <p:nvSpPr>
          <p:cNvPr id="4" name="Rounded Rectangle 3"/>
          <p:cNvSpPr/>
          <p:nvPr/>
        </p:nvSpPr>
        <p:spPr>
          <a:xfrm>
            <a:off x="125505" y="2052918"/>
            <a:ext cx="8978154" cy="1241611"/>
          </a:xfrm>
          <a:prstGeom prst="roundRect">
            <a:avLst>
              <a:gd name="adj" fmla="val 20928"/>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solidFill>
                  <a:srgbClr val="FFFF00"/>
                </a:solidFill>
                <a:latin typeface="Arial Narrow" pitchFamily="34" charset="0"/>
              </a:rPr>
              <a:t>Peace</a:t>
            </a:r>
          </a:p>
          <a:p>
            <a:pPr algn="ctr"/>
            <a:endParaRPr lang="en-US" sz="800" b="1" u="sng" dirty="0" smtClean="0">
              <a:solidFill>
                <a:srgbClr val="FFFF00"/>
              </a:solidFill>
              <a:latin typeface="Arial Narrow" pitchFamily="34" charset="0"/>
            </a:endParaRPr>
          </a:p>
          <a:p>
            <a:pPr marL="342900" indent="-342900">
              <a:buFont typeface="Arial" panose="020B0604020202020204" pitchFamily="34" charset="0"/>
              <a:buChar char="•"/>
            </a:pPr>
            <a:r>
              <a:rPr lang="en-US" sz="2200" dirty="0" smtClean="0">
                <a:solidFill>
                  <a:schemeClr val="bg1"/>
                </a:solidFill>
                <a:latin typeface="Arial Narrow" pitchFamily="34" charset="0"/>
              </a:rPr>
              <a:t>“The deep tranquility of a soul resting wholly upon God” (Ellicott)</a:t>
            </a:r>
          </a:p>
          <a:p>
            <a:pPr marL="342900" indent="-342900">
              <a:buFont typeface="Arial" panose="020B0604020202020204" pitchFamily="34" charset="0"/>
              <a:buChar char="•"/>
            </a:pPr>
            <a:r>
              <a:rPr lang="en-US" sz="2200" dirty="0" smtClean="0">
                <a:solidFill>
                  <a:schemeClr val="bg1"/>
                </a:solidFill>
                <a:latin typeface="Arial Narrow" pitchFamily="34" charset="0"/>
              </a:rPr>
              <a:t>Inner tranquility of heart (mind) &amp; conscience </a:t>
            </a:r>
          </a:p>
        </p:txBody>
      </p:sp>
      <p:sp>
        <p:nvSpPr>
          <p:cNvPr id="5" name="Rounded Rectangle 4"/>
          <p:cNvSpPr/>
          <p:nvPr/>
        </p:nvSpPr>
        <p:spPr>
          <a:xfrm>
            <a:off x="125505" y="3460787"/>
            <a:ext cx="9002806" cy="1659290"/>
          </a:xfrm>
          <a:prstGeom prst="roundRect">
            <a:avLst>
              <a:gd name="adj" fmla="val 20928"/>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solidFill>
                  <a:srgbClr val="FFFF00"/>
                </a:solidFill>
                <a:latin typeface="Arial Narrow" pitchFamily="34" charset="0"/>
              </a:rPr>
              <a:t>Always</a:t>
            </a:r>
          </a:p>
          <a:p>
            <a:pPr algn="ctr"/>
            <a:endParaRPr lang="en-US" sz="800" b="1" u="sng" dirty="0" smtClean="0">
              <a:solidFill>
                <a:srgbClr val="FFFF00"/>
              </a:solidFill>
              <a:latin typeface="Arial Narrow" pitchFamily="34" charset="0"/>
            </a:endParaRPr>
          </a:p>
          <a:p>
            <a:pPr marL="342900" indent="-342900">
              <a:buFont typeface="Arial" panose="020B0604020202020204" pitchFamily="34" charset="0"/>
              <a:buChar char="•"/>
            </a:pPr>
            <a:r>
              <a:rPr lang="en-US" sz="2200" dirty="0">
                <a:solidFill>
                  <a:schemeClr val="bg1"/>
                </a:solidFill>
                <a:latin typeface="Arial Narrow" pitchFamily="34" charset="0"/>
              </a:rPr>
              <a:t>D</a:t>
            </a:r>
            <a:r>
              <a:rPr lang="en-US" sz="2200" dirty="0" smtClean="0">
                <a:solidFill>
                  <a:schemeClr val="bg1"/>
                </a:solidFill>
                <a:latin typeface="Arial Narrow" pitchFamily="34" charset="0"/>
              </a:rPr>
              <a:t>oes not change with outward circumstances</a:t>
            </a:r>
          </a:p>
          <a:p>
            <a:pPr marL="342900" indent="-342900">
              <a:buFont typeface="Arial" panose="020B0604020202020204" pitchFamily="34" charset="0"/>
              <a:buChar char="•"/>
            </a:pPr>
            <a:r>
              <a:rPr lang="en-US" sz="2200" dirty="0" smtClean="0">
                <a:solidFill>
                  <a:schemeClr val="bg1"/>
                </a:solidFill>
                <a:latin typeface="Arial Narrow" pitchFamily="34" charset="0"/>
              </a:rPr>
              <a:t>Not a peace that comes on a series of occasions, but a peace unchanged</a:t>
            </a:r>
          </a:p>
          <a:p>
            <a:pPr marL="342900" indent="-342900">
              <a:buFont typeface="Arial" panose="020B0604020202020204" pitchFamily="34" charset="0"/>
              <a:buChar char="•"/>
            </a:pPr>
            <a:r>
              <a:rPr lang="en-US" sz="2200" dirty="0" smtClean="0">
                <a:solidFill>
                  <a:schemeClr val="bg1"/>
                </a:solidFill>
                <a:latin typeface="Arial Narrow" pitchFamily="34" charset="0"/>
              </a:rPr>
              <a:t>Continually </a:t>
            </a:r>
          </a:p>
        </p:txBody>
      </p:sp>
      <p:sp>
        <p:nvSpPr>
          <p:cNvPr id="6" name="Rounded Rectangle 5"/>
          <p:cNvSpPr/>
          <p:nvPr/>
        </p:nvSpPr>
        <p:spPr>
          <a:xfrm>
            <a:off x="125505" y="5286335"/>
            <a:ext cx="8978154" cy="1195969"/>
          </a:xfrm>
          <a:prstGeom prst="roundRect">
            <a:avLst>
              <a:gd name="adj" fmla="val 20928"/>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solidFill>
                  <a:srgbClr val="FFFF00"/>
                </a:solidFill>
                <a:latin typeface="Arial Narrow" pitchFamily="34" charset="0"/>
              </a:rPr>
              <a:t>In every way</a:t>
            </a:r>
          </a:p>
          <a:p>
            <a:pPr algn="ctr"/>
            <a:endParaRPr lang="en-US" sz="800" b="1" u="sng" dirty="0" smtClean="0">
              <a:solidFill>
                <a:srgbClr val="FFFF00"/>
              </a:solidFill>
              <a:latin typeface="Arial Narrow" pitchFamily="34" charset="0"/>
            </a:endParaRPr>
          </a:p>
          <a:p>
            <a:pPr marL="342900" indent="-342900">
              <a:buFont typeface="Arial" panose="020B0604020202020204" pitchFamily="34" charset="0"/>
              <a:buChar char="•"/>
            </a:pPr>
            <a:r>
              <a:rPr lang="en-US" sz="2200" dirty="0" smtClean="0">
                <a:solidFill>
                  <a:schemeClr val="bg1"/>
                </a:solidFill>
                <a:latin typeface="Arial Narrow" pitchFamily="34" charset="0"/>
              </a:rPr>
              <a:t>In every kind of situation – in every place - at all times</a:t>
            </a:r>
          </a:p>
          <a:p>
            <a:pPr marL="342900" indent="-342900">
              <a:buFont typeface="Arial" panose="020B0604020202020204" pitchFamily="34" charset="0"/>
              <a:buChar char="•"/>
            </a:pPr>
            <a:r>
              <a:rPr lang="en-US" sz="2200" dirty="0" smtClean="0">
                <a:solidFill>
                  <a:schemeClr val="bg1"/>
                </a:solidFill>
                <a:latin typeface="Arial Narrow" pitchFamily="34" charset="0"/>
              </a:rPr>
              <a:t>By every means</a:t>
            </a:r>
          </a:p>
        </p:txBody>
      </p:sp>
    </p:spTree>
    <p:extLst>
      <p:ext uri="{BB962C8B-B14F-4D97-AF65-F5344CB8AC3E}">
        <p14:creationId xmlns:p14="http://schemas.microsoft.com/office/powerpoint/2010/main" val="205069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anim calcmode="lin" valueType="num">
                                      <p:cBhvr>
                                        <p:cTn id="8" dur="1000" fill="hold"/>
                                        <p:tgtEl>
                                          <p:spTgt spid="4">
                                            <p:bg/>
                                          </p:spTgt>
                                        </p:tgtEl>
                                        <p:attrNameLst>
                                          <p:attrName>ppt_x</p:attrName>
                                        </p:attrNameLst>
                                      </p:cBhvr>
                                      <p:tavLst>
                                        <p:tav tm="0">
                                          <p:val>
                                            <p:strVal val="#ppt_x"/>
                                          </p:val>
                                        </p:tav>
                                        <p:tav tm="100000">
                                          <p:val>
                                            <p:strVal val="#ppt_x"/>
                                          </p:val>
                                        </p:tav>
                                      </p:tavLst>
                                    </p:anim>
                                    <p:anim calcmode="lin" valueType="num">
                                      <p:cBhvr>
                                        <p:cTn id="9" dur="1000" fill="hold"/>
                                        <p:tgtEl>
                                          <p:spTgt spid="4">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1000"/>
                                        <p:tgtEl>
                                          <p:spTgt spid="4">
                                            <p:txEl>
                                              <p:pRg st="3" end="3"/>
                                            </p:txEl>
                                          </p:spTgt>
                                        </p:tgtEl>
                                      </p:cBhvr>
                                    </p:animEffect>
                                    <p:anim calcmode="lin" valueType="num">
                                      <p:cBhvr>
                                        <p:cTn id="2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bg/>
                                          </p:spTgt>
                                        </p:tgtEl>
                                        <p:attrNameLst>
                                          <p:attrName>style.visibility</p:attrName>
                                        </p:attrNameLst>
                                      </p:cBhvr>
                                      <p:to>
                                        <p:strVal val="visible"/>
                                      </p:to>
                                    </p:set>
                                    <p:animEffect transition="in" filter="fade">
                                      <p:cBhvr>
                                        <p:cTn id="31" dur="1000"/>
                                        <p:tgtEl>
                                          <p:spTgt spid="5">
                                            <p:bg/>
                                          </p:spTgt>
                                        </p:tgtEl>
                                      </p:cBhvr>
                                    </p:animEffect>
                                    <p:anim calcmode="lin" valueType="num">
                                      <p:cBhvr>
                                        <p:cTn id="32" dur="1000" fill="hold"/>
                                        <p:tgtEl>
                                          <p:spTgt spid="5">
                                            <p:bg/>
                                          </p:spTgt>
                                        </p:tgtEl>
                                        <p:attrNameLst>
                                          <p:attrName>ppt_x</p:attrName>
                                        </p:attrNameLst>
                                      </p:cBhvr>
                                      <p:tavLst>
                                        <p:tav tm="0">
                                          <p:val>
                                            <p:strVal val="#ppt_x"/>
                                          </p:val>
                                        </p:tav>
                                        <p:tav tm="100000">
                                          <p:val>
                                            <p:strVal val="#ppt_x"/>
                                          </p:val>
                                        </p:tav>
                                      </p:tavLst>
                                    </p:anim>
                                    <p:anim calcmode="lin" valueType="num">
                                      <p:cBhvr>
                                        <p:cTn id="33" dur="1000" fill="hold"/>
                                        <p:tgtEl>
                                          <p:spTgt spid="5">
                                            <p:bg/>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Effect transition="in" filter="fade">
                                      <p:cBhvr>
                                        <p:cTn id="36" dur="1000"/>
                                        <p:tgtEl>
                                          <p:spTgt spid="5">
                                            <p:txEl>
                                              <p:pRg st="0" end="0"/>
                                            </p:txEl>
                                          </p:spTgt>
                                        </p:tgtEl>
                                      </p:cBhvr>
                                    </p:animEffect>
                                    <p:anim calcmode="lin" valueType="num">
                                      <p:cBhvr>
                                        <p:cTn id="3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xEl>
                                              <p:pRg st="2" end="2"/>
                                            </p:txEl>
                                          </p:spTgt>
                                        </p:tgtEl>
                                        <p:attrNameLst>
                                          <p:attrName>style.visibility</p:attrName>
                                        </p:attrNameLst>
                                      </p:cBhvr>
                                      <p:to>
                                        <p:strVal val="visible"/>
                                      </p:to>
                                    </p:set>
                                    <p:animEffect transition="in" filter="fade">
                                      <p:cBhvr>
                                        <p:cTn id="41" dur="1000"/>
                                        <p:tgtEl>
                                          <p:spTgt spid="5">
                                            <p:txEl>
                                              <p:pRg st="2" end="2"/>
                                            </p:txEl>
                                          </p:spTgt>
                                        </p:tgtEl>
                                      </p:cBhvr>
                                    </p:animEffect>
                                    <p:anim calcmode="lin" valueType="num">
                                      <p:cBhvr>
                                        <p:cTn id="4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
                                            <p:txEl>
                                              <p:pRg st="3" end="3"/>
                                            </p:txEl>
                                          </p:spTgt>
                                        </p:tgtEl>
                                        <p:attrNameLst>
                                          <p:attrName>style.visibility</p:attrName>
                                        </p:attrNameLst>
                                      </p:cBhvr>
                                      <p:to>
                                        <p:strVal val="visible"/>
                                      </p:to>
                                    </p:set>
                                    <p:animEffect transition="in" filter="fade">
                                      <p:cBhvr>
                                        <p:cTn id="48" dur="1000"/>
                                        <p:tgtEl>
                                          <p:spTgt spid="5">
                                            <p:txEl>
                                              <p:pRg st="3" end="3"/>
                                            </p:txEl>
                                          </p:spTgt>
                                        </p:tgtEl>
                                      </p:cBhvr>
                                    </p:animEffect>
                                    <p:anim calcmode="lin" valueType="num">
                                      <p:cBhvr>
                                        <p:cTn id="4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5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Effect transition="in" filter="fade">
                                      <p:cBhvr>
                                        <p:cTn id="55" dur="1000"/>
                                        <p:tgtEl>
                                          <p:spTgt spid="5">
                                            <p:txEl>
                                              <p:pRg st="4" end="4"/>
                                            </p:txEl>
                                          </p:spTgt>
                                        </p:tgtEl>
                                      </p:cBhvr>
                                    </p:animEffect>
                                    <p:anim calcmode="lin" valueType="num">
                                      <p:cBhvr>
                                        <p:cTn id="5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6">
                                            <p:bg/>
                                          </p:spTgt>
                                        </p:tgtEl>
                                        <p:attrNameLst>
                                          <p:attrName>style.visibility</p:attrName>
                                        </p:attrNameLst>
                                      </p:cBhvr>
                                      <p:to>
                                        <p:strVal val="visible"/>
                                      </p:to>
                                    </p:set>
                                    <p:animEffect transition="in" filter="fade">
                                      <p:cBhvr>
                                        <p:cTn id="62" dur="1000"/>
                                        <p:tgtEl>
                                          <p:spTgt spid="6">
                                            <p:bg/>
                                          </p:spTgt>
                                        </p:tgtEl>
                                      </p:cBhvr>
                                    </p:animEffect>
                                    <p:anim calcmode="lin" valueType="num">
                                      <p:cBhvr>
                                        <p:cTn id="63" dur="1000" fill="hold"/>
                                        <p:tgtEl>
                                          <p:spTgt spid="6">
                                            <p:bg/>
                                          </p:spTgt>
                                        </p:tgtEl>
                                        <p:attrNameLst>
                                          <p:attrName>ppt_x</p:attrName>
                                        </p:attrNameLst>
                                      </p:cBhvr>
                                      <p:tavLst>
                                        <p:tav tm="0">
                                          <p:val>
                                            <p:strVal val="#ppt_x"/>
                                          </p:val>
                                        </p:tav>
                                        <p:tav tm="100000">
                                          <p:val>
                                            <p:strVal val="#ppt_x"/>
                                          </p:val>
                                        </p:tav>
                                      </p:tavLst>
                                    </p:anim>
                                    <p:anim calcmode="lin" valueType="num">
                                      <p:cBhvr>
                                        <p:cTn id="64" dur="1000" fill="hold"/>
                                        <p:tgtEl>
                                          <p:spTgt spid="6">
                                            <p:bg/>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
                                            <p:txEl>
                                              <p:pRg st="0" end="0"/>
                                            </p:txEl>
                                          </p:spTgt>
                                        </p:tgtEl>
                                        <p:attrNameLst>
                                          <p:attrName>style.visibility</p:attrName>
                                        </p:attrNameLst>
                                      </p:cBhvr>
                                      <p:to>
                                        <p:strVal val="visible"/>
                                      </p:to>
                                    </p:set>
                                    <p:animEffect transition="in" filter="fade">
                                      <p:cBhvr>
                                        <p:cTn id="67" dur="1000"/>
                                        <p:tgtEl>
                                          <p:spTgt spid="6">
                                            <p:txEl>
                                              <p:pRg st="0" end="0"/>
                                            </p:txEl>
                                          </p:spTgt>
                                        </p:tgtEl>
                                      </p:cBhvr>
                                    </p:animEffect>
                                    <p:anim calcmode="lin" valueType="num">
                                      <p:cBhvr>
                                        <p:cTn id="6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6">
                                            <p:txEl>
                                              <p:pRg st="2" end="2"/>
                                            </p:txEl>
                                          </p:spTgt>
                                        </p:tgtEl>
                                        <p:attrNameLst>
                                          <p:attrName>style.visibility</p:attrName>
                                        </p:attrNameLst>
                                      </p:cBhvr>
                                      <p:to>
                                        <p:strVal val="visible"/>
                                      </p:to>
                                    </p:set>
                                    <p:animEffect transition="in" filter="fade">
                                      <p:cBhvr>
                                        <p:cTn id="74" dur="1000"/>
                                        <p:tgtEl>
                                          <p:spTgt spid="6">
                                            <p:txEl>
                                              <p:pRg st="2" end="2"/>
                                            </p:txEl>
                                          </p:spTgt>
                                        </p:tgtEl>
                                      </p:cBhvr>
                                    </p:animEffect>
                                    <p:anim calcmode="lin" valueType="num">
                                      <p:cBhvr>
                                        <p:cTn id="7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7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6">
                                            <p:txEl>
                                              <p:pRg st="3" end="3"/>
                                            </p:txEl>
                                          </p:spTgt>
                                        </p:tgtEl>
                                        <p:attrNameLst>
                                          <p:attrName>style.visibility</p:attrName>
                                        </p:attrNameLst>
                                      </p:cBhvr>
                                      <p:to>
                                        <p:strVal val="visible"/>
                                      </p:to>
                                    </p:set>
                                    <p:animEffect transition="in" filter="fade">
                                      <p:cBhvr>
                                        <p:cTn id="81" dur="1000"/>
                                        <p:tgtEl>
                                          <p:spTgt spid="6">
                                            <p:txEl>
                                              <p:pRg st="3" end="3"/>
                                            </p:txEl>
                                          </p:spTgt>
                                        </p:tgtEl>
                                      </p:cBhvr>
                                    </p:animEffect>
                                    <p:anim calcmode="lin" valueType="num">
                                      <p:cBhvr>
                                        <p:cTn id="8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8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p:bldP spid="5" grpId="0" build="p" bldLvl="5" animBg="1"/>
      <p:bldP spid="6" grpId="0" build="p" bldLvl="5"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43954" y="0"/>
            <a:ext cx="5889811" cy="2031325"/>
          </a:xfrm>
          <a:prstGeom prst="rect">
            <a:avLst/>
          </a:prstGeom>
          <a:noFill/>
        </p:spPr>
        <p:txBody>
          <a:bodyPr wrap="square" rtlCol="0">
            <a:spAutoFit/>
          </a:bodyPr>
          <a:lstStyle/>
          <a:p>
            <a:pPr algn="ctr"/>
            <a:r>
              <a:rPr lang="en-US" sz="32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2800" u="sng"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Lord be with you all.”</a:t>
            </a:r>
          </a:p>
        </p:txBody>
      </p:sp>
      <p:sp>
        <p:nvSpPr>
          <p:cNvPr id="4" name="TextBox 3"/>
          <p:cNvSpPr txBox="1"/>
          <p:nvPr/>
        </p:nvSpPr>
        <p:spPr>
          <a:xfrm>
            <a:off x="999712" y="2575664"/>
            <a:ext cx="7574661" cy="3539430"/>
          </a:xfrm>
          <a:prstGeom prst="rect">
            <a:avLst/>
          </a:prstGeom>
          <a:solidFill>
            <a:schemeClr val="bg1"/>
          </a:solidFill>
          <a:ln>
            <a:solidFill>
              <a:schemeClr val="accent1">
                <a:lumMod val="50000"/>
              </a:schemeClr>
            </a:solidFill>
          </a:ln>
        </p:spPr>
        <p:txBody>
          <a:bodyPr wrap="square" rtlCol="0">
            <a:spAutoFit/>
          </a:bodyPr>
          <a:lstStyle/>
          <a:p>
            <a:r>
              <a:rPr lang="en-US" sz="2800" dirty="0" smtClean="0"/>
              <a:t>“It is the condition that obtains when all is well between God (Christ) and us. From this flows the subjective feeling of peace in our hearts which, though, it sinks at times, always arises anew out of the objective condition since this remains unchanged.”</a:t>
            </a:r>
          </a:p>
          <a:p>
            <a:endParaRPr lang="en-US" sz="2800" dirty="0"/>
          </a:p>
          <a:p>
            <a:pPr algn="r"/>
            <a:r>
              <a:rPr lang="en-US" sz="2800" i="1" dirty="0" smtClean="0"/>
              <a:t>- R.C.H. </a:t>
            </a:r>
            <a:r>
              <a:rPr lang="en-US" sz="2800" i="1" dirty="0" err="1" smtClean="0"/>
              <a:t>Lenski</a:t>
            </a:r>
            <a:endParaRPr lang="en-US" sz="2800" i="1" dirty="0"/>
          </a:p>
        </p:txBody>
      </p:sp>
    </p:spTree>
    <p:extLst>
      <p:ext uri="{BB962C8B-B14F-4D97-AF65-F5344CB8AC3E}">
        <p14:creationId xmlns:p14="http://schemas.microsoft.com/office/powerpoint/2010/main" val="34218100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43954" y="0"/>
            <a:ext cx="5889811" cy="2031325"/>
          </a:xfrm>
          <a:prstGeom prst="rect">
            <a:avLst/>
          </a:prstGeom>
          <a:noFill/>
        </p:spPr>
        <p:txBody>
          <a:bodyPr wrap="square" rtlCol="0">
            <a:spAutoFit/>
          </a:bodyPr>
          <a:lstStyle/>
          <a:p>
            <a:pPr algn="ctr"/>
            <a:r>
              <a:rPr lang="en-US" sz="32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2800"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8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Lord be with you all</a:t>
            </a: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5" name="TextBox 4"/>
          <p:cNvSpPr txBox="1"/>
          <p:nvPr/>
        </p:nvSpPr>
        <p:spPr>
          <a:xfrm>
            <a:off x="999712" y="2575664"/>
            <a:ext cx="7574661" cy="2246769"/>
          </a:xfrm>
          <a:prstGeom prst="rect">
            <a:avLst/>
          </a:prstGeom>
          <a:solidFill>
            <a:schemeClr val="bg1"/>
          </a:solidFill>
          <a:ln>
            <a:solidFill>
              <a:schemeClr val="accent1">
                <a:lumMod val="50000"/>
              </a:schemeClr>
            </a:solidFill>
          </a:ln>
        </p:spPr>
        <p:txBody>
          <a:bodyPr wrap="square" rtlCol="0">
            <a:spAutoFit/>
          </a:bodyPr>
          <a:lstStyle/>
          <a:p>
            <a:r>
              <a:rPr lang="en-US" sz="2800" dirty="0" smtClean="0"/>
              <a:t>“The Lord’s peace is where the Lord himself is. Thus the brief wish: ‘The Lord (be) with you all!’ completes what we may call the prayer.”</a:t>
            </a:r>
          </a:p>
          <a:p>
            <a:endParaRPr lang="en-US" sz="2800" dirty="0"/>
          </a:p>
          <a:p>
            <a:pPr algn="r"/>
            <a:r>
              <a:rPr lang="en-US" sz="2800" i="1" dirty="0" smtClean="0"/>
              <a:t>- R.C.H. </a:t>
            </a:r>
            <a:r>
              <a:rPr lang="en-US" sz="2800" i="1" dirty="0" err="1" smtClean="0"/>
              <a:t>Lenski</a:t>
            </a:r>
            <a:endParaRPr lang="en-US" sz="2800" i="1" dirty="0"/>
          </a:p>
        </p:txBody>
      </p:sp>
    </p:spTree>
    <p:extLst>
      <p:ext uri="{BB962C8B-B14F-4D97-AF65-F5344CB8AC3E}">
        <p14:creationId xmlns:p14="http://schemas.microsoft.com/office/powerpoint/2010/main" val="1698610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3954" y="0"/>
            <a:ext cx="5889811" cy="2031325"/>
          </a:xfrm>
          <a:prstGeom prst="rect">
            <a:avLst/>
          </a:prstGeom>
          <a:noFill/>
        </p:spPr>
        <p:txBody>
          <a:bodyPr wrap="square" rtlCol="0">
            <a:spAutoFit/>
          </a:bodyPr>
          <a:lstStyle/>
          <a:p>
            <a:pPr algn="ctr"/>
            <a:r>
              <a:rPr lang="en-US" sz="32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2800" u="sng"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Lord be with you all.”</a:t>
            </a:r>
          </a:p>
        </p:txBody>
      </p:sp>
      <p:sp>
        <p:nvSpPr>
          <p:cNvPr id="3" name="Rounded Rectangle 2"/>
          <p:cNvSpPr/>
          <p:nvPr/>
        </p:nvSpPr>
        <p:spPr>
          <a:xfrm>
            <a:off x="194873" y="2278506"/>
            <a:ext cx="8889167" cy="884419"/>
          </a:xfrm>
          <a:prstGeom prst="roundRect">
            <a:avLst>
              <a:gd name="adj" fmla="val 2175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70C0"/>
                </a:solidFill>
                <a:latin typeface="FutureLight" panose="020B0400000000000000" pitchFamily="34" charset="0"/>
              </a:rPr>
              <a:t>Are You At Peace Always In Every Way?</a:t>
            </a:r>
            <a:endParaRPr lang="en-US" sz="3200" b="1" dirty="0">
              <a:solidFill>
                <a:srgbClr val="0070C0"/>
              </a:solidFill>
              <a:latin typeface="FutureLight" panose="020B0400000000000000" pitchFamily="34" charset="0"/>
            </a:endParaRPr>
          </a:p>
        </p:txBody>
      </p:sp>
      <p:sp>
        <p:nvSpPr>
          <p:cNvPr id="4" name="TextBox 3"/>
          <p:cNvSpPr txBox="1"/>
          <p:nvPr/>
        </p:nvSpPr>
        <p:spPr>
          <a:xfrm>
            <a:off x="903378" y="3637989"/>
            <a:ext cx="7715966" cy="1815882"/>
          </a:xfrm>
          <a:prstGeom prst="rect">
            <a:avLst/>
          </a:prstGeom>
          <a:solidFill>
            <a:srgbClr val="29120D">
              <a:alpha val="80000"/>
            </a:srgbClr>
          </a:solidFill>
        </p:spPr>
        <p:txBody>
          <a:bodyPr wrap="square" rtlCol="0">
            <a:spAutoFit/>
          </a:bodyPr>
          <a:lstStyle/>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Is your “peace” occasional?</a:t>
            </a:r>
          </a:p>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Is your life frustrating – full of anxiety?</a:t>
            </a:r>
          </a:p>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Is there always a problem – constantly upset?</a:t>
            </a:r>
          </a:p>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Are you “down” as much as you are “up”?</a:t>
            </a:r>
            <a:endParaRPr lang="en-US" sz="2800" dirty="0">
              <a:solidFill>
                <a:schemeClr val="bg1"/>
              </a:solidFill>
              <a:effectLst>
                <a:outerShdw blurRad="38100" dist="38100" dir="2700000" algn="tl">
                  <a:srgbClr val="000000">
                    <a:alpha val="43137"/>
                  </a:srgbClr>
                </a:outerShdw>
              </a:effectLst>
              <a:latin typeface="+mj-lt"/>
            </a:endParaRPr>
          </a:p>
        </p:txBody>
      </p:sp>
      <p:sp>
        <p:nvSpPr>
          <p:cNvPr id="5" name="TextBox 4"/>
          <p:cNvSpPr txBox="1"/>
          <p:nvPr/>
        </p:nvSpPr>
        <p:spPr>
          <a:xfrm>
            <a:off x="3942413" y="5453871"/>
            <a:ext cx="4946754" cy="1323439"/>
          </a:xfrm>
          <a:prstGeom prst="rect">
            <a:avLst/>
          </a:prstGeom>
          <a:noFill/>
        </p:spPr>
        <p:txBody>
          <a:bodyPr wrap="square" rtlCol="0">
            <a:spAutoFit/>
          </a:bodyPr>
          <a:lstStyle/>
          <a:p>
            <a:pPr algn="ctr"/>
            <a:r>
              <a:rPr lang="en-US" sz="4000" b="1" dirty="0" smtClean="0">
                <a:solidFill>
                  <a:srgbClr val="FFFF00"/>
                </a:solidFill>
                <a:effectLst>
                  <a:outerShdw blurRad="38100" dist="38100" dir="2700000" algn="tl">
                    <a:srgbClr val="000000">
                      <a:alpha val="43137"/>
                    </a:srgbClr>
                  </a:outerShdw>
                </a:effectLst>
              </a:rPr>
              <a:t>You may be lacking peace in your heart!</a:t>
            </a:r>
            <a:endParaRPr lang="en-US" sz="40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60125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1000" fill="hold"/>
                                        <p:tgtEl>
                                          <p:spTgt spid="4">
                                            <p:bg/>
                                          </p:spTgt>
                                        </p:tgtEl>
                                        <p:attrNameLst>
                                          <p:attrName>ppt_w</p:attrName>
                                        </p:attrNameLst>
                                      </p:cBhvr>
                                      <p:tavLst>
                                        <p:tav tm="0">
                                          <p:val>
                                            <p:strVal val="#ppt_w*0.70"/>
                                          </p:val>
                                        </p:tav>
                                        <p:tav tm="100000">
                                          <p:val>
                                            <p:strVal val="#ppt_w"/>
                                          </p:val>
                                        </p:tav>
                                      </p:tavLst>
                                    </p:anim>
                                    <p:anim calcmode="lin" valueType="num">
                                      <p:cBhvr>
                                        <p:cTn id="8" dur="1000" fill="hold"/>
                                        <p:tgtEl>
                                          <p:spTgt spid="4">
                                            <p:bg/>
                                          </p:spTgt>
                                        </p:tgtEl>
                                        <p:attrNameLst>
                                          <p:attrName>ppt_h</p:attrName>
                                        </p:attrNameLst>
                                      </p:cBhvr>
                                      <p:tavLst>
                                        <p:tav tm="0">
                                          <p:val>
                                            <p:strVal val="#ppt_h"/>
                                          </p:val>
                                        </p:tav>
                                        <p:tav tm="100000">
                                          <p:val>
                                            <p:strVal val="#ppt_h"/>
                                          </p:val>
                                        </p:tav>
                                      </p:tavLst>
                                    </p:anim>
                                    <p:animEffect transition="in" filter="fade">
                                      <p:cBhvr>
                                        <p:cTn id="9" dur="1000"/>
                                        <p:tgtEl>
                                          <p:spTgt spid="4">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3954" y="0"/>
            <a:ext cx="5889811" cy="2031325"/>
          </a:xfrm>
          <a:prstGeom prst="rect">
            <a:avLst/>
          </a:prstGeom>
          <a:noFill/>
        </p:spPr>
        <p:txBody>
          <a:bodyPr wrap="square" rtlCol="0">
            <a:spAutoFit/>
          </a:bodyPr>
          <a:lstStyle/>
          <a:p>
            <a:pPr algn="ctr"/>
            <a:r>
              <a:rPr lang="en-US" sz="32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10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a:t>
            </a:r>
            <a:r>
              <a:rPr lang="en-US" sz="2800" u="sng"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peace always in every way</a:t>
            </a:r>
            <a:r>
              <a:rPr lang="en-US" sz="28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The Lord be with you all.”</a:t>
            </a:r>
          </a:p>
        </p:txBody>
      </p:sp>
      <p:sp>
        <p:nvSpPr>
          <p:cNvPr id="6" name="Rounded Rectangle 5"/>
          <p:cNvSpPr/>
          <p:nvPr/>
        </p:nvSpPr>
        <p:spPr>
          <a:xfrm>
            <a:off x="194873" y="2278506"/>
            <a:ext cx="8889167" cy="1334124"/>
          </a:xfrm>
          <a:prstGeom prst="roundRect">
            <a:avLst>
              <a:gd name="adj" fmla="val 2175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70C0"/>
                </a:solidFill>
                <a:latin typeface="FutureLight" panose="020B0400000000000000" pitchFamily="34" charset="0"/>
              </a:rPr>
              <a:t>Every Child of God Should Not Only Desire, But</a:t>
            </a:r>
          </a:p>
          <a:p>
            <a:pPr algn="ctr"/>
            <a:r>
              <a:rPr lang="en-US" sz="3200" b="1" dirty="0" smtClean="0">
                <a:solidFill>
                  <a:srgbClr val="0070C0"/>
                </a:solidFill>
                <a:latin typeface="FutureLight" panose="020B0400000000000000" pitchFamily="34" charset="0"/>
              </a:rPr>
              <a:t>Should Have Real Peace!</a:t>
            </a:r>
            <a:endParaRPr lang="en-US" sz="3200" b="1" dirty="0">
              <a:solidFill>
                <a:srgbClr val="0070C0"/>
              </a:solidFill>
              <a:latin typeface="FutureLight" panose="020B0400000000000000" pitchFamily="34" charset="0"/>
            </a:endParaRPr>
          </a:p>
        </p:txBody>
      </p:sp>
      <p:sp>
        <p:nvSpPr>
          <p:cNvPr id="7" name="TextBox 6"/>
          <p:cNvSpPr txBox="1"/>
          <p:nvPr/>
        </p:nvSpPr>
        <p:spPr>
          <a:xfrm>
            <a:off x="753476" y="3859811"/>
            <a:ext cx="8180662" cy="2677656"/>
          </a:xfrm>
          <a:prstGeom prst="rect">
            <a:avLst/>
          </a:prstGeom>
          <a:solidFill>
            <a:srgbClr val="29120D">
              <a:alpha val="80000"/>
            </a:srgbClr>
          </a:solidFill>
        </p:spPr>
        <p:txBody>
          <a:bodyPr wrap="square" rtlCol="0">
            <a:spAutoFit/>
          </a:bodyPr>
          <a:lstStyle/>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Our Father is the God of peace (Rom. 15:33)</a:t>
            </a:r>
          </a:p>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Our Lord is the Lord of peace (2 Thess. 3:16)</a:t>
            </a:r>
          </a:p>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Our Savior is the prince of peace (Isa. 9:6-7)</a:t>
            </a:r>
          </a:p>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The gospel is gospel of peace (Rom. 10:15; Eph. 6:15)</a:t>
            </a:r>
          </a:p>
          <a:p>
            <a:pPr marL="285750" indent="-285750">
              <a:buFont typeface="Wingdings" panose="05000000000000000000" pitchFamily="2" charset="2"/>
              <a:buChar char="ü"/>
            </a:pPr>
            <a:r>
              <a:rPr lang="en-US" sz="2800" dirty="0" smtClean="0">
                <a:solidFill>
                  <a:schemeClr val="bg1"/>
                </a:solidFill>
                <a:effectLst>
                  <a:outerShdw blurRad="38100" dist="38100" dir="2700000" algn="tl">
                    <a:srgbClr val="000000">
                      <a:alpha val="43137"/>
                    </a:srgbClr>
                  </a:outerShdw>
                </a:effectLst>
                <a:latin typeface="+mj-lt"/>
              </a:rPr>
              <a:t>Peace is mentioned in every book of the NT (ex. 1 John)</a:t>
            </a:r>
            <a:endParaRPr lang="en-US" sz="28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6899070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p:cTn id="7" dur="1000" fill="hold"/>
                                        <p:tgtEl>
                                          <p:spTgt spid="7">
                                            <p:bg/>
                                          </p:spTgt>
                                        </p:tgtEl>
                                        <p:attrNameLst>
                                          <p:attrName>ppt_w</p:attrName>
                                        </p:attrNameLst>
                                      </p:cBhvr>
                                      <p:tavLst>
                                        <p:tav tm="0">
                                          <p:val>
                                            <p:strVal val="#ppt_w*0.70"/>
                                          </p:val>
                                        </p:tav>
                                        <p:tav tm="100000">
                                          <p:val>
                                            <p:strVal val="#ppt_w"/>
                                          </p:val>
                                        </p:tav>
                                      </p:tavLst>
                                    </p:anim>
                                    <p:anim calcmode="lin" valueType="num">
                                      <p:cBhvr>
                                        <p:cTn id="8" dur="1000" fill="hold"/>
                                        <p:tgtEl>
                                          <p:spTgt spid="7">
                                            <p:bg/>
                                          </p:spTgt>
                                        </p:tgtEl>
                                        <p:attrNameLst>
                                          <p:attrName>ppt_h</p:attrName>
                                        </p:attrNameLst>
                                      </p:cBhvr>
                                      <p:tavLst>
                                        <p:tav tm="0">
                                          <p:val>
                                            <p:strVal val="#ppt_h"/>
                                          </p:val>
                                        </p:tav>
                                        <p:tav tm="100000">
                                          <p:val>
                                            <p:strVal val="#ppt_h"/>
                                          </p:val>
                                        </p:tav>
                                      </p:tavLst>
                                    </p:anim>
                                    <p:animEffect transition="in" filter="fade">
                                      <p:cBhvr>
                                        <p:cTn id="9" dur="1000"/>
                                        <p:tgtEl>
                                          <p:spTgt spid="7">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p:cTn id="19"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 calcmode="lin" valueType="num">
                                      <p:cBhvr>
                                        <p:cTn id="26"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 calcmode="lin" valueType="num">
                                      <p:cBhvr>
                                        <p:cTn id="33"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7">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7">
                                            <p:txEl>
                                              <p:pRg st="4" end="4"/>
                                            </p:txEl>
                                          </p:spTgt>
                                        </p:tgtEl>
                                        <p:attrNameLst>
                                          <p:attrName>style.visibility</p:attrName>
                                        </p:attrNameLst>
                                      </p:cBhvr>
                                      <p:to>
                                        <p:strVal val="visible"/>
                                      </p:to>
                                    </p:set>
                                    <p:anim calcmode="lin" valueType="num">
                                      <p:cBhvr>
                                        <p:cTn id="40"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67856" y="509665"/>
            <a:ext cx="4946754" cy="923330"/>
          </a:xfrm>
          <a:prstGeom prst="rect">
            <a:avLst/>
          </a:prstGeom>
          <a:noFill/>
        </p:spPr>
        <p:txBody>
          <a:bodyPr wrap="square" rtlCol="0">
            <a:spAutoFit/>
          </a:bodyPr>
          <a:lstStyle/>
          <a:p>
            <a:pPr algn="ctr"/>
            <a:r>
              <a:rPr lang="en-US" sz="5400" dirty="0" smtClean="0">
                <a:latin typeface="FutureLight" panose="020B0400000000000000" pitchFamily="34" charset="0"/>
              </a:rPr>
              <a:t>What Is Peace?</a:t>
            </a:r>
            <a:endParaRPr lang="en-US" sz="5400" dirty="0">
              <a:latin typeface="FutureLight" panose="020B0400000000000000" pitchFamily="34" charset="0"/>
            </a:endParaRPr>
          </a:p>
        </p:txBody>
      </p:sp>
      <p:sp>
        <p:nvSpPr>
          <p:cNvPr id="3" name="TextBox 2"/>
          <p:cNvSpPr txBox="1"/>
          <p:nvPr/>
        </p:nvSpPr>
        <p:spPr>
          <a:xfrm>
            <a:off x="299803" y="2098623"/>
            <a:ext cx="8409482" cy="1569660"/>
          </a:xfrm>
          <a:prstGeom prst="rect">
            <a:avLst/>
          </a:prstGeom>
          <a:noFill/>
          <a:ln>
            <a:solidFill>
              <a:schemeClr val="bg1"/>
            </a:solidFill>
          </a:ln>
        </p:spPr>
        <p:txBody>
          <a:bodyPr wrap="square" rtlCol="0">
            <a:spAutoFit/>
          </a:bodyPr>
          <a:lstStyle/>
          <a:p>
            <a:r>
              <a:rPr lang="en-US" sz="2400" dirty="0" smtClean="0">
                <a:latin typeface="+mj-lt"/>
              </a:rPr>
              <a:t>“according to a conception distinctly peculiar to Christianity, the tranquil state of a soul assured of its salvation through Christ, and so fearing nothing from God and content with its earthly lot, of whatsoever sort that is: Rom. 8:6” (Thayer)</a:t>
            </a:r>
            <a:endParaRPr lang="en-US" sz="2400" dirty="0">
              <a:latin typeface="+mj-lt"/>
            </a:endParaRPr>
          </a:p>
        </p:txBody>
      </p:sp>
      <p:sp>
        <p:nvSpPr>
          <p:cNvPr id="4" name="TextBox 3"/>
          <p:cNvSpPr txBox="1"/>
          <p:nvPr/>
        </p:nvSpPr>
        <p:spPr>
          <a:xfrm>
            <a:off x="254834" y="4503268"/>
            <a:ext cx="2203554" cy="1200329"/>
          </a:xfrm>
          <a:prstGeom prst="rect">
            <a:avLst/>
          </a:prstGeom>
          <a:noFill/>
        </p:spPr>
        <p:txBody>
          <a:bodyPr wrap="square" rtlCol="0">
            <a:spAutoFit/>
          </a:bodyPr>
          <a:lstStyle/>
          <a:p>
            <a:r>
              <a:rPr lang="en-US" sz="2400" dirty="0" smtClean="0"/>
              <a:t>Luke 24:36-38</a:t>
            </a:r>
          </a:p>
          <a:p>
            <a:r>
              <a:rPr lang="en-US" sz="2400" dirty="0" smtClean="0"/>
              <a:t>John 14:27</a:t>
            </a:r>
          </a:p>
          <a:p>
            <a:r>
              <a:rPr lang="en-US" sz="2400" dirty="0" smtClean="0"/>
              <a:t>John 16:33</a:t>
            </a:r>
            <a:endParaRPr lang="en-US" sz="2400" dirty="0"/>
          </a:p>
        </p:txBody>
      </p:sp>
      <p:grpSp>
        <p:nvGrpSpPr>
          <p:cNvPr id="13" name="Group 12"/>
          <p:cNvGrpSpPr/>
          <p:nvPr/>
        </p:nvGrpSpPr>
        <p:grpSpPr>
          <a:xfrm>
            <a:off x="2503358" y="3852470"/>
            <a:ext cx="3354047" cy="2743202"/>
            <a:chOff x="2503358" y="3852470"/>
            <a:chExt cx="3354047" cy="2743202"/>
          </a:xfrm>
        </p:grpSpPr>
        <p:cxnSp>
          <p:nvCxnSpPr>
            <p:cNvPr id="6" name="Straight Connector 5"/>
            <p:cNvCxnSpPr/>
            <p:nvPr/>
          </p:nvCxnSpPr>
          <p:spPr>
            <a:xfrm>
              <a:off x="2503358" y="3852472"/>
              <a:ext cx="0" cy="274320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698230" y="4841823"/>
              <a:ext cx="1139252" cy="523220"/>
            </a:xfrm>
            <a:prstGeom prst="rect">
              <a:avLst/>
            </a:prstGeom>
            <a:noFill/>
          </p:spPr>
          <p:txBody>
            <a:bodyPr wrap="square" rtlCol="0">
              <a:spAutoFit/>
            </a:bodyPr>
            <a:lstStyle/>
            <a:p>
              <a:r>
                <a:rPr lang="en-US" sz="2800" dirty="0" smtClean="0"/>
                <a:t>Peace</a:t>
              </a:r>
              <a:endParaRPr lang="en-US" sz="2800" dirty="0"/>
            </a:p>
          </p:txBody>
        </p:sp>
        <p:sp>
          <p:nvSpPr>
            <p:cNvPr id="8" name="Right Brace 7"/>
            <p:cNvSpPr/>
            <p:nvPr/>
          </p:nvSpPr>
          <p:spPr>
            <a:xfrm>
              <a:off x="3578902" y="3852472"/>
              <a:ext cx="517160" cy="2743199"/>
            </a:xfrm>
            <a:prstGeom prst="rightBrace">
              <a:avLst>
                <a:gd name="adj1" fmla="val 28623"/>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9" name="Left-Right Arrow 8"/>
            <p:cNvSpPr/>
            <p:nvPr/>
          </p:nvSpPr>
          <p:spPr>
            <a:xfrm>
              <a:off x="4335904" y="5055612"/>
              <a:ext cx="764499" cy="33691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Brace 10"/>
            <p:cNvSpPr/>
            <p:nvPr/>
          </p:nvSpPr>
          <p:spPr>
            <a:xfrm flipH="1">
              <a:off x="5340245" y="3852470"/>
              <a:ext cx="517160" cy="2743199"/>
            </a:xfrm>
            <a:prstGeom prst="rightBrace">
              <a:avLst>
                <a:gd name="adj1" fmla="val 28623"/>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grpSp>
      <p:sp>
        <p:nvSpPr>
          <p:cNvPr id="12" name="TextBox 11"/>
          <p:cNvSpPr txBox="1"/>
          <p:nvPr/>
        </p:nvSpPr>
        <p:spPr>
          <a:xfrm>
            <a:off x="5666280" y="4254573"/>
            <a:ext cx="332782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Terrified &amp; frightened</a:t>
            </a:r>
          </a:p>
          <a:p>
            <a:pPr marL="342900" indent="-342900">
              <a:buFont typeface="Arial" panose="020B0604020202020204" pitchFamily="34" charset="0"/>
              <a:buChar char="•"/>
            </a:pPr>
            <a:r>
              <a:rPr lang="en-US" sz="2400" dirty="0" smtClean="0"/>
              <a:t>Troubled</a:t>
            </a:r>
          </a:p>
          <a:p>
            <a:pPr marL="342900" indent="-342900">
              <a:buFont typeface="Arial" panose="020B0604020202020204" pitchFamily="34" charset="0"/>
              <a:buChar char="•"/>
            </a:pPr>
            <a:r>
              <a:rPr lang="en-US" sz="2400" dirty="0" smtClean="0"/>
              <a:t>Doubts</a:t>
            </a:r>
          </a:p>
          <a:p>
            <a:pPr marL="342900" indent="-342900">
              <a:buFont typeface="Arial" panose="020B0604020202020204" pitchFamily="34" charset="0"/>
              <a:buChar char="•"/>
            </a:pPr>
            <a:r>
              <a:rPr lang="en-US" sz="2400" dirty="0" smtClean="0"/>
              <a:t>Afraid</a:t>
            </a:r>
            <a:endParaRPr lang="en-US" sz="2400" dirty="0"/>
          </a:p>
          <a:p>
            <a:pPr marL="342900" indent="-342900">
              <a:buFont typeface="Arial" panose="020B0604020202020204" pitchFamily="34" charset="0"/>
              <a:buChar char="•"/>
            </a:pPr>
            <a:r>
              <a:rPr lang="en-US" sz="2400" dirty="0" smtClean="0"/>
              <a:t>Tribulation</a:t>
            </a:r>
            <a:endParaRPr lang="en-US" sz="2400" dirty="0"/>
          </a:p>
        </p:txBody>
      </p:sp>
    </p:spTree>
    <p:extLst>
      <p:ext uri="{BB962C8B-B14F-4D97-AF65-F5344CB8AC3E}">
        <p14:creationId xmlns:p14="http://schemas.microsoft.com/office/powerpoint/2010/main" val="33634629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5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
                                            <p:txEl>
                                              <p:pRg st="1" end="1"/>
                                            </p:txEl>
                                          </p:spTgt>
                                        </p:tgtEl>
                                        <p:attrNameLst>
                                          <p:attrName>style.visibility</p:attrName>
                                        </p:attrNameLst>
                                      </p:cBhvr>
                                      <p:to>
                                        <p:strVal val="visible"/>
                                      </p:to>
                                    </p:set>
                                    <p:animEffect transition="in" filter="wipe(left)">
                                      <p:cBhvr>
                                        <p:cTn id="30" dur="500"/>
                                        <p:tgtEl>
                                          <p:spTgt spid="12">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animEffect transition="in" filter="wipe(left)">
                                      <p:cBhvr>
                                        <p:cTn id="35" dur="500"/>
                                        <p:tgtEl>
                                          <p:spTgt spid="12">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2">
                                            <p:txEl>
                                              <p:pRg st="3" end="3"/>
                                            </p:txEl>
                                          </p:spTgt>
                                        </p:tgtEl>
                                        <p:attrNameLst>
                                          <p:attrName>style.visibility</p:attrName>
                                        </p:attrNameLst>
                                      </p:cBhvr>
                                      <p:to>
                                        <p:strVal val="visible"/>
                                      </p:to>
                                    </p:set>
                                    <p:animEffect transition="in" filter="wipe(left)">
                                      <p:cBhvr>
                                        <p:cTn id="40" dur="500"/>
                                        <p:tgtEl>
                                          <p:spTgt spid="12">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2">
                                            <p:txEl>
                                              <p:pRg st="4" end="4"/>
                                            </p:txEl>
                                          </p:spTgt>
                                        </p:tgtEl>
                                        <p:attrNameLst>
                                          <p:attrName>style.visibility</p:attrName>
                                        </p:attrNameLst>
                                      </p:cBhvr>
                                      <p:to>
                                        <p:strVal val="visible"/>
                                      </p:to>
                                    </p:set>
                                    <p:animEffect transition="in" filter="wipe(left)">
                                      <p:cBhvr>
                                        <p:cTn id="45"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2"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588" y="116558"/>
            <a:ext cx="5259774" cy="2123658"/>
          </a:xfrm>
          <a:prstGeom prst="rect">
            <a:avLst/>
          </a:prstGeom>
          <a:noFill/>
        </p:spPr>
        <p:txBody>
          <a:bodyPr wrap="none" lIns="91440" tIns="45720" rIns="91440" bIns="45720">
            <a:spAutoFit/>
          </a:bodyPr>
          <a:lstStyle/>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Peace Always</a:t>
            </a:r>
          </a:p>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In Every Way</a:t>
            </a:r>
            <a:endParaRPr lang="en-US" sz="6600" b="1" cap="none" spc="0" dirty="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endParaRPr>
          </a:p>
        </p:txBody>
      </p:sp>
      <p:sp>
        <p:nvSpPr>
          <p:cNvPr id="19" name="TextBox 18"/>
          <p:cNvSpPr txBox="1"/>
          <p:nvPr/>
        </p:nvSpPr>
        <p:spPr>
          <a:xfrm>
            <a:off x="5889811" y="3590365"/>
            <a:ext cx="3106271" cy="2508379"/>
          </a:xfrm>
          <a:prstGeom prst="rect">
            <a:avLst/>
          </a:prstGeom>
          <a:noFill/>
          <a:scene3d>
            <a:camera prst="perspectiveRelaxedModerately"/>
            <a:lightRig rig="threePt" dir="t"/>
          </a:scene3d>
        </p:spPr>
        <p:txBody>
          <a:bodyPr wrap="square" rtlCol="0">
            <a:spAutoFit/>
          </a:bodyPr>
          <a:lstStyle/>
          <a:p>
            <a:pPr algn="ctr"/>
            <a:r>
              <a:rPr lang="en-US" sz="28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Thess. 3:16</a:t>
            </a:r>
          </a:p>
          <a:p>
            <a:pPr algn="ctr"/>
            <a:endParaRPr lang="en-US" sz="9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may the Lord of peace Himself give you peace always in every way. The Lord be with you all.”</a:t>
            </a:r>
          </a:p>
        </p:txBody>
      </p:sp>
    </p:spTree>
    <p:extLst>
      <p:ext uri="{BB962C8B-B14F-4D97-AF65-F5344CB8AC3E}">
        <p14:creationId xmlns:p14="http://schemas.microsoft.com/office/powerpoint/2010/main" val="6019222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588" y="116558"/>
            <a:ext cx="5259774" cy="2123658"/>
          </a:xfrm>
          <a:prstGeom prst="rect">
            <a:avLst/>
          </a:prstGeom>
          <a:noFill/>
        </p:spPr>
        <p:txBody>
          <a:bodyPr wrap="none" lIns="91440" tIns="45720" rIns="91440" bIns="45720">
            <a:spAutoFit/>
          </a:bodyPr>
          <a:lstStyle/>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Peace Always</a:t>
            </a:r>
          </a:p>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In Every Way</a:t>
            </a:r>
            <a:endParaRPr lang="en-US" sz="6600" b="1" cap="none" spc="0" dirty="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endParaRPr>
          </a:p>
        </p:txBody>
      </p:sp>
      <p:grpSp>
        <p:nvGrpSpPr>
          <p:cNvPr id="3" name="Group 2"/>
          <p:cNvGrpSpPr/>
          <p:nvPr/>
        </p:nvGrpSpPr>
        <p:grpSpPr>
          <a:xfrm>
            <a:off x="2029067" y="2401580"/>
            <a:ext cx="2598147" cy="2061880"/>
            <a:chOff x="2029067" y="2401580"/>
            <a:chExt cx="2598147" cy="2061880"/>
          </a:xfrm>
        </p:grpSpPr>
        <p:sp>
          <p:nvSpPr>
            <p:cNvPr id="7" name="Teardrop 6"/>
            <p:cNvSpPr/>
            <p:nvPr/>
          </p:nvSpPr>
          <p:spPr>
            <a:xfrm flipV="1">
              <a:off x="2127495"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11" name="TextBox 10"/>
            <p:cNvSpPr txBox="1"/>
            <p:nvPr/>
          </p:nvSpPr>
          <p:spPr>
            <a:xfrm>
              <a:off x="2029067"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5" name="TextBox 14"/>
            <p:cNvSpPr txBox="1"/>
            <p:nvPr/>
          </p:nvSpPr>
          <p:spPr>
            <a:xfrm>
              <a:off x="3059655"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grpSp>
    </p:spTree>
    <p:extLst>
      <p:ext uri="{BB962C8B-B14F-4D97-AF65-F5344CB8AC3E}">
        <p14:creationId xmlns:p14="http://schemas.microsoft.com/office/powerpoint/2010/main" val="28725522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ardrop 2"/>
          <p:cNvSpPr/>
          <p:nvPr/>
        </p:nvSpPr>
        <p:spPr>
          <a:xfrm flipV="1">
            <a:off x="98428" y="134471"/>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4" name="TextBox 3"/>
          <p:cNvSpPr txBox="1"/>
          <p:nvPr/>
        </p:nvSpPr>
        <p:spPr>
          <a:xfrm>
            <a:off x="0" y="958378"/>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1030588" y="373603"/>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6" name="TextBox 5"/>
          <p:cNvSpPr txBox="1"/>
          <p:nvPr/>
        </p:nvSpPr>
        <p:spPr>
          <a:xfrm>
            <a:off x="2696575" y="410020"/>
            <a:ext cx="6115050" cy="1569660"/>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Those in sin – are not at peace</a:t>
            </a:r>
          </a:p>
          <a:p>
            <a:pPr marL="914400" lvl="1" indent="-457200">
              <a:buFont typeface="+mj-lt"/>
              <a:buAutoNum type="arabicPeriod"/>
            </a:pPr>
            <a:r>
              <a:rPr lang="en-US" sz="2400" dirty="0" smtClean="0">
                <a:latin typeface="Arial Narrow" panose="020B0606020202030204" pitchFamily="34" charset="0"/>
              </a:rPr>
              <a:t>Gentiles had not known peace (Rom 3:17)</a:t>
            </a:r>
          </a:p>
          <a:p>
            <a:pPr marL="914400" lvl="1" indent="-457200">
              <a:buFont typeface="+mj-lt"/>
              <a:buAutoNum type="arabicPeriod"/>
            </a:pPr>
            <a:r>
              <a:rPr lang="en-US" sz="2400" dirty="0" smtClean="0">
                <a:latin typeface="Arial Narrow" panose="020B0606020202030204" pitchFamily="34" charset="0"/>
              </a:rPr>
              <a:t>Are at enmity with God (Rom. 8:6-7)</a:t>
            </a:r>
          </a:p>
          <a:p>
            <a:pPr marL="914400" lvl="1" indent="-457200">
              <a:buFont typeface="+mj-lt"/>
              <a:buAutoNum type="arabicPeriod"/>
            </a:pPr>
            <a:r>
              <a:rPr lang="en-US" sz="2400" dirty="0" smtClean="0">
                <a:latin typeface="Arial Narrow" panose="020B0606020202030204" pitchFamily="34" charset="0"/>
              </a:rPr>
              <a:t>Guilty conscience is troubling (Rom. 2:15)</a:t>
            </a:r>
            <a:endParaRPr lang="en-US" sz="2400" dirty="0">
              <a:latin typeface="Arial Narrow" panose="020B0606020202030204" pitchFamily="34" charset="0"/>
            </a:endParaRPr>
          </a:p>
        </p:txBody>
      </p:sp>
    </p:spTree>
    <p:extLst>
      <p:ext uri="{BB962C8B-B14F-4D97-AF65-F5344CB8AC3E}">
        <p14:creationId xmlns:p14="http://schemas.microsoft.com/office/powerpoint/2010/main" val="558507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ardrop 2"/>
          <p:cNvSpPr/>
          <p:nvPr/>
        </p:nvSpPr>
        <p:spPr>
          <a:xfrm flipV="1">
            <a:off x="98428" y="134471"/>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4" name="TextBox 3"/>
          <p:cNvSpPr txBox="1"/>
          <p:nvPr/>
        </p:nvSpPr>
        <p:spPr>
          <a:xfrm>
            <a:off x="0" y="958378"/>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1030588" y="373603"/>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6" name="TextBox 5"/>
          <p:cNvSpPr txBox="1"/>
          <p:nvPr/>
        </p:nvSpPr>
        <p:spPr>
          <a:xfrm>
            <a:off x="2696575" y="410020"/>
            <a:ext cx="6115050" cy="3170099"/>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Those in sin – are not at peace</a:t>
            </a:r>
          </a:p>
          <a:p>
            <a:pPr marL="457200" indent="-457200">
              <a:buFont typeface="+mj-lt"/>
              <a:buAutoNum type="alphaUcPeriod"/>
            </a:pPr>
            <a:endParaRPr lang="en-US" sz="800" b="1" u="sng" dirty="0" smtClean="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All peace begins with being right with God</a:t>
            </a:r>
          </a:p>
          <a:p>
            <a:pPr marL="914400" lvl="1" indent="-457200">
              <a:buFont typeface="+mj-lt"/>
              <a:buAutoNum type="arabicPeriod"/>
            </a:pPr>
            <a:r>
              <a:rPr lang="en-US" sz="2400" dirty="0" smtClean="0">
                <a:latin typeface="Arial Narrow" panose="020B0606020202030204" pitchFamily="34" charset="0"/>
              </a:rPr>
              <a:t>When we are justified – we have peace with God (Rom. 5:1)</a:t>
            </a:r>
          </a:p>
          <a:p>
            <a:pPr marL="914400" lvl="1" indent="-457200">
              <a:buFont typeface="+mj-lt"/>
              <a:buAutoNum type="arabicPeriod"/>
            </a:pPr>
            <a:r>
              <a:rPr lang="en-US" sz="2400" dirty="0" smtClean="0">
                <a:latin typeface="Arial Narrow" panose="020B0606020202030204" pitchFamily="34" charset="0"/>
              </a:rPr>
              <a:t>When reconciled – have peace through blood (Col. 1:20)</a:t>
            </a:r>
          </a:p>
          <a:p>
            <a:pPr marL="914400" lvl="1" indent="-457200">
              <a:buFont typeface="+mj-lt"/>
              <a:buAutoNum type="arabicPeriod"/>
            </a:pPr>
            <a:r>
              <a:rPr lang="en-US" sz="2400" dirty="0" smtClean="0">
                <a:latin typeface="Arial Narrow" panose="020B0606020202030204" pitchFamily="34" charset="0"/>
              </a:rPr>
              <a:t>Peter preached peace through Christ (Acts 10:36)</a:t>
            </a:r>
            <a:endParaRPr lang="en-US" sz="2400" dirty="0">
              <a:latin typeface="Arial Narrow" panose="020B0606020202030204" pitchFamily="34" charset="0"/>
            </a:endParaRPr>
          </a:p>
        </p:txBody>
      </p:sp>
    </p:spTree>
    <p:extLst>
      <p:ext uri="{BB962C8B-B14F-4D97-AF65-F5344CB8AC3E}">
        <p14:creationId xmlns:p14="http://schemas.microsoft.com/office/powerpoint/2010/main" val="25551250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ardrop 2"/>
          <p:cNvSpPr/>
          <p:nvPr/>
        </p:nvSpPr>
        <p:spPr>
          <a:xfrm flipV="1">
            <a:off x="98428" y="134471"/>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4" name="TextBox 3"/>
          <p:cNvSpPr txBox="1"/>
          <p:nvPr/>
        </p:nvSpPr>
        <p:spPr>
          <a:xfrm>
            <a:off x="0" y="958378"/>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1030588" y="373603"/>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6" name="TextBox 5"/>
          <p:cNvSpPr txBox="1"/>
          <p:nvPr/>
        </p:nvSpPr>
        <p:spPr>
          <a:xfrm>
            <a:off x="2696575" y="410020"/>
            <a:ext cx="6115050" cy="3293209"/>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Those in sin – are not at peace</a:t>
            </a:r>
          </a:p>
          <a:p>
            <a:pPr marL="457200" indent="-457200">
              <a:buFont typeface="+mj-lt"/>
              <a:buAutoNum type="alphaUcPeriod"/>
            </a:pPr>
            <a:endParaRPr lang="en-US" sz="800" b="1" u="sng" dirty="0" smtClean="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All peace begins with being right with God</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What is removed is the guilt of sin</a:t>
            </a:r>
          </a:p>
          <a:p>
            <a:pPr marL="914400" lvl="1" indent="-457200">
              <a:buFont typeface="+mj-lt"/>
              <a:buAutoNum type="arabicPeriod"/>
            </a:pPr>
            <a:r>
              <a:rPr lang="en-US" sz="2400" dirty="0" smtClean="0">
                <a:latin typeface="Arial Narrow" panose="020B0606020202030204" pitchFamily="34" charset="0"/>
              </a:rPr>
              <a:t>Not the fact of it – or the consequences</a:t>
            </a:r>
          </a:p>
          <a:p>
            <a:pPr marL="914400" lvl="1" indent="-457200">
              <a:buFont typeface="+mj-lt"/>
              <a:buAutoNum type="arabicPeriod"/>
            </a:pPr>
            <a:r>
              <a:rPr lang="en-US" sz="2400" dirty="0" smtClean="0">
                <a:latin typeface="Arial Narrow" panose="020B0606020202030204" pitchFamily="34" charset="0"/>
              </a:rPr>
              <a:t>Remembers the sin no more (Heb. 8:12)</a:t>
            </a:r>
          </a:p>
          <a:p>
            <a:pPr marL="914400" lvl="1" indent="-457200">
              <a:buFont typeface="+mj-lt"/>
              <a:buAutoNum type="arabicPeriod"/>
            </a:pPr>
            <a:r>
              <a:rPr lang="en-US" sz="2400" dirty="0" smtClean="0">
                <a:latin typeface="Arial Narrow" panose="020B0606020202030204" pitchFamily="34" charset="0"/>
              </a:rPr>
              <a:t>Able to forgive self (Phil. 3:13; Tit. 3:3-5)</a:t>
            </a:r>
          </a:p>
          <a:p>
            <a:pPr marL="914400" lvl="1" indent="-457200">
              <a:buFont typeface="+mj-lt"/>
              <a:buAutoNum type="arabicPeriod"/>
            </a:pPr>
            <a:r>
              <a:rPr lang="en-US" sz="2400" dirty="0" smtClean="0">
                <a:latin typeface="Arial Narrow" panose="020B0606020202030204" pitchFamily="34" charset="0"/>
              </a:rPr>
              <a:t>Seeking a clear conscience (1 Pet. 3:21; Heb. 9:14)</a:t>
            </a:r>
            <a:endParaRPr lang="en-US" sz="2400" dirty="0">
              <a:latin typeface="Arial Narrow" panose="020B0606020202030204" pitchFamily="34" charset="0"/>
            </a:endParaRPr>
          </a:p>
        </p:txBody>
      </p:sp>
    </p:spTree>
    <p:extLst>
      <p:ext uri="{BB962C8B-B14F-4D97-AF65-F5344CB8AC3E}">
        <p14:creationId xmlns:p14="http://schemas.microsoft.com/office/powerpoint/2010/main" val="3891933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1000"/>
                                        <p:tgtEl>
                                          <p:spTgt spid="6">
                                            <p:txEl>
                                              <p:pRg st="8" end="8"/>
                                            </p:txEl>
                                          </p:spTgt>
                                        </p:tgtEl>
                                      </p:cBhvr>
                                    </p:animEffect>
                                    <p:anim calcmode="lin" valueType="num">
                                      <p:cBhvr>
                                        <p:cTn id="2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ardrop 2"/>
          <p:cNvSpPr/>
          <p:nvPr/>
        </p:nvSpPr>
        <p:spPr>
          <a:xfrm flipV="1">
            <a:off x="98428" y="134471"/>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4" name="TextBox 3"/>
          <p:cNvSpPr txBox="1"/>
          <p:nvPr/>
        </p:nvSpPr>
        <p:spPr>
          <a:xfrm>
            <a:off x="0" y="958378"/>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1030588" y="373603"/>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6" name="TextBox 5"/>
          <p:cNvSpPr txBox="1"/>
          <p:nvPr/>
        </p:nvSpPr>
        <p:spPr>
          <a:xfrm>
            <a:off x="2696575" y="410020"/>
            <a:ext cx="6115050" cy="3416320"/>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Those in sin – are not at peace</a:t>
            </a:r>
          </a:p>
          <a:p>
            <a:pPr marL="457200" indent="-457200">
              <a:buFont typeface="+mj-lt"/>
              <a:buAutoNum type="alphaUcPeriod"/>
            </a:pPr>
            <a:endParaRPr lang="en-US" sz="800" b="1" u="sng" dirty="0" smtClean="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All peace begins with being right with God</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What is removed is the guilt of sin</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When we are forgiven / right with God – nothing else really matters</a:t>
            </a:r>
          </a:p>
          <a:p>
            <a:pPr marL="914400" lvl="1" indent="-457200">
              <a:buFont typeface="+mj-lt"/>
              <a:buAutoNum type="arabicPeriod"/>
            </a:pPr>
            <a:r>
              <a:rPr lang="en-US" sz="2400" dirty="0" smtClean="0">
                <a:latin typeface="Arial Narrow" panose="020B0606020202030204" pitchFamily="34" charset="0"/>
              </a:rPr>
              <a:t>Goal is to be accepted of God (2 Cor. 5:9)</a:t>
            </a:r>
          </a:p>
          <a:p>
            <a:pPr marL="914400" lvl="1" indent="-457200">
              <a:buFont typeface="+mj-lt"/>
              <a:buAutoNum type="arabicPeriod"/>
            </a:pPr>
            <a:r>
              <a:rPr lang="en-US" sz="2400" dirty="0" smtClean="0">
                <a:latin typeface="Arial Narrow" panose="020B0606020202030204" pitchFamily="34" charset="0"/>
              </a:rPr>
              <a:t>Guilt is gone – Conscience is clear</a:t>
            </a:r>
          </a:p>
          <a:p>
            <a:pPr marL="914400" lvl="1" indent="-457200">
              <a:buFont typeface="+mj-lt"/>
              <a:buAutoNum type="arabicPeriod"/>
            </a:pPr>
            <a:r>
              <a:rPr lang="en-US" sz="2400" dirty="0" smtClean="0">
                <a:latin typeface="Arial Narrow" panose="020B0606020202030204" pitchFamily="34" charset="0"/>
              </a:rPr>
              <a:t>Inner peace comes as an outgrowth of that!</a:t>
            </a:r>
            <a:endParaRPr lang="en-US" sz="2400" dirty="0">
              <a:latin typeface="Arial Narrow" panose="020B0606020202030204" pitchFamily="34" charset="0"/>
            </a:endParaRPr>
          </a:p>
        </p:txBody>
      </p:sp>
    </p:spTree>
    <p:extLst>
      <p:ext uri="{BB962C8B-B14F-4D97-AF65-F5344CB8AC3E}">
        <p14:creationId xmlns:p14="http://schemas.microsoft.com/office/powerpoint/2010/main" val="2426599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animEffect transition="in" filter="fade">
                                      <p:cBhvr>
                                        <p:cTn id="21" dur="1000"/>
                                        <p:tgtEl>
                                          <p:spTgt spid="6">
                                            <p:txEl>
                                              <p:pRg st="9" end="9"/>
                                            </p:txEl>
                                          </p:spTgt>
                                        </p:tgtEl>
                                      </p:cBhvr>
                                    </p:animEffect>
                                    <p:anim calcmode="lin" valueType="num">
                                      <p:cBhvr>
                                        <p:cTn id="22"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588" y="116558"/>
            <a:ext cx="5259774" cy="2123658"/>
          </a:xfrm>
          <a:prstGeom prst="rect">
            <a:avLst/>
          </a:prstGeom>
          <a:noFill/>
        </p:spPr>
        <p:txBody>
          <a:bodyPr wrap="none" lIns="91440" tIns="45720" rIns="91440" bIns="45720">
            <a:spAutoFit/>
          </a:bodyPr>
          <a:lstStyle/>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Peace Always</a:t>
            </a:r>
          </a:p>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In Every Way</a:t>
            </a:r>
            <a:endParaRPr lang="en-US" sz="6600" b="1" cap="none" spc="0" dirty="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endParaRPr>
          </a:p>
        </p:txBody>
      </p:sp>
      <p:sp>
        <p:nvSpPr>
          <p:cNvPr id="7" name="Teardrop 6"/>
          <p:cNvSpPr/>
          <p:nvPr/>
        </p:nvSpPr>
        <p:spPr>
          <a:xfrm flipV="1">
            <a:off x="2127495"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8" name="Teardrop 7"/>
          <p:cNvSpPr/>
          <p:nvPr/>
        </p:nvSpPr>
        <p:spPr>
          <a:xfrm flipH="1" flipV="1">
            <a:off x="4870694"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029067"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2" name="TextBox 11"/>
          <p:cNvSpPr txBox="1"/>
          <p:nvPr/>
        </p:nvSpPr>
        <p:spPr>
          <a:xfrm>
            <a:off x="4772266"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5" name="TextBox 14"/>
          <p:cNvSpPr txBox="1"/>
          <p:nvPr/>
        </p:nvSpPr>
        <p:spPr>
          <a:xfrm>
            <a:off x="3059655"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6" name="TextBox 15"/>
          <p:cNvSpPr txBox="1"/>
          <p:nvPr/>
        </p:nvSpPr>
        <p:spPr>
          <a:xfrm>
            <a:off x="5705844"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Tree>
    <p:extLst>
      <p:ext uri="{BB962C8B-B14F-4D97-AF65-F5344CB8AC3E}">
        <p14:creationId xmlns:p14="http://schemas.microsoft.com/office/powerpoint/2010/main" val="5079966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flipV="1">
            <a:off x="6742707" y="102133"/>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644279" y="926040"/>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7577857" y="34126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10082" y="248932"/>
            <a:ext cx="6115050" cy="1938992"/>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Anxiety / worry come from a lack of trust</a:t>
            </a:r>
          </a:p>
          <a:p>
            <a:pPr marL="914400" lvl="1" indent="-457200">
              <a:buFont typeface="+mj-lt"/>
              <a:buAutoNum type="arabicPeriod"/>
            </a:pPr>
            <a:r>
              <a:rPr lang="en-US" sz="2400" dirty="0" smtClean="0">
                <a:latin typeface="Arial Narrow" panose="020B0606020202030204" pitchFamily="34" charset="0"/>
              </a:rPr>
              <a:t>Undue concern over matters pertaining to this life</a:t>
            </a:r>
          </a:p>
          <a:p>
            <a:pPr marL="914400" lvl="1" indent="-457200">
              <a:buFont typeface="+mj-lt"/>
              <a:buAutoNum type="arabicPeriod"/>
            </a:pPr>
            <a:r>
              <a:rPr lang="en-US" sz="2400" dirty="0" smtClean="0">
                <a:latin typeface="Arial Narrow" panose="020B0606020202030204" pitchFamily="34" charset="0"/>
              </a:rPr>
              <a:t>Phil. 4:6-9 – contrast shows a lack of trust</a:t>
            </a:r>
          </a:p>
          <a:p>
            <a:pPr marL="914400" lvl="1" indent="-457200">
              <a:buFont typeface="+mj-lt"/>
              <a:buAutoNum type="arabicPeriod"/>
            </a:pPr>
            <a:r>
              <a:rPr lang="en-US" sz="2400" dirty="0" smtClean="0">
                <a:latin typeface="Arial Narrow" panose="020B0606020202030204" pitchFamily="34" charset="0"/>
              </a:rPr>
              <a:t>Matt. 6:25-34 – contrast to faith (</a:t>
            </a:r>
            <a:r>
              <a:rPr lang="en-US" sz="2400" dirty="0" err="1" smtClean="0">
                <a:latin typeface="Arial Narrow" panose="020B0606020202030204" pitchFamily="34" charset="0"/>
              </a:rPr>
              <a:t>v.</a:t>
            </a:r>
            <a:r>
              <a:rPr lang="en-US" sz="2400" dirty="0" smtClean="0">
                <a:latin typeface="Arial Narrow" panose="020B0606020202030204" pitchFamily="34" charset="0"/>
              </a:rPr>
              <a:t> 30)</a:t>
            </a:r>
            <a:endParaRPr lang="en-US" sz="2400" dirty="0">
              <a:latin typeface="Arial Narrow" panose="020B0606020202030204" pitchFamily="34" charset="0"/>
            </a:endParaRPr>
          </a:p>
        </p:txBody>
      </p:sp>
    </p:spTree>
    <p:extLst>
      <p:ext uri="{BB962C8B-B14F-4D97-AF65-F5344CB8AC3E}">
        <p14:creationId xmlns:p14="http://schemas.microsoft.com/office/powerpoint/2010/main" val="10693914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flipV="1">
            <a:off x="6742707" y="102133"/>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644279" y="926040"/>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7577857" y="34126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10082" y="248932"/>
            <a:ext cx="6115050" cy="2431435"/>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Anxiety / worry come from a lack of trust</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Anxiety / worry robs us of our peace</a:t>
            </a:r>
          </a:p>
          <a:p>
            <a:pPr marL="914400" lvl="1" indent="-457200">
              <a:buFont typeface="+mj-lt"/>
              <a:buAutoNum type="arabicPeriod"/>
            </a:pPr>
            <a:r>
              <a:rPr lang="en-US" sz="2400" dirty="0" smtClean="0">
                <a:latin typeface="Arial Narrow" panose="020B0606020202030204" pitchFamily="34" charset="0"/>
              </a:rPr>
              <a:t>Phil. 4:7 – peace contrasted to worry</a:t>
            </a:r>
          </a:p>
          <a:p>
            <a:pPr marL="914400" lvl="1" indent="-457200">
              <a:buFont typeface="+mj-lt"/>
              <a:buAutoNum type="arabicPeriod"/>
            </a:pPr>
            <a:r>
              <a:rPr lang="en-US" sz="2400" dirty="0" smtClean="0">
                <a:latin typeface="Arial Narrow" panose="020B0606020202030204" pitchFamily="34" charset="0"/>
              </a:rPr>
              <a:t>Feel the weight of all our concerns</a:t>
            </a:r>
          </a:p>
          <a:p>
            <a:pPr marL="914400" lvl="1" indent="-457200">
              <a:buFont typeface="+mj-lt"/>
              <a:buAutoNum type="arabicPeriod"/>
            </a:pPr>
            <a:r>
              <a:rPr lang="en-US" sz="2400" dirty="0" smtClean="0">
                <a:latin typeface="Arial Narrow" panose="020B0606020202030204" pitchFamily="34" charset="0"/>
              </a:rPr>
              <a:t>Trying to figure out what </a:t>
            </a:r>
            <a:r>
              <a:rPr lang="en-US" sz="2400" u="sng" dirty="0" smtClean="0">
                <a:latin typeface="Arial Narrow" panose="020B0606020202030204" pitchFamily="34" charset="0"/>
              </a:rPr>
              <a:t>we</a:t>
            </a:r>
            <a:r>
              <a:rPr lang="en-US" sz="2400" dirty="0" smtClean="0">
                <a:latin typeface="Arial Narrow" panose="020B0606020202030204" pitchFamily="34" charset="0"/>
              </a:rPr>
              <a:t> can do</a:t>
            </a:r>
          </a:p>
          <a:p>
            <a:pPr marL="914400" lvl="1" indent="-457200">
              <a:buFont typeface="+mj-lt"/>
              <a:buAutoNum type="arabicPeriod"/>
            </a:pPr>
            <a:r>
              <a:rPr lang="en-US" sz="2400" dirty="0" smtClean="0">
                <a:latin typeface="Arial Narrow" panose="020B0606020202030204" pitchFamily="34" charset="0"/>
              </a:rPr>
              <a:t>So uncertain about the future…</a:t>
            </a:r>
            <a:endParaRPr lang="en-US" sz="2400" dirty="0">
              <a:latin typeface="Arial Narrow" panose="020B0606020202030204" pitchFamily="34" charset="0"/>
            </a:endParaRPr>
          </a:p>
        </p:txBody>
      </p:sp>
    </p:spTree>
    <p:extLst>
      <p:ext uri="{BB962C8B-B14F-4D97-AF65-F5344CB8AC3E}">
        <p14:creationId xmlns:p14="http://schemas.microsoft.com/office/powerpoint/2010/main" val="4337594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flipV="1">
            <a:off x="6742707" y="102133"/>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644279" y="926040"/>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7577857" y="34126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10082" y="248932"/>
            <a:ext cx="6115050" cy="4770537"/>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Anxiety / worry come from a lack of trust</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Anxiety / worry robs us of our peace</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Answer is through prayer</a:t>
            </a:r>
          </a:p>
          <a:p>
            <a:pPr marL="914400" lvl="1" indent="-457200">
              <a:buFont typeface="+mj-lt"/>
              <a:buAutoNum type="arabicPeriod"/>
            </a:pPr>
            <a:r>
              <a:rPr lang="en-US" sz="2400" dirty="0" smtClean="0">
                <a:latin typeface="Arial Narrow" panose="020B0606020202030204" pitchFamily="34" charset="0"/>
              </a:rPr>
              <a:t>Phil. 4:6-7</a:t>
            </a:r>
          </a:p>
          <a:p>
            <a:pPr marL="1371600" lvl="2" indent="-457200">
              <a:buFont typeface="+mj-lt"/>
              <a:buAutoNum type="alphaLcPeriod"/>
            </a:pPr>
            <a:r>
              <a:rPr lang="en-US" sz="2400" i="1" dirty="0" smtClean="0">
                <a:latin typeface="Arial Narrow" panose="020B0606020202030204" pitchFamily="34" charset="0"/>
              </a:rPr>
              <a:t>Don’t be anxious</a:t>
            </a:r>
          </a:p>
          <a:p>
            <a:pPr marL="1371600" lvl="2" indent="-457200">
              <a:buFont typeface="+mj-lt"/>
              <a:buAutoNum type="alphaLcPeriod"/>
            </a:pPr>
            <a:r>
              <a:rPr lang="en-US" sz="2400" i="1" dirty="0" smtClean="0">
                <a:latin typeface="Arial Narrow" panose="020B0606020202030204" pitchFamily="34" charset="0"/>
              </a:rPr>
              <a:t>But pray</a:t>
            </a:r>
          </a:p>
          <a:p>
            <a:pPr marL="1371600" lvl="2" indent="-457200">
              <a:buFont typeface="+mj-lt"/>
              <a:buAutoNum type="alphaLcPeriod"/>
            </a:pPr>
            <a:r>
              <a:rPr lang="en-US" sz="2400" i="1" dirty="0" smtClean="0">
                <a:latin typeface="Arial Narrow" panose="020B0606020202030204" pitchFamily="34" charset="0"/>
              </a:rPr>
              <a:t>And peace of God will….</a:t>
            </a:r>
          </a:p>
          <a:p>
            <a:pPr marL="914400" lvl="1" indent="-457200">
              <a:buFont typeface="+mj-lt"/>
              <a:buAutoNum type="arabicPeriod"/>
            </a:pPr>
            <a:r>
              <a:rPr lang="en-US" sz="2400" dirty="0" smtClean="0">
                <a:latin typeface="Arial Narrow" panose="020B0606020202030204" pitchFamily="34" charset="0"/>
              </a:rPr>
              <a:t>Take our needs to God and ask for help</a:t>
            </a:r>
          </a:p>
          <a:p>
            <a:pPr marL="1371600" lvl="2" indent="-457200">
              <a:buFont typeface="+mj-lt"/>
              <a:buAutoNum type="alphaLcPeriod"/>
            </a:pPr>
            <a:r>
              <a:rPr lang="en-US" sz="2400" i="1" dirty="0" smtClean="0">
                <a:latin typeface="Arial Narrow" panose="020B0606020202030204" pitchFamily="34" charset="0"/>
              </a:rPr>
              <a:t>“Needs” – that which cause anxiety</a:t>
            </a:r>
          </a:p>
          <a:p>
            <a:pPr marL="1371600" lvl="2" indent="-457200">
              <a:buFont typeface="+mj-lt"/>
              <a:buAutoNum type="alphaLcPeriod"/>
            </a:pPr>
            <a:r>
              <a:rPr lang="en-US" sz="2400" i="1" dirty="0" smtClean="0">
                <a:latin typeface="Arial Narrow" panose="020B0606020202030204" pitchFamily="34" charset="0"/>
              </a:rPr>
              <a:t>“Needs” – that which robs us of peace</a:t>
            </a:r>
          </a:p>
          <a:p>
            <a:pPr marL="914400" lvl="1" indent="-457200">
              <a:buFont typeface="+mj-lt"/>
              <a:buAutoNum type="arabicPeriod"/>
            </a:pPr>
            <a:r>
              <a:rPr lang="en-US" sz="2400" dirty="0" smtClean="0">
                <a:latin typeface="Arial Narrow" panose="020B0606020202030204" pitchFamily="34" charset="0"/>
              </a:rPr>
              <a:t>With thanksgiving – be thankful for all the good even in midst of all that concerns us!</a:t>
            </a:r>
            <a:endParaRPr lang="en-US" sz="2400" dirty="0">
              <a:latin typeface="Arial Narrow" panose="020B0606020202030204" pitchFamily="34" charset="0"/>
            </a:endParaRPr>
          </a:p>
        </p:txBody>
      </p:sp>
    </p:spTree>
    <p:extLst>
      <p:ext uri="{BB962C8B-B14F-4D97-AF65-F5344CB8AC3E}">
        <p14:creationId xmlns:p14="http://schemas.microsoft.com/office/powerpoint/2010/main" val="4617357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1000"/>
                                        <p:tgtEl>
                                          <p:spTgt spid="5">
                                            <p:txEl>
                                              <p:pRg st="8" end="8"/>
                                            </p:txEl>
                                          </p:spTgt>
                                        </p:tgtEl>
                                      </p:cBhvr>
                                    </p:animEffect>
                                    <p:anim calcmode="lin" valueType="num">
                                      <p:cBhvr>
                                        <p:cTn id="2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fade">
                                      <p:cBhvr>
                                        <p:cTn id="35" dur="1000"/>
                                        <p:tgtEl>
                                          <p:spTgt spid="5">
                                            <p:txEl>
                                              <p:pRg st="9" end="9"/>
                                            </p:txEl>
                                          </p:spTgt>
                                        </p:tgtEl>
                                      </p:cBhvr>
                                    </p:animEffect>
                                    <p:anim calcmode="lin" valueType="num">
                                      <p:cBhvr>
                                        <p:cTn id="36"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1000"/>
                                        <p:tgtEl>
                                          <p:spTgt spid="5">
                                            <p:txEl>
                                              <p:pRg st="10" end="10"/>
                                            </p:txEl>
                                          </p:spTgt>
                                        </p:tgtEl>
                                      </p:cBhvr>
                                    </p:animEffect>
                                    <p:anim calcmode="lin" valueType="num">
                                      <p:cBhvr>
                                        <p:cTn id="43"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11" end="11"/>
                                            </p:txEl>
                                          </p:spTgt>
                                        </p:tgtEl>
                                        <p:attrNameLst>
                                          <p:attrName>style.visibility</p:attrName>
                                        </p:attrNameLst>
                                      </p:cBhvr>
                                      <p:to>
                                        <p:strVal val="visible"/>
                                      </p:to>
                                    </p:set>
                                    <p:animEffect transition="in" filter="fade">
                                      <p:cBhvr>
                                        <p:cTn id="49" dur="1000"/>
                                        <p:tgtEl>
                                          <p:spTgt spid="5">
                                            <p:txEl>
                                              <p:pRg st="11" end="11"/>
                                            </p:txEl>
                                          </p:spTgt>
                                        </p:tgtEl>
                                      </p:cBhvr>
                                    </p:animEffect>
                                    <p:anim calcmode="lin" valueType="num">
                                      <p:cBhvr>
                                        <p:cTn id="50"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12" end="12"/>
                                            </p:txEl>
                                          </p:spTgt>
                                        </p:tgtEl>
                                        <p:attrNameLst>
                                          <p:attrName>style.visibility</p:attrName>
                                        </p:attrNameLst>
                                      </p:cBhvr>
                                      <p:to>
                                        <p:strVal val="visible"/>
                                      </p:to>
                                    </p:set>
                                    <p:animEffect transition="in" filter="fade">
                                      <p:cBhvr>
                                        <p:cTn id="56" dur="1000"/>
                                        <p:tgtEl>
                                          <p:spTgt spid="5">
                                            <p:txEl>
                                              <p:pRg st="12" end="12"/>
                                            </p:txEl>
                                          </p:spTgt>
                                        </p:tgtEl>
                                      </p:cBhvr>
                                    </p:animEffect>
                                    <p:anim calcmode="lin" valueType="num">
                                      <p:cBhvr>
                                        <p:cTn id="57"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flipV="1">
            <a:off x="6742707" y="102133"/>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644279" y="926040"/>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7577857" y="34126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10082" y="248932"/>
            <a:ext cx="6115050" cy="3046988"/>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Anxiety / worry come from a lack of trust</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Anxiety / worry robs us of our peace</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Answer is through prayer</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Cast our cares upon God</a:t>
            </a:r>
          </a:p>
          <a:p>
            <a:pPr marL="914400" lvl="1" indent="-457200">
              <a:buFont typeface="+mj-lt"/>
              <a:buAutoNum type="arabicPeriod"/>
            </a:pPr>
            <a:r>
              <a:rPr lang="en-US" sz="2400" dirty="0" smtClean="0">
                <a:latin typeface="Arial Narrow" panose="020B0606020202030204" pitchFamily="34" charset="0"/>
              </a:rPr>
              <a:t>1 Pet. 5:7</a:t>
            </a:r>
          </a:p>
          <a:p>
            <a:pPr marL="914400" lvl="1" indent="-457200">
              <a:buFont typeface="+mj-lt"/>
              <a:buAutoNum type="arabicPeriod"/>
            </a:pPr>
            <a:r>
              <a:rPr lang="en-US" sz="2400" dirty="0" smtClean="0">
                <a:latin typeface="Arial Narrow" panose="020B0606020202030204" pitchFamily="34" charset="0"/>
              </a:rPr>
              <a:t>Leave it with Him – trust Him</a:t>
            </a:r>
          </a:p>
          <a:p>
            <a:pPr marL="914400" lvl="1" indent="-457200">
              <a:buFont typeface="+mj-lt"/>
              <a:buAutoNum type="arabicPeriod"/>
            </a:pPr>
            <a:r>
              <a:rPr lang="en-US" sz="2400" dirty="0" smtClean="0">
                <a:latin typeface="Arial Narrow" panose="020B0606020202030204" pitchFamily="34" charset="0"/>
              </a:rPr>
              <a:t>Then, we don’t carry to burden!!</a:t>
            </a:r>
            <a:endParaRPr lang="en-US" sz="2400" dirty="0">
              <a:latin typeface="Arial Narrow" panose="020B0606020202030204" pitchFamily="34" charset="0"/>
            </a:endParaRPr>
          </a:p>
        </p:txBody>
      </p:sp>
    </p:spTree>
    <p:extLst>
      <p:ext uri="{BB962C8B-B14F-4D97-AF65-F5344CB8AC3E}">
        <p14:creationId xmlns:p14="http://schemas.microsoft.com/office/powerpoint/2010/main" val="13084936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Effect transition="in" filter="fade">
                                      <p:cBhvr>
                                        <p:cTn id="21" dur="1000"/>
                                        <p:tgtEl>
                                          <p:spTgt spid="5">
                                            <p:txEl>
                                              <p:pRg st="9" end="9"/>
                                            </p:txEl>
                                          </p:spTgt>
                                        </p:tgtEl>
                                      </p:cBhvr>
                                    </p:animEffect>
                                    <p:anim calcmode="lin" valueType="num">
                                      <p:cBhvr>
                                        <p:cTn id="2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flipV="1">
            <a:off x="6742707" y="102133"/>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644279" y="926040"/>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7577857" y="34126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10082" y="248932"/>
            <a:ext cx="6115050" cy="3908762"/>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Anxiety / worry come from a lack of trust</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Anxiety / worry robs us of our peace</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Answer is through prayer</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Cast our cares upon God</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Example of this kind of trust</a:t>
            </a:r>
          </a:p>
          <a:p>
            <a:pPr marL="914400" lvl="1" indent="-457200">
              <a:buFont typeface="+mj-lt"/>
              <a:buAutoNum type="arabicPeriod"/>
            </a:pPr>
            <a:r>
              <a:rPr lang="en-US" sz="2400" dirty="0" smtClean="0">
                <a:latin typeface="Arial Narrow" panose="020B0606020202030204" pitchFamily="34" charset="0"/>
              </a:rPr>
              <a:t>Phil. 4:10-14</a:t>
            </a:r>
          </a:p>
          <a:p>
            <a:pPr marL="914400" lvl="1" indent="-457200">
              <a:buFont typeface="+mj-lt"/>
              <a:buAutoNum type="arabicPeriod"/>
            </a:pPr>
            <a:r>
              <a:rPr lang="en-US" sz="2400" dirty="0" smtClean="0">
                <a:latin typeface="Arial Narrow" panose="020B0606020202030204" pitchFamily="34" charset="0"/>
              </a:rPr>
              <a:t>In context of not worrying – but trusting</a:t>
            </a:r>
          </a:p>
          <a:p>
            <a:pPr marL="914400" lvl="1" indent="-457200">
              <a:buFont typeface="+mj-lt"/>
              <a:buAutoNum type="arabicPeriod"/>
            </a:pPr>
            <a:r>
              <a:rPr lang="en-US" sz="2400" dirty="0" smtClean="0">
                <a:latin typeface="Arial Narrow" panose="020B0606020202030204" pitchFamily="34" charset="0"/>
              </a:rPr>
              <a:t>Saying you trust God – is not the same as putting your trust in him!</a:t>
            </a:r>
            <a:endParaRPr lang="en-US" sz="2400" dirty="0">
              <a:latin typeface="Arial Narrow" panose="020B0606020202030204" pitchFamily="34" charset="0"/>
            </a:endParaRPr>
          </a:p>
        </p:txBody>
      </p:sp>
    </p:spTree>
    <p:extLst>
      <p:ext uri="{BB962C8B-B14F-4D97-AF65-F5344CB8AC3E}">
        <p14:creationId xmlns:p14="http://schemas.microsoft.com/office/powerpoint/2010/main" val="41021049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animEffect transition="in" filter="fade">
                                      <p:cBhvr>
                                        <p:cTn id="7" dur="1000"/>
                                        <p:tgtEl>
                                          <p:spTgt spid="5">
                                            <p:txEl>
                                              <p:pRg st="9" end="9"/>
                                            </p:txEl>
                                          </p:spTgt>
                                        </p:tgtEl>
                                      </p:cBhvr>
                                    </p:animEffect>
                                    <p:anim calcmode="lin" valueType="num">
                                      <p:cBhvr>
                                        <p:cTn id="8"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0" end="10"/>
                                            </p:txEl>
                                          </p:spTgt>
                                        </p:tgtEl>
                                        <p:attrNameLst>
                                          <p:attrName>style.visibility</p:attrName>
                                        </p:attrNameLst>
                                      </p:cBhvr>
                                      <p:to>
                                        <p:strVal val="visible"/>
                                      </p:to>
                                    </p:set>
                                    <p:animEffect transition="in" filter="fade">
                                      <p:cBhvr>
                                        <p:cTn id="14" dur="1000"/>
                                        <p:tgtEl>
                                          <p:spTgt spid="5">
                                            <p:txEl>
                                              <p:pRg st="10" end="10"/>
                                            </p:txEl>
                                          </p:spTgt>
                                        </p:tgtEl>
                                      </p:cBhvr>
                                    </p:animEffect>
                                    <p:anim calcmode="lin" valueType="num">
                                      <p:cBhvr>
                                        <p:cTn id="15"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animEffect transition="in" filter="fade">
                                      <p:cBhvr>
                                        <p:cTn id="21" dur="1000"/>
                                        <p:tgtEl>
                                          <p:spTgt spid="5">
                                            <p:txEl>
                                              <p:pRg st="11" end="11"/>
                                            </p:txEl>
                                          </p:spTgt>
                                        </p:tgtEl>
                                      </p:cBhvr>
                                    </p:animEffect>
                                    <p:anim calcmode="lin" valueType="num">
                                      <p:cBhvr>
                                        <p:cTn id="22"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588" y="116558"/>
            <a:ext cx="5259774" cy="2123658"/>
          </a:xfrm>
          <a:prstGeom prst="rect">
            <a:avLst/>
          </a:prstGeom>
          <a:noFill/>
        </p:spPr>
        <p:txBody>
          <a:bodyPr wrap="none" lIns="91440" tIns="45720" rIns="91440" bIns="45720">
            <a:spAutoFit/>
          </a:bodyPr>
          <a:lstStyle/>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Peace Always</a:t>
            </a:r>
          </a:p>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In Every Way</a:t>
            </a:r>
            <a:endParaRPr lang="en-US" sz="6600" b="1" cap="none" spc="0" dirty="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endParaRPr>
          </a:p>
        </p:txBody>
      </p:sp>
      <p:sp>
        <p:nvSpPr>
          <p:cNvPr id="7" name="Teardrop 6"/>
          <p:cNvSpPr/>
          <p:nvPr/>
        </p:nvSpPr>
        <p:spPr>
          <a:xfrm flipV="1">
            <a:off x="2127495"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8" name="Teardrop 7"/>
          <p:cNvSpPr/>
          <p:nvPr/>
        </p:nvSpPr>
        <p:spPr>
          <a:xfrm flipH="1" flipV="1">
            <a:off x="4870694"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ardrop 8"/>
          <p:cNvSpPr/>
          <p:nvPr/>
        </p:nvSpPr>
        <p:spPr>
          <a:xfrm>
            <a:off x="2127495" y="4665169"/>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029067"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2" name="TextBox 11"/>
          <p:cNvSpPr txBox="1"/>
          <p:nvPr/>
        </p:nvSpPr>
        <p:spPr>
          <a:xfrm>
            <a:off x="4772266"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3" name="TextBox 12"/>
          <p:cNvSpPr txBox="1"/>
          <p:nvPr/>
        </p:nvSpPr>
        <p:spPr>
          <a:xfrm>
            <a:off x="2076588" y="5157098"/>
            <a:ext cx="2598147" cy="129266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&amp; Assurance</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5" name="TextBox 14"/>
          <p:cNvSpPr txBox="1"/>
          <p:nvPr/>
        </p:nvSpPr>
        <p:spPr>
          <a:xfrm>
            <a:off x="3059655"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6" name="TextBox 15"/>
          <p:cNvSpPr txBox="1"/>
          <p:nvPr/>
        </p:nvSpPr>
        <p:spPr>
          <a:xfrm>
            <a:off x="5705844"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7" name="TextBox 16"/>
          <p:cNvSpPr txBox="1"/>
          <p:nvPr/>
        </p:nvSpPr>
        <p:spPr>
          <a:xfrm>
            <a:off x="3059655" y="470259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III.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Tree>
    <p:extLst>
      <p:ext uri="{BB962C8B-B14F-4D97-AF65-F5344CB8AC3E}">
        <p14:creationId xmlns:p14="http://schemas.microsoft.com/office/powerpoint/2010/main" val="27152345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7223" y="2371725"/>
            <a:ext cx="7986713" cy="3785652"/>
          </a:xfrm>
          <a:prstGeom prst="rect">
            <a:avLst/>
          </a:prstGeom>
          <a:solidFill>
            <a:schemeClr val="bg1"/>
          </a:solidFill>
          <a:ln>
            <a:solidFill>
              <a:srgbClr val="0070C0"/>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19 Then, the same day at evening, being the first day of the week, when the doors were shut where the disciples were assembled, for fear of the Jews, Jesus came and stood in the midst, and said to them, "Peace be with you."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20 Now when He had said this, He showed them His hands and His side. Then the disciples were glad when they saw the Lord.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21 So Jesus said to them again, "Peace to you! As the Father has sent Me, I also send you." </a:t>
            </a:r>
          </a:p>
        </p:txBody>
      </p:sp>
      <p:sp>
        <p:nvSpPr>
          <p:cNvPr id="3" name="TextBox 2"/>
          <p:cNvSpPr txBox="1"/>
          <p:nvPr/>
        </p:nvSpPr>
        <p:spPr>
          <a:xfrm>
            <a:off x="3929063" y="528638"/>
            <a:ext cx="3686175" cy="707886"/>
          </a:xfrm>
          <a:prstGeom prst="rect">
            <a:avLst/>
          </a:prstGeom>
          <a:noFill/>
        </p:spPr>
        <p:txBody>
          <a:bodyPr wrap="square" rtlCol="0">
            <a:spAutoFit/>
          </a:bodyPr>
          <a:lstStyle/>
          <a:p>
            <a:pPr algn="ctr"/>
            <a:r>
              <a:rPr lang="en-US" sz="4000" dirty="0" smtClean="0">
                <a:latin typeface="FutureLight" panose="020B0400000000000000" pitchFamily="34" charset="0"/>
              </a:rPr>
              <a:t>John 20:19-21</a:t>
            </a:r>
            <a:endParaRPr lang="en-US" sz="4000" dirty="0">
              <a:latin typeface="FutureLight" panose="020B0400000000000000" pitchFamily="34" charset="0"/>
            </a:endParaRPr>
          </a:p>
        </p:txBody>
      </p:sp>
    </p:spTree>
    <p:extLst>
      <p:ext uri="{BB962C8B-B14F-4D97-AF65-F5344CB8AC3E}">
        <p14:creationId xmlns:p14="http://schemas.microsoft.com/office/powerpoint/2010/main" val="32389145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4338" y="2214563"/>
            <a:ext cx="8501061" cy="4524315"/>
          </a:xfrm>
          <a:prstGeom prst="rect">
            <a:avLst/>
          </a:prstGeom>
          <a:solidFill>
            <a:schemeClr val="bg1"/>
          </a:solidFill>
          <a:ln>
            <a:solidFill>
              <a:srgbClr val="0070C0"/>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36 Now as they said these things, Jesus Himself stood in the midst of them, and said to them, “Peace to you.”</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37 But they were terrified and frightened, and supposed they had seen a spirit.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38 And He said to them, “Why are you troubled? And why do doubts arise in your hearts?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39 Behold My hands and My feet, that it is I Myself. Handle Me and see, for a spirit does not have flesh and bones as you see I have.”</a:t>
            </a:r>
          </a:p>
        </p:txBody>
      </p:sp>
      <p:sp>
        <p:nvSpPr>
          <p:cNvPr id="3" name="TextBox 2"/>
          <p:cNvSpPr txBox="1"/>
          <p:nvPr/>
        </p:nvSpPr>
        <p:spPr>
          <a:xfrm>
            <a:off x="3929063" y="528638"/>
            <a:ext cx="3686175" cy="707886"/>
          </a:xfrm>
          <a:prstGeom prst="rect">
            <a:avLst/>
          </a:prstGeom>
          <a:noFill/>
        </p:spPr>
        <p:txBody>
          <a:bodyPr wrap="square" rtlCol="0">
            <a:spAutoFit/>
          </a:bodyPr>
          <a:lstStyle/>
          <a:p>
            <a:pPr algn="ctr"/>
            <a:r>
              <a:rPr lang="en-US" sz="4000" dirty="0" smtClean="0">
                <a:latin typeface="FutureLight" panose="020B0400000000000000" pitchFamily="34" charset="0"/>
              </a:rPr>
              <a:t>Luke 24:36-45</a:t>
            </a:r>
            <a:endParaRPr lang="en-US" sz="4000" dirty="0">
              <a:latin typeface="FutureLight" panose="020B0400000000000000" pitchFamily="34" charset="0"/>
            </a:endParaRPr>
          </a:p>
        </p:txBody>
      </p:sp>
    </p:spTree>
    <p:extLst>
      <p:ext uri="{BB962C8B-B14F-4D97-AF65-F5344CB8AC3E}">
        <p14:creationId xmlns:p14="http://schemas.microsoft.com/office/powerpoint/2010/main" val="6869809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4338" y="2214563"/>
            <a:ext cx="8501061" cy="3416320"/>
          </a:xfrm>
          <a:prstGeom prst="rect">
            <a:avLst/>
          </a:prstGeom>
          <a:solidFill>
            <a:schemeClr val="bg1"/>
          </a:solidFill>
          <a:ln>
            <a:solidFill>
              <a:srgbClr val="0070C0"/>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40 When He had said this, He showed them His hands and His feet.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41 But while they still did not believe for joy, and marveled, He said to them, “Have you any food here?”</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42 So they gave Him a piece of a broiled fish and some honeycomb.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43 And He took it and ate in their presence. </a:t>
            </a:r>
          </a:p>
        </p:txBody>
      </p:sp>
      <p:sp>
        <p:nvSpPr>
          <p:cNvPr id="3" name="TextBox 2"/>
          <p:cNvSpPr txBox="1"/>
          <p:nvPr/>
        </p:nvSpPr>
        <p:spPr>
          <a:xfrm>
            <a:off x="3929063" y="528638"/>
            <a:ext cx="3686175" cy="707886"/>
          </a:xfrm>
          <a:prstGeom prst="rect">
            <a:avLst/>
          </a:prstGeom>
          <a:noFill/>
        </p:spPr>
        <p:txBody>
          <a:bodyPr wrap="square" rtlCol="0">
            <a:spAutoFit/>
          </a:bodyPr>
          <a:lstStyle/>
          <a:p>
            <a:pPr algn="ctr"/>
            <a:r>
              <a:rPr lang="en-US" sz="4000" dirty="0" smtClean="0">
                <a:latin typeface="FutureLight" panose="020B0400000000000000" pitchFamily="34" charset="0"/>
              </a:rPr>
              <a:t>Luke 24:36-45</a:t>
            </a:r>
            <a:endParaRPr lang="en-US" sz="4000" dirty="0">
              <a:latin typeface="FutureLight" panose="020B0400000000000000" pitchFamily="34" charset="0"/>
            </a:endParaRPr>
          </a:p>
        </p:txBody>
      </p:sp>
    </p:spTree>
    <p:extLst>
      <p:ext uri="{BB962C8B-B14F-4D97-AF65-F5344CB8AC3E}">
        <p14:creationId xmlns:p14="http://schemas.microsoft.com/office/powerpoint/2010/main" val="32865236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4338" y="2214563"/>
            <a:ext cx="8501061" cy="2677656"/>
          </a:xfrm>
          <a:prstGeom prst="rect">
            <a:avLst/>
          </a:prstGeom>
          <a:solidFill>
            <a:schemeClr val="bg1"/>
          </a:solidFill>
          <a:ln>
            <a:solidFill>
              <a:srgbClr val="0070C0"/>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44 Then He said to them, “These are the words which I spoke to you while I was still with you, that all things must be fulfilled which were written in the Law of Moses and the Prophets and the Psalms concerning Me.”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45 And He opened their understanding, that they might comprehend the Scriptures. </a:t>
            </a:r>
          </a:p>
        </p:txBody>
      </p:sp>
      <p:sp>
        <p:nvSpPr>
          <p:cNvPr id="3" name="TextBox 2"/>
          <p:cNvSpPr txBox="1"/>
          <p:nvPr/>
        </p:nvSpPr>
        <p:spPr>
          <a:xfrm>
            <a:off x="3929063" y="528638"/>
            <a:ext cx="3686175" cy="707886"/>
          </a:xfrm>
          <a:prstGeom prst="rect">
            <a:avLst/>
          </a:prstGeom>
          <a:noFill/>
        </p:spPr>
        <p:txBody>
          <a:bodyPr wrap="square" rtlCol="0">
            <a:spAutoFit/>
          </a:bodyPr>
          <a:lstStyle/>
          <a:p>
            <a:pPr algn="ctr"/>
            <a:r>
              <a:rPr lang="en-US" sz="4000" dirty="0" smtClean="0">
                <a:latin typeface="FutureLight" panose="020B0400000000000000" pitchFamily="34" charset="0"/>
              </a:rPr>
              <a:t>Luke 24:36-45</a:t>
            </a:r>
            <a:endParaRPr lang="en-US" sz="4000" dirty="0">
              <a:latin typeface="FutureLight" panose="020B0400000000000000" pitchFamily="34" charset="0"/>
            </a:endParaRPr>
          </a:p>
        </p:txBody>
      </p:sp>
    </p:spTree>
    <p:extLst>
      <p:ext uri="{BB962C8B-B14F-4D97-AF65-F5344CB8AC3E}">
        <p14:creationId xmlns:p14="http://schemas.microsoft.com/office/powerpoint/2010/main" val="14677955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a:off x="177671" y="4651722"/>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3" name="TextBox 2"/>
          <p:cNvSpPr txBox="1"/>
          <p:nvPr/>
        </p:nvSpPr>
        <p:spPr>
          <a:xfrm>
            <a:off x="126764" y="5143651"/>
            <a:ext cx="2598147" cy="129266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&amp; Assurance</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1109831" y="468914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896132" y="206069"/>
            <a:ext cx="6115050" cy="1569660"/>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The disciples were filled with fear</a:t>
            </a:r>
          </a:p>
          <a:p>
            <a:pPr marL="914400" lvl="1" indent="-457200">
              <a:buFont typeface="+mj-lt"/>
              <a:buAutoNum type="arabicPeriod"/>
            </a:pPr>
            <a:r>
              <a:rPr lang="en-US" sz="2400" dirty="0" smtClean="0">
                <a:latin typeface="Arial Narrow" panose="020B0606020202030204" pitchFamily="34" charset="0"/>
              </a:rPr>
              <a:t>John 20:19; Luke 24:37,38</a:t>
            </a:r>
          </a:p>
          <a:p>
            <a:pPr marL="914400" lvl="1" indent="-457200">
              <a:buFont typeface="+mj-lt"/>
              <a:buAutoNum type="arabicPeriod"/>
            </a:pPr>
            <a:r>
              <a:rPr lang="en-US" sz="2400" dirty="0" smtClean="0">
                <a:latin typeface="Arial Narrow" panose="020B0606020202030204" pitchFamily="34" charset="0"/>
              </a:rPr>
              <a:t>Doors were secured</a:t>
            </a:r>
          </a:p>
          <a:p>
            <a:pPr marL="914400" lvl="1" indent="-457200">
              <a:buFont typeface="+mj-lt"/>
              <a:buAutoNum type="arabicPeriod"/>
            </a:pPr>
            <a:r>
              <a:rPr lang="en-US" sz="2400" dirty="0" smtClean="0">
                <a:latin typeface="Arial Narrow" panose="020B0606020202030204" pitchFamily="34" charset="0"/>
              </a:rPr>
              <a:t>They needed peace</a:t>
            </a:r>
          </a:p>
        </p:txBody>
      </p:sp>
    </p:spTree>
    <p:extLst>
      <p:ext uri="{BB962C8B-B14F-4D97-AF65-F5344CB8AC3E}">
        <p14:creationId xmlns:p14="http://schemas.microsoft.com/office/powerpoint/2010/main" val="3913521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a:off x="177671" y="4651722"/>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3" name="TextBox 2"/>
          <p:cNvSpPr txBox="1"/>
          <p:nvPr/>
        </p:nvSpPr>
        <p:spPr>
          <a:xfrm>
            <a:off x="126764" y="5143651"/>
            <a:ext cx="2598147" cy="129266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&amp; Assurance</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1109831" y="468914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896132" y="206069"/>
            <a:ext cx="6115050" cy="2800767"/>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The disciples were filled with fear</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Jesus said: “Peace be with you”</a:t>
            </a:r>
          </a:p>
          <a:p>
            <a:pPr marL="914400" lvl="1" indent="-457200">
              <a:buFont typeface="+mj-lt"/>
              <a:buAutoNum type="arabicPeriod"/>
            </a:pPr>
            <a:r>
              <a:rPr lang="en-US" sz="2400" dirty="0" smtClean="0">
                <a:latin typeface="Arial Narrow" panose="020B0606020202030204" pitchFamily="34" charset="0"/>
              </a:rPr>
              <a:t>Gave them evidence of resurrection (John 20:20)</a:t>
            </a:r>
          </a:p>
          <a:p>
            <a:pPr marL="914400" lvl="1" indent="-457200">
              <a:buFont typeface="+mj-lt"/>
              <a:buAutoNum type="arabicPeriod"/>
            </a:pPr>
            <a:r>
              <a:rPr lang="en-US" sz="2400" dirty="0" smtClean="0">
                <a:latin typeface="Arial Narrow" panose="020B0606020202030204" pitchFamily="34" charset="0"/>
              </a:rPr>
              <a:t>Gave them understanding of the Scriptures (Luke 24:44-45)</a:t>
            </a:r>
          </a:p>
          <a:p>
            <a:pPr marL="914400" lvl="1" indent="-457200">
              <a:buFont typeface="+mj-lt"/>
              <a:buAutoNum type="arabicPeriod"/>
            </a:pPr>
            <a:r>
              <a:rPr lang="en-US" sz="2400" dirty="0" smtClean="0">
                <a:latin typeface="Arial Narrow" panose="020B0606020202030204" pitchFamily="34" charset="0"/>
              </a:rPr>
              <a:t>Now they have assurance</a:t>
            </a:r>
          </a:p>
        </p:txBody>
      </p:sp>
    </p:spTree>
    <p:extLst>
      <p:ext uri="{BB962C8B-B14F-4D97-AF65-F5344CB8AC3E}">
        <p14:creationId xmlns:p14="http://schemas.microsoft.com/office/powerpoint/2010/main" val="40270729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a:off x="177671" y="4651722"/>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3" name="TextBox 2"/>
          <p:cNvSpPr txBox="1"/>
          <p:nvPr/>
        </p:nvSpPr>
        <p:spPr>
          <a:xfrm>
            <a:off x="126764" y="5143651"/>
            <a:ext cx="2598147" cy="129266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&amp; Assurance</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1109831" y="468914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896132" y="206069"/>
            <a:ext cx="6115050" cy="2185214"/>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The disciples were filled with fear</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Jesus said: “Peace be with you”</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Result: they were glad</a:t>
            </a:r>
          </a:p>
          <a:p>
            <a:pPr marL="914400" lvl="1" indent="-457200">
              <a:buFont typeface="+mj-lt"/>
              <a:buAutoNum type="arabicPeriod"/>
            </a:pPr>
            <a:r>
              <a:rPr lang="en-US" sz="2400" dirty="0" smtClean="0">
                <a:latin typeface="Arial Narrow" panose="020B0606020202030204" pitchFamily="34" charset="0"/>
              </a:rPr>
              <a:t>John 20:20</a:t>
            </a:r>
          </a:p>
          <a:p>
            <a:pPr marL="914400" lvl="1" indent="-457200">
              <a:buFont typeface="+mj-lt"/>
              <a:buAutoNum type="arabicPeriod"/>
            </a:pPr>
            <a:r>
              <a:rPr lang="en-US" sz="2400" dirty="0" smtClean="0">
                <a:latin typeface="Arial Narrow" panose="020B0606020202030204" pitchFamily="34" charset="0"/>
              </a:rPr>
              <a:t>Fear is gone &amp; turned to rejoicing</a:t>
            </a:r>
          </a:p>
        </p:txBody>
      </p:sp>
    </p:spTree>
    <p:extLst>
      <p:ext uri="{BB962C8B-B14F-4D97-AF65-F5344CB8AC3E}">
        <p14:creationId xmlns:p14="http://schemas.microsoft.com/office/powerpoint/2010/main" val="10689069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a:off x="177671" y="4651722"/>
            <a:ext cx="2401293" cy="2061880"/>
          </a:xfrm>
          <a:prstGeom prst="teardrop">
            <a:avLst/>
          </a:prstGeom>
          <a:solidFill>
            <a:srgbClr val="0070C0">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3" name="TextBox 2"/>
          <p:cNvSpPr txBox="1"/>
          <p:nvPr/>
        </p:nvSpPr>
        <p:spPr>
          <a:xfrm>
            <a:off x="126764" y="5143651"/>
            <a:ext cx="2598147" cy="129266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&amp; Assurance</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1109831" y="4689145"/>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III.</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2896132" y="206069"/>
            <a:ext cx="6115050" cy="5847755"/>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The disciples were filled with fear</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Jesus said: “Peace be with you”</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Result: they were glad</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We gain peace through understanding and assurance</a:t>
            </a:r>
          </a:p>
          <a:p>
            <a:pPr marL="914400" lvl="1" indent="-457200">
              <a:buFont typeface="+mj-lt"/>
              <a:buAutoNum type="arabicPeriod"/>
            </a:pPr>
            <a:r>
              <a:rPr lang="en-US" sz="2400" dirty="0" smtClean="0">
                <a:latin typeface="Arial Narrow" panose="020B0606020202030204" pitchFamily="34" charset="0"/>
              </a:rPr>
              <a:t>The more we understand about God and his word – the greater our peace</a:t>
            </a:r>
          </a:p>
          <a:p>
            <a:pPr marL="914400" lvl="1" indent="-457200">
              <a:buFont typeface="+mj-lt"/>
              <a:buAutoNum type="arabicPeriod"/>
            </a:pPr>
            <a:r>
              <a:rPr lang="en-US" sz="2400" dirty="0" smtClean="0">
                <a:latin typeface="Arial Narrow" panose="020B0606020202030204" pitchFamily="34" charset="0"/>
              </a:rPr>
              <a:t>The more evidence we see that God is real and his word is true – the more assurance…</a:t>
            </a:r>
          </a:p>
          <a:p>
            <a:pPr marL="914400" lvl="1" indent="-457200">
              <a:buFont typeface="+mj-lt"/>
              <a:buAutoNum type="arabicPeriod"/>
            </a:pPr>
            <a:r>
              <a:rPr lang="en-US" sz="2400" dirty="0" smtClean="0">
                <a:latin typeface="Arial Narrow" panose="020B0606020202030204" pitchFamily="34" charset="0"/>
              </a:rPr>
              <a:t>We have peace when we:</a:t>
            </a:r>
          </a:p>
          <a:p>
            <a:pPr marL="1371600" lvl="2" indent="-457200">
              <a:buFont typeface="+mj-lt"/>
              <a:buAutoNum type="alphaLcPeriod"/>
            </a:pPr>
            <a:r>
              <a:rPr lang="en-US" sz="2200" i="1" dirty="0" smtClean="0">
                <a:latin typeface="Arial Narrow" panose="020B0606020202030204" pitchFamily="34" charset="0"/>
              </a:rPr>
              <a:t>Know God is on his throne (Rev. 4)</a:t>
            </a:r>
          </a:p>
          <a:p>
            <a:pPr marL="1371600" lvl="2" indent="-457200">
              <a:buFont typeface="+mj-lt"/>
              <a:buAutoNum type="alphaLcPeriod"/>
            </a:pPr>
            <a:r>
              <a:rPr lang="en-US" sz="2200" i="1" dirty="0" smtClean="0">
                <a:latin typeface="Arial Narrow" panose="020B0606020202030204" pitchFamily="34" charset="0"/>
              </a:rPr>
              <a:t>Know God rules in kingdoms of men (Dan. 4:25)</a:t>
            </a:r>
          </a:p>
          <a:p>
            <a:pPr marL="1371600" lvl="2" indent="-457200">
              <a:buFont typeface="+mj-lt"/>
              <a:buAutoNum type="alphaLcPeriod"/>
            </a:pPr>
            <a:r>
              <a:rPr lang="en-US" sz="2200" i="1" dirty="0" smtClean="0">
                <a:latin typeface="Arial Narrow" panose="020B0606020202030204" pitchFamily="34" charset="0"/>
              </a:rPr>
              <a:t>Know that God hears our cry (1 Pet. 3:12)</a:t>
            </a:r>
          </a:p>
          <a:p>
            <a:pPr marL="1371600" lvl="2" indent="-457200">
              <a:buFont typeface="+mj-lt"/>
              <a:buAutoNum type="alphaLcPeriod"/>
            </a:pPr>
            <a:r>
              <a:rPr lang="en-US" sz="2200" i="1" dirty="0" smtClean="0">
                <a:latin typeface="Arial Narrow" panose="020B0606020202030204" pitchFamily="34" charset="0"/>
              </a:rPr>
              <a:t>Know what is really important (Heb. 13:14)</a:t>
            </a:r>
          </a:p>
        </p:txBody>
      </p:sp>
    </p:spTree>
    <p:extLst>
      <p:ext uri="{BB962C8B-B14F-4D97-AF65-F5344CB8AC3E}">
        <p14:creationId xmlns:p14="http://schemas.microsoft.com/office/powerpoint/2010/main" val="12820752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Effect transition="in" filter="fade">
                                      <p:cBhvr>
                                        <p:cTn id="21" dur="1000"/>
                                        <p:tgtEl>
                                          <p:spTgt spid="5">
                                            <p:txEl>
                                              <p:pRg st="9" end="9"/>
                                            </p:txEl>
                                          </p:spTgt>
                                        </p:tgtEl>
                                      </p:cBhvr>
                                    </p:animEffect>
                                    <p:anim calcmode="lin" valueType="num">
                                      <p:cBhvr>
                                        <p:cTn id="2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10" end="10"/>
                                            </p:txEl>
                                          </p:spTgt>
                                        </p:tgtEl>
                                        <p:attrNameLst>
                                          <p:attrName>style.visibility</p:attrName>
                                        </p:attrNameLst>
                                      </p:cBhvr>
                                      <p:to>
                                        <p:strVal val="visible"/>
                                      </p:to>
                                    </p:set>
                                    <p:animEffect transition="in" filter="fade">
                                      <p:cBhvr>
                                        <p:cTn id="28" dur="1000"/>
                                        <p:tgtEl>
                                          <p:spTgt spid="5">
                                            <p:txEl>
                                              <p:pRg st="10" end="10"/>
                                            </p:txEl>
                                          </p:spTgt>
                                        </p:tgtEl>
                                      </p:cBhvr>
                                    </p:animEffect>
                                    <p:anim calcmode="lin" valueType="num">
                                      <p:cBhvr>
                                        <p:cTn id="29"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animEffect transition="in" filter="fade">
                                      <p:cBhvr>
                                        <p:cTn id="35" dur="1000"/>
                                        <p:tgtEl>
                                          <p:spTgt spid="5">
                                            <p:txEl>
                                              <p:pRg st="11" end="11"/>
                                            </p:txEl>
                                          </p:spTgt>
                                        </p:tgtEl>
                                      </p:cBhvr>
                                    </p:animEffect>
                                    <p:anim calcmode="lin" valueType="num">
                                      <p:cBhvr>
                                        <p:cTn id="36"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12" end="12"/>
                                            </p:txEl>
                                          </p:spTgt>
                                        </p:tgtEl>
                                        <p:attrNameLst>
                                          <p:attrName>style.visibility</p:attrName>
                                        </p:attrNameLst>
                                      </p:cBhvr>
                                      <p:to>
                                        <p:strVal val="visible"/>
                                      </p:to>
                                    </p:set>
                                    <p:animEffect transition="in" filter="fade">
                                      <p:cBhvr>
                                        <p:cTn id="42" dur="1000"/>
                                        <p:tgtEl>
                                          <p:spTgt spid="5">
                                            <p:txEl>
                                              <p:pRg st="12" end="12"/>
                                            </p:txEl>
                                          </p:spTgt>
                                        </p:tgtEl>
                                      </p:cBhvr>
                                    </p:animEffect>
                                    <p:anim calcmode="lin" valueType="num">
                                      <p:cBhvr>
                                        <p:cTn id="43"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13" end="13"/>
                                            </p:txEl>
                                          </p:spTgt>
                                        </p:tgtEl>
                                        <p:attrNameLst>
                                          <p:attrName>style.visibility</p:attrName>
                                        </p:attrNameLst>
                                      </p:cBhvr>
                                      <p:to>
                                        <p:strVal val="visible"/>
                                      </p:to>
                                    </p:set>
                                    <p:animEffect transition="in" filter="fade">
                                      <p:cBhvr>
                                        <p:cTn id="49" dur="1000"/>
                                        <p:tgtEl>
                                          <p:spTgt spid="5">
                                            <p:txEl>
                                              <p:pRg st="13" end="13"/>
                                            </p:txEl>
                                          </p:spTgt>
                                        </p:tgtEl>
                                      </p:cBhvr>
                                    </p:animEffect>
                                    <p:anim calcmode="lin" valueType="num">
                                      <p:cBhvr>
                                        <p:cTn id="50" dur="1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588" y="116558"/>
            <a:ext cx="5259774" cy="2123658"/>
          </a:xfrm>
          <a:prstGeom prst="rect">
            <a:avLst/>
          </a:prstGeom>
          <a:noFill/>
        </p:spPr>
        <p:txBody>
          <a:bodyPr wrap="none" lIns="91440" tIns="45720" rIns="91440" bIns="45720">
            <a:spAutoFit/>
          </a:bodyPr>
          <a:lstStyle/>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Peace Always</a:t>
            </a:r>
          </a:p>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In Every Way</a:t>
            </a:r>
            <a:endParaRPr lang="en-US" sz="6600" b="1" cap="none" spc="0" dirty="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endParaRPr>
          </a:p>
        </p:txBody>
      </p:sp>
      <p:sp>
        <p:nvSpPr>
          <p:cNvPr id="7" name="Teardrop 6"/>
          <p:cNvSpPr/>
          <p:nvPr/>
        </p:nvSpPr>
        <p:spPr>
          <a:xfrm flipV="1">
            <a:off x="2127495"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8" name="Teardrop 7"/>
          <p:cNvSpPr/>
          <p:nvPr/>
        </p:nvSpPr>
        <p:spPr>
          <a:xfrm flipH="1" flipV="1">
            <a:off x="4870694"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ardrop 8"/>
          <p:cNvSpPr/>
          <p:nvPr/>
        </p:nvSpPr>
        <p:spPr>
          <a:xfrm>
            <a:off x="2127495" y="4665169"/>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ardrop 9"/>
          <p:cNvSpPr/>
          <p:nvPr/>
        </p:nvSpPr>
        <p:spPr>
          <a:xfrm flipH="1">
            <a:off x="4870694" y="4665169"/>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029067"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2" name="TextBox 11"/>
          <p:cNvSpPr txBox="1"/>
          <p:nvPr/>
        </p:nvSpPr>
        <p:spPr>
          <a:xfrm>
            <a:off x="4772266"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3" name="TextBox 12"/>
          <p:cNvSpPr txBox="1"/>
          <p:nvPr/>
        </p:nvSpPr>
        <p:spPr>
          <a:xfrm>
            <a:off x="2076588" y="5157098"/>
            <a:ext cx="2598147" cy="129266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&amp; Assurance</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4" name="TextBox 13"/>
          <p:cNvSpPr txBox="1"/>
          <p:nvPr/>
        </p:nvSpPr>
        <p:spPr>
          <a:xfrm>
            <a:off x="4722777" y="5195789"/>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A Spiritual Mind</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5" name="TextBox 14"/>
          <p:cNvSpPr txBox="1"/>
          <p:nvPr/>
        </p:nvSpPr>
        <p:spPr>
          <a:xfrm>
            <a:off x="3059655"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6" name="TextBox 15"/>
          <p:cNvSpPr txBox="1"/>
          <p:nvPr/>
        </p:nvSpPr>
        <p:spPr>
          <a:xfrm>
            <a:off x="5705844"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7" name="TextBox 16"/>
          <p:cNvSpPr txBox="1"/>
          <p:nvPr/>
        </p:nvSpPr>
        <p:spPr>
          <a:xfrm>
            <a:off x="3059655" y="470259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III.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8" name="TextBox 17"/>
          <p:cNvSpPr txBox="1"/>
          <p:nvPr/>
        </p:nvSpPr>
        <p:spPr>
          <a:xfrm>
            <a:off x="5703412" y="4709947"/>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IV.</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Tree>
    <p:extLst>
      <p:ext uri="{BB962C8B-B14F-4D97-AF65-F5344CB8AC3E}">
        <p14:creationId xmlns:p14="http://schemas.microsoft.com/office/powerpoint/2010/main" val="1365023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a:off x="6659146" y="4705510"/>
            <a:ext cx="2401293" cy="2061880"/>
          </a:xfrm>
          <a:prstGeom prst="teardrop">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3" name="TextBox 2"/>
          <p:cNvSpPr txBox="1"/>
          <p:nvPr/>
        </p:nvSpPr>
        <p:spPr>
          <a:xfrm>
            <a:off x="6511229" y="5236130"/>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 Spiritual Mind</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7491864" y="4750288"/>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IV.</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322221" y="250703"/>
            <a:ext cx="6115050" cy="1569660"/>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Peace is the result of a spiritual mind</a:t>
            </a:r>
          </a:p>
          <a:p>
            <a:pPr marL="914400" lvl="1" indent="-457200">
              <a:buFont typeface="+mj-lt"/>
              <a:buAutoNum type="arabicPeriod"/>
            </a:pPr>
            <a:r>
              <a:rPr lang="en-US" sz="2400" dirty="0" smtClean="0">
                <a:latin typeface="Arial Narrow" panose="020B0606020202030204" pitchFamily="34" charset="0"/>
              </a:rPr>
              <a:t>Rom. 8:6</a:t>
            </a:r>
          </a:p>
          <a:p>
            <a:pPr marL="914400" lvl="1" indent="-457200">
              <a:buFont typeface="+mj-lt"/>
              <a:buAutoNum type="arabicPeriod"/>
            </a:pPr>
            <a:r>
              <a:rPr lang="en-US" sz="2400" dirty="0" smtClean="0">
                <a:latin typeface="Arial Narrow" panose="020B0606020202030204" pitchFamily="34" charset="0"/>
              </a:rPr>
              <a:t>Essential to have peace with God</a:t>
            </a:r>
          </a:p>
          <a:p>
            <a:pPr marL="914400" lvl="1" indent="-457200">
              <a:buFont typeface="+mj-lt"/>
              <a:buAutoNum type="arabicPeriod"/>
            </a:pPr>
            <a:r>
              <a:rPr lang="en-US" sz="2400" dirty="0" smtClean="0">
                <a:latin typeface="Arial Narrow" panose="020B0606020202030204" pitchFamily="34" charset="0"/>
              </a:rPr>
              <a:t>Then the inner tranquility comes as a result</a:t>
            </a:r>
          </a:p>
        </p:txBody>
      </p:sp>
    </p:spTree>
    <p:extLst>
      <p:ext uri="{BB962C8B-B14F-4D97-AF65-F5344CB8AC3E}">
        <p14:creationId xmlns:p14="http://schemas.microsoft.com/office/powerpoint/2010/main" val="22700876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a:off x="6659146" y="4705510"/>
            <a:ext cx="2401293" cy="2061880"/>
          </a:xfrm>
          <a:prstGeom prst="teardrop">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3" name="TextBox 2"/>
          <p:cNvSpPr txBox="1"/>
          <p:nvPr/>
        </p:nvSpPr>
        <p:spPr>
          <a:xfrm>
            <a:off x="6511229" y="5236130"/>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 Spiritual Mind</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7491864" y="4750288"/>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IV.</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322221" y="250703"/>
            <a:ext cx="6115050" cy="3539430"/>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Peace is the result of a spiritual mind</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The spiritual mind</a:t>
            </a:r>
          </a:p>
          <a:p>
            <a:pPr marL="914400" lvl="1" indent="-457200">
              <a:buFont typeface="+mj-lt"/>
              <a:buAutoNum type="arabicPeriod"/>
            </a:pPr>
            <a:r>
              <a:rPr lang="en-US" sz="2400" dirty="0" smtClean="0">
                <a:latin typeface="Arial Narrow" panose="020B0606020202030204" pitchFamily="34" charset="0"/>
              </a:rPr>
              <a:t>Opposite of the carnal mind</a:t>
            </a:r>
          </a:p>
          <a:p>
            <a:pPr marL="1371600" lvl="2" indent="-457200">
              <a:buFont typeface="+mj-lt"/>
              <a:buAutoNum type="alphaLcPeriod"/>
            </a:pPr>
            <a:r>
              <a:rPr lang="en-US" sz="2400" i="1" dirty="0" smtClean="0">
                <a:latin typeface="Arial Narrow" panose="020B0606020202030204" pitchFamily="34" charset="0"/>
              </a:rPr>
              <a:t>Rom. 8:6</a:t>
            </a:r>
          </a:p>
          <a:p>
            <a:pPr marL="1371600" lvl="2" indent="-457200">
              <a:buFont typeface="+mj-lt"/>
              <a:buAutoNum type="alphaLcPeriod"/>
            </a:pPr>
            <a:r>
              <a:rPr lang="en-US" sz="2400" i="1" dirty="0" smtClean="0">
                <a:latin typeface="Arial Narrow" panose="020B0606020202030204" pitchFamily="34" charset="0"/>
              </a:rPr>
              <a:t>Carnal mind: views life with self at the center – thus pleasing self</a:t>
            </a:r>
          </a:p>
          <a:p>
            <a:pPr marL="914400" lvl="1" indent="-457200">
              <a:buFont typeface="+mj-lt"/>
              <a:buAutoNum type="arabicPeriod"/>
            </a:pPr>
            <a:r>
              <a:rPr lang="en-US" sz="2400" dirty="0" smtClean="0">
                <a:latin typeface="Arial Narrow" panose="020B0606020202030204" pitchFamily="34" charset="0"/>
              </a:rPr>
              <a:t>Mind set on spiritual things (</a:t>
            </a:r>
            <a:r>
              <a:rPr lang="en-US" sz="2400" dirty="0" err="1" smtClean="0">
                <a:latin typeface="Arial Narrow" panose="020B0606020202030204" pitchFamily="34" charset="0"/>
              </a:rPr>
              <a:t>v.</a:t>
            </a:r>
            <a:r>
              <a:rPr lang="en-US" sz="2400" dirty="0" smtClean="0">
                <a:latin typeface="Arial Narrow" panose="020B0606020202030204" pitchFamily="34" charset="0"/>
              </a:rPr>
              <a:t> 5)</a:t>
            </a:r>
          </a:p>
          <a:p>
            <a:pPr marL="914400" lvl="1" indent="-457200">
              <a:buFont typeface="+mj-lt"/>
              <a:buAutoNum type="arabicPeriod"/>
            </a:pPr>
            <a:r>
              <a:rPr lang="en-US" sz="2400" dirty="0" smtClean="0">
                <a:latin typeface="Arial Narrow" panose="020B0606020202030204" pitchFamily="34" charset="0"/>
              </a:rPr>
              <a:t>Led &amp; guided by the Spirit (</a:t>
            </a:r>
            <a:r>
              <a:rPr lang="en-US" sz="2400" dirty="0" err="1" smtClean="0">
                <a:latin typeface="Arial Narrow" panose="020B0606020202030204" pitchFamily="34" charset="0"/>
              </a:rPr>
              <a:t>v.</a:t>
            </a:r>
            <a:r>
              <a:rPr lang="en-US" sz="2400" dirty="0" smtClean="0">
                <a:latin typeface="Arial Narrow" panose="020B0606020202030204" pitchFamily="34" charset="0"/>
              </a:rPr>
              <a:t> 14; Gal. 6:1 [5:16, 18, 25].</a:t>
            </a:r>
          </a:p>
        </p:txBody>
      </p:sp>
    </p:spTree>
    <p:extLst>
      <p:ext uri="{BB962C8B-B14F-4D97-AF65-F5344CB8AC3E}">
        <p14:creationId xmlns:p14="http://schemas.microsoft.com/office/powerpoint/2010/main" val="2799378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fade">
                                      <p:cBhvr>
                                        <p:cTn id="35" dur="1000"/>
                                        <p:tgtEl>
                                          <p:spTgt spid="5">
                                            <p:txEl>
                                              <p:pRg st="7" end="7"/>
                                            </p:txEl>
                                          </p:spTgt>
                                        </p:tgtEl>
                                      </p:cBhvr>
                                    </p:animEffect>
                                    <p:anim calcmode="lin" valueType="num">
                                      <p:cBhvr>
                                        <p:cTn id="36"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p:cNvSpPr/>
          <p:nvPr/>
        </p:nvSpPr>
        <p:spPr>
          <a:xfrm flipH="1">
            <a:off x="6659146" y="4705510"/>
            <a:ext cx="2401293" cy="2061880"/>
          </a:xfrm>
          <a:prstGeom prst="teardrop">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3" name="TextBox 2"/>
          <p:cNvSpPr txBox="1"/>
          <p:nvPr/>
        </p:nvSpPr>
        <p:spPr>
          <a:xfrm>
            <a:off x="6511229" y="5236130"/>
            <a:ext cx="2598147" cy="892552"/>
          </a:xfrm>
          <a:prstGeom prst="rect">
            <a:avLst/>
          </a:prstGeom>
          <a:noFill/>
        </p:spPr>
        <p:txBody>
          <a:bodyPr wrap="square" rtlCol="0">
            <a:spAutoFit/>
          </a:bodyPr>
          <a:lstStyle/>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A Spiritual Mind</a:t>
            </a:r>
            <a:endParaRPr lang="en-US" sz="26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4" name="TextBox 3"/>
          <p:cNvSpPr txBox="1"/>
          <p:nvPr/>
        </p:nvSpPr>
        <p:spPr>
          <a:xfrm>
            <a:off x="7491864" y="4750288"/>
            <a:ext cx="632012" cy="584775"/>
          </a:xfrm>
          <a:prstGeom prst="rect">
            <a:avLst/>
          </a:prstGeom>
          <a:noFill/>
        </p:spPr>
        <p:txBody>
          <a:bodyPr wrap="square" rtlCol="0">
            <a:spAutoFit/>
          </a:bodyPr>
          <a:lstStyle/>
          <a:p>
            <a:pPr algn="ctr"/>
            <a:r>
              <a:rPr lang="en-US" sz="3200" b="1" dirty="0" smtClean="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rPr>
              <a:t>IV.</a:t>
            </a:r>
            <a:endParaRPr lang="en-US" sz="3200" b="1" dirty="0">
              <a:solidFill>
                <a:schemeClr val="accent4">
                  <a:lumMod val="40000"/>
                  <a:lumOff val="60000"/>
                </a:schemeClr>
              </a:solidFill>
              <a:effectLst>
                <a:outerShdw blurRad="38100" dist="38100" dir="2700000" algn="tl">
                  <a:srgbClr val="000000">
                    <a:alpha val="43137"/>
                  </a:srgbClr>
                </a:outerShdw>
              </a:effectLst>
              <a:latin typeface="FutureLight" panose="020B0400000000000000" pitchFamily="34" charset="0"/>
            </a:endParaRPr>
          </a:p>
        </p:txBody>
      </p:sp>
      <p:sp>
        <p:nvSpPr>
          <p:cNvPr id="5" name="TextBox 4"/>
          <p:cNvSpPr txBox="1"/>
          <p:nvPr/>
        </p:nvSpPr>
        <p:spPr>
          <a:xfrm>
            <a:off x="322221" y="250703"/>
            <a:ext cx="6115050" cy="4031873"/>
          </a:xfrm>
          <a:prstGeom prst="rect">
            <a:avLst/>
          </a:prstGeom>
          <a:noFill/>
        </p:spPr>
        <p:txBody>
          <a:bodyPr wrap="square" rtlCol="0">
            <a:spAutoFit/>
          </a:bodyPr>
          <a:lstStyle/>
          <a:p>
            <a:pPr marL="457200" indent="-457200">
              <a:buFont typeface="+mj-lt"/>
              <a:buAutoNum type="alphaUcPeriod"/>
            </a:pPr>
            <a:r>
              <a:rPr lang="en-US" sz="2400" b="1" u="sng" dirty="0" smtClean="0">
                <a:latin typeface="Arial Narrow" panose="020B0606020202030204" pitchFamily="34" charset="0"/>
              </a:rPr>
              <a:t>Peace is the result of a spiritual mind</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The spiritual mind</a:t>
            </a:r>
          </a:p>
          <a:p>
            <a:pPr marL="457200" indent="-457200">
              <a:buFont typeface="+mj-lt"/>
              <a:buAutoNum type="alphaUcPeriod"/>
            </a:pPr>
            <a:endParaRPr lang="en-US" sz="800" b="1" u="sng" dirty="0">
              <a:latin typeface="Arial Narrow" panose="020B0606020202030204" pitchFamily="34" charset="0"/>
            </a:endParaRPr>
          </a:p>
          <a:p>
            <a:pPr marL="457200" indent="-457200">
              <a:buFont typeface="+mj-lt"/>
              <a:buAutoNum type="alphaUcPeriod"/>
            </a:pPr>
            <a:r>
              <a:rPr lang="en-US" sz="2400" b="1" u="sng" dirty="0" smtClean="0">
                <a:latin typeface="Arial Narrow" panose="020B0606020202030204" pitchFamily="34" charset="0"/>
              </a:rPr>
              <a:t>How the spiritual mind brings peace</a:t>
            </a:r>
          </a:p>
          <a:p>
            <a:pPr marL="914400" lvl="1" indent="-457200">
              <a:buFont typeface="+mj-lt"/>
              <a:buAutoNum type="arabicPeriod"/>
            </a:pPr>
            <a:r>
              <a:rPr lang="en-US" sz="2400" dirty="0" smtClean="0">
                <a:latin typeface="Arial Narrow" panose="020B0606020202030204" pitchFamily="34" charset="0"/>
              </a:rPr>
              <a:t>Worry, fretting, anxiety focus on the material life (cf. Matt. 6)</a:t>
            </a:r>
          </a:p>
          <a:p>
            <a:pPr marL="914400" lvl="1" indent="-457200">
              <a:buFont typeface="+mj-lt"/>
              <a:buAutoNum type="arabicPeriod"/>
            </a:pPr>
            <a:r>
              <a:rPr lang="en-US" sz="2400" dirty="0" smtClean="0">
                <a:latin typeface="Arial Narrow" panose="020B0606020202030204" pitchFamily="34" charset="0"/>
              </a:rPr>
              <a:t>Spiritual mind focuses on all that matters (Heb. 13:14)</a:t>
            </a:r>
          </a:p>
          <a:p>
            <a:pPr marL="914400" lvl="1" indent="-457200">
              <a:buFont typeface="+mj-lt"/>
              <a:buAutoNum type="arabicPeriod"/>
            </a:pPr>
            <a:r>
              <a:rPr lang="en-US" sz="2400" dirty="0" smtClean="0">
                <a:latin typeface="Arial Narrow" panose="020B0606020202030204" pitchFamily="34" charset="0"/>
              </a:rPr>
              <a:t>The stronger our faith becomes the greater our peace – when don’t have peace – our faith may not be as strong as we think!!</a:t>
            </a:r>
          </a:p>
        </p:txBody>
      </p:sp>
    </p:spTree>
    <p:extLst>
      <p:ext uri="{BB962C8B-B14F-4D97-AF65-F5344CB8AC3E}">
        <p14:creationId xmlns:p14="http://schemas.microsoft.com/office/powerpoint/2010/main" val="19715483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588" y="116558"/>
            <a:ext cx="5259774" cy="2123658"/>
          </a:xfrm>
          <a:prstGeom prst="rect">
            <a:avLst/>
          </a:prstGeom>
          <a:noFill/>
        </p:spPr>
        <p:txBody>
          <a:bodyPr wrap="none" lIns="91440" tIns="45720" rIns="91440" bIns="45720">
            <a:spAutoFit/>
          </a:bodyPr>
          <a:lstStyle/>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Peace Always</a:t>
            </a:r>
          </a:p>
          <a:p>
            <a:pPr algn="ctr"/>
            <a:r>
              <a:rPr lang="en-US" sz="6600" b="1" cap="none" spc="0" dirty="0" smtClean="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rPr>
              <a:t>In Every Way</a:t>
            </a:r>
            <a:endParaRPr lang="en-US" sz="6600" b="1" cap="none" spc="0" dirty="0">
              <a:ln w="6600">
                <a:solidFill>
                  <a:schemeClr val="accent2"/>
                </a:solidFill>
                <a:prstDash val="solid"/>
              </a:ln>
              <a:solidFill>
                <a:srgbClr val="FFFFFF"/>
              </a:solidFill>
              <a:effectLst>
                <a:outerShdw dist="38100" dir="2700000" algn="tl" rotWithShape="0">
                  <a:srgbClr val="0070C0"/>
                </a:outerShdw>
              </a:effectLst>
              <a:latin typeface="FutureLight" panose="020B0400000000000000" pitchFamily="34" charset="0"/>
            </a:endParaRPr>
          </a:p>
        </p:txBody>
      </p:sp>
      <p:sp>
        <p:nvSpPr>
          <p:cNvPr id="7" name="Teardrop 6"/>
          <p:cNvSpPr/>
          <p:nvPr/>
        </p:nvSpPr>
        <p:spPr>
          <a:xfrm flipV="1">
            <a:off x="2127495"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8" name="Teardrop 7"/>
          <p:cNvSpPr/>
          <p:nvPr/>
        </p:nvSpPr>
        <p:spPr>
          <a:xfrm flipH="1" flipV="1">
            <a:off x="4870694" y="2401580"/>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ardrop 8"/>
          <p:cNvSpPr/>
          <p:nvPr/>
        </p:nvSpPr>
        <p:spPr>
          <a:xfrm>
            <a:off x="2127495" y="4665169"/>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ardrop 9"/>
          <p:cNvSpPr/>
          <p:nvPr/>
        </p:nvSpPr>
        <p:spPr>
          <a:xfrm flipH="1">
            <a:off x="4870694" y="4665169"/>
            <a:ext cx="2401293" cy="2061880"/>
          </a:xfrm>
          <a:prstGeom prst="teardrop">
            <a:avLst/>
          </a:prstGeom>
          <a:solidFill>
            <a:srgbClr val="FFE699">
              <a:alpha val="8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029067"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Forgiveness </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2" name="TextBox 11"/>
          <p:cNvSpPr txBox="1"/>
          <p:nvPr/>
        </p:nvSpPr>
        <p:spPr>
          <a:xfrm>
            <a:off x="4772266" y="3225487"/>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Trust</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3" name="TextBox 12"/>
          <p:cNvSpPr txBox="1"/>
          <p:nvPr/>
        </p:nvSpPr>
        <p:spPr>
          <a:xfrm>
            <a:off x="2076588" y="5157098"/>
            <a:ext cx="2598147" cy="129266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Understanding</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&amp; Assurance</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4" name="TextBox 13"/>
          <p:cNvSpPr txBox="1"/>
          <p:nvPr/>
        </p:nvSpPr>
        <p:spPr>
          <a:xfrm>
            <a:off x="4722777" y="5195789"/>
            <a:ext cx="2598147" cy="892552"/>
          </a:xfrm>
          <a:prstGeom prst="rect">
            <a:avLst/>
          </a:prstGeom>
          <a:noFill/>
        </p:spPr>
        <p:txBody>
          <a:bodyPr wrap="square" rtlCol="0">
            <a:spAutoFit/>
          </a:bodyPr>
          <a:lstStyle/>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Peace Through</a:t>
            </a:r>
          </a:p>
          <a:p>
            <a:pPr algn="ctr"/>
            <a:r>
              <a:rPr lang="en-US" sz="2600" b="1" dirty="0" smtClean="0">
                <a:solidFill>
                  <a:srgbClr val="0070C0"/>
                </a:solidFill>
                <a:effectLst>
                  <a:outerShdw blurRad="38100" dist="38100" dir="2700000" algn="tl">
                    <a:srgbClr val="000000">
                      <a:alpha val="43137"/>
                    </a:srgbClr>
                  </a:outerShdw>
                </a:effectLst>
                <a:latin typeface="FutureLight" panose="020B0400000000000000" pitchFamily="34" charset="0"/>
              </a:rPr>
              <a:t>A Spiritual Mind</a:t>
            </a:r>
            <a:endParaRPr lang="en-US" sz="26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5" name="TextBox 14"/>
          <p:cNvSpPr txBox="1"/>
          <p:nvPr/>
        </p:nvSpPr>
        <p:spPr>
          <a:xfrm>
            <a:off x="3059655"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6" name="TextBox 15"/>
          <p:cNvSpPr txBox="1"/>
          <p:nvPr/>
        </p:nvSpPr>
        <p:spPr>
          <a:xfrm>
            <a:off x="5705844" y="264071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7" name="TextBox 16"/>
          <p:cNvSpPr txBox="1"/>
          <p:nvPr/>
        </p:nvSpPr>
        <p:spPr>
          <a:xfrm>
            <a:off x="3059655" y="4702592"/>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III.</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
        <p:nvSpPr>
          <p:cNvPr id="18" name="TextBox 17"/>
          <p:cNvSpPr txBox="1"/>
          <p:nvPr/>
        </p:nvSpPr>
        <p:spPr>
          <a:xfrm>
            <a:off x="5703412" y="4709947"/>
            <a:ext cx="632012" cy="584775"/>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latin typeface="FutureLight" panose="020B0400000000000000" pitchFamily="34" charset="0"/>
              </a:rPr>
              <a:t>IV.</a:t>
            </a:r>
            <a:endParaRPr lang="en-US" sz="3200" b="1" dirty="0">
              <a:solidFill>
                <a:srgbClr val="0070C0"/>
              </a:solidFill>
              <a:effectLst>
                <a:outerShdw blurRad="38100" dist="38100" dir="2700000" algn="tl">
                  <a:srgbClr val="000000">
                    <a:alpha val="43137"/>
                  </a:srgbClr>
                </a:outerShdw>
              </a:effectLst>
              <a:latin typeface="FutureLight" panose="020B0400000000000000" pitchFamily="34" charset="0"/>
            </a:endParaRPr>
          </a:p>
        </p:txBody>
      </p:sp>
    </p:spTree>
    <p:extLst>
      <p:ext uri="{BB962C8B-B14F-4D97-AF65-F5344CB8AC3E}">
        <p14:creationId xmlns:p14="http://schemas.microsoft.com/office/powerpoint/2010/main" val="20394675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911</TotalTime>
  <Words>2100</Words>
  <Application>Microsoft Office PowerPoint</Application>
  <PresentationFormat>On-screen Show (4:3)</PresentationFormat>
  <Paragraphs>347</Paragraphs>
  <Slides>33</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33</vt:i4>
      </vt:variant>
    </vt:vector>
  </HeadingPairs>
  <TitlesOfParts>
    <vt:vector size="44" baseType="lpstr">
      <vt:lpstr>Arial Narrow</vt:lpstr>
      <vt:lpstr>Calibri</vt:lpstr>
      <vt:lpstr>FutureLight</vt:lpstr>
      <vt:lpstr>Times New Roman</vt:lpstr>
      <vt:lpstr>Calibri Light</vt:lpstr>
      <vt:lpstr>Arial</vt:lpstr>
      <vt:lpstr>Wingdings</vt:lpstr>
      <vt:lpstr>Office Theme</vt:lpstr>
      <vt:lpstr>1_Office Theme</vt:lpstr>
      <vt:lpstr>2_Office Theme</vt:lpstr>
      <vt:lpstr>13_Office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42</cp:revision>
  <cp:lastPrinted>2014-11-09T03:47:25Z</cp:lastPrinted>
  <dcterms:created xsi:type="dcterms:W3CDTF">2014-11-08T13:35:30Z</dcterms:created>
  <dcterms:modified xsi:type="dcterms:W3CDTF">2015-02-26T12:31:59Z</dcterms:modified>
</cp:coreProperties>
</file>