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60" r:id="rId5"/>
    <p:sldId id="261" r:id="rId6"/>
    <p:sldId id="256" r:id="rId7"/>
    <p:sldId id="259" r:id="rId8"/>
    <p:sldId id="268" r:id="rId9"/>
    <p:sldId id="276" r:id="rId10"/>
    <p:sldId id="277" r:id="rId11"/>
    <p:sldId id="278" r:id="rId12"/>
    <p:sldId id="279" r:id="rId13"/>
    <p:sldId id="262" r:id="rId14"/>
    <p:sldId id="269" r:id="rId15"/>
    <p:sldId id="280" r:id="rId16"/>
    <p:sldId id="281" r:id="rId17"/>
    <p:sldId id="282" r:id="rId18"/>
    <p:sldId id="283" r:id="rId19"/>
    <p:sldId id="263" r:id="rId20"/>
    <p:sldId id="270" r:id="rId21"/>
    <p:sldId id="284" r:id="rId22"/>
    <p:sldId id="264" r:id="rId23"/>
    <p:sldId id="271" r:id="rId24"/>
    <p:sldId id="285" r:id="rId25"/>
    <p:sldId id="265" r:id="rId26"/>
    <p:sldId id="272" r:id="rId27"/>
    <p:sldId id="286" r:id="rId28"/>
    <p:sldId id="287" r:id="rId29"/>
    <p:sldId id="266" r:id="rId30"/>
    <p:sldId id="273" r:id="rId31"/>
    <p:sldId id="288" r:id="rId32"/>
    <p:sldId id="267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Avante" panose="020B0500000000000000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Complete in Him" panose="02000500000000000000" pitchFamily="2" charset="0"/>
      <p:regular r:id="rId44"/>
    </p:embeddedFont>
    <p:embeddedFont>
      <p:font typeface="Antique-Olive" panose="020B0500000000000000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17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3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61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64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55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55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20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37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21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44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3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61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60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45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38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23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49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19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3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35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06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59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95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05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02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21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78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60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50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98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50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82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branham.org/content/articles/2010/20100205_PrisonerOfChrist/Prison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3" y="0"/>
            <a:ext cx="8515350" cy="3512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75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branham.org/content/articles/2010/20100205_PrisonerOfChrist/Prison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78724"/>
            <a:ext cx="3180521" cy="1311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628650" y="378724"/>
            <a:ext cx="7886700" cy="1311965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6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80CD0-38FA-48A6-84CE-EA0310CE55C3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2CC6D-7A9B-4F07-92CF-0344546973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branham.org/content/articles/2010/20100205_PrisonerOfChrist/Prison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8" y="5409511"/>
            <a:ext cx="3180521" cy="1311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8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670" y="739589"/>
            <a:ext cx="79337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Acts 21 – Paul was arrested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Acts 22 – Paul’s defense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Acts 23 – Taken before Sanhedrin &amp; delivered to Felix</a:t>
            </a:r>
          </a:p>
        </p:txBody>
      </p:sp>
    </p:spTree>
    <p:extLst>
      <p:ext uri="{BB962C8B-B14F-4D97-AF65-F5344CB8AC3E}">
        <p14:creationId xmlns:p14="http://schemas.microsoft.com/office/powerpoint/2010/main" val="132825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365" y="95265"/>
            <a:ext cx="8955741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Paul Before The Sanhedrin And Delivered To Caesarea</a:t>
            </a:r>
          </a:p>
          <a:p>
            <a:pPr algn="ctr"/>
            <a:endParaRPr lang="en-US" sz="2800" dirty="0" smtClean="0">
              <a:solidFill>
                <a:srgbClr val="FFFF00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400" u="sng" dirty="0" smtClean="0">
                <a:solidFill>
                  <a:schemeClr val="bg1"/>
                </a:solidFill>
              </a:rPr>
              <a:t>Paul Before The Sanhedrin</a:t>
            </a:r>
            <a:r>
              <a:rPr lang="en-US" sz="2400" dirty="0" smtClean="0">
                <a:solidFill>
                  <a:schemeClr val="bg1"/>
                </a:solidFill>
              </a:rPr>
              <a:t> (vv. 1-10)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Paul said that he had lived in good conscience (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Ananias commanded that Paul be struck on the mouth (vv. 2-5)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Paul stated that the was condemned because of the hope of the resurrection from the dead (vv. 6-10)</a:t>
            </a:r>
          </a:p>
          <a:p>
            <a:pPr marL="800100" lvl="1" indent="-3429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romanUcPeriod"/>
            </a:pPr>
            <a:r>
              <a:rPr lang="en-US" sz="2400" u="sng" dirty="0" smtClean="0">
                <a:solidFill>
                  <a:schemeClr val="bg1"/>
                </a:solidFill>
              </a:rPr>
              <a:t>The Lord Appeared To Paul At Night </a:t>
            </a:r>
            <a:r>
              <a:rPr lang="en-US" sz="2400" dirty="0" smtClean="0">
                <a:solidFill>
                  <a:schemeClr val="bg1"/>
                </a:solidFill>
              </a:rPr>
              <a:t>(</a:t>
            </a:r>
            <a:r>
              <a:rPr lang="en-US" sz="2400" dirty="0" err="1" smtClean="0">
                <a:solidFill>
                  <a:schemeClr val="bg1"/>
                </a:solidFill>
              </a:rPr>
              <a:t>v.</a:t>
            </a:r>
            <a:r>
              <a:rPr lang="en-US" sz="2400" dirty="0" smtClean="0">
                <a:solidFill>
                  <a:schemeClr val="bg1"/>
                </a:solidFill>
              </a:rPr>
              <a:t> 11)</a:t>
            </a:r>
          </a:p>
          <a:p>
            <a:pPr marL="342900" indent="-3429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romanUcPeriod"/>
            </a:pPr>
            <a:r>
              <a:rPr lang="en-US" sz="2400" u="sng" dirty="0" smtClean="0">
                <a:solidFill>
                  <a:schemeClr val="bg1"/>
                </a:solidFill>
              </a:rPr>
              <a:t>A Plot Against Paul Revealed </a:t>
            </a:r>
            <a:r>
              <a:rPr lang="en-US" sz="2400" dirty="0" smtClean="0">
                <a:solidFill>
                  <a:schemeClr val="bg1"/>
                </a:solidFill>
              </a:rPr>
              <a:t>(vv. 12-22)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Forty (plus) Jews took an oath to kill Paul (vv. 12-15)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Paul nephew spoiled the plot (vv. 16-22)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400050" indent="-400050">
              <a:buFont typeface="+mj-lt"/>
              <a:buAutoNum type="romanUcPeriod" startAt="4"/>
            </a:pPr>
            <a:r>
              <a:rPr lang="en-US" sz="2400" u="sng" dirty="0" smtClean="0">
                <a:solidFill>
                  <a:schemeClr val="bg1"/>
                </a:solidFill>
              </a:rPr>
              <a:t>Paul Delivered To </a:t>
            </a:r>
            <a:r>
              <a:rPr lang="en-US" sz="2400" u="sng" dirty="0" err="1" smtClean="0">
                <a:solidFill>
                  <a:schemeClr val="bg1"/>
                </a:solidFill>
              </a:rPr>
              <a:t>Ceaserea</a:t>
            </a:r>
            <a:r>
              <a:rPr lang="en-US" sz="2400" u="sng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(vv. 23-25)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commander prepared protection to bring Paul to Felix (vv. 23-24)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letter from 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Lysias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to Felix was sent along with Paul (vv. 25-30)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Paul delivered to Felix (vv. 31-35)</a:t>
            </a:r>
            <a:endParaRPr lang="en-US" sz="24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2352" y="578223"/>
            <a:ext cx="76782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23:18</a:t>
            </a:r>
          </a:p>
          <a:p>
            <a:endParaRPr lang="en-US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he took him and brought him to the commander and said, "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the prisoner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called me to him and asked me to bring this young man to you. He has something to say to you." </a:t>
            </a:r>
          </a:p>
        </p:txBody>
      </p:sp>
    </p:spTree>
    <p:extLst>
      <p:ext uri="{BB962C8B-B14F-4D97-AF65-F5344CB8AC3E}">
        <p14:creationId xmlns:p14="http://schemas.microsoft.com/office/powerpoint/2010/main" val="2457385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41830" y="3536576"/>
            <a:ext cx="7433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 the Prisoner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9312" y="5106236"/>
            <a:ext cx="5042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vante" panose="020B0500000000000000" pitchFamily="34" charset="0"/>
              </a:rPr>
              <a:t>Acts 23</a:t>
            </a:r>
            <a:endParaRPr lang="en-US" sz="3200" dirty="0">
              <a:solidFill>
                <a:srgbClr val="FF0000"/>
              </a:solidFill>
              <a:latin typeface="Avante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828" y="5903259"/>
            <a:ext cx="8479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</a:rPr>
              <a:t>Reflects Paul’s character, struggles &amp; how he was treated</a:t>
            </a:r>
            <a:endParaRPr lang="en-US" sz="28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48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9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12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Conscience is</a:t>
            </a:r>
            <a:r>
              <a:rPr lang="en-US" sz="2800" dirty="0" smtClean="0">
                <a:solidFill>
                  <a:schemeClr val="bg1"/>
                </a:solidFill>
              </a:rPr>
              <a:t>: Faculty of mind that prompts us to do what we believe to be right – refrain from doing what we believe to be wrong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T. Robertson: (comments on Acts 23:1)  “</a:t>
            </a: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joint knowledge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” – to know </a:t>
            </a: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together.</a:t>
            </a:r>
            <a:endParaRPr lang="en-US" sz="2800" i="1" dirty="0" smtClean="0">
              <a:solidFill>
                <a:schemeClr val="bg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(prefix) = together with; science </a:t>
            </a: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knowledge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Knowledge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what </a:t>
            </a:r>
            <a:r>
              <a:rPr lang="en-US" sz="2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should do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what you </a:t>
            </a:r>
            <a:r>
              <a:rPr lang="en-US" sz="2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</a:t>
            </a: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5988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12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Conscience is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Paul’s point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800" i="1" dirty="0" smtClean="0">
                <a:solidFill>
                  <a:schemeClr val="bg1"/>
                </a:solidFill>
              </a:rPr>
              <a:t>I have always been sincere – always done what I thought to be right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Acts 24:16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Acts 26:9-10</a:t>
            </a:r>
          </a:p>
        </p:txBody>
      </p:sp>
    </p:spTree>
    <p:extLst>
      <p:ext uri="{BB962C8B-B14F-4D97-AF65-F5344CB8AC3E}">
        <p14:creationId xmlns:p14="http://schemas.microsoft.com/office/powerpoint/2010/main" val="1080290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12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Conscience is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Paul’s point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800" i="1" dirty="0" smtClean="0">
                <a:solidFill>
                  <a:schemeClr val="bg1"/>
                </a:solidFill>
              </a:rPr>
              <a:t>I have always been sincere – always done what I thought to be right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Various states</a:t>
            </a:r>
            <a:r>
              <a:rPr lang="en-US" sz="2800" dirty="0" smtClean="0">
                <a:solidFill>
                  <a:schemeClr val="bg1"/>
                </a:solidFill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Pure / Good conscience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(1 Tim. 3:9; 1 Pet. 3:21)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Weak conscience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(1 Cor. 8:12)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Evil conscience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(Heb. 10:22)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Seared conscience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(1 Tim. 4:2)</a:t>
            </a:r>
          </a:p>
        </p:txBody>
      </p:sp>
    </p:spTree>
    <p:extLst>
      <p:ext uri="{BB962C8B-B14F-4D97-AF65-F5344CB8AC3E}">
        <p14:creationId xmlns:p14="http://schemas.microsoft.com/office/powerpoint/2010/main" val="426962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12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Conscience is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Paul’s point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800" i="1" dirty="0" smtClean="0">
                <a:solidFill>
                  <a:schemeClr val="bg1"/>
                </a:solidFill>
              </a:rPr>
              <a:t>I have always been sincere – always done what I thought to be right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Various states</a:t>
            </a:r>
            <a:r>
              <a:rPr lang="en-US" sz="2800" dirty="0" smtClean="0">
                <a:solidFill>
                  <a:schemeClr val="bg1"/>
                </a:solidFill>
              </a:rPr>
              <a:t>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Clear conscience can be wrong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Thus – sincerity is not enough – to be saved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Possible to do wrong – not be bothered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27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12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Conscience is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Paul’s point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800" i="1" dirty="0" smtClean="0">
                <a:solidFill>
                  <a:schemeClr val="bg1"/>
                </a:solidFill>
              </a:rPr>
              <a:t>I have always been sincere – always done what I thought to be right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Various states</a:t>
            </a:r>
            <a:r>
              <a:rPr lang="en-US" sz="2800" dirty="0" smtClean="0">
                <a:solidFill>
                  <a:schemeClr val="bg1"/>
                </a:solidFill>
              </a:rPr>
              <a:t>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Clear conscience can be wrong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Good conscience is essential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(Rom. 14:23)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Can’t violate your conscience and be right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Doesn’t mean – “Let your conscience be your guide”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Conscience must be educated by the word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(Rom. 2:15)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Conscience is only as good as the knowledge we have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96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36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998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Took courage to make a bold claim innocence before council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To believer – honorable statement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To council -  insult to the august body who viewed him a heretic of worst sort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Thus, Ananias (HP) – commanded he be struck – to silence him for speaking improperly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1920128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998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Took courage to make a bold claim innocence before council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1-2)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Took courage to point out hypocrisy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Such treatment of Paul was contrary to Law (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Lev. 19:15,35)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Yet – they are going to judge Paul “according to law”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Thus – Paul cries hypocrisy!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961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434" y="336176"/>
            <a:ext cx="8108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Antique-Olive" panose="020B0500000000000000" pitchFamily="34" charset="0"/>
              </a:rPr>
              <a:t>Paul was Rebuked for Rebuking the High Priest</a:t>
            </a:r>
            <a:endParaRPr lang="en-US" sz="2800" dirty="0">
              <a:solidFill>
                <a:srgbClr val="FFC000"/>
              </a:solidFill>
              <a:latin typeface="Antique-Olive" panose="020B0500000000000000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4670" y="1129553"/>
            <a:ext cx="5701553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Acts 23:4</a:t>
            </a:r>
          </a:p>
          <a:p>
            <a:pPr algn="ctr"/>
            <a:endParaRPr lang="en-US" sz="800" dirty="0"/>
          </a:p>
          <a:p>
            <a:pPr algn="ctr"/>
            <a:r>
              <a:rPr lang="en-US" sz="2400" dirty="0" smtClean="0"/>
              <a:t>And </a:t>
            </a:r>
            <a:r>
              <a:rPr lang="en-US" sz="2400" dirty="0"/>
              <a:t>those who stood by said, "Do you revile God's high priest?"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2110" y="2924854"/>
            <a:ext cx="6663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Was a violation of law to speak disrespectful of ruler (</a:t>
            </a:r>
            <a:r>
              <a:rPr lang="en-US" sz="2400" dirty="0" err="1" smtClean="0">
                <a:solidFill>
                  <a:schemeClr val="bg1"/>
                </a:solidFill>
              </a:rPr>
              <a:t>Exo</a:t>
            </a:r>
            <a:r>
              <a:rPr lang="en-US" sz="2400" dirty="0" smtClean="0">
                <a:solidFill>
                  <a:schemeClr val="bg1"/>
                </a:solidFill>
              </a:rPr>
              <a:t>. 22:28)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So Paul was wrong to do so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0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998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prstClr val="white"/>
                </a:solidFill>
              </a:rPr>
              <a:t> (vv. 2-5)</a:t>
            </a:r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prstClr val="white"/>
                </a:solidFill>
              </a:rPr>
              <a:t>Took courage to make a bold claim innocence before council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(vv. 1-2)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solidFill>
                <a:srgbClr val="5B9BD5">
                  <a:lumMod val="60000"/>
                  <a:lumOff val="40000"/>
                </a:srgb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prstClr val="white"/>
                </a:solidFill>
              </a:rPr>
              <a:t>Took courage to point out hypocrisy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(</a:t>
            </a:r>
            <a:r>
              <a:rPr lang="en-US" sz="2800" dirty="0" err="1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v.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3)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Took courage to admit he was wrong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(</a:t>
            </a:r>
            <a:r>
              <a:rPr lang="en-US" sz="2800" dirty="0" err="1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v.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prstClr val="white"/>
                </a:solidFill>
              </a:rPr>
              <a:t>S</a:t>
            </a:r>
            <a:r>
              <a:rPr lang="en-US" sz="2400" i="1" dirty="0" smtClean="0">
                <a:solidFill>
                  <a:prstClr val="white"/>
                </a:solidFill>
              </a:rPr>
              <a:t>aid he did not know – he was HP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May be did not see who had spoken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May be didn’t know who was HP for – been a stranger to the religion for 25 </a:t>
            </a:r>
            <a:r>
              <a:rPr lang="en-US" sz="2400" dirty="0" err="1" smtClean="0">
                <a:solidFill>
                  <a:prstClr val="white"/>
                </a:solidFill>
              </a:rPr>
              <a:t>yrs</a:t>
            </a:r>
            <a:endParaRPr lang="en-US" sz="2400" dirty="0" smtClean="0">
              <a:solidFill>
                <a:prstClr val="white"/>
              </a:solidFill>
            </a:endParaRP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May be didn’t recognize – him (without garment)</a:t>
            </a:r>
            <a:endParaRPr lang="en-US" sz="2400" dirty="0" smtClean="0">
              <a:solidFill>
                <a:srgbClr val="5B9BD5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01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9985" y="671586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prstClr val="white"/>
                </a:solidFill>
              </a:rPr>
              <a:t> (vv. 2-5)</a:t>
            </a:r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prstClr val="white"/>
                </a:solidFill>
              </a:rPr>
              <a:t>Took courage to make a bold claim innocence before council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(vv. 1-2)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 smtClean="0">
              <a:solidFill>
                <a:srgbClr val="5B9BD5">
                  <a:lumMod val="60000"/>
                  <a:lumOff val="40000"/>
                </a:srgb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prstClr val="white"/>
                </a:solidFill>
              </a:rPr>
              <a:t>Took courage to point out hypocrisy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(</a:t>
            </a:r>
            <a:r>
              <a:rPr lang="en-US" sz="2800" dirty="0" err="1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v.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3)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Took courage to admit he was wrong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(</a:t>
            </a:r>
            <a:r>
              <a:rPr lang="en-US" sz="2800" dirty="0" err="1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v.</a:t>
            </a:r>
            <a:r>
              <a:rPr lang="en-US" sz="2800" dirty="0" smtClean="0">
                <a:solidFill>
                  <a:srgbClr val="5B9BD5">
                    <a:lumMod val="60000"/>
                    <a:lumOff val="40000"/>
                  </a:srgbClr>
                </a:solidFill>
              </a:rPr>
              <a:t>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prstClr val="white"/>
                </a:solidFill>
              </a:rPr>
              <a:t>S</a:t>
            </a:r>
            <a:r>
              <a:rPr lang="en-US" sz="2400" i="1" dirty="0" smtClean="0">
                <a:solidFill>
                  <a:prstClr val="white"/>
                </a:solidFill>
              </a:rPr>
              <a:t>aid he did not know – he was HP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Was still wrong – quotes 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Exo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22:28</a:t>
            </a:r>
          </a:p>
        </p:txBody>
      </p:sp>
    </p:spTree>
    <p:extLst>
      <p:ext uri="{BB962C8B-B14F-4D97-AF65-F5344CB8AC3E}">
        <p14:creationId xmlns:p14="http://schemas.microsoft.com/office/powerpoint/2010/main" val="4247169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015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6196" y="685033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Real conflict with Paul – Resurrection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Heart of his preaching – Jesus was raised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If raised – then he is Son of God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(Rom. 1:4)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If raised – then must accept and follow him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Did not like the consequences of what he taught!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52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6196" y="685033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Real conflict with Paul – Resurrection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Conflict with Pharisee &amp; Sadducees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6-10)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Two groups try to stand together against Paul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Paul uses their differences to disrupt what would not be a fair hearing anyway!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Now they are divided and arguing – rather than standing against Paul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Notice how – Pharisees defend Paul – really a defense of selves (</a:t>
            </a:r>
            <a:r>
              <a:rPr lang="en-US" sz="2400" i="1" dirty="0" err="1" smtClean="0">
                <a:solidFill>
                  <a:schemeClr val="bg1"/>
                </a:solidFill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</a:rPr>
              <a:t> 9)!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522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Comfort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11)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61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1349" y="644692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Comfort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Lord told Paul to be of good cheer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“Take courage” (NASB)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 doubt discouraged – uncertain about future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“Paul never needed Jesus more than now” (A. T. Robertson)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“It is a brave word” (ibid)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58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1349" y="644692"/>
            <a:ext cx="724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Comfort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11)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Lord told Paul to be of good cheer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Assurance that: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Life be spared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Testify in Rome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Fulfillment of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Acts 26:16</a:t>
            </a:r>
          </a:p>
        </p:txBody>
      </p:sp>
    </p:spTree>
    <p:extLst>
      <p:ext uri="{BB962C8B-B14F-4D97-AF65-F5344CB8AC3E}">
        <p14:creationId xmlns:p14="http://schemas.microsoft.com/office/powerpoint/2010/main" val="3288364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Comfort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Conspiracy</a:t>
            </a:r>
            <a:r>
              <a:rPr lang="en-US" sz="3600" dirty="0" smtClean="0">
                <a:solidFill>
                  <a:schemeClr val="bg1"/>
                </a:solidFill>
              </a:rPr>
              <a:t> (vv. 12-24)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4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9785" y="335410"/>
            <a:ext cx="724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Conspiracy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(vv. 12-24)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2043953"/>
            <a:ext cx="80951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Forty Jews take an oath to kill Paul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12-15)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See the degree of hatred for Paul – for the truth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Plan: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Not eat or drink till killed him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Worked with chief priests, elders and council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16)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Ambush on way to council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Not as serious as sounds – if couldn’t fulfill vow – exempt from the vow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914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9785" y="335410"/>
            <a:ext cx="724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Conspiracy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(vv. 12-24)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2043953"/>
            <a:ext cx="809512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Forty Jews take an oath to kill Paul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12-15)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Paul’s nephew spoiled the plot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16-22)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He told Paul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Paul had nephew taken to </a:t>
            </a:r>
            <a:r>
              <a:rPr lang="en-US" sz="2400" i="1" dirty="0" err="1" smtClean="0">
                <a:solidFill>
                  <a:schemeClr val="bg1"/>
                </a:solidFill>
              </a:rPr>
              <a:t>Claudias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</a:rPr>
              <a:t>Lysias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17-22)</a:t>
            </a:r>
          </a:p>
        </p:txBody>
      </p:sp>
    </p:spTree>
    <p:extLst>
      <p:ext uri="{BB962C8B-B14F-4D97-AF65-F5344CB8AC3E}">
        <p14:creationId xmlns:p14="http://schemas.microsoft.com/office/powerpoint/2010/main" val="1966001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9785" y="335410"/>
            <a:ext cx="724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Conspiracy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(vv. 12-24)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2043953"/>
            <a:ext cx="809512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Forty Jews take an oath to kill Paul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12-15)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Paul’s nephew spoiled the plot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16-22)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Moved to Caesarea with protection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(vv. 23-24)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Providence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Had been promised life spared 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v.</a:t>
            </a:r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God used nephew, etc. to accomplish his purpose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Although God has given his promise – Paul didn’t sit with idle hands – did what he could to secure himself.</a:t>
            </a:r>
            <a:endParaRPr lang="en-US" sz="24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72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Comfort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Conspiracy</a:t>
            </a:r>
            <a:r>
              <a:rPr lang="en-US" sz="3600" dirty="0" smtClean="0">
                <a:solidFill>
                  <a:schemeClr val="bg1"/>
                </a:solidFill>
              </a:rPr>
              <a:t> (vv. 12-24)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Communication</a:t>
            </a:r>
            <a:r>
              <a:rPr lang="en-US" sz="3600" dirty="0" smtClean="0">
                <a:solidFill>
                  <a:schemeClr val="bg1"/>
                </a:solidFill>
              </a:rPr>
              <a:t> (vv. 25-35)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8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3914" y="402645"/>
            <a:ext cx="724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Communication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(vv. 25-35)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Letter from </a:t>
            </a:r>
            <a:r>
              <a:rPr lang="en-US" sz="2800" u="sng" dirty="0" err="1" smtClean="0">
                <a:solidFill>
                  <a:schemeClr val="bg1"/>
                </a:solidFill>
              </a:rPr>
              <a:t>Lysias</a:t>
            </a:r>
            <a:r>
              <a:rPr lang="en-US" sz="2800" u="sng" dirty="0" smtClean="0">
                <a:solidFill>
                  <a:schemeClr val="bg1"/>
                </a:solidFill>
              </a:rPr>
              <a:t> to Felix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25-30)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Accurate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Didn’t tell that he was about to scourge him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Paints himself in a favorable light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To be fair – does protect Paul since learn he was a Roman</a:t>
            </a:r>
          </a:p>
        </p:txBody>
      </p:sp>
    </p:spTree>
    <p:extLst>
      <p:ext uri="{BB962C8B-B14F-4D97-AF65-F5344CB8AC3E}">
        <p14:creationId xmlns:p14="http://schemas.microsoft.com/office/powerpoint/2010/main" val="3024346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3914" y="402645"/>
            <a:ext cx="724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Communication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(vv. 25-35)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65" y="2043953"/>
            <a:ext cx="809512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Letter from </a:t>
            </a:r>
            <a:r>
              <a:rPr lang="en-US" sz="2800" u="sng" dirty="0" err="1" smtClean="0">
                <a:solidFill>
                  <a:schemeClr val="bg1"/>
                </a:solidFill>
              </a:rPr>
              <a:t>Lysias</a:t>
            </a:r>
            <a:r>
              <a:rPr lang="en-US" sz="2800" u="sng" dirty="0" smtClean="0">
                <a:solidFill>
                  <a:schemeClr val="bg1"/>
                </a:solidFill>
              </a:rPr>
              <a:t> to Felix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(vv. 25-30)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1"/>
                </a:solidFill>
              </a:rPr>
              <a:t>Paul was delivered to Felix with the letter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(vv. 31-35)</a:t>
            </a:r>
          </a:p>
        </p:txBody>
      </p:sp>
    </p:spTree>
    <p:extLst>
      <p:ext uri="{BB962C8B-B14F-4D97-AF65-F5344CB8AC3E}">
        <p14:creationId xmlns:p14="http://schemas.microsoft.com/office/powerpoint/2010/main" val="3775933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0457" y="0"/>
            <a:ext cx="3446777" cy="37811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Paul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the</a:t>
            </a:r>
          </a:p>
          <a:p>
            <a:pPr algn="ctr">
              <a:lnSpc>
                <a:spcPts val="9100"/>
              </a:lnSpc>
            </a:pPr>
            <a:r>
              <a:rPr lang="en-US" sz="8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plete in Him" panose="02000500000000000000" pitchFamily="2" charset="0"/>
              </a:rPr>
              <a:t>Prisoner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plete in Him" panose="020005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9137" y="3374445"/>
            <a:ext cx="72448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Conscience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Courage</a:t>
            </a:r>
            <a:r>
              <a:rPr lang="en-US" sz="3600" dirty="0" smtClean="0">
                <a:solidFill>
                  <a:schemeClr val="bg1"/>
                </a:solidFill>
              </a:rPr>
              <a:t> (vv. 2-5)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Conflict</a:t>
            </a:r>
            <a:r>
              <a:rPr lang="en-US" sz="3600" dirty="0" smtClean="0">
                <a:solidFill>
                  <a:schemeClr val="bg1"/>
                </a:solidFill>
              </a:rPr>
              <a:t> (vv. 6-10)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Comfort</a:t>
            </a:r>
            <a:r>
              <a:rPr lang="en-US" sz="3600" dirty="0" smtClean="0">
                <a:solidFill>
                  <a:schemeClr val="bg1"/>
                </a:solidFill>
              </a:rPr>
              <a:t> (</a:t>
            </a:r>
            <a:r>
              <a:rPr lang="en-US" sz="3600" dirty="0" err="1" smtClean="0">
                <a:solidFill>
                  <a:schemeClr val="bg1"/>
                </a:solidFill>
              </a:rPr>
              <a:t>v.</a:t>
            </a:r>
            <a:r>
              <a:rPr lang="en-US" sz="3600" dirty="0" smtClean="0">
                <a:solidFill>
                  <a:schemeClr val="bg1"/>
                </a:solidFill>
              </a:rPr>
              <a:t> 11)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Conspiracy</a:t>
            </a:r>
            <a:r>
              <a:rPr lang="en-US" sz="3600" dirty="0" smtClean="0">
                <a:solidFill>
                  <a:schemeClr val="bg1"/>
                </a:solidFill>
              </a:rPr>
              <a:t> (vv. 12-24)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Communication</a:t>
            </a:r>
            <a:r>
              <a:rPr lang="en-US" sz="3600" dirty="0" smtClean="0">
                <a:solidFill>
                  <a:schemeClr val="bg1"/>
                </a:solidFill>
              </a:rPr>
              <a:t> (vv. 25-35)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06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1079</TotalTime>
  <Words>1608</Words>
  <Application>Microsoft Office PowerPoint</Application>
  <PresentationFormat>On-screen Show (4:3)</PresentationFormat>
  <Paragraphs>213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Calibri</vt:lpstr>
      <vt:lpstr>Arial</vt:lpstr>
      <vt:lpstr>Times New Roman</vt:lpstr>
      <vt:lpstr>Avante</vt:lpstr>
      <vt:lpstr>Calibri Light</vt:lpstr>
      <vt:lpstr>Complete in Him</vt:lpstr>
      <vt:lpstr>Antique-Olive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37</cp:revision>
  <dcterms:created xsi:type="dcterms:W3CDTF">2014-06-07T02:20:59Z</dcterms:created>
  <dcterms:modified xsi:type="dcterms:W3CDTF">2014-08-07T16:10:35Z</dcterms:modified>
</cp:coreProperties>
</file>