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9" r:id="rId1"/>
  </p:sldMasterIdLst>
  <p:handoutMasterIdLst>
    <p:handoutMasterId r:id="rId29"/>
  </p:handoutMasterIdLst>
  <p:sldIdLst>
    <p:sldId id="259" r:id="rId2"/>
    <p:sldId id="256" r:id="rId3"/>
    <p:sldId id="273" r:id="rId4"/>
    <p:sldId id="275" r:id="rId5"/>
    <p:sldId id="257" r:id="rId6"/>
    <p:sldId id="267" r:id="rId7"/>
    <p:sldId id="276" r:id="rId8"/>
    <p:sldId id="277" r:id="rId9"/>
    <p:sldId id="261" r:id="rId10"/>
    <p:sldId id="269" r:id="rId11"/>
    <p:sldId id="278" r:id="rId12"/>
    <p:sldId id="279" r:id="rId13"/>
    <p:sldId id="262" r:id="rId14"/>
    <p:sldId id="270" r:id="rId15"/>
    <p:sldId id="280" r:id="rId16"/>
    <p:sldId id="281" r:id="rId17"/>
    <p:sldId id="263" r:id="rId18"/>
    <p:sldId id="271" r:id="rId19"/>
    <p:sldId id="282" r:id="rId20"/>
    <p:sldId id="283" r:id="rId21"/>
    <p:sldId id="284" r:id="rId22"/>
    <p:sldId id="285" r:id="rId23"/>
    <p:sldId id="264" r:id="rId24"/>
    <p:sldId id="272" r:id="rId25"/>
    <p:sldId id="286" r:id="rId26"/>
    <p:sldId id="287" r:id="rId27"/>
    <p:sldId id="265" r:id="rId28"/>
  </p:sldIdLst>
  <p:sldSz cx="9144000" cy="6858000" type="screen4x3"/>
  <p:notesSz cx="7010400" cy="92964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Trebuchet MS" panose="020B060302020202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F8C1215-2FD6-4ACA-8D90-1EC830D01E94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F21BEAB-A4C8-498D-BE7F-040869AE38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2413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6726063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4243845"/>
            <a:ext cx="2307831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6726064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2590078"/>
            <a:ext cx="2307832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2" y="2733709"/>
            <a:ext cx="6069268" cy="1373070"/>
          </a:xfrm>
        </p:spPr>
        <p:txBody>
          <a:bodyPr anchor="b">
            <a:noAutofit/>
          </a:bodyPr>
          <a:lstStyle>
            <a:lvl1pPr algn="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4394040"/>
            <a:ext cx="6108101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55655" y="5936188"/>
            <a:ext cx="2057400" cy="365125"/>
          </a:xfrm>
        </p:spPr>
        <p:txBody>
          <a:bodyPr/>
          <a:lstStyle/>
          <a:p>
            <a:fld id="{78ABE3C1-DBE1-495D-B57B-2849774B866A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1" y="5936189"/>
            <a:ext cx="402166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399" y="2750337"/>
            <a:ext cx="1370293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503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534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2728432"/>
            <a:ext cx="9161969" cy="1677035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2869895"/>
            <a:ext cx="688915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1639" y="4232172"/>
            <a:ext cx="688915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65810" y="5936188"/>
            <a:ext cx="2057400" cy="365125"/>
          </a:xfrm>
        </p:spPr>
        <p:txBody>
          <a:bodyPr/>
          <a:lstStyle/>
          <a:p>
            <a:fld id="{30578ACC-22D6-47C1-A373-4FD133E34F3C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5936189"/>
            <a:ext cx="483467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6438" y="2869896"/>
            <a:ext cx="1149836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1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53228"/>
            <a:ext cx="688739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36873"/>
            <a:ext cx="3357899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1128" y="2336873"/>
            <a:ext cx="3359661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2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30"/>
            <a:ext cx="6896534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0988" y="2336874"/>
            <a:ext cx="3145080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1638" y="3030009"/>
            <a:ext cx="336704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82646" y="2336873"/>
            <a:ext cx="3145527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61129" y="3030009"/>
            <a:ext cx="3367044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21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662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7717217" y="1973262"/>
            <a:ext cx="1444752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710769" y="609600"/>
            <a:ext cx="1433231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2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7"/>
            <a:ext cx="6896534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2336874"/>
            <a:ext cx="3913788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2336873"/>
            <a:ext cx="2796240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34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10956" y="2336874"/>
            <a:ext cx="3917217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2336874"/>
            <a:ext cx="2798487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94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3" y="4711617"/>
            <a:ext cx="6894770" cy="544482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1639" y="609598"/>
            <a:ext cx="6896534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5256098"/>
            <a:ext cx="6894772" cy="5478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310"/>
            <a:ext cx="1149836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938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255" y="609597"/>
            <a:ext cx="6896534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889151" cy="1101764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616"/>
            <a:ext cx="1149836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731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921" y="616983"/>
            <a:ext cx="642514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89438" y="3660763"/>
            <a:ext cx="5987731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903919" cy="110176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270932" y="748116"/>
            <a:ext cx="5334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7191" y="2998573"/>
            <a:ext cx="457200" cy="5847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5796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 userDrawn="1"/>
        </p:nvGrpSpPr>
        <p:grpSpPr>
          <a:xfrm>
            <a:off x="-23042" y="5219216"/>
            <a:ext cx="9244434" cy="1718933"/>
            <a:chOff x="-23042" y="2853702"/>
            <a:chExt cx="9244434" cy="1718933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1577008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-23042" y="4248349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1563759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-11521" y="2853702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8" y="5399454"/>
            <a:ext cx="6896534" cy="5898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367881" y="6625302"/>
            <a:ext cx="2057400" cy="365125"/>
          </a:xfrm>
        </p:spPr>
        <p:txBody>
          <a:bodyPr/>
          <a:lstStyle/>
          <a:p>
            <a:fld id="{52E6D8D9-55A2-4063-B0F3-121F44549695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625303"/>
            <a:ext cx="483467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5399040"/>
            <a:ext cx="1149836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ounded Rectangle 11"/>
          <p:cNvSpPr/>
          <p:nvPr userDrawn="1"/>
        </p:nvSpPr>
        <p:spPr>
          <a:xfrm>
            <a:off x="161950" y="242047"/>
            <a:ext cx="8834717" cy="4800600"/>
          </a:xfrm>
          <a:prstGeom prst="roundRect">
            <a:avLst>
              <a:gd name="adj" fmla="val 6023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53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32629" y="2329489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39777" y="3015290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8413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879710" y="3007906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26136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233520" y="3007905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61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32391" y="4297503"/>
            <a:ext cx="21922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32391" y="2336873"/>
            <a:ext cx="219225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32391" y="4873765"/>
            <a:ext cx="219225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0497" y="4297503"/>
            <a:ext cx="221507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870497" y="2336873"/>
            <a:ext cx="221507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869483" y="4873764"/>
            <a:ext cx="2218004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31028" y="4297503"/>
            <a:ext cx="21943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231027" y="2336873"/>
            <a:ext cx="2194333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230934" y="4873762"/>
            <a:ext cx="2197239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48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59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4575305" y="2747178"/>
            <a:ext cx="6862555" cy="136819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4798" y="609597"/>
            <a:ext cx="1069602" cy="446193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609598"/>
            <a:ext cx="6576359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29144" y="5936188"/>
            <a:ext cx="2057400" cy="365125"/>
          </a:xfrm>
        </p:spPr>
        <p:txBody>
          <a:bodyPr/>
          <a:lstStyle/>
          <a:p>
            <a:fld id="{6178E61D-D431-422C-9764-11DAFE33AB63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5936189"/>
            <a:ext cx="451895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1152" y="5432500"/>
            <a:ext cx="1149636" cy="1273100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111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400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8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336873"/>
            <a:ext cx="6887389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67881" y="593618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8/7/2014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5936189"/>
            <a:ext cx="4834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753228"/>
            <a:ext cx="1157674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2898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oulafamily.com/images/300_paul_beoire_agripp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614" y="3901122"/>
            <a:ext cx="2043952" cy="2657138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sharingthegoodnews.files.wordpress.com/2010/02/acts2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47" y="349623"/>
            <a:ext cx="1873272" cy="2218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933765" y="887506"/>
            <a:ext cx="10757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Acts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25-26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26341" y="201625"/>
            <a:ext cx="574189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Acts 21 – Paul was arrested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Acts 22 – Paul’s defense</a:t>
            </a:r>
          </a:p>
          <a:p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Acts 23 – Taken before Sanhedrin &amp; delivered to Felix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Acts 24 – Paul before Felix the Governor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4086" y="2931161"/>
            <a:ext cx="846398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Felix is removed by Rome &amp; Festus takes his place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09600" y="3429752"/>
            <a:ext cx="57418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Acts 25 – Paul stands before Festus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Acts 26 – Paul before King Agrippa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4086" y="4772840"/>
            <a:ext cx="6166021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Festus was merely a transition to the King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Agrippa is another notable case of non-conversion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494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8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5"/>
      <p:bldP spid="6" grpId="0" animBg="1"/>
      <p:bldP spid="9" grpId="0" uiExpand="1" build="p" bldLvl="5"/>
      <p:bldP spid="10" grpId="0" uiExpand="1" build="p" bldLvl="5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100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4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Paul Before</a:t>
            </a:r>
            <a:br>
              <a:rPr lang="en-US" dirty="0" smtClean="0"/>
            </a:br>
            <a:r>
              <a:rPr lang="en-US" dirty="0" smtClean="0"/>
              <a:t>Festus &amp; Agrippa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25-26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9117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22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18613" y="1116106"/>
            <a:ext cx="1425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Acts 25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94328" y="215152"/>
            <a:ext cx="57822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 Before Festus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5835" y="1116106"/>
            <a:ext cx="8148918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 Before Festus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(vv. 1-12)</a:t>
            </a:r>
          </a:p>
          <a:p>
            <a:pPr marL="857250" lvl="1" indent="-400050">
              <a:buFont typeface="+mj-lt"/>
              <a:buAutoNum type="alphaU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Jews inform Festus about Paul (vv. 1-5)</a:t>
            </a:r>
          </a:p>
          <a:p>
            <a:pPr marL="857250" lvl="1" indent="-400050">
              <a:buFont typeface="+mj-lt"/>
              <a:buAutoNum type="alphaU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 appeals to Caesar (vv. 6-12)</a:t>
            </a:r>
          </a:p>
          <a:p>
            <a:pPr lvl="1"/>
            <a:endParaRPr lang="en-US" sz="1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Festus Informs King Agrippa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(vv. 13-22)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Festus tells of Paul’s appeal to Caesar (vv. 13-21)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King Agrippa says he will hear Paul himself (</a:t>
            </a:r>
            <a:r>
              <a:rPr lang="en-US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22)</a:t>
            </a:r>
          </a:p>
          <a:p>
            <a:pPr marL="914400" lvl="1" indent="-457200">
              <a:buFont typeface="+mj-lt"/>
              <a:buAutoNum type="alphaUcPeriod"/>
            </a:pPr>
            <a:endParaRPr lang="en-US" sz="1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romanUcPeriod"/>
            </a:pP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Festus Presents Paul to King Agrippa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23-27)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entered the auditorium (</a:t>
            </a:r>
            <a:r>
              <a:rPr lang="en-US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23)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Festus asked King Agrippa to hear Paul so he would have something to write to Caesar (vv. 24-27)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66574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22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18613" y="1116106"/>
            <a:ext cx="1425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Acts 26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94328" y="215152"/>
            <a:ext cx="57822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 Before Agrippa</a:t>
            </a:r>
            <a:endParaRPr 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5835" y="1116106"/>
            <a:ext cx="8148918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Paul’s Defense Before Agrippa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1-23)</a:t>
            </a:r>
          </a:p>
          <a:p>
            <a:pPr marL="857250" lvl="1" indent="-400050">
              <a:buFont typeface="+mj-lt"/>
              <a:buAutoNum type="alphaUcPeriod"/>
            </a:pPr>
            <a:r>
              <a:rPr lang="en-US" sz="2400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am happy to speak – beg you to hear (vv. 1-3)</a:t>
            </a:r>
          </a:p>
          <a:p>
            <a:pPr marL="857250" lvl="1" indent="-400050">
              <a:buFont typeface="+mj-lt"/>
              <a:buAutoNum type="alphaUcPeriod"/>
            </a:pPr>
            <a:r>
              <a:rPr lang="en-US" sz="2400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 life before my conversion (vv. 4-11)</a:t>
            </a:r>
          </a:p>
          <a:p>
            <a:pPr marL="857250" lvl="1" indent="-400050">
              <a:buFont typeface="+mj-lt"/>
              <a:buAutoNum type="alphaUcPeriod"/>
            </a:pPr>
            <a:r>
              <a:rPr lang="en-US" sz="2400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 conversion (vv. 12-18)</a:t>
            </a:r>
          </a:p>
          <a:p>
            <a:pPr marL="857250" lvl="1" indent="-400050">
              <a:buFont typeface="+mj-lt"/>
              <a:buAutoNum type="alphaUcPeriod"/>
            </a:pPr>
            <a:r>
              <a:rPr lang="en-US" sz="2400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have been fulfilling my mission to preach to the Gentiles (vv. 19-23)</a:t>
            </a:r>
          </a:p>
          <a:p>
            <a:pPr marL="857250" lvl="1" indent="-400050">
              <a:buFont typeface="+mj-lt"/>
              <a:buAutoNum type="alphaUcPeriod"/>
            </a:pPr>
            <a:endParaRPr lang="en-US" sz="1000" i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Reaction to Paul’s Defense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24-32)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400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Festus said he was mad (vv. 24-25)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400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Agrippa was almost persuaded (vv. 26-29)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400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conclusions: (vv.30-32)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Done nothing worthy of death or chains (</a:t>
            </a:r>
            <a:r>
              <a:rPr lang="en-US" sz="24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</a:t>
            </a:r>
            <a:r>
              <a:rPr lang="en-US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31)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Would be set free – except he appealed to Caesar (</a:t>
            </a:r>
            <a:r>
              <a:rPr lang="en-US" sz="24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</a:t>
            </a:r>
            <a:r>
              <a:rPr lang="en-US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32)</a:t>
            </a:r>
            <a:endParaRPr lang="en-US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34795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39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Paul Before Festus &amp; Agrippa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7933765" y="887506"/>
            <a:ext cx="10757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Acts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25-26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6792" y="2287854"/>
            <a:ext cx="81013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Just Punishment (25:11)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228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1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1706" y="5512026"/>
            <a:ext cx="10757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Acts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25-26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76550" y="5614742"/>
            <a:ext cx="7567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Just Punishment (25:11)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3071" y="416859"/>
            <a:ext cx="848509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u="sng" dirty="0" smtClean="0">
                <a:solidFill>
                  <a:schemeClr val="bg1"/>
                </a:solidFill>
              </a:rPr>
              <a:t>Sought to avoid unfair judgment </a:t>
            </a:r>
            <a:r>
              <a:rPr lang="en-US" sz="2400" dirty="0" smtClean="0">
                <a:solidFill>
                  <a:schemeClr val="bg1"/>
                </a:solidFill>
              </a:rPr>
              <a:t>(vv. 9-10)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 smtClean="0">
              <a:solidFill>
                <a:schemeClr val="bg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Festus ask if he wanted to go to Jerusalem to be judged (</a:t>
            </a:r>
            <a:r>
              <a:rPr lang="en-US" sz="2400" i="1" dirty="0" err="1" smtClean="0">
                <a:solidFill>
                  <a:schemeClr val="bg1"/>
                </a:solidFill>
              </a:rPr>
              <a:t>v.</a:t>
            </a:r>
            <a:r>
              <a:rPr lang="en-US" sz="2400" i="1" dirty="0" smtClean="0">
                <a:solidFill>
                  <a:schemeClr val="bg1"/>
                </a:solidFill>
              </a:rPr>
              <a:t> 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</a:rPr>
              <a:t>Take the trail before the Jews – accusers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</a:rPr>
              <a:t>Told Paul &amp; us – intent of Festus</a:t>
            </a:r>
          </a:p>
          <a:p>
            <a:pPr marL="1371600" lvl="2" indent="-457200">
              <a:buFont typeface="+mj-lt"/>
              <a:buAutoNum type="alphaLcPeriod"/>
            </a:pPr>
            <a:endParaRPr lang="en-US" sz="800" dirty="0" smtClean="0">
              <a:solidFill>
                <a:schemeClr val="bg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Paul had done no wrong – but he knew the Jews still wanted to kill him (vv. 10-11)</a:t>
            </a:r>
          </a:p>
          <a:p>
            <a:pPr marL="914400" lvl="1" indent="-457200">
              <a:buFont typeface="+mj-lt"/>
              <a:buAutoNum type="arabicPeriod"/>
            </a:pPr>
            <a:endParaRPr lang="en-US" sz="800" i="1" dirty="0" smtClean="0">
              <a:solidFill>
                <a:schemeClr val="bg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So appealed to Caesar (</a:t>
            </a:r>
            <a:r>
              <a:rPr lang="en-US" sz="2400" i="1" dirty="0" err="1" smtClean="0">
                <a:solidFill>
                  <a:schemeClr val="bg1"/>
                </a:solidFill>
              </a:rPr>
              <a:t>v.</a:t>
            </a:r>
            <a:r>
              <a:rPr lang="en-US" sz="2400" i="1" dirty="0" smtClean="0">
                <a:solidFill>
                  <a:schemeClr val="bg1"/>
                </a:solidFill>
              </a:rPr>
              <a:t> 10)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</a:rPr>
              <a:t>Was his right as a Roman citizen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</a:rPr>
              <a:t>Nothing Festus could do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5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1706" y="5512026"/>
            <a:ext cx="10757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Acts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25-26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76550" y="5614742"/>
            <a:ext cx="7567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Just Punishment (25:11)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3071" y="416859"/>
            <a:ext cx="848509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u="sng" dirty="0" smtClean="0">
                <a:solidFill>
                  <a:schemeClr val="bg1"/>
                </a:solidFill>
              </a:rPr>
              <a:t>Sought to avoid unfair judgment </a:t>
            </a:r>
            <a:r>
              <a:rPr lang="en-US" sz="2400" dirty="0" smtClean="0">
                <a:solidFill>
                  <a:schemeClr val="bg1"/>
                </a:solidFill>
              </a:rPr>
              <a:t>(vv. 9-10)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solidFill>
                  <a:schemeClr val="bg1"/>
                </a:solidFill>
              </a:rPr>
              <a:t>Willingly would submit to just punishment</a:t>
            </a:r>
            <a:r>
              <a:rPr lang="en-US" sz="2400" dirty="0" smtClean="0">
                <a:solidFill>
                  <a:schemeClr val="bg1"/>
                </a:solidFill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</a:rPr>
              <a:t>v.</a:t>
            </a:r>
            <a:r>
              <a:rPr lang="en-US" sz="2400" dirty="0" smtClean="0">
                <a:solidFill>
                  <a:schemeClr val="bg1"/>
                </a:solidFill>
              </a:rPr>
              <a:t> 11)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 smtClean="0">
              <a:solidFill>
                <a:schemeClr val="bg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Not seeking to avoid punishment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Not seeking to avoid the death penalty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Would not fight to save his life – if worthy of death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0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1706" y="5512026"/>
            <a:ext cx="10757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Acts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25-26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76550" y="5614742"/>
            <a:ext cx="7567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Just Punishment (25:11)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3071" y="416859"/>
            <a:ext cx="848509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u="sng" dirty="0" smtClean="0">
                <a:solidFill>
                  <a:schemeClr val="bg1"/>
                </a:solidFill>
              </a:rPr>
              <a:t>Sought to avoid unfair judgment </a:t>
            </a:r>
            <a:r>
              <a:rPr lang="en-US" sz="2400" dirty="0" smtClean="0">
                <a:solidFill>
                  <a:schemeClr val="bg1"/>
                </a:solidFill>
              </a:rPr>
              <a:t>(vv. 9-10)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solidFill>
                  <a:schemeClr val="bg1"/>
                </a:solidFill>
              </a:rPr>
              <a:t>Willingly would submit to just punishment</a:t>
            </a:r>
            <a:r>
              <a:rPr lang="en-US" sz="2400" dirty="0" smtClean="0">
                <a:solidFill>
                  <a:schemeClr val="bg1"/>
                </a:solidFill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</a:rPr>
              <a:t>v.</a:t>
            </a:r>
            <a:r>
              <a:rPr lang="en-US" sz="2400" dirty="0" smtClean="0">
                <a:solidFill>
                  <a:schemeClr val="bg1"/>
                </a:solidFill>
              </a:rPr>
              <a:t> 11)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solidFill>
                  <a:schemeClr val="bg1"/>
                </a:solidFill>
              </a:rPr>
              <a:t>Capital punishment is God approved</a:t>
            </a:r>
            <a:r>
              <a:rPr lang="en-US" sz="2400" dirty="0" smtClean="0">
                <a:solidFill>
                  <a:schemeClr val="bg1"/>
                </a:solidFill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</a:rPr>
              <a:t>v.</a:t>
            </a:r>
            <a:r>
              <a:rPr lang="en-US" sz="2400" dirty="0" smtClean="0">
                <a:solidFill>
                  <a:schemeClr val="bg1"/>
                </a:solidFill>
              </a:rPr>
              <a:t> 11)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 smtClean="0">
              <a:solidFill>
                <a:schemeClr val="bg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Gen. 9:6 – because life is in the blood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err="1" smtClean="0">
                <a:solidFill>
                  <a:schemeClr val="bg1"/>
                </a:solidFill>
              </a:rPr>
              <a:t>Exo</a:t>
            </a:r>
            <a:r>
              <a:rPr lang="en-US" sz="2400" i="1" dirty="0" smtClean="0">
                <a:solidFill>
                  <a:schemeClr val="bg1"/>
                </a:solidFill>
              </a:rPr>
              <a:t>. 21:12 – murder put to death (cf. 20:13)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Deut. 17:4-7 – idolater was to be stoned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Rom. 13:4 – civil government bears the sword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602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39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Paul Before Festus &amp; Agrippa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7933765" y="887506"/>
            <a:ext cx="10757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Acts</a:t>
            </a:r>
          </a:p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25-26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6792" y="2287854"/>
            <a:ext cx="810137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Just Punishment (25:11)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Incredible Resurrection (26:8)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2511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800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42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1706" y="5512026"/>
            <a:ext cx="10757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Acts</a:t>
            </a:r>
          </a:p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25-26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32965" y="5565814"/>
            <a:ext cx="761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Incredible Resurrection (26:8)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3071" y="416859"/>
            <a:ext cx="848509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u="sng" dirty="0" smtClean="0">
                <a:solidFill>
                  <a:schemeClr val="bg1"/>
                </a:solidFill>
              </a:rPr>
              <a:t>Heart of Paul’s preaching – resurrection of Christ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lphaUcPeriod"/>
            </a:pPr>
            <a:endParaRPr lang="en-US" sz="800" dirty="0" smtClean="0">
              <a:solidFill>
                <a:schemeClr val="bg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Preached that in every sermon (13:30-37; 17:18; 22:8)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Questioned since is arrested (23:6; 24:21; 25:19)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If so – proves the deity of Christ (Rom. 1:4)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586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1706" y="5512026"/>
            <a:ext cx="10757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Acts</a:t>
            </a:r>
          </a:p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25-26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32965" y="5565814"/>
            <a:ext cx="761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Incredible Resurrection (26:8)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3071" y="416859"/>
            <a:ext cx="848509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u="sng" dirty="0" smtClean="0">
                <a:solidFill>
                  <a:schemeClr val="bg1"/>
                </a:solidFill>
              </a:rPr>
              <a:t>Heart of Paul’s preaching – resurrection of Christ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solidFill>
                  <a:schemeClr val="bg1"/>
                </a:solidFill>
              </a:rPr>
              <a:t>Not unbelievable to think Jesus was raised from dead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lphaUcPeriod"/>
            </a:pPr>
            <a:endParaRPr lang="en-US" sz="800" dirty="0" smtClean="0">
              <a:solidFill>
                <a:schemeClr val="bg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God made the world (Gen. 1:1: Psa. 33:6-9; Acts 17:24)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The Jews believed in a resurrection (24:15)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Jews had hope for a Messiah (26:6-7)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Why then – resurrection of Christ so incredible?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96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1706" y="5512026"/>
            <a:ext cx="10757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Acts</a:t>
            </a:r>
          </a:p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25-26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32965" y="5565814"/>
            <a:ext cx="761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Incredible Resurrection (26:8)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3071" y="416859"/>
            <a:ext cx="848509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u="sng" dirty="0" smtClean="0">
                <a:solidFill>
                  <a:schemeClr val="bg1"/>
                </a:solidFill>
              </a:rPr>
              <a:t>Heart of Paul’s preaching – resurrection of Christ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solidFill>
                  <a:schemeClr val="bg1"/>
                </a:solidFill>
              </a:rPr>
              <a:t>Not unbelievable to think Jesus was raised from dead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solidFill>
                  <a:schemeClr val="bg1"/>
                </a:solidFill>
              </a:rPr>
              <a:t>Resurrection of Christ – Hub of the Bible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lphaUcPeriod"/>
            </a:pPr>
            <a:endParaRPr lang="en-US" sz="800" dirty="0" smtClean="0">
              <a:solidFill>
                <a:schemeClr val="bg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All that we believe relies upon it (1 Cor. 15:13-19)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If we firmly believe in it – rest should stand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If we understand it – enthused (Luke 24:32)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Where we need to start – point our friends to the resurrection!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64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39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Paul Before Festus &amp; Agrippa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7933765" y="887506"/>
            <a:ext cx="10757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Acts</a:t>
            </a:r>
          </a:p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25-26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6792" y="2287854"/>
            <a:ext cx="810137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Just Punishment (25:11)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Incredible Resurrection (26:8)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Purposeful Preaching (26:18)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8133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49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1706" y="5512026"/>
            <a:ext cx="10757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Acts</a:t>
            </a:r>
          </a:p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25-26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59859" y="5565814"/>
            <a:ext cx="75841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Purposeful Preaching (26:18)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27846" y="618565"/>
            <a:ext cx="69521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002060"/>
                </a:solidFill>
              </a:rPr>
              <a:t>Preaching has a divine purpose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77471" y="1658471"/>
            <a:ext cx="695213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rgbClr val="002060"/>
                </a:solidFill>
              </a:rPr>
              <a:t>It is not a social message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rgbClr val="002060"/>
                </a:solidFill>
              </a:rPr>
              <a:t>It is not to feel good about self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rgbClr val="002060"/>
                </a:solidFill>
              </a:rPr>
              <a:t>It is not to merely get along with others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rgbClr val="002060"/>
                </a:solidFill>
              </a:rPr>
              <a:t>Gospel is a message of redemption!</a:t>
            </a:r>
            <a:endParaRPr lang="en-US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64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1706" y="5512026"/>
            <a:ext cx="10757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Acts</a:t>
            </a:r>
          </a:p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25-26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59859" y="5565814"/>
            <a:ext cx="75841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Purposeful Preaching (26:18)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3071" y="416859"/>
            <a:ext cx="848509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u="sng" dirty="0" smtClean="0">
                <a:solidFill>
                  <a:schemeClr val="bg1"/>
                </a:solidFill>
              </a:rPr>
              <a:t>Preaching is designed to produce a change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lphaUcPeriod"/>
            </a:pPr>
            <a:endParaRPr lang="en-US" sz="800" dirty="0" smtClean="0">
              <a:solidFill>
                <a:schemeClr val="bg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b="1" i="1" dirty="0" smtClean="0">
                <a:solidFill>
                  <a:schemeClr val="bg1"/>
                </a:solidFill>
              </a:rPr>
              <a:t>Open eyes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</a:rPr>
              <a:t>Enable to hearer to see what has not seen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</a:rPr>
              <a:t>See clearly: God, Christ, Salvation, Church, etc.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i="1" dirty="0" smtClean="0">
                <a:solidFill>
                  <a:schemeClr val="bg1"/>
                </a:solidFill>
              </a:rPr>
              <a:t>Turn from darkness to light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</a:rPr>
              <a:t>Darkness = (sin, ignorance, error)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</a:rPr>
              <a:t>Now – understanding – walk in light (Eph. 5:3-14)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i="1" dirty="0" smtClean="0">
                <a:solidFill>
                  <a:schemeClr val="bg1"/>
                </a:solidFill>
              </a:rPr>
              <a:t>Turn from power of Satan to God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</a:rPr>
              <a:t>Power – rule of Satan to kingdom (rule) of God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</a:rPr>
              <a:t>Col. 1:13 – from darkness to kingdom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</a:rPr>
              <a:t>Now serving God – submitting to will of God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54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1706" y="5512026"/>
            <a:ext cx="10757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Acts</a:t>
            </a:r>
          </a:p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25-26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59859" y="5565814"/>
            <a:ext cx="75841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Purposeful Preaching (26:18)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3071" y="416859"/>
            <a:ext cx="8485094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u="sng" dirty="0" smtClean="0">
                <a:solidFill>
                  <a:schemeClr val="bg1"/>
                </a:solidFill>
              </a:rPr>
              <a:t>Preaching is designed to produce a change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u="sng" dirty="0" smtClean="0">
                <a:solidFill>
                  <a:schemeClr val="bg1"/>
                </a:solidFill>
              </a:rPr>
              <a:t>The changes bring two results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lphaUcPeriod"/>
            </a:pPr>
            <a:endParaRPr lang="en-US" sz="800" dirty="0" smtClean="0">
              <a:solidFill>
                <a:schemeClr val="bg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b="1" i="1" dirty="0" smtClean="0">
                <a:solidFill>
                  <a:schemeClr val="bg1"/>
                </a:solidFill>
              </a:rPr>
              <a:t>Forgiveness of sins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</a:rPr>
              <a:t>God releases – turns them loose (remits)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</a:rPr>
              <a:t>Remembers them no more (Heb. 8:12)</a:t>
            </a:r>
          </a:p>
          <a:p>
            <a:pPr marL="1371600" lvl="2" indent="-457200">
              <a:buFont typeface="+mj-lt"/>
              <a:buAutoNum type="alphaLcPeriod"/>
            </a:pPr>
            <a:endParaRPr lang="en-US" sz="800" dirty="0" smtClean="0">
              <a:solidFill>
                <a:schemeClr val="bg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b="1" i="1" dirty="0" smtClean="0">
                <a:solidFill>
                  <a:schemeClr val="bg1"/>
                </a:solidFill>
              </a:rPr>
              <a:t>Inheritance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</a:rPr>
              <a:t>Children are heirs (Rom. 8:16-18)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</a:rPr>
              <a:t>We have an inheritance superior (1 Pet. 1:4)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63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39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Paul Before Festus &amp; Agrippa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7933765" y="887506"/>
            <a:ext cx="10757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Acts</a:t>
            </a:r>
          </a:p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25-26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6792" y="2287854"/>
            <a:ext cx="8101373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Just Punishment (25:11)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Incredible Resurrection (26:8)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Purposeful Preaching (26:18)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True Repentance (26:20)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69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2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1706" y="5512026"/>
            <a:ext cx="10757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Acts</a:t>
            </a:r>
          </a:p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25-26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0169" y="5577464"/>
            <a:ext cx="7603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True Repentance (26:20)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3071" y="416859"/>
            <a:ext cx="848509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u="sng" dirty="0" smtClean="0">
                <a:solidFill>
                  <a:schemeClr val="bg1"/>
                </a:solidFill>
              </a:rPr>
              <a:t>Repent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lphaUcPeriod"/>
            </a:pPr>
            <a:endParaRPr lang="en-US" sz="800" dirty="0" smtClean="0">
              <a:solidFill>
                <a:schemeClr val="bg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Change of mind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A. T. Robertson said that when John called upon his hearers to repent, “John did not call on people to be sorry, but to change their mental attitudes and conduct” (</a:t>
            </a:r>
            <a:r>
              <a:rPr lang="en-US" sz="2400" dirty="0">
                <a:solidFill>
                  <a:schemeClr val="bg1"/>
                </a:solidFill>
              </a:rPr>
              <a:t>Word Pictures In The New Testament</a:t>
            </a:r>
            <a:r>
              <a:rPr lang="en-US" sz="2400" i="1" dirty="0">
                <a:solidFill>
                  <a:schemeClr val="bg1"/>
                </a:solidFill>
              </a:rPr>
              <a:t>, I: </a:t>
            </a:r>
            <a:r>
              <a:rPr lang="en-US" sz="2400" i="1" dirty="0" smtClean="0">
                <a:solidFill>
                  <a:schemeClr val="bg1"/>
                </a:solidFill>
              </a:rPr>
              <a:t>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Turn away from sin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</a:rPr>
              <a:t>1 Kings 8:47-48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</a:rPr>
              <a:t>Ezek. 14:6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</a:rPr>
              <a:t>Ezek. 18:30</a:t>
            </a:r>
          </a:p>
        </p:txBody>
      </p:sp>
    </p:spTree>
    <p:extLst>
      <p:ext uri="{BB962C8B-B14F-4D97-AF65-F5344CB8AC3E}">
        <p14:creationId xmlns:p14="http://schemas.microsoft.com/office/powerpoint/2010/main" val="67152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1706" y="5512026"/>
            <a:ext cx="10757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Acts</a:t>
            </a:r>
          </a:p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25-26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0169" y="5577464"/>
            <a:ext cx="7603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True Repentance (26:20)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3071" y="416859"/>
            <a:ext cx="848509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u="sng" dirty="0" smtClean="0">
                <a:solidFill>
                  <a:schemeClr val="bg1"/>
                </a:solidFill>
              </a:rPr>
              <a:t>Repent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solidFill>
                  <a:schemeClr val="bg1"/>
                </a:solidFill>
              </a:rPr>
              <a:t>Turn to God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lphaUcPeriod"/>
            </a:pPr>
            <a:endParaRPr lang="en-US" sz="800" dirty="0" smtClean="0">
              <a:solidFill>
                <a:schemeClr val="bg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Reference to baptism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Parallel passages: Acts 2:38; 3:19</a:t>
            </a:r>
            <a:endParaRPr lang="en-US" sz="2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647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1706" y="5512026"/>
            <a:ext cx="10757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Acts</a:t>
            </a:r>
          </a:p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25-26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40169" y="5577464"/>
            <a:ext cx="7603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True Repentance (26:20)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77471" y="1062318"/>
            <a:ext cx="6441141" cy="2217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>
                <a:solidFill>
                  <a:srgbClr val="002060"/>
                </a:solidFill>
              </a:rPr>
              <a:t>Acts 2:38	Repent &amp; be baptized</a:t>
            </a:r>
          </a:p>
          <a:p>
            <a:pPr>
              <a:lnSpc>
                <a:spcPct val="150000"/>
              </a:lnSpc>
            </a:pPr>
            <a:r>
              <a:rPr lang="en-US" sz="3200" dirty="0" smtClean="0">
                <a:solidFill>
                  <a:srgbClr val="002060"/>
                </a:solidFill>
              </a:rPr>
              <a:t>Acts 3:19 	Repent &amp; be converted</a:t>
            </a:r>
          </a:p>
          <a:p>
            <a:pPr>
              <a:lnSpc>
                <a:spcPct val="150000"/>
              </a:lnSpc>
            </a:pPr>
            <a:r>
              <a:rPr lang="en-US" sz="3200" dirty="0" smtClean="0">
                <a:solidFill>
                  <a:srgbClr val="002060"/>
                </a:solidFill>
              </a:rPr>
              <a:t>Acts 26:20	Repent &amp; turn to God</a:t>
            </a:r>
          </a:p>
        </p:txBody>
      </p:sp>
    </p:spTree>
    <p:extLst>
      <p:ext uri="{BB962C8B-B14F-4D97-AF65-F5344CB8AC3E}">
        <p14:creationId xmlns:p14="http://schemas.microsoft.com/office/powerpoint/2010/main" val="278755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1706" y="5512026"/>
            <a:ext cx="10757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Acts</a:t>
            </a:r>
          </a:p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25-26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0169" y="5577464"/>
            <a:ext cx="7603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True Repentance (26:20)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3071" y="416859"/>
            <a:ext cx="848509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prstClr val="black"/>
                </a:solidFill>
              </a:rPr>
              <a:t> </a:t>
            </a:r>
            <a:r>
              <a:rPr lang="en-US" sz="2400" u="sng" dirty="0" smtClean="0">
                <a:solidFill>
                  <a:prstClr val="black"/>
                </a:solidFill>
              </a:rPr>
              <a:t>Repent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solidFill>
                  <a:prstClr val="black"/>
                </a:solidFill>
              </a:rPr>
              <a:t>Turn to God</a:t>
            </a:r>
            <a:endParaRPr lang="en-US" sz="2400" dirty="0" smtClean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lphaUcPeriod"/>
            </a:pPr>
            <a:endParaRPr lang="en-US" sz="800" dirty="0" smtClean="0">
              <a:solidFill>
                <a:prstClr val="black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prstClr val="black"/>
                </a:solidFill>
              </a:rPr>
              <a:t>Reference to baptism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prstClr val="black"/>
                </a:solidFill>
              </a:rPr>
              <a:t>Parallel passages: Acts 2:38; 3:19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prstClr val="black"/>
                </a:solidFill>
              </a:rPr>
              <a:t>Turn from one thing – turn to something else</a:t>
            </a:r>
            <a:endParaRPr lang="en-US" sz="24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08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1706" y="5512026"/>
            <a:ext cx="10757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Acts</a:t>
            </a:r>
          </a:p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25-26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0169" y="5577464"/>
            <a:ext cx="7603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True Repentance (26:20)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3071" y="416859"/>
            <a:ext cx="848509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u="sng" dirty="0" smtClean="0">
                <a:solidFill>
                  <a:schemeClr val="bg1"/>
                </a:solidFill>
              </a:rPr>
              <a:t>Repent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solidFill>
                  <a:schemeClr val="bg1"/>
                </a:solidFill>
              </a:rPr>
              <a:t>Turn to God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solidFill>
                  <a:schemeClr val="bg1"/>
                </a:solidFill>
              </a:rPr>
              <a:t>Do works befitting repentance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lphaUcPeriod"/>
            </a:pPr>
            <a:endParaRPr lang="en-US" sz="800" dirty="0" smtClean="0">
              <a:solidFill>
                <a:schemeClr val="bg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Change of life / behavior (Rom. 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“Live as men who have repented should” (</a:t>
            </a:r>
            <a:r>
              <a:rPr lang="en-US" sz="2400" i="1" dirty="0" err="1" smtClean="0">
                <a:solidFill>
                  <a:schemeClr val="bg1"/>
                </a:solidFill>
              </a:rPr>
              <a:t>Goodspeed</a:t>
            </a:r>
            <a:r>
              <a:rPr lang="en-US" sz="2400" i="1" dirty="0" smtClean="0">
                <a:solidFill>
                  <a:schemeClr val="bg1"/>
                </a:solidFill>
              </a:rPr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“Prove their repentance by their deeds” (NIV)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More than stopping sin – doing what is required!</a:t>
            </a:r>
            <a:endParaRPr lang="en-US" sz="2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10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39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Paul Before Festus &amp; Agrippa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7933765" y="887506"/>
            <a:ext cx="10757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Acts</a:t>
            </a:r>
          </a:p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25-26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6792" y="2287854"/>
            <a:ext cx="810137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Just Punishment (25:11)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Incredible Resurrection (26:8)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Purposeful Preaching (26:18)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True Repentance (26:20)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Close Persuasion (26:28)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99246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45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1706" y="5512026"/>
            <a:ext cx="10757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Acts</a:t>
            </a:r>
          </a:p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25-26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67063" y="5565814"/>
            <a:ext cx="7576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Close Persuasion (26:28)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3071" y="416859"/>
            <a:ext cx="8485094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u="sng" dirty="0" smtClean="0">
                <a:solidFill>
                  <a:schemeClr val="bg1"/>
                </a:solidFill>
              </a:rPr>
              <a:t>Was Agrippa almost or was he ridiculing the idea?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lphaUcPeriod"/>
            </a:pPr>
            <a:endParaRPr lang="en-US" sz="800" dirty="0" smtClean="0">
              <a:solidFill>
                <a:schemeClr val="bg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Paul said he believed (</a:t>
            </a:r>
            <a:r>
              <a:rPr lang="en-US" sz="2400" i="1" dirty="0" err="1" smtClean="0">
                <a:solidFill>
                  <a:schemeClr val="bg1"/>
                </a:solidFill>
              </a:rPr>
              <a:t>v.</a:t>
            </a:r>
            <a:r>
              <a:rPr lang="en-US" sz="2400" i="1" dirty="0" smtClean="0">
                <a:solidFill>
                  <a:schemeClr val="bg1"/>
                </a:solidFill>
              </a:rPr>
              <a:t> 27)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Paul followed this with comments about being fully persuaded (</a:t>
            </a:r>
            <a:r>
              <a:rPr lang="en-US" sz="2400" i="1" dirty="0" err="1" smtClean="0">
                <a:solidFill>
                  <a:schemeClr val="bg1"/>
                </a:solidFill>
              </a:rPr>
              <a:t>v.</a:t>
            </a:r>
            <a:r>
              <a:rPr lang="en-US" sz="2400" i="1" dirty="0" smtClean="0">
                <a:solidFill>
                  <a:schemeClr val="bg1"/>
                </a:solidFill>
              </a:rPr>
              <a:t> 29)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“In short time you would persuade me to be a Christian” (NASV; ESV)</a:t>
            </a:r>
            <a:endParaRPr lang="en-US" sz="2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12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1706" y="5512026"/>
            <a:ext cx="10757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Acts</a:t>
            </a:r>
          </a:p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25-26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67063" y="5565814"/>
            <a:ext cx="7576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Close Persuasion (26:28)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3071" y="416859"/>
            <a:ext cx="848509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u="sng" dirty="0" smtClean="0">
                <a:solidFill>
                  <a:schemeClr val="bg1"/>
                </a:solidFill>
              </a:rPr>
              <a:t>Was Agrippa almost or was he ridiculing the idea?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solidFill>
                  <a:schemeClr val="bg1"/>
                </a:solidFill>
              </a:rPr>
              <a:t>How was he almost persuaded?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lphaUcPeriod"/>
            </a:pPr>
            <a:endParaRPr lang="en-US" sz="800" dirty="0" smtClean="0">
              <a:solidFill>
                <a:schemeClr val="bg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Knew the message was true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He believed the prophets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– has faith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Faith he has is not strong enough to obey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Close (i.e. Rom. 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Something is hindering – something isn’t just right</a:t>
            </a:r>
          </a:p>
        </p:txBody>
      </p:sp>
    </p:spTree>
    <p:extLst>
      <p:ext uri="{BB962C8B-B14F-4D97-AF65-F5344CB8AC3E}">
        <p14:creationId xmlns:p14="http://schemas.microsoft.com/office/powerpoint/2010/main" val="3118988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1706" y="5512026"/>
            <a:ext cx="10757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Acts</a:t>
            </a:r>
          </a:p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25-26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67063" y="5565814"/>
            <a:ext cx="7576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Close Persuasion (26:28)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3071" y="416859"/>
            <a:ext cx="8485094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u="sng" dirty="0" smtClean="0">
                <a:solidFill>
                  <a:schemeClr val="bg1"/>
                </a:solidFill>
              </a:rPr>
              <a:t>Was Agrippa almost or was he ridiculing the idea?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solidFill>
                  <a:schemeClr val="bg1"/>
                </a:solidFill>
              </a:rPr>
              <a:t>How was he almost persuaded?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>
                <a:solidFill>
                  <a:schemeClr val="bg1"/>
                </a:solidFill>
              </a:rPr>
              <a:t>Why not be fully persuaded?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lphaUcPeriod"/>
            </a:pPr>
            <a:endParaRPr lang="en-US" sz="800" dirty="0" smtClean="0">
              <a:solidFill>
                <a:schemeClr val="bg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Perhaps he thought would have more opportunities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Maybe it was pride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Could have been some practice or sin – not willing to give up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</a:rPr>
              <a:t>May he was thinking – 2</a:t>
            </a:r>
            <a:r>
              <a:rPr lang="en-US" sz="2400" i="1" baseline="30000" dirty="0" smtClean="0">
                <a:solidFill>
                  <a:schemeClr val="bg1"/>
                </a:solidFill>
              </a:rPr>
              <a:t>nd</a:t>
            </a:r>
            <a:r>
              <a:rPr lang="en-US" sz="2400" i="1" dirty="0" smtClean="0">
                <a:solidFill>
                  <a:schemeClr val="bg1"/>
                </a:solidFill>
              </a:rPr>
              <a:t> coming not really going to happen</a:t>
            </a:r>
          </a:p>
        </p:txBody>
      </p:sp>
    </p:spTree>
    <p:extLst>
      <p:ext uri="{BB962C8B-B14F-4D97-AF65-F5344CB8AC3E}">
        <p14:creationId xmlns:p14="http://schemas.microsoft.com/office/powerpoint/2010/main" val="3114894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39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Paul Before Festus &amp; Agrippa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7933765" y="887506"/>
            <a:ext cx="10757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Acts</a:t>
            </a:r>
          </a:p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25-26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6792" y="2287854"/>
            <a:ext cx="810137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Just Punishment (25:11)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Incredible Resurrection (26:8)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Purposeful Preaching (26:18)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True Repentance (26:20)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Close Persuasion (26:28)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473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438</TotalTime>
  <Words>1456</Words>
  <Application>Microsoft Office PowerPoint</Application>
  <PresentationFormat>On-screen Show (4:3)</PresentationFormat>
  <Paragraphs>280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Wingdings</vt:lpstr>
      <vt:lpstr>Calibri</vt:lpstr>
      <vt:lpstr>Arial</vt:lpstr>
      <vt:lpstr>Trebuchet MS</vt:lpstr>
      <vt:lpstr>Berlin</vt:lpstr>
      <vt:lpstr>PowerPoint Presentation</vt:lpstr>
      <vt:lpstr>Paul Before Festus &amp; Agrippa</vt:lpstr>
      <vt:lpstr>PowerPoint Presentation</vt:lpstr>
      <vt:lpstr>PowerPoint Presentation</vt:lpstr>
      <vt:lpstr>Paul Before Festus &amp; Agrippa</vt:lpstr>
      <vt:lpstr>PowerPoint Presentation</vt:lpstr>
      <vt:lpstr>PowerPoint Presentation</vt:lpstr>
      <vt:lpstr>PowerPoint Presentation</vt:lpstr>
      <vt:lpstr>Paul Before Festus &amp; Agrippa</vt:lpstr>
      <vt:lpstr>PowerPoint Presentation</vt:lpstr>
      <vt:lpstr>PowerPoint Presentation</vt:lpstr>
      <vt:lpstr>PowerPoint Presentation</vt:lpstr>
      <vt:lpstr>Paul Before Festus &amp; Agrippa</vt:lpstr>
      <vt:lpstr>PowerPoint Presentation</vt:lpstr>
      <vt:lpstr>PowerPoint Presentation</vt:lpstr>
      <vt:lpstr>PowerPoint Presentation</vt:lpstr>
      <vt:lpstr>Paul Before Festus &amp; Agrippa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Paul Before Festus &amp; Agrippa</vt:lpstr>
      <vt:lpstr>PowerPoint Presentation</vt:lpstr>
      <vt:lpstr>PowerPoint Presentation</vt:lpstr>
      <vt:lpstr>PowerPoint Presentation</vt:lpstr>
      <vt:lpstr>Paul Before Festus &amp; Agrippa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33</cp:revision>
  <cp:lastPrinted>2014-07-05T20:04:51Z</cp:lastPrinted>
  <dcterms:created xsi:type="dcterms:W3CDTF">2014-07-04T20:39:40Z</dcterms:created>
  <dcterms:modified xsi:type="dcterms:W3CDTF">2014-08-07T16:09:24Z</dcterms:modified>
</cp:coreProperties>
</file>