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26" r:id="rId1"/>
  </p:sldMasterIdLst>
  <p:sldIdLst>
    <p:sldId id="272" r:id="rId2"/>
    <p:sldId id="258" r:id="rId3"/>
    <p:sldId id="260" r:id="rId4"/>
    <p:sldId id="267" r:id="rId5"/>
    <p:sldId id="273" r:id="rId6"/>
    <p:sldId id="274" r:id="rId7"/>
    <p:sldId id="275" r:id="rId8"/>
    <p:sldId id="261" r:id="rId9"/>
    <p:sldId id="268" r:id="rId10"/>
    <p:sldId id="276" r:id="rId11"/>
    <p:sldId id="277" r:id="rId12"/>
    <p:sldId id="278" r:id="rId13"/>
    <p:sldId id="279" r:id="rId14"/>
    <p:sldId id="262" r:id="rId15"/>
    <p:sldId id="269" r:id="rId16"/>
    <p:sldId id="280" r:id="rId17"/>
    <p:sldId id="281" r:id="rId18"/>
    <p:sldId id="263" r:id="rId19"/>
    <p:sldId id="270" r:id="rId20"/>
    <p:sldId id="282" r:id="rId21"/>
    <p:sldId id="283" r:id="rId22"/>
    <p:sldId id="284" r:id="rId23"/>
    <p:sldId id="285" r:id="rId24"/>
    <p:sldId id="286" r:id="rId25"/>
    <p:sldId id="264" r:id="rId26"/>
    <p:sldId id="271" r:id="rId27"/>
    <p:sldId id="287" r:id="rId28"/>
    <p:sldId id="288" r:id="rId29"/>
    <p:sldId id="265" r:id="rId30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FF9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000" autoAdjust="0"/>
    <p:restoredTop sz="94660"/>
  </p:normalViewPr>
  <p:slideViewPr>
    <p:cSldViewPr snapToGrid="0">
      <p:cViewPr varScale="1">
        <p:scale>
          <a:sx n="74" d="100"/>
          <a:sy n="74" d="100"/>
        </p:scale>
        <p:origin x="1068" y="9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6" name="Group 15"/>
          <p:cNvGrpSpPr/>
          <p:nvPr/>
        </p:nvGrpSpPr>
        <p:grpSpPr>
          <a:xfrm>
            <a:off x="4334933" y="1169931"/>
            <a:ext cx="4814835" cy="4993802"/>
            <a:chOff x="4334933" y="1169931"/>
            <a:chExt cx="4814835" cy="4993802"/>
          </a:xfrm>
        </p:grpSpPr>
        <p:cxnSp>
          <p:nvCxnSpPr>
            <p:cNvPr id="17" name="Straight Connector 16"/>
            <p:cNvCxnSpPr/>
            <p:nvPr/>
          </p:nvCxnSpPr>
          <p:spPr>
            <a:xfrm flipH="1">
              <a:off x="6009259" y="1169931"/>
              <a:ext cx="3134741" cy="3134741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" name="Straight Connector 18"/>
            <p:cNvCxnSpPr/>
            <p:nvPr/>
          </p:nvCxnSpPr>
          <p:spPr>
            <a:xfrm flipH="1">
              <a:off x="4334933" y="1348898"/>
              <a:ext cx="4814835" cy="4814835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5225595" y="1469269"/>
              <a:ext cx="3912054" cy="3912054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" name="Straight Connector 21"/>
            <p:cNvCxnSpPr/>
            <p:nvPr/>
          </p:nvCxnSpPr>
          <p:spPr>
            <a:xfrm flipH="1">
              <a:off x="5304588" y="1307856"/>
              <a:ext cx="3839412" cy="3839412"/>
            </a:xfrm>
            <a:prstGeom prst="line">
              <a:avLst/>
            </a:prstGeom>
            <a:ln w="31750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" name="Straight Connector 22"/>
            <p:cNvCxnSpPr/>
            <p:nvPr/>
          </p:nvCxnSpPr>
          <p:spPr>
            <a:xfrm flipH="1">
              <a:off x="5707078" y="1770196"/>
              <a:ext cx="3430571" cy="3430570"/>
            </a:xfrm>
            <a:prstGeom prst="line">
              <a:avLst/>
            </a:prstGeom>
            <a:ln w="31750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33400" y="533400"/>
            <a:ext cx="6154713" cy="3124201"/>
          </a:xfrm>
        </p:spPr>
        <p:txBody>
          <a:bodyPr anchor="b">
            <a:normAutofit/>
          </a:bodyPr>
          <a:lstStyle>
            <a:lvl1pPr algn="l">
              <a:defRPr sz="4400">
                <a:effectLst/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533400" y="3843868"/>
            <a:ext cx="4954250" cy="1913466"/>
          </a:xfrm>
        </p:spPr>
        <p:txBody>
          <a:bodyPr anchor="t">
            <a:normAutofit/>
          </a:bodyPr>
          <a:lstStyle>
            <a:lvl1pPr marL="0" indent="0" algn="l">
              <a:buNone/>
              <a:defRPr sz="20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85F978-D120-4397-8D86-EFD40CD79737}" type="datetimeFigureOut">
              <a:rPr lang="en-US" smtClean="0"/>
              <a:t>8/7/2014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BF732B-EA28-411A-A5E0-5CFCCBA4166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4950209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</p:transition>
    </mc:Choice>
    <mc:Fallback xmlns="">
      <p:transition spd="slow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4495800"/>
            <a:ext cx="6554867" cy="15240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33400" y="533400"/>
            <a:ext cx="6554867" cy="3767670"/>
          </a:xfrm>
        </p:spPr>
        <p:txBody>
          <a:bodyPr anchor="ctr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85F978-D120-4397-8D86-EFD40CD79737}" type="datetimeFigureOut">
              <a:rPr lang="en-US" smtClean="0"/>
              <a:t>8/7/2014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BF732B-EA28-411A-A5E0-5CFCCBA4166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71695395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</p:transition>
    </mc:Choice>
    <mc:Fallback xmlns="">
      <p:transition spd="slow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1981199"/>
            <a:ext cx="6402468" cy="2319867"/>
          </a:xfrm>
        </p:spPr>
        <p:txBody>
          <a:bodyPr anchor="b">
            <a:normAutofit/>
          </a:bodyPr>
          <a:lstStyle>
            <a:lvl1pPr algn="l">
              <a:defRPr sz="3200" b="0" cap="all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33400" y="4487333"/>
            <a:ext cx="6402467" cy="1532467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85F978-D120-4397-8D86-EFD40CD79737}" type="datetimeFigureOut">
              <a:rPr lang="en-US" smtClean="0"/>
              <a:t>8/7/2014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BF732B-EA28-411A-A5E0-5CFCCBA4166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7776210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</p:transition>
    </mc:Choice>
    <mc:Fallback xmlns="">
      <p:transition spd="slow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4495800"/>
            <a:ext cx="6554867" cy="1524000"/>
          </a:xfrm>
        </p:spPr>
        <p:txBody>
          <a:bodyPr>
            <a:normAutofit/>
          </a:bodyPr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1" name="Content Placeholder 3"/>
          <p:cNvSpPr>
            <a:spLocks noGrp="1"/>
          </p:cNvSpPr>
          <p:nvPr>
            <p:ph sz="half" idx="13"/>
          </p:nvPr>
        </p:nvSpPr>
        <p:spPr>
          <a:xfrm>
            <a:off x="533400" y="533400"/>
            <a:ext cx="3949967" cy="3767667"/>
          </a:xfrm>
        </p:spPr>
        <p:txBody>
          <a:bodyPr anchor="ctr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12" name="Content Placeholder 5"/>
          <p:cNvSpPr>
            <a:spLocks noGrp="1"/>
          </p:cNvSpPr>
          <p:nvPr>
            <p:ph sz="quarter" idx="4"/>
          </p:nvPr>
        </p:nvSpPr>
        <p:spPr>
          <a:xfrm>
            <a:off x="4662362" y="533400"/>
            <a:ext cx="3948238" cy="3759200"/>
          </a:xfrm>
        </p:spPr>
        <p:txBody>
          <a:bodyPr anchor="ctr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85F978-D120-4397-8D86-EFD40CD79737}" type="datetimeFigureOut">
              <a:rPr lang="en-US" smtClean="0"/>
              <a:t>8/7/2014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BF732B-EA28-411A-A5E0-5CFCCBA4166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9082250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</p:transition>
    </mc:Choice>
    <mc:Fallback xmlns="">
      <p:transition spd="slow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4495800"/>
            <a:ext cx="6554867" cy="1524000"/>
          </a:xfrm>
        </p:spPr>
        <p:txBody>
          <a:bodyPr>
            <a:normAutofit/>
          </a:bodyPr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62001" y="533400"/>
            <a:ext cx="3716866" cy="609600"/>
          </a:xfrm>
        </p:spPr>
        <p:txBody>
          <a:bodyPr anchor="b">
            <a:noAutofit/>
          </a:bodyPr>
          <a:lstStyle>
            <a:lvl1pPr marL="0" indent="0">
              <a:buNone/>
              <a:defRPr sz="2400" b="0" cap="all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33399" y="1143000"/>
            <a:ext cx="3945467" cy="3158067"/>
          </a:xfrm>
        </p:spPr>
        <p:txBody>
          <a:bodyPr anchor="t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855016" y="566738"/>
            <a:ext cx="3764051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 cap="all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62362" y="1143000"/>
            <a:ext cx="3956705" cy="3149600"/>
          </a:xfrm>
        </p:spPr>
        <p:txBody>
          <a:bodyPr anchor="t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85F978-D120-4397-8D86-EFD40CD79737}" type="datetimeFigureOut">
              <a:rPr lang="en-US" smtClean="0"/>
              <a:t>8/7/2014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BF732B-EA28-411A-A5E0-5CFCCBA4166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77755840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</p:transition>
    </mc:Choice>
    <mc:Fallback xmlns="">
      <p:transition spd="slow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4495800"/>
            <a:ext cx="6554867" cy="1524000"/>
          </a:xfrm>
        </p:spPr>
        <p:txBody>
          <a:bodyPr>
            <a:normAutofit/>
          </a:bodyPr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85F978-D120-4397-8D86-EFD40CD79737}" type="datetimeFigureOut">
              <a:rPr lang="en-US" smtClean="0"/>
              <a:t>8/7/2014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BF732B-EA28-411A-A5E0-5CFCCBA4166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45824257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</p:transition>
    </mc:Choice>
    <mc:Fallback xmlns="">
      <p:transition spd="slow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85F978-D120-4397-8D86-EFD40CD79737}" type="datetimeFigureOut">
              <a:rPr lang="en-US" smtClean="0"/>
              <a:t>8/7/2014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BF732B-EA28-411A-A5E0-5CFCCBA4166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10531513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</p:transition>
    </mc:Choice>
    <mc:Fallback xmlns="">
      <p:transition spd="slow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418667" y="533400"/>
            <a:ext cx="3200400" cy="1524000"/>
          </a:xfrm>
        </p:spPr>
        <p:txBody>
          <a:bodyPr anchor="b">
            <a:normAutofit/>
          </a:bodyPr>
          <a:lstStyle>
            <a:lvl1pPr algn="l">
              <a:defRPr sz="20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33399" y="533400"/>
            <a:ext cx="4438755" cy="5486400"/>
          </a:xfrm>
        </p:spPr>
        <p:txBody>
          <a:bodyPr anchor="ctr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418667" y="2209802"/>
            <a:ext cx="3200400" cy="2091267"/>
          </a:xfrm>
        </p:spPr>
        <p:txBody>
          <a:bodyPr anchor="t">
            <a:norm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85F978-D120-4397-8D86-EFD40CD79737}" type="datetimeFigureOut">
              <a:rPr lang="en-US" smtClean="0"/>
              <a:t>8/7/2014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BF732B-EA28-411A-A5E0-5CFCCBA4166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68003842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</p:transition>
    </mc:Choice>
    <mc:Fallback xmlns="">
      <p:transition spd="slow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495800" y="1447800"/>
            <a:ext cx="3563258" cy="1143000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7" name="Picture Placeholder 2"/>
          <p:cNvSpPr>
            <a:spLocks noGrp="1" noChangeAspect="1"/>
          </p:cNvSpPr>
          <p:nvPr>
            <p:ph type="pic" idx="13"/>
          </p:nvPr>
        </p:nvSpPr>
        <p:spPr>
          <a:xfrm>
            <a:off x="762000" y="914400"/>
            <a:ext cx="3280974" cy="4800600"/>
          </a:xfrm>
          <a:prstGeom prst="snip2DiagRect">
            <a:avLst>
              <a:gd name="adj1" fmla="val 10815"/>
              <a:gd name="adj2" fmla="val 0"/>
            </a:avLst>
          </a:prstGeom>
          <a:ln w="15875">
            <a:solidFill>
              <a:schemeClr val="tx1">
                <a:alpha val="40000"/>
              </a:schemeClr>
            </a:solidFill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dirty="0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496027" y="2743200"/>
            <a:ext cx="3564223" cy="2082800"/>
          </a:xfrm>
        </p:spPr>
        <p:txBody>
          <a:bodyPr anchor="t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85F978-D120-4397-8D86-EFD40CD79737}" type="datetimeFigureOut">
              <a:rPr lang="en-US" smtClean="0"/>
              <a:t>8/7/2014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533400" y="6172200"/>
            <a:ext cx="5811724" cy="365125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BF732B-EA28-411A-A5E0-5CFCCBA4166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1765517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</p:transition>
    </mc:Choice>
    <mc:Fallback xmlns="">
      <p:transition spd="slow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4495800"/>
            <a:ext cx="6554867" cy="15240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6" name="Picture Placeholder 2"/>
          <p:cNvSpPr>
            <a:spLocks noGrp="1" noChangeAspect="1"/>
          </p:cNvSpPr>
          <p:nvPr>
            <p:ph type="pic" idx="13"/>
          </p:nvPr>
        </p:nvSpPr>
        <p:spPr>
          <a:xfrm>
            <a:off x="533400" y="533400"/>
            <a:ext cx="8077200" cy="3124200"/>
          </a:xfrm>
          <a:prstGeom prst="snip2DiagRect">
            <a:avLst>
              <a:gd name="adj1" fmla="val 10815"/>
              <a:gd name="adj2" fmla="val 0"/>
            </a:avLst>
          </a:prstGeom>
          <a:ln w="15875">
            <a:solidFill>
              <a:schemeClr val="tx1">
                <a:alpha val="40000"/>
              </a:schemeClr>
            </a:solidFill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dirty="0" smtClean="0"/>
              <a:t>Click icon to add picture</a:t>
            </a:r>
            <a:endParaRPr lang="en-US" dirty="0"/>
          </a:p>
        </p:txBody>
      </p:sp>
      <p:sp>
        <p:nvSpPr>
          <p:cNvPr id="9" name="Text Placeholder 9"/>
          <p:cNvSpPr>
            <a:spLocks noGrp="1"/>
          </p:cNvSpPr>
          <p:nvPr>
            <p:ph type="body" sz="quarter" idx="14"/>
          </p:nvPr>
        </p:nvSpPr>
        <p:spPr>
          <a:xfrm>
            <a:off x="762002" y="3843867"/>
            <a:ext cx="7281332" cy="457200"/>
          </a:xfrm>
        </p:spPr>
        <p:txBody>
          <a:bodyPr anchor="t">
            <a:normAutofit/>
          </a:bodyPr>
          <a:lstStyle>
            <a:lvl1pPr marL="0" indent="0">
              <a:buFontTx/>
              <a:buNone/>
              <a:defRPr sz="1600"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85F978-D120-4397-8D86-EFD40CD79737}" type="datetimeFigureOut">
              <a:rPr lang="en-US" smtClean="0"/>
              <a:t>8/7/2014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BF732B-EA28-411A-A5E0-5CFCCBA4166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4361983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</p:transition>
    </mc:Choice>
    <mc:Fallback xmlns="">
      <p:transition spd="slow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533400"/>
            <a:ext cx="8077200" cy="2895600"/>
          </a:xfrm>
        </p:spPr>
        <p:txBody>
          <a:bodyPr anchor="ctr">
            <a:normAutofit/>
          </a:bodyPr>
          <a:lstStyle>
            <a:lvl1pPr algn="l">
              <a:defRPr sz="2800" b="0" cap="all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33400" y="4114800"/>
            <a:ext cx="6383552" cy="1905000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85F978-D120-4397-8D86-EFD40CD79737}" type="datetimeFigureOut">
              <a:rPr lang="en-US" smtClean="0"/>
              <a:t>8/7/2014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BF732B-EA28-411A-A5E0-5CFCCBA4166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51428200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</p:transition>
    </mc:Choice>
    <mc:Fallback xmlns="">
      <p:transition spd="slow">
        <p:fade/>
      </p:transition>
    </mc:Fallback>
  </mc:AlternateConten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56283" y="533400"/>
            <a:ext cx="6859787" cy="2895600"/>
          </a:xfrm>
        </p:spPr>
        <p:txBody>
          <a:bodyPr anchor="ctr">
            <a:normAutofit/>
          </a:bodyPr>
          <a:lstStyle>
            <a:lvl1pPr algn="l">
              <a:defRPr sz="2800" b="0" cap="all">
                <a:solidFill>
                  <a:schemeClr val="tx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066800" y="3429000"/>
            <a:ext cx="6402467" cy="482600"/>
          </a:xfrm>
        </p:spPr>
        <p:txBody>
          <a:bodyPr anchor="ctr"/>
          <a:lstStyle>
            <a:lvl1pPr marL="0" indent="0">
              <a:buFontTx/>
              <a:buNone/>
              <a:defRPr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33400" y="4301070"/>
            <a:ext cx="6382361" cy="1718730"/>
          </a:xfrm>
        </p:spPr>
        <p:txBody>
          <a:bodyPr anchor="ctr">
            <a:normAutofit/>
          </a:bodyPr>
          <a:lstStyle>
            <a:lvl1pPr marL="0" indent="0" algn="l">
              <a:buNone/>
              <a:defRPr sz="20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85F978-D120-4397-8D86-EFD40CD79737}" type="datetimeFigureOut">
              <a:rPr lang="en-US" smtClean="0"/>
              <a:t>8/7/2014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BF732B-EA28-411A-A5E0-5CFCCBA41665}" type="slidenum">
              <a:rPr lang="en-US" smtClean="0"/>
              <a:t>‹#›</a:t>
            </a:fld>
            <a:endParaRPr lang="en-US" dirty="0"/>
          </a:p>
        </p:txBody>
      </p:sp>
      <p:sp>
        <p:nvSpPr>
          <p:cNvPr id="14" name="TextBox 13"/>
          <p:cNvSpPr txBox="1"/>
          <p:nvPr/>
        </p:nvSpPr>
        <p:spPr>
          <a:xfrm>
            <a:off x="228600" y="710624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7696200" y="2768601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3148072063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</p:transition>
    </mc:Choice>
    <mc:Fallback xmlns="">
      <p:transition spd="slow">
        <p:fade/>
      </p:transition>
    </mc:Fallback>
  </mc:AlternateConten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3429000"/>
            <a:ext cx="6382361" cy="1697400"/>
          </a:xfrm>
        </p:spPr>
        <p:txBody>
          <a:bodyPr anchor="b">
            <a:normAutofit/>
          </a:bodyPr>
          <a:lstStyle>
            <a:lvl1pPr algn="l">
              <a:defRPr sz="2800" b="0" cap="all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33400" y="5132980"/>
            <a:ext cx="6383552" cy="886819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85F978-D120-4397-8D86-EFD40CD79737}" type="datetimeFigureOut">
              <a:rPr lang="en-US" smtClean="0"/>
              <a:t>8/7/2014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BF732B-EA28-411A-A5E0-5CFCCBA4166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18363459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</p:transition>
    </mc:Choice>
    <mc:Fallback xmlns="">
      <p:transition spd="slow">
        <p:fade/>
      </p:transition>
    </mc:Fallback>
  </mc:AlternateConten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56284" y="533400"/>
            <a:ext cx="6859786" cy="2895600"/>
          </a:xfrm>
        </p:spPr>
        <p:txBody>
          <a:bodyPr anchor="ctr">
            <a:normAutofit/>
          </a:bodyPr>
          <a:lstStyle>
            <a:lvl1pPr algn="l">
              <a:defRPr sz="2800" b="0" cap="all">
                <a:solidFill>
                  <a:schemeClr val="tx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533400" y="3886200"/>
            <a:ext cx="6382361" cy="1049866"/>
          </a:xfrm>
        </p:spPr>
        <p:txBody>
          <a:bodyPr vert="horz" lIns="91440" tIns="45720" rIns="91440" bIns="45720" rtlCol="0" anchor="b">
            <a:normAutofit/>
          </a:bodyPr>
          <a:lstStyle>
            <a:lvl1pPr>
              <a:buNone/>
              <a:defRPr lang="en-US" sz="2000" b="0" cap="all" dirty="0">
                <a:ln w="3175" cmpd="sng">
                  <a:noFill/>
                </a:ln>
                <a:solidFill>
                  <a:schemeClr val="tx1"/>
                </a:solidFill>
                <a:effectLst/>
              </a:defRPr>
            </a:lvl1pPr>
          </a:lstStyle>
          <a:p>
            <a:pPr marL="0" lvl="0">
              <a:spcBef>
                <a:spcPct val="0"/>
              </a:spcBef>
              <a:buNone/>
            </a:pPr>
            <a:r>
              <a:rPr lang="en-US" smtClean="0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33400" y="4953000"/>
            <a:ext cx="6382360" cy="1066800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85F978-D120-4397-8D86-EFD40CD79737}" type="datetimeFigureOut">
              <a:rPr lang="en-US" smtClean="0"/>
              <a:t>8/7/2014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BF732B-EA28-411A-A5E0-5CFCCBA41665}" type="slidenum">
              <a:rPr lang="en-US" smtClean="0"/>
              <a:t>‹#›</a:t>
            </a:fld>
            <a:endParaRPr lang="en-US" dirty="0"/>
          </a:p>
        </p:txBody>
      </p:sp>
      <p:sp>
        <p:nvSpPr>
          <p:cNvPr id="14" name="TextBox 13"/>
          <p:cNvSpPr txBox="1"/>
          <p:nvPr/>
        </p:nvSpPr>
        <p:spPr>
          <a:xfrm>
            <a:off x="228600" y="710624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7696200" y="2768601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2819891261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</p:transition>
    </mc:Choice>
    <mc:Fallback xmlns="">
      <p:transition spd="slow">
        <p:fade/>
      </p:transition>
    </mc:Fallback>
  </mc:AlternateConten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rue or Fal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533400"/>
            <a:ext cx="7525658" cy="28956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en-US" sz="2800" b="0" dirty="0"/>
            </a:lvl1pPr>
          </a:lstStyle>
          <a:p>
            <a:pPr marL="0" lvl="0"/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533400" y="3928534"/>
            <a:ext cx="6382361" cy="838200"/>
          </a:xfrm>
        </p:spPr>
        <p:txBody>
          <a:bodyPr vert="horz" lIns="91440" tIns="45720" rIns="91440" bIns="45720" rtlCol="0" anchor="b">
            <a:normAutofit/>
          </a:bodyPr>
          <a:lstStyle>
            <a:lvl1pPr>
              <a:buNone/>
              <a:defRPr lang="en-US" sz="2000" b="0" cap="all" dirty="0">
                <a:ln w="3175" cmpd="sng">
                  <a:noFill/>
                </a:ln>
                <a:solidFill>
                  <a:schemeClr val="tx1"/>
                </a:solidFill>
                <a:effectLst/>
              </a:defRPr>
            </a:lvl1pPr>
          </a:lstStyle>
          <a:p>
            <a:pPr marL="0" lvl="0">
              <a:spcBef>
                <a:spcPct val="0"/>
              </a:spcBef>
              <a:buNone/>
            </a:pPr>
            <a:r>
              <a:rPr lang="en-US" smtClean="0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33400" y="4766735"/>
            <a:ext cx="6382360" cy="1253065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85F978-D120-4397-8D86-EFD40CD79737}" type="datetimeFigureOut">
              <a:rPr lang="en-US" smtClean="0"/>
              <a:t>8/7/2014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BF732B-EA28-411A-A5E0-5CFCCBA4166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18236748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</p:transition>
    </mc:Choice>
    <mc:Fallback xmlns="">
      <p:transition spd="slow">
        <p:fade/>
      </p:transition>
    </mc:Fallback>
  </mc:AlternateConten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4495800"/>
            <a:ext cx="6554867" cy="1524000"/>
          </a:xfrm>
        </p:spPr>
        <p:txBody>
          <a:bodyPr>
            <a:normAutofit/>
          </a:bodyPr>
          <a:lstStyle>
            <a:lvl1pPr algn="l">
              <a:defRPr sz="28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533400" y="533401"/>
            <a:ext cx="6554867" cy="3767670"/>
          </a:xfrm>
        </p:spPr>
        <p:txBody>
          <a:bodyPr vert="eaVert" anchor="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85F978-D120-4397-8D86-EFD40CD79737}" type="datetimeFigureOut">
              <a:rPr lang="en-US" smtClean="0"/>
              <a:t>8/7/2014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BF732B-EA28-411A-A5E0-5CFCCBA4166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93215506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</p:transition>
    </mc:Choice>
    <mc:Fallback xmlns="">
      <p:transition spd="slow">
        <p:fade/>
      </p:transition>
    </mc:Fallback>
  </mc:AlternateContent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66406" y="533400"/>
            <a:ext cx="2044194" cy="4419600"/>
          </a:xfrm>
        </p:spPr>
        <p:txBody>
          <a:bodyPr vert="eaVert">
            <a:normAutofit/>
          </a:bodyPr>
          <a:lstStyle>
            <a:lvl1pPr>
              <a:defRPr sz="28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533400" y="533400"/>
            <a:ext cx="5850012" cy="5486400"/>
          </a:xfrm>
        </p:spPr>
        <p:txBody>
          <a:bodyPr vert="eaVert" anchor="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85F978-D120-4397-8D86-EFD40CD79737}" type="datetimeFigureOut">
              <a:rPr lang="en-US" smtClean="0"/>
              <a:t>8/7/2014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BF732B-EA28-411A-A5E0-5CFCCBA4166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95822441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</p:transition>
    </mc:Choice>
    <mc:Fallback xmlns="">
      <p:transition spd="slow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6670675" y="3894667"/>
            <a:ext cx="2470456" cy="2658533"/>
            <a:chOff x="6687077" y="3259666"/>
            <a:chExt cx="2981857" cy="3208867"/>
          </a:xfrm>
        </p:grpSpPr>
        <p:cxnSp>
          <p:nvCxnSpPr>
            <p:cNvPr id="8" name="Straight Connector 7"/>
            <p:cNvCxnSpPr/>
            <p:nvPr/>
          </p:nvCxnSpPr>
          <p:spPr>
            <a:xfrm flipH="1">
              <a:off x="8756120" y="3259666"/>
              <a:ext cx="912814" cy="912812"/>
            </a:xfrm>
            <a:prstGeom prst="line">
              <a:avLst/>
            </a:prstGeom>
            <a:ln w="952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" name="Straight Connector 8"/>
            <p:cNvCxnSpPr/>
            <p:nvPr/>
          </p:nvCxnSpPr>
          <p:spPr>
            <a:xfrm flipH="1">
              <a:off x="6687077" y="3486677"/>
              <a:ext cx="2981857" cy="2981856"/>
            </a:xfrm>
            <a:prstGeom prst="line">
              <a:avLst/>
            </a:prstGeom>
            <a:ln w="952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" name="Straight Connector 9"/>
            <p:cNvCxnSpPr/>
            <p:nvPr/>
          </p:nvCxnSpPr>
          <p:spPr>
            <a:xfrm flipH="1">
              <a:off x="7772400" y="3581400"/>
              <a:ext cx="1896534" cy="1896533"/>
            </a:xfrm>
            <a:prstGeom prst="line">
              <a:avLst/>
            </a:prstGeom>
            <a:ln w="952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Straight Connector 10"/>
            <p:cNvCxnSpPr/>
            <p:nvPr/>
          </p:nvCxnSpPr>
          <p:spPr>
            <a:xfrm flipH="1">
              <a:off x="7923214" y="3433394"/>
              <a:ext cx="1739738" cy="1739740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Straight Connector 11"/>
            <p:cNvCxnSpPr/>
            <p:nvPr/>
          </p:nvCxnSpPr>
          <p:spPr>
            <a:xfrm flipH="1">
              <a:off x="8398935" y="3985317"/>
              <a:ext cx="1264017" cy="1264016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533400" y="4495800"/>
            <a:ext cx="6554867" cy="1524000"/>
          </a:xfrm>
          <a:prstGeom prst="rect">
            <a:avLst/>
          </a:prstGeom>
          <a:effectLst/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33400" y="533401"/>
            <a:ext cx="6554867" cy="376767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430245" y="6172203"/>
            <a:ext cx="1200463" cy="365125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r">
              <a:defRPr sz="1000" b="0" i="0">
                <a:solidFill>
                  <a:schemeClr val="bg2">
                    <a:lumMod val="50000"/>
                  </a:schemeClr>
                </a:solidFill>
                <a:effectLst/>
                <a:latin typeface="+mn-lt"/>
              </a:defRPr>
            </a:lvl1pPr>
          </a:lstStyle>
          <a:p>
            <a:fld id="{E285F978-D120-4397-8D86-EFD40CD79737}" type="datetimeFigureOut">
              <a:rPr lang="en-US" smtClean="0"/>
              <a:t>8/7/2014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533400" y="6172200"/>
            <a:ext cx="5811724" cy="365125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l">
              <a:defRPr sz="1000" b="0" i="0">
                <a:solidFill>
                  <a:schemeClr val="bg2">
                    <a:lumMod val="50000"/>
                  </a:schemeClr>
                </a:solidFill>
                <a:effectLst/>
                <a:latin typeface="+mn-lt"/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774426" y="5578478"/>
            <a:ext cx="856907" cy="66992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2800" b="0" i="0">
                <a:solidFill>
                  <a:schemeClr val="bg2">
                    <a:lumMod val="50000"/>
                  </a:schemeClr>
                </a:solidFill>
                <a:effectLst/>
                <a:latin typeface="+mn-lt"/>
              </a:defRPr>
            </a:lvl1pPr>
          </a:lstStyle>
          <a:p>
            <a:fld id="{8EBF732B-EA28-411A-A5E0-5CFCCBA4166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6589400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727" r:id="rId1"/>
    <p:sldLayoutId id="2147483728" r:id="rId2"/>
    <p:sldLayoutId id="2147483729" r:id="rId3"/>
    <p:sldLayoutId id="2147483730" r:id="rId4"/>
    <p:sldLayoutId id="2147483731" r:id="rId5"/>
    <p:sldLayoutId id="2147483732" r:id="rId6"/>
    <p:sldLayoutId id="2147483733" r:id="rId7"/>
    <p:sldLayoutId id="2147483734" r:id="rId8"/>
    <p:sldLayoutId id="2147483735" r:id="rId9"/>
    <p:sldLayoutId id="2147483736" r:id="rId10"/>
    <p:sldLayoutId id="2147483737" r:id="rId11"/>
    <p:sldLayoutId id="2147483738" r:id="rId12"/>
    <p:sldLayoutId id="2147483739" r:id="rId13"/>
    <p:sldLayoutId id="2147483740" r:id="rId14"/>
    <p:sldLayoutId id="2147483741" r:id="rId15"/>
    <p:sldLayoutId id="2147483742" r:id="rId16"/>
    <p:sldLayoutId id="2147483743" r:id="rId17"/>
  </p:sldLayoutIdLst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</p:transition>
    </mc:Choice>
    <mc:Fallback xmlns="">
      <p:transition spd="slow">
        <p:fade/>
      </p:transition>
    </mc:Fallback>
  </mc:AlternateContent>
  <p:txStyles>
    <p:titleStyle>
      <a:lvl1pPr algn="l" defTabSz="457200" rtl="0" eaLnBrk="1" latinLnBrk="0" hangingPunct="1">
        <a:spcBef>
          <a:spcPct val="0"/>
        </a:spcBef>
        <a:buNone/>
        <a:defRPr sz="3200" kern="1200" cap="all">
          <a:ln w="3175" cmpd="sng">
            <a:noFill/>
          </a:ln>
          <a:solidFill>
            <a:schemeClr val="tx1"/>
          </a:solidFill>
          <a:effectLst/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857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20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8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2pPr>
      <a:lvl3pPr marL="12001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6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3pPr>
      <a:lvl4pPr marL="15430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4pPr>
      <a:lvl5pPr marL="20002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726141" y="336178"/>
            <a:ext cx="8417859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anose="020B0604020202020204" pitchFamily="34" charset="0"/>
              </a:rPr>
              <a:t>Acts 21 – Paul was arrested</a:t>
            </a:r>
          </a:p>
          <a:p>
            <a:pPr>
              <a:lnSpc>
                <a:spcPct val="150000"/>
              </a:lnSpc>
            </a:pPr>
            <a:r>
              <a:rPr lang="en-US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anose="020B0604020202020204" pitchFamily="34" charset="0"/>
              </a:rPr>
              <a:t>Acts 22 – Paul’s defense</a:t>
            </a:r>
          </a:p>
          <a:p>
            <a:pPr>
              <a:lnSpc>
                <a:spcPct val="150000"/>
              </a:lnSpc>
            </a:pPr>
            <a:r>
              <a:rPr lang="en-US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anose="020B0604020202020204" pitchFamily="34" charset="0"/>
              </a:rPr>
              <a:t>Acts 23 – Taken before Sanhedrin &amp; delivered to Felix</a:t>
            </a:r>
          </a:p>
          <a:p>
            <a:pPr>
              <a:lnSpc>
                <a:spcPct val="150000"/>
              </a:lnSpc>
            </a:pPr>
            <a:r>
              <a:rPr lang="en-US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anose="020B0604020202020204" pitchFamily="34" charset="0"/>
              </a:rPr>
              <a:t>Acts 24 – Paul before Felix the Governor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1095934" y="3671047"/>
            <a:ext cx="767827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 Notable case of non-Conversion</a:t>
            </a:r>
            <a:endParaRPr lang="en-US" sz="28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1240087192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uiExpand="1" build="p" bldLvl="5"/>
      <p:bldP spid="3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/>
          <p:cNvSpPr/>
          <p:nvPr/>
        </p:nvSpPr>
        <p:spPr>
          <a:xfrm>
            <a:off x="1807729" y="237582"/>
            <a:ext cx="5609228" cy="1107996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6600" dirty="0" smtClean="0">
                <a:ln w="0"/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obo" panose="020B0500000000000000" pitchFamily="34" charset="0"/>
              </a:rPr>
              <a:t>Paul Before Felix</a:t>
            </a:r>
            <a:endParaRPr lang="en-US" sz="6600" dirty="0">
              <a:ln w="0"/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Hobo" panose="020B0500000000000000" pitchFamily="34" charset="0"/>
            </a:endParaRPr>
          </a:p>
        </p:txBody>
      </p:sp>
      <p:pic>
        <p:nvPicPr>
          <p:cNvPr id="7" name="Picture 2" descr="http://sharingthegoodnews.files.wordpress.com/2010/02/acts27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7587" y="1591079"/>
            <a:ext cx="3640712" cy="431218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Rectangle 7"/>
          <p:cNvSpPr/>
          <p:nvPr/>
        </p:nvSpPr>
        <p:spPr>
          <a:xfrm>
            <a:off x="6314533" y="5389602"/>
            <a:ext cx="1875835" cy="769441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4400" dirty="0" smtClean="0">
                <a:ln w="0"/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obo" panose="020B0500000000000000" pitchFamily="34" charset="0"/>
              </a:rPr>
              <a:t>Acts 24</a:t>
            </a:r>
            <a:endParaRPr lang="en-US" sz="4400" dirty="0">
              <a:ln w="0"/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Hobo" panose="020B0500000000000000" pitchFamily="34" charset="0"/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4612343" y="1591079"/>
            <a:ext cx="3724833" cy="16312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Wingdings" panose="05000000000000000000" pitchFamily="2" charset="2"/>
              <a:buChar char="q"/>
            </a:pPr>
            <a:r>
              <a:rPr lang="en-US" sz="2000" b="1" dirty="0" smtClean="0">
                <a:solidFill>
                  <a:schemeClr val="bg1"/>
                </a:solidFill>
                <a:latin typeface="Arial Narrow" panose="020B0606020202030204" pitchFamily="34" charset="0"/>
              </a:rPr>
              <a:t>Felix – Governor (procurator) who was appointed by the emperor</a:t>
            </a:r>
          </a:p>
          <a:p>
            <a:pPr marL="342900" indent="-342900">
              <a:buFont typeface="Wingdings" panose="05000000000000000000" pitchFamily="2" charset="2"/>
              <a:buChar char="q"/>
            </a:pPr>
            <a:endParaRPr lang="en-US" sz="2000" b="1" dirty="0">
              <a:solidFill>
                <a:schemeClr val="bg1"/>
              </a:solidFill>
              <a:latin typeface="Arial Narrow" panose="020B0606020202030204" pitchFamily="34" charset="0"/>
            </a:endParaRPr>
          </a:p>
          <a:p>
            <a:pPr marL="342900" indent="-342900">
              <a:buFont typeface="Wingdings" panose="05000000000000000000" pitchFamily="2" charset="2"/>
              <a:buChar char="q"/>
            </a:pPr>
            <a:r>
              <a:rPr lang="en-US" sz="2000" b="1" dirty="0" smtClean="0">
                <a:solidFill>
                  <a:schemeClr val="bg1"/>
                </a:solidFill>
                <a:latin typeface="Arial Narrow" panose="020B0606020202030204" pitchFamily="34" charset="0"/>
              </a:rPr>
              <a:t>Ruler of Judea (A.D. 52-60)</a:t>
            </a:r>
            <a:endParaRPr lang="en-US" sz="2000" b="1" dirty="0">
              <a:solidFill>
                <a:schemeClr val="bg1"/>
              </a:solidFill>
              <a:latin typeface="Arial Narrow" panose="020B0606020202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36506690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build="p" bldLvl="5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/>
          <p:cNvSpPr/>
          <p:nvPr/>
        </p:nvSpPr>
        <p:spPr>
          <a:xfrm>
            <a:off x="1807729" y="116559"/>
            <a:ext cx="5609228" cy="1107996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6600" dirty="0" smtClean="0">
                <a:ln w="0"/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obo" panose="020B0500000000000000" pitchFamily="34" charset="0"/>
              </a:rPr>
              <a:t>Paul Before Felix</a:t>
            </a:r>
            <a:endParaRPr lang="en-US" sz="6600" dirty="0">
              <a:ln w="0"/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Hobo" panose="020B0500000000000000" pitchFamily="34" charset="0"/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6314533" y="5389602"/>
            <a:ext cx="1875835" cy="769441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4400" dirty="0" smtClean="0">
                <a:ln w="0"/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obo" panose="020B0500000000000000" pitchFamily="34" charset="0"/>
              </a:rPr>
              <a:t>Acts 24</a:t>
            </a:r>
            <a:endParaRPr lang="en-US" sz="4400" dirty="0">
              <a:ln w="0"/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Hobo" panose="020B0500000000000000" pitchFamily="34" charset="0"/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282388" y="1465730"/>
            <a:ext cx="633356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14350" indent="-514350">
              <a:buFont typeface="+mj-lt"/>
              <a:buAutoNum type="romanUcPeriod"/>
            </a:pPr>
            <a:r>
              <a:rPr lang="en-US" sz="3600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Rounded MT Bold" panose="020F0704030504030204" pitchFamily="34" charset="0"/>
              </a:rPr>
              <a:t>The Charge (vv. 1-9)</a:t>
            </a:r>
            <a:endParaRPr lang="en-US" sz="3600" dirty="0"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 Rounded MT Bold" panose="020F0704030504030204" pitchFamily="34" charset="0"/>
            </a:endParaRPr>
          </a:p>
        </p:txBody>
      </p:sp>
      <p:pic>
        <p:nvPicPr>
          <p:cNvPr id="9" name="Picture 2" descr="http://sharingthegoodnews.files.wordpress.com/2010/02/acts27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97825" y="3511572"/>
            <a:ext cx="1385085" cy="164054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67336000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0" y="0"/>
            <a:ext cx="9144000" cy="646331"/>
          </a:xfrm>
          <a:prstGeom prst="rect">
            <a:avLst/>
          </a:prstGeom>
          <a:noFill/>
          <a:ln>
            <a:noFill/>
          </a:ln>
          <a:effectLst/>
          <a:scene3d>
            <a:camera prst="orthographicFront">
              <a:rot lat="0" lon="0" rev="0"/>
            </a:camera>
            <a:lightRig rig="chilly" dir="t">
              <a:rot lat="0" lon="0" rev="18480000"/>
            </a:lightRig>
          </a:scene3d>
          <a:sp3d prstMaterial="clear">
            <a:bevelT h="63500"/>
          </a:sp3d>
        </p:spPr>
        <p:txBody>
          <a:bodyPr wrap="square" rtlCol="0">
            <a:spAutoFit/>
          </a:bodyPr>
          <a:lstStyle/>
          <a:p>
            <a:pPr marL="514350" indent="-514350" algn="ctr">
              <a:buFont typeface="+mj-lt"/>
              <a:buAutoNum type="romanUcPeriod"/>
            </a:pPr>
            <a:r>
              <a:rPr lang="en-US" sz="3600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Rounded MT Bold" panose="020F0704030504030204" pitchFamily="34" charset="0"/>
              </a:rPr>
              <a:t>The Charge (vv. 1-9)</a:t>
            </a:r>
            <a:endParaRPr lang="en-US" sz="3600" dirty="0"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 Rounded MT Bold" panose="020F0704030504030204" pitchFamily="34" charset="0"/>
            </a:endParaRPr>
          </a:p>
        </p:txBody>
      </p:sp>
      <p:pic>
        <p:nvPicPr>
          <p:cNvPr id="6" name="Picture 2" descr="http://sharingthegoodnews.files.wordpress.com/2010/02/acts27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29212" y="5419165"/>
            <a:ext cx="1214788" cy="1438835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524435" y="1062318"/>
            <a:ext cx="7624482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Font typeface="+mj-lt"/>
              <a:buAutoNum type="alphaUcPeriod"/>
            </a:pPr>
            <a:r>
              <a:rPr lang="en-US" sz="2400" b="1" u="sng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The Accusers</a:t>
            </a:r>
            <a:r>
              <a:rPr lang="en-US" sz="2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(vv. 1-4)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sz="2400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High Priest &amp; elders (</a:t>
            </a:r>
            <a:r>
              <a:rPr lang="en-US" sz="2400" i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v.</a:t>
            </a:r>
            <a:r>
              <a:rPr lang="en-US" sz="2400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 1)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sz="2400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Hired an orator (vv. 1-2)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sz="2400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Used flatter (vv. 2-4)</a:t>
            </a:r>
            <a:endParaRPr lang="en-US" sz="2400" i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56544365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uiExpand="1" build="p" bldLvl="5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0" y="0"/>
            <a:ext cx="9144000" cy="646331"/>
          </a:xfrm>
          <a:prstGeom prst="rect">
            <a:avLst/>
          </a:prstGeom>
          <a:noFill/>
          <a:ln>
            <a:noFill/>
          </a:ln>
          <a:effectLst/>
          <a:scene3d>
            <a:camera prst="orthographicFront">
              <a:rot lat="0" lon="0" rev="0"/>
            </a:camera>
            <a:lightRig rig="chilly" dir="t">
              <a:rot lat="0" lon="0" rev="18480000"/>
            </a:lightRig>
          </a:scene3d>
          <a:sp3d prstMaterial="clear">
            <a:bevelT h="63500"/>
          </a:sp3d>
        </p:spPr>
        <p:txBody>
          <a:bodyPr wrap="square" rtlCol="0">
            <a:spAutoFit/>
          </a:bodyPr>
          <a:lstStyle/>
          <a:p>
            <a:pPr marL="514350" indent="-514350" algn="ctr">
              <a:buFont typeface="+mj-lt"/>
              <a:buAutoNum type="romanUcPeriod"/>
            </a:pPr>
            <a:r>
              <a:rPr lang="en-US" sz="3600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Rounded MT Bold" panose="020F0704030504030204" pitchFamily="34" charset="0"/>
              </a:rPr>
              <a:t>The Charge (vv. 1-9)</a:t>
            </a:r>
            <a:endParaRPr lang="en-US" sz="3600" dirty="0"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 Rounded MT Bold" panose="020F0704030504030204" pitchFamily="34" charset="0"/>
            </a:endParaRPr>
          </a:p>
        </p:txBody>
      </p:sp>
      <p:pic>
        <p:nvPicPr>
          <p:cNvPr id="6" name="Picture 2" descr="http://sharingthegoodnews.files.wordpress.com/2010/02/acts27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29212" y="5419165"/>
            <a:ext cx="1214788" cy="1438835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524435" y="1062318"/>
            <a:ext cx="7624482" cy="32008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Font typeface="+mj-lt"/>
              <a:buAutoNum type="alphaUcPeriod"/>
            </a:pPr>
            <a:r>
              <a:rPr lang="en-US" sz="2400" b="1" u="sng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The Accusers</a:t>
            </a:r>
            <a:r>
              <a:rPr lang="en-US" sz="2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(vv. 1-4)</a:t>
            </a:r>
          </a:p>
          <a:p>
            <a:pPr marL="457200" indent="-457200">
              <a:buFont typeface="+mj-lt"/>
              <a:buAutoNum type="alphaUcPeriod"/>
            </a:pPr>
            <a:endParaRPr lang="en-US" sz="10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457200" indent="-457200">
              <a:buFont typeface="+mj-lt"/>
              <a:buAutoNum type="alphaUcPeriod"/>
            </a:pPr>
            <a:r>
              <a:rPr lang="en-US" sz="2400" b="1" u="sng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The Accusations</a:t>
            </a:r>
            <a:r>
              <a:rPr lang="en-US" sz="2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(vv. 5-7)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sz="2400" i="1" dirty="0" smtClean="0">
                <a:solidFill>
                  <a:srgbClr val="FFFF9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Plague</a:t>
            </a:r>
            <a:r>
              <a:rPr lang="en-US" sz="2400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 (pest, danger to the public)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sz="2400" i="1" dirty="0" smtClean="0">
                <a:solidFill>
                  <a:srgbClr val="FFFF9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Creator of dissension </a:t>
            </a:r>
            <a:r>
              <a:rPr lang="en-US" sz="2400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(leader in rebellion, troublemaker) 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sz="2400" i="1" dirty="0" smtClean="0">
                <a:solidFill>
                  <a:srgbClr val="FFFF9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Ringleader of sect of Nazarenes </a:t>
            </a:r>
            <a:r>
              <a:rPr lang="en-US" sz="2400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(leader of a faction)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sz="2400" i="1" dirty="0" smtClean="0">
                <a:solidFill>
                  <a:srgbClr val="FFFF9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Profaned the temple </a:t>
            </a:r>
            <a:endParaRPr lang="en-US" sz="2400" i="1" dirty="0">
              <a:solidFill>
                <a:srgbClr val="FFFF99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Rounded Rectangle 2"/>
          <p:cNvSpPr/>
          <p:nvPr/>
        </p:nvSpPr>
        <p:spPr>
          <a:xfrm>
            <a:off x="914400" y="4585446"/>
            <a:ext cx="6347012" cy="1694329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 smtClean="0">
                <a:solidFill>
                  <a:schemeClr val="tx1"/>
                </a:solidFill>
              </a:rPr>
              <a:t>vv. 6-7</a:t>
            </a:r>
          </a:p>
          <a:p>
            <a:pPr algn="ctr"/>
            <a:r>
              <a:rPr lang="en-US" sz="2400" dirty="0" smtClean="0">
                <a:solidFill>
                  <a:schemeClr val="tx1"/>
                </a:solidFill>
              </a:rPr>
              <a:t>Would have given him a fair trial</a:t>
            </a:r>
          </a:p>
          <a:p>
            <a:pPr algn="ctr"/>
            <a:r>
              <a:rPr lang="en-US" sz="2400" dirty="0" smtClean="0">
                <a:solidFill>
                  <a:schemeClr val="tx1"/>
                </a:solidFill>
              </a:rPr>
              <a:t>But </a:t>
            </a:r>
            <a:r>
              <a:rPr lang="en-US" sz="2400" dirty="0" err="1" smtClean="0">
                <a:solidFill>
                  <a:schemeClr val="tx1"/>
                </a:solidFill>
              </a:rPr>
              <a:t>Lysias</a:t>
            </a:r>
            <a:r>
              <a:rPr lang="en-US" sz="2400" dirty="0" smtClean="0">
                <a:solidFill>
                  <a:schemeClr val="tx1"/>
                </a:solidFill>
              </a:rPr>
              <a:t> took him by violence! </a:t>
            </a:r>
            <a:endParaRPr lang="en-US" sz="240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17015630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6" presetClass="entr" presetSubtype="37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35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uiExpand="1" build="p" bldLvl="5"/>
      <p:bldP spid="3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0" y="0"/>
            <a:ext cx="9144000" cy="646331"/>
          </a:xfrm>
          <a:prstGeom prst="rect">
            <a:avLst/>
          </a:prstGeom>
          <a:noFill/>
          <a:ln>
            <a:noFill/>
          </a:ln>
          <a:effectLst/>
          <a:scene3d>
            <a:camera prst="orthographicFront">
              <a:rot lat="0" lon="0" rev="0"/>
            </a:camera>
            <a:lightRig rig="chilly" dir="t">
              <a:rot lat="0" lon="0" rev="18480000"/>
            </a:lightRig>
          </a:scene3d>
          <a:sp3d prstMaterial="clear">
            <a:bevelT h="63500"/>
          </a:sp3d>
        </p:spPr>
        <p:txBody>
          <a:bodyPr wrap="square" rtlCol="0">
            <a:spAutoFit/>
          </a:bodyPr>
          <a:lstStyle/>
          <a:p>
            <a:pPr marL="514350" indent="-514350" algn="ctr">
              <a:buFont typeface="+mj-lt"/>
              <a:buAutoNum type="romanUcPeriod"/>
            </a:pPr>
            <a:r>
              <a:rPr lang="en-US" sz="3600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Rounded MT Bold" panose="020F0704030504030204" pitchFamily="34" charset="0"/>
              </a:rPr>
              <a:t>The Charge (vv. 1-9)</a:t>
            </a:r>
            <a:endParaRPr lang="en-US" sz="3600" dirty="0"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 Rounded MT Bold" panose="020F0704030504030204" pitchFamily="34" charset="0"/>
            </a:endParaRPr>
          </a:p>
        </p:txBody>
      </p:sp>
      <p:pic>
        <p:nvPicPr>
          <p:cNvPr id="6" name="Picture 2" descr="http://sharingthegoodnews.files.wordpress.com/2010/02/acts27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29212" y="5419165"/>
            <a:ext cx="1214788" cy="1438835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524435" y="1062318"/>
            <a:ext cx="7624482" cy="224676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Font typeface="+mj-lt"/>
              <a:buAutoNum type="alphaUcPeriod"/>
            </a:pPr>
            <a:r>
              <a:rPr lang="en-US" sz="2400" b="1" u="sng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The Accusers</a:t>
            </a:r>
            <a:r>
              <a:rPr lang="en-US" sz="2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(vv. 1-4)</a:t>
            </a:r>
          </a:p>
          <a:p>
            <a:pPr marL="457200" indent="-457200">
              <a:buFont typeface="+mj-lt"/>
              <a:buAutoNum type="alphaUcPeriod"/>
            </a:pPr>
            <a:endParaRPr lang="en-US" sz="10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457200" indent="-457200">
              <a:buFont typeface="+mj-lt"/>
              <a:buAutoNum type="alphaUcPeriod"/>
            </a:pPr>
            <a:r>
              <a:rPr lang="en-US" sz="2400" b="1" u="sng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The Accusations</a:t>
            </a:r>
            <a:r>
              <a:rPr lang="en-US" sz="2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(vv. 5-7)</a:t>
            </a:r>
          </a:p>
          <a:p>
            <a:pPr marL="457200" indent="-457200">
              <a:buFont typeface="+mj-lt"/>
              <a:buAutoNum type="alphaUcPeriod"/>
            </a:pPr>
            <a:endParaRPr lang="en-US" sz="10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457200" indent="-457200">
              <a:buFont typeface="+mj-lt"/>
              <a:buAutoNum type="alphaUcPeriod"/>
            </a:pPr>
            <a:r>
              <a:rPr lang="en-US" sz="2400" b="1" u="sng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Evidence</a:t>
            </a:r>
            <a:r>
              <a:rPr lang="en-US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 (vv. 8-9)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sz="2400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Your examination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sz="2400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Jews as witnesses</a:t>
            </a:r>
            <a:endParaRPr lang="en-US" sz="2400" i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91023829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uiExpand="1" build="p" bldLvl="5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0"/>
            <a:ext cx="9144000" cy="646331"/>
          </a:xfrm>
          <a:prstGeom prst="rect">
            <a:avLst/>
          </a:prstGeom>
          <a:noFill/>
          <a:ln>
            <a:noFill/>
          </a:ln>
          <a:effectLst/>
          <a:scene3d>
            <a:camera prst="orthographicFront">
              <a:rot lat="0" lon="0" rev="0"/>
            </a:camera>
            <a:lightRig rig="chilly" dir="t">
              <a:rot lat="0" lon="0" rev="18480000"/>
            </a:lightRig>
          </a:scene3d>
          <a:sp3d prstMaterial="clear">
            <a:bevelT h="63500"/>
          </a:sp3d>
        </p:spPr>
        <p:txBody>
          <a:bodyPr wrap="square" rtlCol="0">
            <a:spAutoFit/>
          </a:bodyPr>
          <a:lstStyle/>
          <a:p>
            <a:pPr marL="514350" indent="-514350" algn="ctr">
              <a:buFont typeface="+mj-lt"/>
              <a:buAutoNum type="romanUcPeriod"/>
            </a:pPr>
            <a:r>
              <a:rPr lang="en-US" sz="3600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Rounded MT Bold" panose="020F0704030504030204" pitchFamily="34" charset="0"/>
              </a:rPr>
              <a:t>The Charge (vv. 1-9)</a:t>
            </a:r>
            <a:endParaRPr lang="en-US" sz="3600" dirty="0"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 Rounded MT Bold" panose="020F0704030504030204" pitchFamily="34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658905" y="1304365"/>
            <a:ext cx="8189259" cy="227754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Wingdings" panose="05000000000000000000" pitchFamily="2" charset="2"/>
              <a:buChar char="q"/>
            </a:pPr>
            <a:r>
              <a:rPr lang="en-US" sz="28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anose="020B0606020202030204" pitchFamily="34" charset="0"/>
              </a:rPr>
              <a:t> False charges will be made against good people</a:t>
            </a:r>
          </a:p>
          <a:p>
            <a:pPr marL="285750" indent="-285750">
              <a:buFont typeface="Wingdings" panose="05000000000000000000" pitchFamily="2" charset="2"/>
              <a:buChar char="q"/>
            </a:pPr>
            <a:endParaRPr lang="en-US" sz="10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 Narrow" panose="020B0606020202030204" pitchFamily="34" charset="0"/>
            </a:endParaRPr>
          </a:p>
          <a:p>
            <a:pPr marL="285750" indent="-285750">
              <a:buFont typeface="Wingdings" panose="05000000000000000000" pitchFamily="2" charset="2"/>
              <a:buChar char="q"/>
            </a:pPr>
            <a:r>
              <a:rPr lang="en-US" sz="28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anose="020B0606020202030204" pitchFamily="34" charset="0"/>
              </a:rPr>
              <a:t> False charges will be leveled against the truth</a:t>
            </a:r>
          </a:p>
          <a:p>
            <a:pPr marL="285750" indent="-285750">
              <a:buFont typeface="Wingdings" panose="05000000000000000000" pitchFamily="2" charset="2"/>
              <a:buChar char="q"/>
            </a:pPr>
            <a:endParaRPr lang="en-US" sz="10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 Narrow" panose="020B0606020202030204" pitchFamily="34" charset="0"/>
            </a:endParaRPr>
          </a:p>
          <a:p>
            <a:pPr marL="285750" indent="-285750">
              <a:buFont typeface="Wingdings" panose="05000000000000000000" pitchFamily="2" charset="2"/>
              <a:buChar char="q"/>
            </a:pPr>
            <a:r>
              <a:rPr lang="en-US" sz="28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anose="020B0606020202030204" pitchFamily="34" charset="0"/>
              </a:rPr>
              <a:t> Reports are often the opposite of what happened</a:t>
            </a:r>
          </a:p>
          <a:p>
            <a:pPr marL="285750" indent="-285750">
              <a:buFont typeface="Wingdings" panose="05000000000000000000" pitchFamily="2" charset="2"/>
              <a:buChar char="q"/>
            </a:pPr>
            <a:endParaRPr lang="en-US" sz="10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 Narrow" panose="020B0606020202030204" pitchFamily="34" charset="0"/>
            </a:endParaRPr>
          </a:p>
          <a:p>
            <a:pPr marL="285750" indent="-285750">
              <a:buFont typeface="Wingdings" panose="05000000000000000000" pitchFamily="2" charset="2"/>
              <a:buChar char="q"/>
            </a:pPr>
            <a:r>
              <a:rPr lang="en-US" sz="28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anose="020B0606020202030204" pitchFamily="34" charset="0"/>
              </a:rPr>
              <a:t> </a:t>
            </a:r>
            <a:r>
              <a:rPr lang="en-US" sz="28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anose="020B0606020202030204" pitchFamily="34" charset="0"/>
              </a:rPr>
              <a:t>Facts often get in the way – of what people want</a:t>
            </a:r>
            <a:endParaRPr lang="en-US" sz="28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 Narrow" panose="020B0606020202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1560738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 bldLvl="5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/>
          <p:cNvSpPr/>
          <p:nvPr/>
        </p:nvSpPr>
        <p:spPr>
          <a:xfrm>
            <a:off x="1807729" y="116559"/>
            <a:ext cx="5609228" cy="1107996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6600" dirty="0" smtClean="0">
                <a:ln w="0"/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obo" panose="020B0500000000000000" pitchFamily="34" charset="0"/>
              </a:rPr>
              <a:t>Paul Before Felix</a:t>
            </a:r>
            <a:endParaRPr lang="en-US" sz="6600" dirty="0">
              <a:ln w="0"/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Hobo" panose="020B0500000000000000" pitchFamily="34" charset="0"/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6314533" y="5389602"/>
            <a:ext cx="1875835" cy="769441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4400" dirty="0" smtClean="0">
                <a:ln w="0"/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obo" panose="020B0500000000000000" pitchFamily="34" charset="0"/>
              </a:rPr>
              <a:t>Acts 24</a:t>
            </a:r>
            <a:endParaRPr lang="en-US" sz="4400" dirty="0">
              <a:ln w="0"/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Hobo" panose="020B0500000000000000" pitchFamily="34" charset="0"/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282388" y="1465730"/>
            <a:ext cx="6333565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14350" indent="-514350">
              <a:buFont typeface="+mj-lt"/>
              <a:buAutoNum type="romanUcPeriod"/>
            </a:pPr>
            <a:r>
              <a:rPr lang="en-US" sz="3600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Rounded MT Bold" panose="020F0704030504030204" pitchFamily="34" charset="0"/>
              </a:rPr>
              <a:t>The Charge (vv. 1-9)</a:t>
            </a:r>
          </a:p>
          <a:p>
            <a:pPr marL="514350" indent="-514350">
              <a:buFont typeface="+mj-lt"/>
              <a:buAutoNum type="romanUcPeriod"/>
            </a:pPr>
            <a:endParaRPr lang="en-US" sz="800" dirty="0" smtClean="0"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 Rounded MT Bold" panose="020F0704030504030204" pitchFamily="34" charset="0"/>
            </a:endParaRPr>
          </a:p>
          <a:p>
            <a:pPr marL="514350" indent="-514350">
              <a:buFont typeface="+mj-lt"/>
              <a:buAutoNum type="romanUcPeriod"/>
            </a:pPr>
            <a:r>
              <a:rPr lang="en-US" sz="3600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Rounded MT Bold" panose="020F0704030504030204" pitchFamily="34" charset="0"/>
              </a:rPr>
              <a:t>The Defense (vv. 10-21)</a:t>
            </a:r>
            <a:endParaRPr lang="en-US" sz="3600" dirty="0"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 Rounded MT Bold" panose="020F0704030504030204" pitchFamily="34" charset="0"/>
            </a:endParaRPr>
          </a:p>
        </p:txBody>
      </p:sp>
      <p:pic>
        <p:nvPicPr>
          <p:cNvPr id="9" name="Picture 2" descr="http://sharingthegoodnews.files.wordpress.com/2010/02/acts27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97825" y="3511572"/>
            <a:ext cx="1385085" cy="164054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124507378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0" y="0"/>
            <a:ext cx="9144000" cy="646331"/>
          </a:xfrm>
          <a:prstGeom prst="rect">
            <a:avLst/>
          </a:prstGeom>
          <a:noFill/>
          <a:ln>
            <a:noFill/>
          </a:ln>
          <a:effectLst/>
          <a:scene3d>
            <a:camera prst="orthographicFront">
              <a:rot lat="0" lon="0" rev="0"/>
            </a:camera>
            <a:lightRig rig="chilly" dir="t">
              <a:rot lat="0" lon="0" rev="18480000"/>
            </a:lightRig>
          </a:scene3d>
          <a:sp3d prstMaterial="clear">
            <a:bevelT h="63500"/>
          </a:sp3d>
        </p:spPr>
        <p:txBody>
          <a:bodyPr wrap="square" rtlCol="0">
            <a:spAutoFit/>
          </a:bodyPr>
          <a:lstStyle/>
          <a:p>
            <a:pPr marL="857250" indent="-857250" algn="ctr">
              <a:buFont typeface="+mj-lt"/>
              <a:buAutoNum type="romanUcPeriod" startAt="2"/>
            </a:pPr>
            <a:r>
              <a:rPr lang="en-US" sz="3600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Rounded MT Bold" panose="020F0704030504030204" pitchFamily="34" charset="0"/>
              </a:rPr>
              <a:t>The </a:t>
            </a:r>
            <a:r>
              <a:rPr lang="en-US" sz="3600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Rounded MT Bold" panose="020F0704030504030204" pitchFamily="34" charset="0"/>
              </a:rPr>
              <a:t>Defense (vv. 10-21</a:t>
            </a:r>
            <a:r>
              <a:rPr lang="en-US" sz="3600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Rounded MT Bold" panose="020F0704030504030204" pitchFamily="34" charset="0"/>
              </a:rPr>
              <a:t>)</a:t>
            </a:r>
            <a:endParaRPr lang="en-US" sz="3600" dirty="0"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 Rounded MT Bold" panose="020F0704030504030204" pitchFamily="34" charset="0"/>
            </a:endParaRPr>
          </a:p>
        </p:txBody>
      </p:sp>
      <p:pic>
        <p:nvPicPr>
          <p:cNvPr id="3" name="Picture 2" descr="http://sharingthegoodnews.files.wordpress.com/2010/02/acts27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29212" y="5419165"/>
            <a:ext cx="1214788" cy="1438835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524435" y="1062318"/>
            <a:ext cx="7624482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Font typeface="+mj-lt"/>
              <a:buAutoNum type="alphaUcPeriod"/>
            </a:pPr>
            <a:r>
              <a:rPr lang="en-US" sz="2400" b="1" u="sng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Cannot prove the accusations</a:t>
            </a:r>
            <a:r>
              <a:rPr lang="en-US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 (vv. 11-13)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sz="2400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Reason: I didn’t do it – is no evidence (vv. 11-12)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sz="2400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They can’t prove it (</a:t>
            </a:r>
            <a:r>
              <a:rPr lang="en-US" sz="2400" i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v.</a:t>
            </a:r>
            <a:r>
              <a:rPr lang="en-US" sz="2400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 13)</a:t>
            </a:r>
            <a:endParaRPr lang="en-US" sz="2400" i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08981317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uiExpand="1" build="p" bldLvl="5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0" y="0"/>
            <a:ext cx="9144000" cy="646331"/>
          </a:xfrm>
          <a:prstGeom prst="rect">
            <a:avLst/>
          </a:prstGeom>
          <a:noFill/>
          <a:ln>
            <a:noFill/>
          </a:ln>
          <a:effectLst/>
          <a:scene3d>
            <a:camera prst="orthographicFront">
              <a:rot lat="0" lon="0" rev="0"/>
            </a:camera>
            <a:lightRig rig="chilly" dir="t">
              <a:rot lat="0" lon="0" rev="18480000"/>
            </a:lightRig>
          </a:scene3d>
          <a:sp3d prstMaterial="clear">
            <a:bevelT h="63500"/>
          </a:sp3d>
        </p:spPr>
        <p:txBody>
          <a:bodyPr wrap="square" rtlCol="0">
            <a:spAutoFit/>
          </a:bodyPr>
          <a:lstStyle/>
          <a:p>
            <a:pPr marL="857250" indent="-857250" algn="ctr">
              <a:buFont typeface="+mj-lt"/>
              <a:buAutoNum type="romanUcPeriod" startAt="2"/>
            </a:pPr>
            <a:r>
              <a:rPr lang="en-US" sz="3600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Rounded MT Bold" panose="020F0704030504030204" pitchFamily="34" charset="0"/>
              </a:rPr>
              <a:t>The </a:t>
            </a:r>
            <a:r>
              <a:rPr lang="en-US" sz="3600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Rounded MT Bold" panose="020F0704030504030204" pitchFamily="34" charset="0"/>
              </a:rPr>
              <a:t>Defense (vv. 10-21</a:t>
            </a:r>
            <a:r>
              <a:rPr lang="en-US" sz="3600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Rounded MT Bold" panose="020F0704030504030204" pitchFamily="34" charset="0"/>
              </a:rPr>
              <a:t>)</a:t>
            </a:r>
            <a:endParaRPr lang="en-US" sz="3600" dirty="0"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 Rounded MT Bold" panose="020F0704030504030204" pitchFamily="34" charset="0"/>
            </a:endParaRPr>
          </a:p>
        </p:txBody>
      </p:sp>
      <p:pic>
        <p:nvPicPr>
          <p:cNvPr id="3" name="Picture 2" descr="http://sharingthegoodnews.files.wordpress.com/2010/02/acts27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29212" y="5419165"/>
            <a:ext cx="1214788" cy="1438835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524435" y="1062318"/>
            <a:ext cx="7624482" cy="246221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Font typeface="+mj-lt"/>
              <a:buAutoNum type="alphaUcPeriod"/>
            </a:pPr>
            <a:r>
              <a:rPr lang="en-US" sz="2400" b="1" u="sng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Cannot prove the accusations</a:t>
            </a:r>
            <a:r>
              <a:rPr lang="en-US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 (vv. 11-13)</a:t>
            </a:r>
          </a:p>
          <a:p>
            <a:pPr marL="457200" indent="-457200">
              <a:buFont typeface="+mj-lt"/>
              <a:buAutoNum type="alphaUcPeriod"/>
            </a:pPr>
            <a:endParaRPr lang="en-US" sz="10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457200" indent="-457200">
              <a:buFont typeface="+mj-lt"/>
              <a:buAutoNum type="alphaUcPeriod"/>
            </a:pPr>
            <a:r>
              <a:rPr lang="en-US" sz="2400" b="1" u="sng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Confess I am of the Way – called a sect</a:t>
            </a:r>
            <a:r>
              <a:rPr lang="en-US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 (vv. 14-15)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sz="2400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Worship according to that way (</a:t>
            </a:r>
            <a:r>
              <a:rPr lang="en-US" sz="2400" i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v.</a:t>
            </a:r>
            <a:r>
              <a:rPr lang="en-US" sz="2400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 14a)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sz="2400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Believe all that is in law &amp; prophets (</a:t>
            </a:r>
            <a:r>
              <a:rPr lang="en-US" sz="2400" i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v.</a:t>
            </a:r>
            <a:r>
              <a:rPr lang="en-US" sz="2400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 14b)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sz="2400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Have hope will be a resurrection (</a:t>
            </a:r>
            <a:r>
              <a:rPr lang="en-US" sz="2400" i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v.</a:t>
            </a:r>
            <a:r>
              <a:rPr lang="en-US" sz="2400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 15)</a:t>
            </a:r>
            <a:endParaRPr lang="en-US" sz="2400" i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25026100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uiExpand="1" build="p" bldLvl="5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0" y="0"/>
            <a:ext cx="9144000" cy="646331"/>
          </a:xfrm>
          <a:prstGeom prst="rect">
            <a:avLst/>
          </a:prstGeom>
          <a:noFill/>
          <a:ln>
            <a:noFill/>
          </a:ln>
          <a:effectLst/>
          <a:scene3d>
            <a:camera prst="orthographicFront">
              <a:rot lat="0" lon="0" rev="0"/>
            </a:camera>
            <a:lightRig rig="chilly" dir="t">
              <a:rot lat="0" lon="0" rev="18480000"/>
            </a:lightRig>
          </a:scene3d>
          <a:sp3d prstMaterial="clear">
            <a:bevelT h="63500"/>
          </a:sp3d>
        </p:spPr>
        <p:txBody>
          <a:bodyPr wrap="square" rtlCol="0">
            <a:spAutoFit/>
          </a:bodyPr>
          <a:lstStyle/>
          <a:p>
            <a:pPr marL="857250" indent="-857250" algn="ctr">
              <a:buFont typeface="+mj-lt"/>
              <a:buAutoNum type="romanUcPeriod" startAt="2"/>
            </a:pPr>
            <a:r>
              <a:rPr lang="en-US" sz="3600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Rounded MT Bold" panose="020F0704030504030204" pitchFamily="34" charset="0"/>
              </a:rPr>
              <a:t>The </a:t>
            </a:r>
            <a:r>
              <a:rPr lang="en-US" sz="3600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Rounded MT Bold" panose="020F0704030504030204" pitchFamily="34" charset="0"/>
              </a:rPr>
              <a:t>Defense (vv. 10-21</a:t>
            </a:r>
            <a:r>
              <a:rPr lang="en-US" sz="3600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Rounded MT Bold" panose="020F0704030504030204" pitchFamily="34" charset="0"/>
              </a:rPr>
              <a:t>)</a:t>
            </a:r>
            <a:endParaRPr lang="en-US" sz="3600" dirty="0"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 Rounded MT Bold" panose="020F0704030504030204" pitchFamily="34" charset="0"/>
            </a:endParaRPr>
          </a:p>
        </p:txBody>
      </p:sp>
      <p:pic>
        <p:nvPicPr>
          <p:cNvPr id="3" name="Picture 2" descr="http://sharingthegoodnews.files.wordpress.com/2010/02/acts27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29212" y="5419165"/>
            <a:ext cx="1214788" cy="1438835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524435" y="1062318"/>
            <a:ext cx="7624482" cy="424731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Font typeface="+mj-lt"/>
              <a:buAutoNum type="alphaUcPeriod"/>
            </a:pPr>
            <a:r>
              <a:rPr lang="en-US" sz="2400" b="1" u="sng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Cannot prove the accusations</a:t>
            </a:r>
            <a:r>
              <a:rPr lang="en-US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 (vv. 11-13)</a:t>
            </a:r>
          </a:p>
          <a:p>
            <a:pPr marL="457200" indent="-457200">
              <a:buFont typeface="+mj-lt"/>
              <a:buAutoNum type="alphaUcPeriod"/>
            </a:pPr>
            <a:endParaRPr lang="en-US" sz="10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457200" indent="-457200">
              <a:buFont typeface="+mj-lt"/>
              <a:buAutoNum type="alphaUcPeriod"/>
            </a:pPr>
            <a:r>
              <a:rPr lang="en-US" sz="2400" b="1" u="sng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Confess I am of the Way – called a sect</a:t>
            </a:r>
            <a:r>
              <a:rPr lang="en-US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 (vv. 14-15)</a:t>
            </a:r>
          </a:p>
          <a:p>
            <a:pPr marL="457200" indent="-457200">
              <a:buFont typeface="+mj-lt"/>
              <a:buAutoNum type="alphaUcPeriod"/>
            </a:pPr>
            <a:endParaRPr lang="en-US" sz="10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457200" indent="-457200">
              <a:buFont typeface="+mj-lt"/>
              <a:buAutoNum type="alphaUcPeriod"/>
            </a:pPr>
            <a:r>
              <a:rPr lang="en-US" sz="2400" b="1" u="sng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Have a clear conscience</a:t>
            </a:r>
            <a:r>
              <a:rPr lang="en-US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 (</a:t>
            </a:r>
            <a:r>
              <a:rPr lang="en-US" sz="2400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v.</a:t>
            </a:r>
            <a:r>
              <a:rPr lang="en-US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 16)</a:t>
            </a:r>
          </a:p>
          <a:p>
            <a:pPr marL="457200" indent="-457200">
              <a:buFont typeface="+mj-lt"/>
              <a:buAutoNum type="alphaUcPeriod"/>
            </a:pPr>
            <a:endParaRPr lang="en-US" sz="10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457200" indent="-457200">
              <a:buFont typeface="+mj-lt"/>
              <a:buAutoNum type="alphaUcPeriod"/>
            </a:pPr>
            <a:r>
              <a:rPr lang="en-US" sz="2400" b="1" u="sng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Where are the witnesses</a:t>
            </a:r>
            <a:r>
              <a:rPr lang="en-US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 (vv. 17-20)?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sz="2400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Reason I came to Jerusalem (</a:t>
            </a:r>
            <a:r>
              <a:rPr lang="en-US" sz="2400" i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v.</a:t>
            </a:r>
            <a:r>
              <a:rPr lang="en-US" sz="2400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 17)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sz="2400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They didn’t find me doing wrong (</a:t>
            </a:r>
            <a:r>
              <a:rPr lang="en-US" sz="2400" i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v.</a:t>
            </a:r>
            <a:r>
              <a:rPr lang="en-US" sz="2400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 18)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sz="2400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If done wrong – should be here (</a:t>
            </a:r>
            <a:r>
              <a:rPr lang="en-US" sz="2400" i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v.</a:t>
            </a:r>
            <a:r>
              <a:rPr lang="en-US" sz="2400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 19)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sz="2400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Let those from the council say what I did wrong there (</a:t>
            </a:r>
            <a:r>
              <a:rPr lang="en-US" sz="2400" i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v.</a:t>
            </a:r>
            <a:r>
              <a:rPr lang="en-US" sz="2400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 20)</a:t>
            </a:r>
            <a:endParaRPr lang="en-US" sz="2400" i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02548232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4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4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4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4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4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4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uiExpand="1" build="p" bldLvl="5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0" y="0"/>
            <a:ext cx="9144000" cy="646331"/>
          </a:xfrm>
          <a:prstGeom prst="rect">
            <a:avLst/>
          </a:prstGeom>
          <a:noFill/>
          <a:ln>
            <a:noFill/>
          </a:ln>
          <a:effectLst/>
          <a:scene3d>
            <a:camera prst="orthographicFront">
              <a:rot lat="0" lon="0" rev="0"/>
            </a:camera>
            <a:lightRig rig="chilly" dir="t">
              <a:rot lat="0" lon="0" rev="18480000"/>
            </a:lightRig>
          </a:scene3d>
          <a:sp3d prstMaterial="clear">
            <a:bevelT h="63500"/>
          </a:sp3d>
        </p:spPr>
        <p:txBody>
          <a:bodyPr wrap="square" rtlCol="0">
            <a:spAutoFit/>
          </a:bodyPr>
          <a:lstStyle/>
          <a:p>
            <a:pPr marL="857250" indent="-857250" algn="ctr">
              <a:buFont typeface="+mj-lt"/>
              <a:buAutoNum type="romanUcPeriod" startAt="2"/>
            </a:pPr>
            <a:r>
              <a:rPr lang="en-US" sz="3600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Rounded MT Bold" panose="020F0704030504030204" pitchFamily="34" charset="0"/>
              </a:rPr>
              <a:t>The </a:t>
            </a:r>
            <a:r>
              <a:rPr lang="en-US" sz="3600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Rounded MT Bold" panose="020F0704030504030204" pitchFamily="34" charset="0"/>
              </a:rPr>
              <a:t>Defense (vv. 10-21</a:t>
            </a:r>
            <a:r>
              <a:rPr lang="en-US" sz="3600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Rounded MT Bold" panose="020F0704030504030204" pitchFamily="34" charset="0"/>
              </a:rPr>
              <a:t>)</a:t>
            </a:r>
            <a:endParaRPr lang="en-US" sz="3600" dirty="0"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 Rounded MT Bold" panose="020F0704030504030204" pitchFamily="34" charset="0"/>
            </a:endParaRPr>
          </a:p>
        </p:txBody>
      </p:sp>
      <p:pic>
        <p:nvPicPr>
          <p:cNvPr id="3" name="Picture 2" descr="http://sharingthegoodnews.files.wordpress.com/2010/02/acts27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29212" y="5419165"/>
            <a:ext cx="1214788" cy="1438835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524435" y="1062318"/>
            <a:ext cx="7624482" cy="36625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Font typeface="+mj-lt"/>
              <a:buAutoNum type="alphaUcPeriod"/>
            </a:pPr>
            <a:r>
              <a:rPr lang="en-US" sz="2400" b="1" u="sng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Cannot prove the accusations</a:t>
            </a:r>
            <a:r>
              <a:rPr lang="en-US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 (vv. 11-13)</a:t>
            </a:r>
          </a:p>
          <a:p>
            <a:pPr marL="457200" indent="-457200">
              <a:buFont typeface="+mj-lt"/>
              <a:buAutoNum type="alphaUcPeriod"/>
            </a:pPr>
            <a:endParaRPr lang="en-US" sz="10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457200" indent="-457200">
              <a:buFont typeface="+mj-lt"/>
              <a:buAutoNum type="alphaUcPeriod"/>
            </a:pPr>
            <a:r>
              <a:rPr lang="en-US" sz="2400" b="1" u="sng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Confess I am of the Way – called a sect</a:t>
            </a:r>
            <a:r>
              <a:rPr lang="en-US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 (vv. 14-15)</a:t>
            </a:r>
          </a:p>
          <a:p>
            <a:pPr marL="457200" indent="-457200">
              <a:buFont typeface="+mj-lt"/>
              <a:buAutoNum type="alphaUcPeriod"/>
            </a:pPr>
            <a:endParaRPr lang="en-US" sz="10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457200" indent="-457200">
              <a:buFont typeface="+mj-lt"/>
              <a:buAutoNum type="alphaUcPeriod"/>
            </a:pPr>
            <a:r>
              <a:rPr lang="en-US" sz="2400" b="1" u="sng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Have a clear conscience</a:t>
            </a:r>
            <a:r>
              <a:rPr lang="en-US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 (</a:t>
            </a:r>
            <a:r>
              <a:rPr lang="en-US" sz="2400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v.</a:t>
            </a:r>
            <a:r>
              <a:rPr lang="en-US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 16)</a:t>
            </a:r>
          </a:p>
          <a:p>
            <a:pPr marL="457200" indent="-457200">
              <a:buFont typeface="+mj-lt"/>
              <a:buAutoNum type="alphaUcPeriod"/>
            </a:pPr>
            <a:endParaRPr lang="en-US" sz="10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457200" indent="-457200">
              <a:buFont typeface="+mj-lt"/>
              <a:buAutoNum type="alphaUcPeriod"/>
            </a:pPr>
            <a:r>
              <a:rPr lang="en-US" sz="2400" b="1" u="sng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Where are the witnesses</a:t>
            </a:r>
            <a:r>
              <a:rPr lang="en-US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 (vv. 17-20)?</a:t>
            </a:r>
          </a:p>
          <a:p>
            <a:pPr marL="457200" indent="-457200">
              <a:buFont typeface="+mj-lt"/>
              <a:buAutoNum type="alphaUcPeriod"/>
            </a:pPr>
            <a:endParaRPr lang="en-US" sz="10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457200" indent="-457200">
              <a:buFont typeface="+mj-lt"/>
              <a:buAutoNum type="alphaUcPeriod"/>
            </a:pPr>
            <a:r>
              <a:rPr lang="en-US" sz="2400" b="1" u="sng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Reason I am judged</a:t>
            </a:r>
            <a:r>
              <a:rPr lang="en-US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 (</a:t>
            </a:r>
            <a:r>
              <a:rPr lang="en-US" sz="2400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v.</a:t>
            </a:r>
            <a:r>
              <a:rPr lang="en-US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 21)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sz="2400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Most of Jews agreed in a resurrection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sz="2400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Not of interest to Rome</a:t>
            </a:r>
            <a:endParaRPr lang="en-US" sz="2400" i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4868681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4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4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4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0"/>
            <a:ext cx="9144000" cy="646331"/>
          </a:xfrm>
          <a:prstGeom prst="rect">
            <a:avLst/>
          </a:prstGeom>
          <a:noFill/>
          <a:ln>
            <a:noFill/>
          </a:ln>
          <a:effectLst/>
          <a:scene3d>
            <a:camera prst="orthographicFront">
              <a:rot lat="0" lon="0" rev="0"/>
            </a:camera>
            <a:lightRig rig="chilly" dir="t">
              <a:rot lat="0" lon="0" rev="18480000"/>
            </a:lightRig>
          </a:scene3d>
          <a:sp3d prstMaterial="clear">
            <a:bevelT h="63500"/>
          </a:sp3d>
        </p:spPr>
        <p:txBody>
          <a:bodyPr wrap="square" rtlCol="0">
            <a:spAutoFit/>
          </a:bodyPr>
          <a:lstStyle/>
          <a:p>
            <a:pPr marL="857250" indent="-857250" algn="ctr">
              <a:buFont typeface="+mj-lt"/>
              <a:buAutoNum type="romanUcPeriod" startAt="2"/>
            </a:pPr>
            <a:r>
              <a:rPr lang="en-US" sz="3600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Rounded MT Bold" panose="020F0704030504030204" pitchFamily="34" charset="0"/>
              </a:rPr>
              <a:t>The </a:t>
            </a:r>
            <a:r>
              <a:rPr lang="en-US" sz="3600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Rounded MT Bold" panose="020F0704030504030204" pitchFamily="34" charset="0"/>
              </a:rPr>
              <a:t>Defense (vv. 10-21</a:t>
            </a:r>
            <a:r>
              <a:rPr lang="en-US" sz="3600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Rounded MT Bold" panose="020F0704030504030204" pitchFamily="34" charset="0"/>
              </a:rPr>
              <a:t>)</a:t>
            </a:r>
            <a:endParaRPr lang="en-US" sz="3600" dirty="0"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 Rounded MT Bold" panose="020F0704030504030204" pitchFamily="34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463922" y="1922056"/>
            <a:ext cx="4155142" cy="28623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lnSpc>
                <a:spcPct val="150000"/>
              </a:lnSpc>
              <a:buFont typeface="+mj-lt"/>
              <a:buAutoNum type="arabicPeriod"/>
            </a:pPr>
            <a:r>
              <a:rPr lang="en-US" sz="2400" i="1" dirty="0" smtClean="0">
                <a:solidFill>
                  <a:srgbClr val="FFFF9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Plague</a:t>
            </a:r>
            <a:endParaRPr lang="en-US" sz="2400" i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457200" indent="-457200">
              <a:lnSpc>
                <a:spcPct val="150000"/>
              </a:lnSpc>
              <a:buFont typeface="+mj-lt"/>
              <a:buAutoNum type="arabicPeriod"/>
            </a:pPr>
            <a:r>
              <a:rPr lang="en-US" sz="2400" i="1" dirty="0" smtClean="0">
                <a:solidFill>
                  <a:srgbClr val="FFFF9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Creator of dissension</a:t>
            </a:r>
          </a:p>
          <a:p>
            <a:pPr marL="457200" indent="-457200">
              <a:lnSpc>
                <a:spcPct val="150000"/>
              </a:lnSpc>
              <a:buFont typeface="+mj-lt"/>
              <a:buAutoNum type="arabicPeriod"/>
            </a:pPr>
            <a:r>
              <a:rPr lang="en-US" sz="2400" i="1" dirty="0" smtClean="0">
                <a:solidFill>
                  <a:srgbClr val="FFFF9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Ringleader of sect of Nazarenes</a:t>
            </a:r>
            <a:endParaRPr lang="en-US" sz="2400" i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457200" indent="-457200">
              <a:lnSpc>
                <a:spcPct val="150000"/>
              </a:lnSpc>
              <a:buFont typeface="+mj-lt"/>
              <a:buAutoNum type="arabicPeriod"/>
            </a:pPr>
            <a:r>
              <a:rPr lang="en-US" sz="2400" i="1" dirty="0" smtClean="0">
                <a:solidFill>
                  <a:srgbClr val="FFFF9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Profaned the temple </a:t>
            </a:r>
            <a:endParaRPr lang="en-US" sz="2400" i="1" dirty="0">
              <a:solidFill>
                <a:srgbClr val="FFFF99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" name="Rounded Rectangle 3"/>
          <p:cNvSpPr/>
          <p:nvPr/>
        </p:nvSpPr>
        <p:spPr>
          <a:xfrm>
            <a:off x="1122830" y="954741"/>
            <a:ext cx="2474259" cy="658905"/>
          </a:xfrm>
          <a:prstGeom prst="roundRect">
            <a:avLst>
              <a:gd name="adj" fmla="val 32994"/>
            </a:avLst>
          </a:prstGeom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 smtClean="0">
                <a:solidFill>
                  <a:schemeClr val="tx1"/>
                </a:solidFill>
              </a:rPr>
              <a:t>Accusations</a:t>
            </a:r>
            <a:endParaRPr lang="en-US" sz="2400" dirty="0">
              <a:solidFill>
                <a:schemeClr val="tx1"/>
              </a:solidFill>
            </a:endParaRPr>
          </a:p>
        </p:txBody>
      </p:sp>
      <p:cxnSp>
        <p:nvCxnSpPr>
          <p:cNvPr id="6" name="Straight Connector 5"/>
          <p:cNvCxnSpPr/>
          <p:nvPr/>
        </p:nvCxnSpPr>
        <p:spPr>
          <a:xfrm>
            <a:off x="4572000" y="726578"/>
            <a:ext cx="94129" cy="5822140"/>
          </a:xfrm>
          <a:prstGeom prst="line">
            <a:avLst/>
          </a:prstGeom>
          <a:ln>
            <a:solidFill>
              <a:schemeClr val="tx2">
                <a:lumMod val="40000"/>
                <a:lumOff val="60000"/>
                <a:alpha val="6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Rounded Rectangle 6"/>
          <p:cNvSpPr/>
          <p:nvPr/>
        </p:nvSpPr>
        <p:spPr>
          <a:xfrm>
            <a:off x="5758707" y="974476"/>
            <a:ext cx="2474259" cy="658905"/>
          </a:xfrm>
          <a:prstGeom prst="roundRect">
            <a:avLst>
              <a:gd name="adj" fmla="val 32994"/>
            </a:avLst>
          </a:prstGeom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 smtClean="0">
                <a:solidFill>
                  <a:schemeClr val="tx1"/>
                </a:solidFill>
              </a:rPr>
              <a:t>Response</a:t>
            </a:r>
            <a:endParaRPr lang="en-US" sz="2400" dirty="0">
              <a:solidFill>
                <a:schemeClr val="tx1"/>
              </a:solidFill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4811805" y="1913092"/>
            <a:ext cx="4155142" cy="329320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Font typeface="+mj-lt"/>
              <a:buAutoNum type="arabicPeriod"/>
            </a:pPr>
            <a:r>
              <a:rPr lang="en-US" sz="2400" i="1" dirty="0" smtClean="0">
                <a:solidFill>
                  <a:srgbClr val="FFFF9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Went quietly about his work (vv. 12-13)</a:t>
            </a:r>
          </a:p>
          <a:p>
            <a:pPr marL="457200" indent="-457200">
              <a:buFont typeface="+mj-lt"/>
              <a:buAutoNum type="arabicPeriod"/>
            </a:pPr>
            <a:endParaRPr lang="en-US" sz="800" i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457200" indent="-457200">
              <a:buFont typeface="+mj-lt"/>
              <a:buAutoNum type="arabicPeriod"/>
            </a:pPr>
            <a:r>
              <a:rPr lang="en-US" sz="2400" i="1" dirty="0" smtClean="0">
                <a:solidFill>
                  <a:srgbClr val="FFFF9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I am of the way that believes in res (vv. 14-15)</a:t>
            </a:r>
          </a:p>
          <a:p>
            <a:pPr marL="457200" indent="-457200">
              <a:buFont typeface="+mj-lt"/>
              <a:buAutoNum type="arabicPeriod"/>
            </a:pPr>
            <a:endParaRPr lang="en-US" sz="800" i="1" dirty="0" smtClean="0">
              <a:solidFill>
                <a:srgbClr val="FFFF99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457200" indent="-457200">
              <a:buFont typeface="+mj-lt"/>
              <a:buAutoNum type="arabicPeriod"/>
            </a:pPr>
            <a:r>
              <a:rPr lang="en-US" sz="2400" i="1" dirty="0" smtClean="0">
                <a:solidFill>
                  <a:srgbClr val="FFFF9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I went into temple to prove not against Moses + brought alms to Jews (vv. 17-19)</a:t>
            </a:r>
            <a:endParaRPr lang="en-US" sz="2400" i="1" dirty="0">
              <a:solidFill>
                <a:srgbClr val="FFFF99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97915392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8" grpId="0" build="p" bldLvl="5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/>
          <p:cNvSpPr/>
          <p:nvPr/>
        </p:nvSpPr>
        <p:spPr>
          <a:xfrm>
            <a:off x="1807729" y="116559"/>
            <a:ext cx="5609228" cy="1107996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6600" dirty="0" smtClean="0">
                <a:ln w="0"/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obo" panose="020B0500000000000000" pitchFamily="34" charset="0"/>
              </a:rPr>
              <a:t>Paul Before Felix</a:t>
            </a:r>
            <a:endParaRPr lang="en-US" sz="6600" dirty="0">
              <a:ln w="0"/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Hobo" panose="020B0500000000000000" pitchFamily="34" charset="0"/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6314533" y="5389602"/>
            <a:ext cx="1875835" cy="769441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4400" dirty="0" smtClean="0">
                <a:ln w="0"/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obo" panose="020B0500000000000000" pitchFamily="34" charset="0"/>
              </a:rPr>
              <a:t>Acts 24</a:t>
            </a:r>
            <a:endParaRPr lang="en-US" sz="4400" dirty="0">
              <a:ln w="0"/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Hobo" panose="020B0500000000000000" pitchFamily="34" charset="0"/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282388" y="1465730"/>
            <a:ext cx="6333565" cy="200054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14350" indent="-514350">
              <a:buFont typeface="+mj-lt"/>
              <a:buAutoNum type="romanUcPeriod"/>
            </a:pPr>
            <a:r>
              <a:rPr lang="en-US" sz="3600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Rounded MT Bold" panose="020F0704030504030204" pitchFamily="34" charset="0"/>
              </a:rPr>
              <a:t>The Charge (vv. 1-9)</a:t>
            </a:r>
          </a:p>
          <a:p>
            <a:pPr marL="514350" indent="-514350">
              <a:buFont typeface="+mj-lt"/>
              <a:buAutoNum type="romanUcPeriod"/>
            </a:pPr>
            <a:endParaRPr lang="en-US" sz="800" dirty="0" smtClean="0"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 Rounded MT Bold" panose="020F0704030504030204" pitchFamily="34" charset="0"/>
            </a:endParaRPr>
          </a:p>
          <a:p>
            <a:pPr marL="514350" indent="-514350">
              <a:buFont typeface="+mj-lt"/>
              <a:buAutoNum type="romanUcPeriod"/>
            </a:pPr>
            <a:r>
              <a:rPr lang="en-US" sz="3600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Rounded MT Bold" panose="020F0704030504030204" pitchFamily="34" charset="0"/>
              </a:rPr>
              <a:t>The Defense (vv. 10-21)</a:t>
            </a:r>
          </a:p>
          <a:p>
            <a:pPr marL="514350" indent="-514350">
              <a:buFont typeface="+mj-lt"/>
              <a:buAutoNum type="romanUcPeriod"/>
            </a:pPr>
            <a:endParaRPr lang="en-US" sz="800" dirty="0" smtClean="0"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 Rounded MT Bold" panose="020F0704030504030204" pitchFamily="34" charset="0"/>
            </a:endParaRPr>
          </a:p>
          <a:p>
            <a:pPr marL="514350" indent="-514350">
              <a:buFont typeface="+mj-lt"/>
              <a:buAutoNum type="romanUcPeriod"/>
            </a:pPr>
            <a:r>
              <a:rPr lang="en-US" sz="3600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Rounded MT Bold" panose="020F0704030504030204" pitchFamily="34" charset="0"/>
              </a:rPr>
              <a:t>The Delay (vv. 22-23)</a:t>
            </a:r>
            <a:endParaRPr lang="en-US" sz="3600" dirty="0"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 Rounded MT Bold" panose="020F0704030504030204" pitchFamily="34" charset="0"/>
            </a:endParaRPr>
          </a:p>
        </p:txBody>
      </p:sp>
      <p:pic>
        <p:nvPicPr>
          <p:cNvPr id="9" name="Picture 2" descr="http://sharingthegoodnews.files.wordpress.com/2010/02/acts27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97825" y="3511572"/>
            <a:ext cx="1385085" cy="164054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852866610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0" y="0"/>
            <a:ext cx="9144000" cy="646331"/>
          </a:xfrm>
          <a:prstGeom prst="rect">
            <a:avLst/>
          </a:prstGeom>
          <a:noFill/>
          <a:ln>
            <a:noFill/>
          </a:ln>
          <a:effectLst/>
          <a:scene3d>
            <a:camera prst="orthographicFront">
              <a:rot lat="0" lon="0" rev="0"/>
            </a:camera>
            <a:lightRig rig="chilly" dir="t">
              <a:rot lat="0" lon="0" rev="18480000"/>
            </a:lightRig>
          </a:scene3d>
          <a:sp3d prstMaterial="clear">
            <a:bevelT h="63500"/>
          </a:sp3d>
        </p:spPr>
        <p:txBody>
          <a:bodyPr wrap="square" rtlCol="0">
            <a:spAutoFit/>
          </a:bodyPr>
          <a:lstStyle/>
          <a:p>
            <a:pPr marL="857250" indent="-857250" algn="ctr">
              <a:buFont typeface="+mj-lt"/>
              <a:buAutoNum type="romanUcPeriod" startAt="3"/>
            </a:pPr>
            <a:r>
              <a:rPr lang="en-US" sz="3600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Rounded MT Bold" panose="020F0704030504030204" pitchFamily="34" charset="0"/>
              </a:rPr>
              <a:t>The </a:t>
            </a:r>
            <a:r>
              <a:rPr lang="en-US" sz="3600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Rounded MT Bold" panose="020F0704030504030204" pitchFamily="34" charset="0"/>
              </a:rPr>
              <a:t>Delay (vv. 22-23</a:t>
            </a:r>
            <a:r>
              <a:rPr lang="en-US" sz="3600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Rounded MT Bold" panose="020F0704030504030204" pitchFamily="34" charset="0"/>
              </a:rPr>
              <a:t>)</a:t>
            </a:r>
            <a:endParaRPr lang="en-US" sz="3600" dirty="0"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 Rounded MT Bold" panose="020F0704030504030204" pitchFamily="34" charset="0"/>
            </a:endParaRPr>
          </a:p>
        </p:txBody>
      </p:sp>
      <p:pic>
        <p:nvPicPr>
          <p:cNvPr id="4" name="Picture 2" descr="http://sharingthegoodnews.files.wordpress.com/2010/02/acts27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29212" y="5419165"/>
            <a:ext cx="1214788" cy="1438835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TextBox 5"/>
          <p:cNvSpPr txBox="1"/>
          <p:nvPr/>
        </p:nvSpPr>
        <p:spPr>
          <a:xfrm>
            <a:off x="524435" y="1062318"/>
            <a:ext cx="7624482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Font typeface="+mj-lt"/>
              <a:buAutoNum type="alphaUcPeriod"/>
            </a:pPr>
            <a:r>
              <a:rPr lang="en-US" sz="2400" b="1" u="sng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Because of his knowledge</a:t>
            </a:r>
            <a:r>
              <a:rPr lang="en-US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 (</a:t>
            </a:r>
            <a:r>
              <a:rPr lang="en-US" sz="2400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v.</a:t>
            </a:r>
            <a:r>
              <a:rPr lang="en-US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 22a)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sz="2400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Have a better understanding of Christianity than most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sz="2400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Felix was not deceived by </a:t>
            </a:r>
            <a:r>
              <a:rPr lang="en-US" sz="2400" i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Tertullus</a:t>
            </a:r>
            <a:endParaRPr lang="en-US" sz="2400" i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82142197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0" y="0"/>
            <a:ext cx="9144000" cy="646331"/>
          </a:xfrm>
          <a:prstGeom prst="rect">
            <a:avLst/>
          </a:prstGeom>
          <a:noFill/>
          <a:ln>
            <a:noFill/>
          </a:ln>
          <a:effectLst/>
          <a:scene3d>
            <a:camera prst="orthographicFront">
              <a:rot lat="0" lon="0" rev="0"/>
            </a:camera>
            <a:lightRig rig="chilly" dir="t">
              <a:rot lat="0" lon="0" rev="18480000"/>
            </a:lightRig>
          </a:scene3d>
          <a:sp3d prstMaterial="clear">
            <a:bevelT h="63500"/>
          </a:sp3d>
        </p:spPr>
        <p:txBody>
          <a:bodyPr wrap="square" rtlCol="0">
            <a:spAutoFit/>
          </a:bodyPr>
          <a:lstStyle/>
          <a:p>
            <a:pPr marL="857250" indent="-857250" algn="ctr">
              <a:buFont typeface="+mj-lt"/>
              <a:buAutoNum type="romanUcPeriod" startAt="3"/>
            </a:pPr>
            <a:r>
              <a:rPr lang="en-US" sz="3600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Rounded MT Bold" panose="020F0704030504030204" pitchFamily="34" charset="0"/>
              </a:rPr>
              <a:t>The </a:t>
            </a:r>
            <a:r>
              <a:rPr lang="en-US" sz="3600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Rounded MT Bold" panose="020F0704030504030204" pitchFamily="34" charset="0"/>
              </a:rPr>
              <a:t>Delay (vv. 22-23</a:t>
            </a:r>
            <a:r>
              <a:rPr lang="en-US" sz="3600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Rounded MT Bold" panose="020F0704030504030204" pitchFamily="34" charset="0"/>
              </a:rPr>
              <a:t>)</a:t>
            </a:r>
            <a:endParaRPr lang="en-US" sz="3600" dirty="0"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 Rounded MT Bold" panose="020F0704030504030204" pitchFamily="34" charset="0"/>
            </a:endParaRPr>
          </a:p>
        </p:txBody>
      </p:sp>
      <p:pic>
        <p:nvPicPr>
          <p:cNvPr id="4" name="Picture 2" descr="http://sharingthegoodnews.files.wordpress.com/2010/02/acts27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29212" y="5419165"/>
            <a:ext cx="1214788" cy="1438835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TextBox 5"/>
          <p:cNvSpPr txBox="1"/>
          <p:nvPr/>
        </p:nvSpPr>
        <p:spPr>
          <a:xfrm>
            <a:off x="524435" y="1062318"/>
            <a:ext cx="7624482" cy="246221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Font typeface="+mj-lt"/>
              <a:buAutoNum type="alphaUcPeriod"/>
            </a:pPr>
            <a:r>
              <a:rPr lang="en-US" sz="2400" b="1" u="sng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Because of his knowledge</a:t>
            </a:r>
            <a:r>
              <a:rPr lang="en-US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 (</a:t>
            </a:r>
            <a:r>
              <a:rPr lang="en-US" sz="2400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v.</a:t>
            </a:r>
            <a:r>
              <a:rPr lang="en-US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 22a)</a:t>
            </a:r>
          </a:p>
          <a:p>
            <a:pPr marL="457200" indent="-457200">
              <a:buFont typeface="+mj-lt"/>
              <a:buAutoNum type="alphaUcPeriod"/>
            </a:pPr>
            <a:endParaRPr lang="en-US" sz="10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457200" indent="-457200">
              <a:buFont typeface="+mj-lt"/>
              <a:buAutoNum type="alphaUcPeriod"/>
            </a:pPr>
            <a:r>
              <a:rPr lang="en-US" sz="2400" b="1" u="sng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Deferred until </a:t>
            </a:r>
            <a:r>
              <a:rPr lang="en-US" sz="2400" b="1" u="sng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Lysias</a:t>
            </a:r>
            <a:r>
              <a:rPr lang="en-US" sz="2400" b="1" u="sng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 would come</a:t>
            </a:r>
            <a:r>
              <a:rPr lang="en-US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 (</a:t>
            </a:r>
            <a:r>
              <a:rPr lang="en-US" sz="2400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v.</a:t>
            </a:r>
            <a:r>
              <a:rPr lang="en-US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 22b)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sz="2400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Not wanting to get crossways with council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sz="2400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Not wanting to punish an innocent man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sz="2400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Wanting a bribe from Paul (</a:t>
            </a:r>
            <a:r>
              <a:rPr lang="en-US" sz="2400" i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v.</a:t>
            </a:r>
            <a:r>
              <a:rPr lang="en-US" sz="2400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 26)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sz="2400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No indication </a:t>
            </a:r>
            <a:r>
              <a:rPr lang="en-US" sz="2400" i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Lysias</a:t>
            </a:r>
            <a:r>
              <a:rPr lang="en-US" sz="2400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 ever came</a:t>
            </a:r>
          </a:p>
        </p:txBody>
      </p:sp>
    </p:spTree>
    <p:extLst>
      <p:ext uri="{BB962C8B-B14F-4D97-AF65-F5344CB8AC3E}">
        <p14:creationId xmlns:p14="http://schemas.microsoft.com/office/powerpoint/2010/main" val="1801123069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0" y="0"/>
            <a:ext cx="9144000" cy="646331"/>
          </a:xfrm>
          <a:prstGeom prst="rect">
            <a:avLst/>
          </a:prstGeom>
          <a:noFill/>
          <a:ln>
            <a:noFill/>
          </a:ln>
          <a:effectLst/>
          <a:scene3d>
            <a:camera prst="orthographicFront">
              <a:rot lat="0" lon="0" rev="0"/>
            </a:camera>
            <a:lightRig rig="chilly" dir="t">
              <a:rot lat="0" lon="0" rev="18480000"/>
            </a:lightRig>
          </a:scene3d>
          <a:sp3d prstMaterial="clear">
            <a:bevelT h="63500"/>
          </a:sp3d>
        </p:spPr>
        <p:txBody>
          <a:bodyPr wrap="square" rtlCol="0">
            <a:spAutoFit/>
          </a:bodyPr>
          <a:lstStyle/>
          <a:p>
            <a:pPr marL="857250" indent="-857250" algn="ctr">
              <a:buFont typeface="+mj-lt"/>
              <a:buAutoNum type="romanUcPeriod" startAt="3"/>
            </a:pPr>
            <a:r>
              <a:rPr lang="en-US" sz="3600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Rounded MT Bold" panose="020F0704030504030204" pitchFamily="34" charset="0"/>
              </a:rPr>
              <a:t>The </a:t>
            </a:r>
            <a:r>
              <a:rPr lang="en-US" sz="3600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Rounded MT Bold" panose="020F0704030504030204" pitchFamily="34" charset="0"/>
              </a:rPr>
              <a:t>Delay (vv. 22-23</a:t>
            </a:r>
            <a:r>
              <a:rPr lang="en-US" sz="3600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Rounded MT Bold" panose="020F0704030504030204" pitchFamily="34" charset="0"/>
              </a:rPr>
              <a:t>)</a:t>
            </a:r>
            <a:endParaRPr lang="en-US" sz="3600" dirty="0"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 Rounded MT Bold" panose="020F0704030504030204" pitchFamily="34" charset="0"/>
            </a:endParaRPr>
          </a:p>
        </p:txBody>
      </p:sp>
      <p:pic>
        <p:nvPicPr>
          <p:cNvPr id="4" name="Picture 2" descr="http://sharingthegoodnews.files.wordpress.com/2010/02/acts27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29212" y="5419165"/>
            <a:ext cx="1214788" cy="1438835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TextBox 5"/>
          <p:cNvSpPr txBox="1"/>
          <p:nvPr/>
        </p:nvSpPr>
        <p:spPr>
          <a:xfrm>
            <a:off x="524435" y="1062318"/>
            <a:ext cx="7624482" cy="261610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Font typeface="+mj-lt"/>
              <a:buAutoNum type="alphaUcPeriod"/>
            </a:pPr>
            <a:r>
              <a:rPr lang="en-US" sz="2400" b="1" u="sng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Because of his knowledge</a:t>
            </a:r>
            <a:r>
              <a:rPr lang="en-US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 (</a:t>
            </a:r>
            <a:r>
              <a:rPr lang="en-US" sz="2400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v.</a:t>
            </a:r>
            <a:r>
              <a:rPr lang="en-US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 22a)</a:t>
            </a:r>
          </a:p>
          <a:p>
            <a:pPr marL="457200" indent="-457200">
              <a:buFont typeface="+mj-lt"/>
              <a:buAutoNum type="alphaUcPeriod"/>
            </a:pPr>
            <a:endParaRPr lang="en-US" sz="10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457200" indent="-457200">
              <a:buFont typeface="+mj-lt"/>
              <a:buAutoNum type="alphaUcPeriod"/>
            </a:pPr>
            <a:r>
              <a:rPr lang="en-US" sz="2400" b="1" u="sng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Deferred until </a:t>
            </a:r>
            <a:r>
              <a:rPr lang="en-US" sz="2400" b="1" u="sng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Lysias</a:t>
            </a:r>
            <a:r>
              <a:rPr lang="en-US" sz="2400" b="1" u="sng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 would come</a:t>
            </a:r>
            <a:r>
              <a:rPr lang="en-US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 (</a:t>
            </a:r>
            <a:r>
              <a:rPr lang="en-US" sz="2400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v.</a:t>
            </a:r>
            <a:r>
              <a:rPr lang="en-US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 22b)</a:t>
            </a:r>
          </a:p>
          <a:p>
            <a:pPr marL="457200" indent="-457200">
              <a:buFont typeface="+mj-lt"/>
              <a:buAutoNum type="alphaUcPeriod"/>
            </a:pPr>
            <a:endParaRPr lang="en-US" sz="10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457200" indent="-457200">
              <a:buFont typeface="+mj-lt"/>
              <a:buAutoNum type="alphaUcPeriod"/>
            </a:pPr>
            <a:r>
              <a:rPr lang="en-US" sz="2400" b="1" u="sng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Paul kept in prison – but given liberty</a:t>
            </a:r>
            <a:r>
              <a:rPr lang="en-US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 (</a:t>
            </a:r>
            <a:r>
              <a:rPr lang="en-US" sz="2400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v.</a:t>
            </a:r>
            <a:r>
              <a:rPr lang="en-US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 23)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sz="2400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Not unusual – but must suggest he thought Paul was innocent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sz="2400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Allowed visitors to come and provide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995082" y="4195481"/>
            <a:ext cx="6347012" cy="1694329"/>
          </a:xfrm>
          <a:prstGeom prst="roundRect">
            <a:avLst/>
          </a:prstGeom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 smtClean="0">
                <a:solidFill>
                  <a:schemeClr val="tx1"/>
                </a:solidFill>
              </a:rPr>
              <a:t>Felix knows enough to make him miserable</a:t>
            </a:r>
          </a:p>
          <a:p>
            <a:pPr algn="ctr"/>
            <a:r>
              <a:rPr lang="en-US" sz="2400" dirty="0" smtClean="0">
                <a:solidFill>
                  <a:schemeClr val="tx1"/>
                </a:solidFill>
              </a:rPr>
              <a:t>Knows what is right – but lacks courage!</a:t>
            </a:r>
            <a:endParaRPr lang="en-US" sz="240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33665179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6" presetClass="entr" presetSubtype="4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Horizontal)">
                                      <p:cBhvr>
                                        <p:cTn id="21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/>
          <p:cNvSpPr/>
          <p:nvPr/>
        </p:nvSpPr>
        <p:spPr>
          <a:xfrm>
            <a:off x="1807729" y="116559"/>
            <a:ext cx="5609228" cy="1107996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6600" dirty="0" smtClean="0">
                <a:ln w="0"/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obo" panose="020B0500000000000000" pitchFamily="34" charset="0"/>
              </a:rPr>
              <a:t>Paul Before Felix</a:t>
            </a:r>
            <a:endParaRPr lang="en-US" sz="6600" dirty="0">
              <a:ln w="0"/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Hobo" panose="020B0500000000000000" pitchFamily="34" charset="0"/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6314533" y="5389602"/>
            <a:ext cx="1875835" cy="769441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4400" dirty="0" smtClean="0">
                <a:ln w="0"/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obo" panose="020B0500000000000000" pitchFamily="34" charset="0"/>
              </a:rPr>
              <a:t>Acts 24</a:t>
            </a:r>
            <a:endParaRPr lang="en-US" sz="4400" dirty="0">
              <a:ln w="0"/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Hobo" panose="020B0500000000000000" pitchFamily="34" charset="0"/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282388" y="1465730"/>
            <a:ext cx="6333565" cy="26776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14350" indent="-514350">
              <a:buFont typeface="+mj-lt"/>
              <a:buAutoNum type="romanUcPeriod"/>
            </a:pPr>
            <a:r>
              <a:rPr lang="en-US" sz="3600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Rounded MT Bold" panose="020F0704030504030204" pitchFamily="34" charset="0"/>
              </a:rPr>
              <a:t>The Charge (vv. 1-9)</a:t>
            </a:r>
          </a:p>
          <a:p>
            <a:pPr marL="514350" indent="-514350">
              <a:buFont typeface="+mj-lt"/>
              <a:buAutoNum type="romanUcPeriod"/>
            </a:pPr>
            <a:endParaRPr lang="en-US" sz="800" dirty="0" smtClean="0"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 Rounded MT Bold" panose="020F0704030504030204" pitchFamily="34" charset="0"/>
            </a:endParaRPr>
          </a:p>
          <a:p>
            <a:pPr marL="514350" indent="-514350">
              <a:buFont typeface="+mj-lt"/>
              <a:buAutoNum type="romanUcPeriod"/>
            </a:pPr>
            <a:r>
              <a:rPr lang="en-US" sz="3600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Rounded MT Bold" panose="020F0704030504030204" pitchFamily="34" charset="0"/>
              </a:rPr>
              <a:t>The Defense (vv. 10-21)</a:t>
            </a:r>
          </a:p>
          <a:p>
            <a:pPr marL="514350" indent="-514350">
              <a:buFont typeface="+mj-lt"/>
              <a:buAutoNum type="romanUcPeriod"/>
            </a:pPr>
            <a:endParaRPr lang="en-US" sz="800" dirty="0" smtClean="0"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 Rounded MT Bold" panose="020F0704030504030204" pitchFamily="34" charset="0"/>
            </a:endParaRPr>
          </a:p>
          <a:p>
            <a:pPr marL="514350" indent="-514350">
              <a:buFont typeface="+mj-lt"/>
              <a:buAutoNum type="romanUcPeriod"/>
            </a:pPr>
            <a:r>
              <a:rPr lang="en-US" sz="3600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Rounded MT Bold" panose="020F0704030504030204" pitchFamily="34" charset="0"/>
              </a:rPr>
              <a:t>The Delay (vv. 22-23)</a:t>
            </a:r>
          </a:p>
          <a:p>
            <a:pPr marL="514350" indent="-514350">
              <a:buFont typeface="+mj-lt"/>
              <a:buAutoNum type="romanUcPeriod"/>
            </a:pPr>
            <a:endParaRPr lang="en-US" sz="800" dirty="0" smtClean="0"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 Rounded MT Bold" panose="020F0704030504030204" pitchFamily="34" charset="0"/>
            </a:endParaRPr>
          </a:p>
          <a:p>
            <a:pPr marL="514350" indent="-514350">
              <a:buFont typeface="+mj-lt"/>
              <a:buAutoNum type="romanUcPeriod"/>
            </a:pPr>
            <a:r>
              <a:rPr lang="en-US" sz="3600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Rounded MT Bold" panose="020F0704030504030204" pitchFamily="34" charset="0"/>
              </a:rPr>
              <a:t>The Sermon (vv. 24-25a)</a:t>
            </a:r>
            <a:endParaRPr lang="en-US" sz="3600" dirty="0"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 Rounded MT Bold" panose="020F0704030504030204" pitchFamily="34" charset="0"/>
            </a:endParaRPr>
          </a:p>
        </p:txBody>
      </p:sp>
      <p:pic>
        <p:nvPicPr>
          <p:cNvPr id="9" name="Picture 2" descr="http://sharingthegoodnews.files.wordpress.com/2010/02/acts27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97825" y="3511572"/>
            <a:ext cx="1385085" cy="164054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601353431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0" y="0"/>
            <a:ext cx="9144000" cy="646331"/>
          </a:xfrm>
          <a:prstGeom prst="rect">
            <a:avLst/>
          </a:prstGeom>
          <a:noFill/>
          <a:ln>
            <a:noFill/>
          </a:ln>
          <a:effectLst/>
          <a:scene3d>
            <a:camera prst="orthographicFront">
              <a:rot lat="0" lon="0" rev="0"/>
            </a:camera>
            <a:lightRig rig="chilly" dir="t">
              <a:rot lat="0" lon="0" rev="18480000"/>
            </a:lightRig>
          </a:scene3d>
          <a:sp3d prstMaterial="clear">
            <a:bevelT h="63500"/>
          </a:sp3d>
        </p:spPr>
        <p:txBody>
          <a:bodyPr wrap="square" rtlCol="0">
            <a:spAutoFit/>
          </a:bodyPr>
          <a:lstStyle/>
          <a:p>
            <a:pPr marL="857250" indent="-857250" algn="ctr">
              <a:buFont typeface="+mj-lt"/>
              <a:buAutoNum type="romanUcPeriod" startAt="4"/>
            </a:pPr>
            <a:r>
              <a:rPr lang="en-US" sz="3600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Rounded MT Bold" panose="020F0704030504030204" pitchFamily="34" charset="0"/>
              </a:rPr>
              <a:t>The </a:t>
            </a:r>
            <a:r>
              <a:rPr lang="en-US" sz="3600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Rounded MT Bold" panose="020F0704030504030204" pitchFamily="34" charset="0"/>
              </a:rPr>
              <a:t>Sermon (vv. 24-25a</a:t>
            </a:r>
            <a:r>
              <a:rPr lang="en-US" sz="3600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Rounded MT Bold" panose="020F0704030504030204" pitchFamily="34" charset="0"/>
              </a:rPr>
              <a:t>)</a:t>
            </a:r>
            <a:endParaRPr lang="en-US" sz="3600" dirty="0"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 Rounded MT Bold" panose="020F0704030504030204" pitchFamily="34" charset="0"/>
            </a:endParaRPr>
          </a:p>
        </p:txBody>
      </p:sp>
      <p:pic>
        <p:nvPicPr>
          <p:cNvPr id="3" name="Picture 2" descr="http://bibleencyclopedia.com/picturesjpeg/paul_before_felix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63862" y="5325035"/>
            <a:ext cx="1280138" cy="1532965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524435" y="1062318"/>
            <a:ext cx="7624482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Font typeface="+mj-lt"/>
              <a:buAutoNum type="alphaUcPeriod"/>
            </a:pPr>
            <a:r>
              <a:rPr lang="en-US" sz="2400" b="1" u="sng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Requested</a:t>
            </a:r>
            <a:r>
              <a:rPr lang="en-US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 (</a:t>
            </a:r>
            <a:r>
              <a:rPr lang="en-US" sz="2400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v.</a:t>
            </a:r>
            <a:r>
              <a:rPr lang="en-US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 24a)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sz="2400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Why? Wanted to know more about </a:t>
            </a:r>
            <a:r>
              <a:rPr lang="en-US" sz="2400" i="1" u="sng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the</a:t>
            </a:r>
            <a:r>
              <a:rPr lang="en-US" sz="2400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f</a:t>
            </a:r>
            <a:r>
              <a:rPr lang="en-US" sz="2400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aith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sz="2400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Was it genuine interest – thinking of obeying?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sz="2400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Was it curiosity? </a:t>
            </a:r>
          </a:p>
        </p:txBody>
      </p:sp>
    </p:spTree>
    <p:extLst>
      <p:ext uri="{BB962C8B-B14F-4D97-AF65-F5344CB8AC3E}">
        <p14:creationId xmlns:p14="http://schemas.microsoft.com/office/powerpoint/2010/main" val="2663168399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0" y="0"/>
            <a:ext cx="9144000" cy="646331"/>
          </a:xfrm>
          <a:prstGeom prst="rect">
            <a:avLst/>
          </a:prstGeom>
          <a:noFill/>
          <a:ln>
            <a:noFill/>
          </a:ln>
          <a:effectLst/>
          <a:scene3d>
            <a:camera prst="orthographicFront">
              <a:rot lat="0" lon="0" rev="0"/>
            </a:camera>
            <a:lightRig rig="chilly" dir="t">
              <a:rot lat="0" lon="0" rev="18480000"/>
            </a:lightRig>
          </a:scene3d>
          <a:sp3d prstMaterial="clear">
            <a:bevelT h="63500"/>
          </a:sp3d>
        </p:spPr>
        <p:txBody>
          <a:bodyPr wrap="square" rtlCol="0">
            <a:spAutoFit/>
          </a:bodyPr>
          <a:lstStyle/>
          <a:p>
            <a:pPr marL="857250" indent="-857250" algn="ctr">
              <a:buFont typeface="+mj-lt"/>
              <a:buAutoNum type="romanUcPeriod" startAt="4"/>
            </a:pPr>
            <a:r>
              <a:rPr lang="en-US" sz="3600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Rounded MT Bold" panose="020F0704030504030204" pitchFamily="34" charset="0"/>
              </a:rPr>
              <a:t>The </a:t>
            </a:r>
            <a:r>
              <a:rPr lang="en-US" sz="3600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Rounded MT Bold" panose="020F0704030504030204" pitchFamily="34" charset="0"/>
              </a:rPr>
              <a:t>Sermon (vv. 24-25a</a:t>
            </a:r>
            <a:r>
              <a:rPr lang="en-US" sz="3600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Rounded MT Bold" panose="020F0704030504030204" pitchFamily="34" charset="0"/>
              </a:rPr>
              <a:t>)</a:t>
            </a:r>
            <a:endParaRPr lang="en-US" sz="3600" dirty="0"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 Rounded MT Bold" panose="020F0704030504030204" pitchFamily="34" charset="0"/>
            </a:endParaRPr>
          </a:p>
        </p:txBody>
      </p:sp>
      <p:pic>
        <p:nvPicPr>
          <p:cNvPr id="3" name="Picture 2" descr="http://bibleencyclopedia.com/picturesjpeg/paul_before_felix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63862" y="5325035"/>
            <a:ext cx="1280138" cy="1532965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524435" y="1062318"/>
            <a:ext cx="7624482" cy="172354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Font typeface="+mj-lt"/>
              <a:buAutoNum type="alphaUcPeriod"/>
            </a:pPr>
            <a:r>
              <a:rPr lang="en-US" sz="2400" b="1" u="sng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Requested</a:t>
            </a:r>
            <a:r>
              <a:rPr lang="en-US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 (</a:t>
            </a:r>
            <a:r>
              <a:rPr lang="en-US" sz="2400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v.</a:t>
            </a:r>
            <a:r>
              <a:rPr lang="en-US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 24a)</a:t>
            </a:r>
          </a:p>
          <a:p>
            <a:pPr marL="457200" indent="-457200">
              <a:buFont typeface="+mj-lt"/>
              <a:buAutoNum type="alphaUcPeriod"/>
            </a:pPr>
            <a:endParaRPr lang="en-US" sz="10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457200" indent="-457200">
              <a:buFont typeface="+mj-lt"/>
              <a:buAutoNum type="alphaUcPeriod"/>
            </a:pPr>
            <a:r>
              <a:rPr lang="en-US" sz="2400" b="1" u="sng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Concerned the faith in Christ</a:t>
            </a:r>
            <a:r>
              <a:rPr lang="en-US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 (</a:t>
            </a:r>
            <a:r>
              <a:rPr lang="en-US" sz="2400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v.</a:t>
            </a:r>
            <a:r>
              <a:rPr lang="en-US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 24b)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sz="2400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The gospel -  The faith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sz="2400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What it means to believe in Christ</a:t>
            </a:r>
          </a:p>
        </p:txBody>
      </p:sp>
    </p:spTree>
    <p:extLst>
      <p:ext uri="{BB962C8B-B14F-4D97-AF65-F5344CB8AC3E}">
        <p14:creationId xmlns:p14="http://schemas.microsoft.com/office/powerpoint/2010/main" val="1033026010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0" y="0"/>
            <a:ext cx="9144000" cy="646331"/>
          </a:xfrm>
          <a:prstGeom prst="rect">
            <a:avLst/>
          </a:prstGeom>
          <a:noFill/>
          <a:ln>
            <a:noFill/>
          </a:ln>
          <a:effectLst/>
          <a:scene3d>
            <a:camera prst="orthographicFront">
              <a:rot lat="0" lon="0" rev="0"/>
            </a:camera>
            <a:lightRig rig="chilly" dir="t">
              <a:rot lat="0" lon="0" rev="18480000"/>
            </a:lightRig>
          </a:scene3d>
          <a:sp3d prstMaterial="clear">
            <a:bevelT h="63500"/>
          </a:sp3d>
        </p:spPr>
        <p:txBody>
          <a:bodyPr wrap="square" rtlCol="0">
            <a:spAutoFit/>
          </a:bodyPr>
          <a:lstStyle/>
          <a:p>
            <a:pPr marL="857250" indent="-857250" algn="ctr">
              <a:buFont typeface="+mj-lt"/>
              <a:buAutoNum type="romanUcPeriod" startAt="4"/>
            </a:pPr>
            <a:r>
              <a:rPr lang="en-US" sz="3600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Rounded MT Bold" panose="020F0704030504030204" pitchFamily="34" charset="0"/>
              </a:rPr>
              <a:t>The </a:t>
            </a:r>
            <a:r>
              <a:rPr lang="en-US" sz="3600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Rounded MT Bold" panose="020F0704030504030204" pitchFamily="34" charset="0"/>
              </a:rPr>
              <a:t>Sermon (vv. 24-25a</a:t>
            </a:r>
            <a:r>
              <a:rPr lang="en-US" sz="3600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Rounded MT Bold" panose="020F0704030504030204" pitchFamily="34" charset="0"/>
              </a:rPr>
              <a:t>)</a:t>
            </a:r>
            <a:endParaRPr lang="en-US" sz="3600" dirty="0"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 Rounded MT Bold" panose="020F0704030504030204" pitchFamily="34" charset="0"/>
            </a:endParaRPr>
          </a:p>
        </p:txBody>
      </p:sp>
      <p:pic>
        <p:nvPicPr>
          <p:cNvPr id="3" name="Picture 2" descr="http://bibleencyclopedia.com/picturesjpeg/paul_before_felix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63862" y="5325035"/>
            <a:ext cx="1280138" cy="1532965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524435" y="1062318"/>
            <a:ext cx="7624482" cy="298543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Font typeface="+mj-lt"/>
              <a:buAutoNum type="alphaUcPeriod"/>
            </a:pPr>
            <a:r>
              <a:rPr lang="en-US" sz="2400" b="1" u="sng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Requested</a:t>
            </a:r>
            <a:r>
              <a:rPr lang="en-US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 (</a:t>
            </a:r>
            <a:r>
              <a:rPr lang="en-US" sz="2400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v.</a:t>
            </a:r>
            <a:r>
              <a:rPr lang="en-US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 24a)</a:t>
            </a:r>
          </a:p>
          <a:p>
            <a:pPr marL="457200" indent="-457200">
              <a:buFont typeface="+mj-lt"/>
              <a:buAutoNum type="alphaUcPeriod"/>
            </a:pPr>
            <a:endParaRPr lang="en-US" sz="10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457200" indent="-457200">
              <a:buFont typeface="+mj-lt"/>
              <a:buAutoNum type="alphaUcPeriod"/>
            </a:pPr>
            <a:r>
              <a:rPr lang="en-US" sz="2400" b="1" u="sng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Concerned the faith in Christ</a:t>
            </a:r>
            <a:r>
              <a:rPr lang="en-US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 (</a:t>
            </a:r>
            <a:r>
              <a:rPr lang="en-US" sz="2400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v.</a:t>
            </a:r>
            <a:r>
              <a:rPr lang="en-US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 24b)</a:t>
            </a:r>
          </a:p>
          <a:p>
            <a:pPr marL="457200" indent="-457200">
              <a:buFont typeface="+mj-lt"/>
              <a:buAutoNum type="alphaUcPeriod"/>
            </a:pPr>
            <a:endParaRPr lang="en-US" sz="10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457200" indent="-457200">
              <a:buFont typeface="+mj-lt"/>
              <a:buAutoNum type="alphaUcPeriod"/>
            </a:pPr>
            <a:r>
              <a:rPr lang="en-US" sz="2400" b="1" u="sng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The content</a:t>
            </a:r>
            <a:r>
              <a:rPr lang="en-US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 (</a:t>
            </a:r>
            <a:r>
              <a:rPr lang="en-US" sz="2400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v.</a:t>
            </a:r>
            <a:r>
              <a:rPr lang="en-US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 25)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sz="2400" i="1" dirty="0" smtClean="0">
                <a:solidFill>
                  <a:srgbClr val="FFFF9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Righteousness</a:t>
            </a:r>
            <a:r>
              <a:rPr lang="en-US" sz="2400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  - God’s plan for being righteous</a:t>
            </a:r>
          </a:p>
          <a:p>
            <a:pPr marL="1371600" lvl="2" indent="-457200">
              <a:buFont typeface="+mj-lt"/>
              <a:buAutoNum type="alphaLcPeriod"/>
            </a:pPr>
            <a:r>
              <a:rPr lang="en-US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Revealed in the gospel (Rom.1:16-17)</a:t>
            </a:r>
          </a:p>
          <a:p>
            <a:pPr marL="1371600" lvl="2" indent="-457200">
              <a:buFont typeface="+mj-lt"/>
              <a:buAutoNum type="alphaLcPeriod"/>
            </a:pPr>
            <a:r>
              <a:rPr lang="en-US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By faith in Christ (Rom. 3:21-22)</a:t>
            </a:r>
          </a:p>
          <a:p>
            <a:pPr marL="1371600" lvl="2" indent="-457200">
              <a:buFont typeface="+mj-lt"/>
              <a:buAutoNum type="alphaLcPeriod"/>
            </a:pPr>
            <a:r>
              <a:rPr lang="en-US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Requires submission (Rom. 10:1-3)</a:t>
            </a:r>
          </a:p>
        </p:txBody>
      </p:sp>
    </p:spTree>
    <p:extLst>
      <p:ext uri="{BB962C8B-B14F-4D97-AF65-F5344CB8AC3E}">
        <p14:creationId xmlns:p14="http://schemas.microsoft.com/office/powerpoint/2010/main" val="2275283850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0" y="0"/>
            <a:ext cx="9144000" cy="646331"/>
          </a:xfrm>
          <a:prstGeom prst="rect">
            <a:avLst/>
          </a:prstGeom>
          <a:noFill/>
          <a:ln>
            <a:noFill/>
          </a:ln>
          <a:effectLst/>
          <a:scene3d>
            <a:camera prst="orthographicFront">
              <a:rot lat="0" lon="0" rev="0"/>
            </a:camera>
            <a:lightRig rig="chilly" dir="t">
              <a:rot lat="0" lon="0" rev="18480000"/>
            </a:lightRig>
          </a:scene3d>
          <a:sp3d prstMaterial="clear">
            <a:bevelT h="63500"/>
          </a:sp3d>
        </p:spPr>
        <p:txBody>
          <a:bodyPr wrap="square" rtlCol="0">
            <a:spAutoFit/>
          </a:bodyPr>
          <a:lstStyle/>
          <a:p>
            <a:pPr marL="857250" indent="-857250" algn="ctr">
              <a:buFont typeface="+mj-lt"/>
              <a:buAutoNum type="romanUcPeriod" startAt="4"/>
            </a:pPr>
            <a:r>
              <a:rPr lang="en-US" sz="3600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Rounded MT Bold" panose="020F0704030504030204" pitchFamily="34" charset="0"/>
              </a:rPr>
              <a:t>The </a:t>
            </a:r>
            <a:r>
              <a:rPr lang="en-US" sz="3600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Rounded MT Bold" panose="020F0704030504030204" pitchFamily="34" charset="0"/>
              </a:rPr>
              <a:t>Sermon (vv. 24-25a</a:t>
            </a:r>
            <a:r>
              <a:rPr lang="en-US" sz="3600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Rounded MT Bold" panose="020F0704030504030204" pitchFamily="34" charset="0"/>
              </a:rPr>
              <a:t>)</a:t>
            </a:r>
            <a:endParaRPr lang="en-US" sz="3600" dirty="0"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 Rounded MT Bold" panose="020F0704030504030204" pitchFamily="34" charset="0"/>
            </a:endParaRPr>
          </a:p>
        </p:txBody>
      </p:sp>
      <p:pic>
        <p:nvPicPr>
          <p:cNvPr id="3" name="Picture 2" descr="http://bibleencyclopedia.com/picturesjpeg/paul_before_felix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63862" y="5325035"/>
            <a:ext cx="1280138" cy="1532965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524435" y="1062318"/>
            <a:ext cx="7624482" cy="33547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Font typeface="+mj-lt"/>
              <a:buAutoNum type="alphaUcPeriod"/>
            </a:pPr>
            <a:r>
              <a:rPr lang="en-US" sz="2400" b="1" u="sng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Requested</a:t>
            </a:r>
            <a:r>
              <a:rPr lang="en-US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 (</a:t>
            </a:r>
            <a:r>
              <a:rPr lang="en-US" sz="2400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v.</a:t>
            </a:r>
            <a:r>
              <a:rPr lang="en-US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 24a)</a:t>
            </a:r>
          </a:p>
          <a:p>
            <a:pPr marL="457200" indent="-457200">
              <a:buFont typeface="+mj-lt"/>
              <a:buAutoNum type="alphaUcPeriod"/>
            </a:pPr>
            <a:endParaRPr lang="en-US" sz="10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457200" indent="-457200">
              <a:buFont typeface="+mj-lt"/>
              <a:buAutoNum type="alphaUcPeriod"/>
            </a:pPr>
            <a:r>
              <a:rPr lang="en-US" sz="2400" b="1" u="sng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Concerned the faith in Christ</a:t>
            </a:r>
            <a:r>
              <a:rPr lang="en-US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 (</a:t>
            </a:r>
            <a:r>
              <a:rPr lang="en-US" sz="2400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v.</a:t>
            </a:r>
            <a:r>
              <a:rPr lang="en-US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 24b)</a:t>
            </a:r>
          </a:p>
          <a:p>
            <a:pPr marL="457200" indent="-457200">
              <a:buFont typeface="+mj-lt"/>
              <a:buAutoNum type="alphaUcPeriod"/>
            </a:pPr>
            <a:endParaRPr lang="en-US" sz="10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457200" indent="-457200">
              <a:buFont typeface="+mj-lt"/>
              <a:buAutoNum type="alphaUcPeriod"/>
            </a:pPr>
            <a:r>
              <a:rPr lang="en-US" sz="2400" b="1" u="sng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The content</a:t>
            </a:r>
            <a:r>
              <a:rPr lang="en-US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 (</a:t>
            </a:r>
            <a:r>
              <a:rPr lang="en-US" sz="2400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v.</a:t>
            </a:r>
            <a:r>
              <a:rPr lang="en-US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 25)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sz="2400" i="1" dirty="0" smtClean="0">
                <a:solidFill>
                  <a:srgbClr val="FFFF9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Righteousness</a:t>
            </a:r>
            <a:r>
              <a:rPr lang="en-US" sz="2400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  - God’s plan for being righteous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sz="2400" i="1" dirty="0" smtClean="0">
                <a:solidFill>
                  <a:srgbClr val="FFFF9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Self Control </a:t>
            </a:r>
            <a:r>
              <a:rPr lang="en-US" sz="2400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– Submission to God’s will</a:t>
            </a:r>
          </a:p>
          <a:p>
            <a:pPr marL="1371600" lvl="2" indent="-457200">
              <a:buFont typeface="+mj-lt"/>
              <a:buAutoNum type="alphaLcPeriod"/>
            </a:pPr>
            <a:r>
              <a:rPr lang="en-US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Suppress of own will – yielding to will of God</a:t>
            </a:r>
          </a:p>
          <a:p>
            <a:pPr marL="1371600" lvl="2" indent="-457200">
              <a:buFont typeface="+mj-lt"/>
              <a:buAutoNum type="alphaLcPeriod"/>
            </a:pPr>
            <a:r>
              <a:rPr lang="en-US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Abstain &amp; cease sin (i.e. their adultery)</a:t>
            </a:r>
          </a:p>
          <a:p>
            <a:pPr marL="1371600" lvl="2" indent="-457200">
              <a:buFont typeface="+mj-lt"/>
              <a:buAutoNum type="alphaLcPeriod"/>
            </a:pPr>
            <a:r>
              <a:rPr lang="en-US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Faith in Christ involves a dramatic change!</a:t>
            </a:r>
          </a:p>
        </p:txBody>
      </p:sp>
    </p:spTree>
    <p:extLst>
      <p:ext uri="{BB962C8B-B14F-4D97-AF65-F5344CB8AC3E}">
        <p14:creationId xmlns:p14="http://schemas.microsoft.com/office/powerpoint/2010/main" val="1833199124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4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4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4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0" y="0"/>
            <a:ext cx="9144000" cy="646331"/>
          </a:xfrm>
          <a:prstGeom prst="rect">
            <a:avLst/>
          </a:prstGeom>
          <a:noFill/>
          <a:ln>
            <a:noFill/>
          </a:ln>
          <a:effectLst/>
          <a:scene3d>
            <a:camera prst="orthographicFront">
              <a:rot lat="0" lon="0" rev="0"/>
            </a:camera>
            <a:lightRig rig="chilly" dir="t">
              <a:rot lat="0" lon="0" rev="18480000"/>
            </a:lightRig>
          </a:scene3d>
          <a:sp3d prstMaterial="clear">
            <a:bevelT h="63500"/>
          </a:sp3d>
        </p:spPr>
        <p:txBody>
          <a:bodyPr wrap="square" rtlCol="0">
            <a:spAutoFit/>
          </a:bodyPr>
          <a:lstStyle/>
          <a:p>
            <a:pPr marL="857250" indent="-857250" algn="ctr">
              <a:buFont typeface="+mj-lt"/>
              <a:buAutoNum type="romanUcPeriod" startAt="4"/>
            </a:pPr>
            <a:r>
              <a:rPr lang="en-US" sz="3600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Rounded MT Bold" panose="020F0704030504030204" pitchFamily="34" charset="0"/>
              </a:rPr>
              <a:t>The </a:t>
            </a:r>
            <a:r>
              <a:rPr lang="en-US" sz="3600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Rounded MT Bold" panose="020F0704030504030204" pitchFamily="34" charset="0"/>
              </a:rPr>
              <a:t>Sermon (vv. 24-25a</a:t>
            </a:r>
            <a:r>
              <a:rPr lang="en-US" sz="3600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Rounded MT Bold" panose="020F0704030504030204" pitchFamily="34" charset="0"/>
              </a:rPr>
              <a:t>)</a:t>
            </a:r>
            <a:endParaRPr lang="en-US" sz="3600" dirty="0"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 Rounded MT Bold" panose="020F0704030504030204" pitchFamily="34" charset="0"/>
            </a:endParaRPr>
          </a:p>
        </p:txBody>
      </p:sp>
      <p:pic>
        <p:nvPicPr>
          <p:cNvPr id="3" name="Picture 2" descr="http://bibleencyclopedia.com/picturesjpeg/paul_before_felix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63862" y="5325035"/>
            <a:ext cx="1280138" cy="1532965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524435" y="1062318"/>
            <a:ext cx="7624482" cy="33547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Font typeface="+mj-lt"/>
              <a:buAutoNum type="alphaUcPeriod"/>
            </a:pPr>
            <a:r>
              <a:rPr lang="en-US" sz="2400" b="1" u="sng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Requested</a:t>
            </a:r>
            <a:r>
              <a:rPr lang="en-US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 (</a:t>
            </a:r>
            <a:r>
              <a:rPr lang="en-US" sz="2400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v.</a:t>
            </a:r>
            <a:r>
              <a:rPr lang="en-US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 24a)</a:t>
            </a:r>
          </a:p>
          <a:p>
            <a:pPr marL="457200" indent="-457200">
              <a:buFont typeface="+mj-lt"/>
              <a:buAutoNum type="alphaUcPeriod"/>
            </a:pPr>
            <a:endParaRPr lang="en-US" sz="10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457200" indent="-457200">
              <a:buFont typeface="+mj-lt"/>
              <a:buAutoNum type="alphaUcPeriod"/>
            </a:pPr>
            <a:r>
              <a:rPr lang="en-US" sz="2400" b="1" u="sng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Concerned the faith in Christ</a:t>
            </a:r>
            <a:r>
              <a:rPr lang="en-US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 (</a:t>
            </a:r>
            <a:r>
              <a:rPr lang="en-US" sz="2400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v.</a:t>
            </a:r>
            <a:r>
              <a:rPr lang="en-US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 24b)</a:t>
            </a:r>
          </a:p>
          <a:p>
            <a:pPr marL="457200" indent="-457200">
              <a:buFont typeface="+mj-lt"/>
              <a:buAutoNum type="alphaUcPeriod"/>
            </a:pPr>
            <a:endParaRPr lang="en-US" sz="10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457200" indent="-457200">
              <a:buFont typeface="+mj-lt"/>
              <a:buAutoNum type="alphaUcPeriod"/>
            </a:pPr>
            <a:r>
              <a:rPr lang="en-US" sz="2400" b="1" u="sng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The content</a:t>
            </a:r>
            <a:r>
              <a:rPr lang="en-US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 (</a:t>
            </a:r>
            <a:r>
              <a:rPr lang="en-US" sz="2400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v.</a:t>
            </a:r>
            <a:r>
              <a:rPr lang="en-US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 25)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sz="2400" i="1" dirty="0" smtClean="0">
                <a:solidFill>
                  <a:srgbClr val="FFFF9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Righteousness</a:t>
            </a:r>
            <a:r>
              <a:rPr lang="en-US" sz="2400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  - God’s plan for being righteous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sz="2400" i="1" dirty="0" smtClean="0">
                <a:solidFill>
                  <a:srgbClr val="FFFF9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Self Control </a:t>
            </a:r>
            <a:r>
              <a:rPr lang="en-US" sz="2400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– Submission to God’s will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sz="2400" i="1" dirty="0" smtClean="0">
                <a:solidFill>
                  <a:srgbClr val="FFFF9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Judgment to come </a:t>
            </a:r>
            <a:r>
              <a:rPr lang="en-US" sz="2400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– Reason need to be right</a:t>
            </a:r>
          </a:p>
          <a:p>
            <a:pPr marL="1371600" lvl="2" indent="-457200">
              <a:buFont typeface="+mj-lt"/>
              <a:buAutoNum type="alphaLcPeriod"/>
            </a:pPr>
            <a:r>
              <a:rPr lang="en-US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Repent in view of judgment (Acts 17:30-31)</a:t>
            </a:r>
          </a:p>
          <a:p>
            <a:pPr marL="1371600" lvl="2" indent="-457200">
              <a:buFont typeface="+mj-lt"/>
              <a:buAutoNum type="alphaLcPeriod"/>
            </a:pPr>
            <a:r>
              <a:rPr lang="en-US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All will be before the judgment (2 Cor. 5:10)</a:t>
            </a:r>
          </a:p>
        </p:txBody>
      </p:sp>
    </p:spTree>
    <p:extLst>
      <p:ext uri="{BB962C8B-B14F-4D97-AF65-F5344CB8AC3E}">
        <p14:creationId xmlns:p14="http://schemas.microsoft.com/office/powerpoint/2010/main" val="574706293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4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4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4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0" y="0"/>
            <a:ext cx="9144000" cy="646331"/>
          </a:xfrm>
          <a:prstGeom prst="rect">
            <a:avLst/>
          </a:prstGeom>
          <a:noFill/>
          <a:ln>
            <a:noFill/>
          </a:ln>
          <a:effectLst/>
          <a:scene3d>
            <a:camera prst="orthographicFront">
              <a:rot lat="0" lon="0" rev="0"/>
            </a:camera>
            <a:lightRig rig="chilly" dir="t">
              <a:rot lat="0" lon="0" rev="18480000"/>
            </a:lightRig>
          </a:scene3d>
          <a:sp3d prstMaterial="clear">
            <a:bevelT h="63500"/>
          </a:sp3d>
        </p:spPr>
        <p:txBody>
          <a:bodyPr wrap="square" rtlCol="0">
            <a:spAutoFit/>
          </a:bodyPr>
          <a:lstStyle/>
          <a:p>
            <a:pPr marL="857250" indent="-857250" algn="ctr">
              <a:buFont typeface="+mj-lt"/>
              <a:buAutoNum type="romanUcPeriod" startAt="4"/>
            </a:pPr>
            <a:r>
              <a:rPr lang="en-US" sz="3600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Rounded MT Bold" panose="020F0704030504030204" pitchFamily="34" charset="0"/>
              </a:rPr>
              <a:t>The </a:t>
            </a:r>
            <a:r>
              <a:rPr lang="en-US" sz="3600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Rounded MT Bold" panose="020F0704030504030204" pitchFamily="34" charset="0"/>
              </a:rPr>
              <a:t>Sermon (vv. 24-25a</a:t>
            </a:r>
            <a:r>
              <a:rPr lang="en-US" sz="3600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Rounded MT Bold" panose="020F0704030504030204" pitchFamily="34" charset="0"/>
              </a:rPr>
              <a:t>)</a:t>
            </a:r>
            <a:endParaRPr lang="en-US" sz="3600" dirty="0"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 Rounded MT Bold" panose="020F0704030504030204" pitchFamily="34" charset="0"/>
            </a:endParaRPr>
          </a:p>
        </p:txBody>
      </p:sp>
      <p:pic>
        <p:nvPicPr>
          <p:cNvPr id="3" name="Picture 2" descr="http://bibleencyclopedia.com/picturesjpeg/paul_before_felix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63862" y="5325035"/>
            <a:ext cx="1280138" cy="1532965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524435" y="1062318"/>
            <a:ext cx="7624482" cy="31393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Font typeface="+mj-lt"/>
              <a:buAutoNum type="alphaUcPeriod"/>
            </a:pPr>
            <a:r>
              <a:rPr lang="en-US" sz="2400" b="1" u="sng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Requested</a:t>
            </a:r>
            <a:r>
              <a:rPr lang="en-US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 (</a:t>
            </a:r>
            <a:r>
              <a:rPr lang="en-US" sz="2400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v.</a:t>
            </a:r>
            <a:r>
              <a:rPr lang="en-US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 24a)</a:t>
            </a:r>
          </a:p>
          <a:p>
            <a:pPr marL="457200" indent="-457200">
              <a:buFont typeface="+mj-lt"/>
              <a:buAutoNum type="alphaUcPeriod"/>
            </a:pPr>
            <a:endParaRPr lang="en-US" sz="10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457200" indent="-457200">
              <a:buFont typeface="+mj-lt"/>
              <a:buAutoNum type="alphaUcPeriod"/>
            </a:pPr>
            <a:r>
              <a:rPr lang="en-US" sz="2400" b="1" u="sng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Concerned the faith in Christ</a:t>
            </a:r>
            <a:r>
              <a:rPr lang="en-US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 (</a:t>
            </a:r>
            <a:r>
              <a:rPr lang="en-US" sz="2400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v.</a:t>
            </a:r>
            <a:r>
              <a:rPr lang="en-US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 24b)</a:t>
            </a:r>
          </a:p>
          <a:p>
            <a:pPr marL="457200" indent="-457200">
              <a:buFont typeface="+mj-lt"/>
              <a:buAutoNum type="alphaUcPeriod"/>
            </a:pPr>
            <a:endParaRPr lang="en-US" sz="10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457200" indent="-457200">
              <a:buFont typeface="+mj-lt"/>
              <a:buAutoNum type="alphaUcPeriod"/>
            </a:pPr>
            <a:r>
              <a:rPr lang="en-US" sz="2400" b="1" u="sng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The content</a:t>
            </a:r>
            <a:r>
              <a:rPr lang="en-US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 (</a:t>
            </a:r>
            <a:r>
              <a:rPr lang="en-US" sz="2400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v.</a:t>
            </a:r>
            <a:r>
              <a:rPr lang="en-US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 25)</a:t>
            </a:r>
          </a:p>
          <a:p>
            <a:pPr marL="457200" indent="-457200">
              <a:buFont typeface="+mj-lt"/>
              <a:buAutoNum type="alphaUcPeriod"/>
            </a:pPr>
            <a:endParaRPr lang="en-US" sz="10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457200" indent="-457200">
              <a:buFont typeface="+mj-lt"/>
              <a:buAutoNum type="alphaUcPeriod"/>
            </a:pPr>
            <a:r>
              <a:rPr lang="en-US" sz="2400" b="1" u="sng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Boldness of Paul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sz="2400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Addressing a couple in adultery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sz="2400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Addressing one who had power to release or execute</a:t>
            </a:r>
            <a:endParaRPr lang="en-US" sz="24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52136566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/>
          <p:cNvSpPr/>
          <p:nvPr/>
        </p:nvSpPr>
        <p:spPr>
          <a:xfrm>
            <a:off x="1807729" y="116559"/>
            <a:ext cx="5609228" cy="1107996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6600" dirty="0" smtClean="0">
                <a:ln w="0"/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obo" panose="020B0500000000000000" pitchFamily="34" charset="0"/>
              </a:rPr>
              <a:t>Paul Before Felix</a:t>
            </a:r>
            <a:endParaRPr lang="en-US" sz="6600" dirty="0">
              <a:ln w="0"/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Hobo" panose="020B0500000000000000" pitchFamily="34" charset="0"/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6314533" y="5389602"/>
            <a:ext cx="1875835" cy="769441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4400" dirty="0" smtClean="0">
                <a:ln w="0"/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obo" panose="020B0500000000000000" pitchFamily="34" charset="0"/>
              </a:rPr>
              <a:t>Acts 24</a:t>
            </a:r>
            <a:endParaRPr lang="en-US" sz="4400" dirty="0">
              <a:ln w="0"/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Hobo" panose="020B0500000000000000" pitchFamily="34" charset="0"/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282388" y="1465730"/>
            <a:ext cx="6333565" cy="33547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14350" indent="-514350">
              <a:buFont typeface="+mj-lt"/>
              <a:buAutoNum type="romanUcPeriod"/>
            </a:pPr>
            <a:r>
              <a:rPr lang="en-US" sz="3600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Rounded MT Bold" panose="020F0704030504030204" pitchFamily="34" charset="0"/>
              </a:rPr>
              <a:t>The Charge (vv. 1-9)</a:t>
            </a:r>
          </a:p>
          <a:p>
            <a:pPr marL="514350" indent="-514350">
              <a:buFont typeface="+mj-lt"/>
              <a:buAutoNum type="romanUcPeriod"/>
            </a:pPr>
            <a:endParaRPr lang="en-US" sz="800" dirty="0" smtClean="0"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 Rounded MT Bold" panose="020F0704030504030204" pitchFamily="34" charset="0"/>
            </a:endParaRPr>
          </a:p>
          <a:p>
            <a:pPr marL="514350" indent="-514350">
              <a:buFont typeface="+mj-lt"/>
              <a:buAutoNum type="romanUcPeriod"/>
            </a:pPr>
            <a:r>
              <a:rPr lang="en-US" sz="3600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Rounded MT Bold" panose="020F0704030504030204" pitchFamily="34" charset="0"/>
              </a:rPr>
              <a:t>The Defense (vv. 10-21)</a:t>
            </a:r>
          </a:p>
          <a:p>
            <a:pPr marL="514350" indent="-514350">
              <a:buFont typeface="+mj-lt"/>
              <a:buAutoNum type="romanUcPeriod"/>
            </a:pPr>
            <a:endParaRPr lang="en-US" sz="800" dirty="0" smtClean="0"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 Rounded MT Bold" panose="020F0704030504030204" pitchFamily="34" charset="0"/>
            </a:endParaRPr>
          </a:p>
          <a:p>
            <a:pPr marL="514350" indent="-514350">
              <a:buFont typeface="+mj-lt"/>
              <a:buAutoNum type="romanUcPeriod"/>
            </a:pPr>
            <a:r>
              <a:rPr lang="en-US" sz="3600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Rounded MT Bold" panose="020F0704030504030204" pitchFamily="34" charset="0"/>
              </a:rPr>
              <a:t>The Delay (vv. 22-23)</a:t>
            </a:r>
          </a:p>
          <a:p>
            <a:pPr marL="514350" indent="-514350">
              <a:buFont typeface="+mj-lt"/>
              <a:buAutoNum type="romanUcPeriod"/>
            </a:pPr>
            <a:endParaRPr lang="en-US" sz="800" dirty="0" smtClean="0"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 Rounded MT Bold" panose="020F0704030504030204" pitchFamily="34" charset="0"/>
            </a:endParaRPr>
          </a:p>
          <a:p>
            <a:pPr marL="514350" indent="-514350">
              <a:buFont typeface="+mj-lt"/>
              <a:buAutoNum type="romanUcPeriod"/>
            </a:pPr>
            <a:r>
              <a:rPr lang="en-US" sz="3600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Rounded MT Bold" panose="020F0704030504030204" pitchFamily="34" charset="0"/>
              </a:rPr>
              <a:t>The Sermon (vv. 24-25a)</a:t>
            </a:r>
          </a:p>
          <a:p>
            <a:pPr marL="514350" indent="-514350">
              <a:buFont typeface="+mj-lt"/>
              <a:buAutoNum type="romanUcPeriod"/>
            </a:pPr>
            <a:endParaRPr lang="en-US" sz="800" dirty="0" smtClean="0"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 Rounded MT Bold" panose="020F0704030504030204" pitchFamily="34" charset="0"/>
            </a:endParaRPr>
          </a:p>
          <a:p>
            <a:pPr marL="514350" indent="-514350">
              <a:buFont typeface="+mj-lt"/>
              <a:buAutoNum type="romanUcPeriod"/>
            </a:pPr>
            <a:r>
              <a:rPr lang="en-US" sz="3600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Rounded MT Bold" panose="020F0704030504030204" pitchFamily="34" charset="0"/>
              </a:rPr>
              <a:t>The Wait (vv. 25b-27)</a:t>
            </a:r>
            <a:endParaRPr lang="en-US" sz="3600" dirty="0"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 Rounded MT Bold" panose="020F0704030504030204" pitchFamily="34" charset="0"/>
            </a:endParaRPr>
          </a:p>
        </p:txBody>
      </p:sp>
      <p:pic>
        <p:nvPicPr>
          <p:cNvPr id="9" name="Picture 2" descr="http://sharingthegoodnews.files.wordpress.com/2010/02/acts27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97825" y="3511572"/>
            <a:ext cx="1385085" cy="164054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69158092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http://bibleencyclopedia.com/picturesjpeg/paul_before_felix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63862" y="5325035"/>
            <a:ext cx="1280138" cy="1532965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TextBox 4"/>
          <p:cNvSpPr txBox="1"/>
          <p:nvPr/>
        </p:nvSpPr>
        <p:spPr>
          <a:xfrm>
            <a:off x="0" y="0"/>
            <a:ext cx="9144000" cy="646331"/>
          </a:xfrm>
          <a:prstGeom prst="rect">
            <a:avLst/>
          </a:prstGeom>
          <a:noFill/>
          <a:ln>
            <a:noFill/>
          </a:ln>
          <a:effectLst/>
          <a:scene3d>
            <a:camera prst="orthographicFront">
              <a:rot lat="0" lon="0" rev="0"/>
            </a:camera>
            <a:lightRig rig="chilly" dir="t">
              <a:rot lat="0" lon="0" rev="18480000"/>
            </a:lightRig>
          </a:scene3d>
          <a:sp3d prstMaterial="clear">
            <a:bevelT h="63500"/>
          </a:sp3d>
        </p:spPr>
        <p:txBody>
          <a:bodyPr wrap="square" rtlCol="0">
            <a:spAutoFit/>
          </a:bodyPr>
          <a:lstStyle/>
          <a:p>
            <a:pPr marL="857250" indent="-857250" algn="ctr">
              <a:buFont typeface="+mj-lt"/>
              <a:buAutoNum type="romanUcPeriod" startAt="5"/>
            </a:pPr>
            <a:r>
              <a:rPr lang="en-US" sz="3600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Rounded MT Bold" panose="020F0704030504030204" pitchFamily="34" charset="0"/>
              </a:rPr>
              <a:t>The </a:t>
            </a:r>
            <a:r>
              <a:rPr lang="en-US" sz="3600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Rounded MT Bold" panose="020F0704030504030204" pitchFamily="34" charset="0"/>
              </a:rPr>
              <a:t>Wait (vv. 25b-27)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24435" y="1062318"/>
            <a:ext cx="7624482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Font typeface="+mj-lt"/>
              <a:buAutoNum type="alphaUcPeriod"/>
            </a:pPr>
            <a:r>
              <a:rPr lang="en-US" sz="2400" b="1" u="sng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Was afraid</a:t>
            </a:r>
            <a:r>
              <a:rPr lang="en-US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 (</a:t>
            </a:r>
            <a:r>
              <a:rPr lang="en-US" sz="2400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v.</a:t>
            </a:r>
            <a:r>
              <a:rPr lang="en-US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 25b)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sz="2400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“Trembled” (KJV), “Terrified” (ASV)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sz="2400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Saw the truth and it scared him!</a:t>
            </a:r>
          </a:p>
        </p:txBody>
      </p:sp>
    </p:spTree>
    <p:extLst>
      <p:ext uri="{BB962C8B-B14F-4D97-AF65-F5344CB8AC3E}">
        <p14:creationId xmlns:p14="http://schemas.microsoft.com/office/powerpoint/2010/main" val="3604478104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http://bibleencyclopedia.com/picturesjpeg/paul_before_felix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63862" y="5325035"/>
            <a:ext cx="1280138" cy="1532965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TextBox 4"/>
          <p:cNvSpPr txBox="1"/>
          <p:nvPr/>
        </p:nvSpPr>
        <p:spPr>
          <a:xfrm>
            <a:off x="0" y="0"/>
            <a:ext cx="9144000" cy="646331"/>
          </a:xfrm>
          <a:prstGeom prst="rect">
            <a:avLst/>
          </a:prstGeom>
          <a:noFill/>
          <a:ln>
            <a:noFill/>
          </a:ln>
          <a:effectLst/>
          <a:scene3d>
            <a:camera prst="orthographicFront">
              <a:rot lat="0" lon="0" rev="0"/>
            </a:camera>
            <a:lightRig rig="chilly" dir="t">
              <a:rot lat="0" lon="0" rev="18480000"/>
            </a:lightRig>
          </a:scene3d>
          <a:sp3d prstMaterial="clear">
            <a:bevelT h="63500"/>
          </a:sp3d>
        </p:spPr>
        <p:txBody>
          <a:bodyPr wrap="square" rtlCol="0">
            <a:spAutoFit/>
          </a:bodyPr>
          <a:lstStyle/>
          <a:p>
            <a:pPr marL="857250" indent="-857250" algn="ctr">
              <a:buFont typeface="+mj-lt"/>
              <a:buAutoNum type="romanUcPeriod" startAt="5"/>
            </a:pPr>
            <a:r>
              <a:rPr lang="en-US" sz="3600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Rounded MT Bold" panose="020F0704030504030204" pitchFamily="34" charset="0"/>
              </a:rPr>
              <a:t>The </a:t>
            </a:r>
            <a:r>
              <a:rPr lang="en-US" sz="3600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Rounded MT Bold" panose="020F0704030504030204" pitchFamily="34" charset="0"/>
              </a:rPr>
              <a:t>Wait (vv. 25b-27)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24435" y="1062318"/>
            <a:ext cx="7624482" cy="20928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Font typeface="+mj-lt"/>
              <a:buAutoNum type="alphaUcPeriod"/>
            </a:pPr>
            <a:r>
              <a:rPr lang="en-US" sz="2400" b="1" u="sng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Was afraid</a:t>
            </a:r>
            <a:r>
              <a:rPr lang="en-US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 (</a:t>
            </a:r>
            <a:r>
              <a:rPr lang="en-US" sz="2400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v.</a:t>
            </a:r>
            <a:r>
              <a:rPr lang="en-US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 25b)</a:t>
            </a:r>
          </a:p>
          <a:p>
            <a:pPr marL="457200" indent="-457200">
              <a:buFont typeface="+mj-lt"/>
              <a:buAutoNum type="alphaUcPeriod"/>
            </a:pPr>
            <a:endParaRPr lang="en-US" sz="10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457200" indent="-457200">
              <a:buFont typeface="+mj-lt"/>
              <a:buAutoNum type="alphaUcPeriod"/>
            </a:pPr>
            <a:r>
              <a:rPr lang="en-US" sz="2400" b="1" u="sng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Waited for convenient time</a:t>
            </a:r>
            <a:r>
              <a:rPr lang="en-US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 (</a:t>
            </a:r>
            <a:r>
              <a:rPr lang="en-US" sz="2400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v.</a:t>
            </a:r>
            <a:r>
              <a:rPr lang="en-US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 25b)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sz="2400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Postponed – put it off – delayed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sz="2400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“When the time is right”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sz="2400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No evidence ever found that time</a:t>
            </a:r>
          </a:p>
        </p:txBody>
      </p:sp>
    </p:spTree>
    <p:extLst>
      <p:ext uri="{BB962C8B-B14F-4D97-AF65-F5344CB8AC3E}">
        <p14:creationId xmlns:p14="http://schemas.microsoft.com/office/powerpoint/2010/main" val="241848522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http://bibleencyclopedia.com/picturesjpeg/paul_before_felix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63862" y="5325035"/>
            <a:ext cx="1280138" cy="1532965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TextBox 4"/>
          <p:cNvSpPr txBox="1"/>
          <p:nvPr/>
        </p:nvSpPr>
        <p:spPr>
          <a:xfrm>
            <a:off x="0" y="0"/>
            <a:ext cx="9144000" cy="646331"/>
          </a:xfrm>
          <a:prstGeom prst="rect">
            <a:avLst/>
          </a:prstGeom>
          <a:noFill/>
          <a:ln>
            <a:noFill/>
          </a:ln>
          <a:effectLst/>
          <a:scene3d>
            <a:camera prst="orthographicFront">
              <a:rot lat="0" lon="0" rev="0"/>
            </a:camera>
            <a:lightRig rig="chilly" dir="t">
              <a:rot lat="0" lon="0" rev="18480000"/>
            </a:lightRig>
          </a:scene3d>
          <a:sp3d prstMaterial="clear">
            <a:bevelT h="63500"/>
          </a:sp3d>
        </p:spPr>
        <p:txBody>
          <a:bodyPr wrap="square" rtlCol="0">
            <a:spAutoFit/>
          </a:bodyPr>
          <a:lstStyle/>
          <a:p>
            <a:pPr marL="857250" indent="-857250" algn="ctr">
              <a:buFont typeface="+mj-lt"/>
              <a:buAutoNum type="romanUcPeriod" startAt="5"/>
            </a:pPr>
            <a:r>
              <a:rPr lang="en-US" sz="3600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Rounded MT Bold" panose="020F0704030504030204" pitchFamily="34" charset="0"/>
              </a:rPr>
              <a:t>The </a:t>
            </a:r>
            <a:r>
              <a:rPr lang="en-US" sz="3600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Rounded MT Bold" panose="020F0704030504030204" pitchFamily="34" charset="0"/>
              </a:rPr>
              <a:t>Wait (vv. 25b-27)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24435" y="1062318"/>
            <a:ext cx="7624482" cy="261610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Font typeface="+mj-lt"/>
              <a:buAutoNum type="alphaUcPeriod"/>
            </a:pPr>
            <a:r>
              <a:rPr lang="en-US" sz="2400" b="1" u="sng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Was afraid</a:t>
            </a:r>
            <a:r>
              <a:rPr lang="en-US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 (</a:t>
            </a:r>
            <a:r>
              <a:rPr lang="en-US" sz="2400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v.</a:t>
            </a:r>
            <a:r>
              <a:rPr lang="en-US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 25b)</a:t>
            </a:r>
          </a:p>
          <a:p>
            <a:pPr marL="457200" indent="-457200">
              <a:buFont typeface="+mj-lt"/>
              <a:buAutoNum type="alphaUcPeriod"/>
            </a:pPr>
            <a:endParaRPr lang="en-US" sz="10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457200" indent="-457200">
              <a:buFont typeface="+mj-lt"/>
              <a:buAutoNum type="alphaUcPeriod"/>
            </a:pPr>
            <a:r>
              <a:rPr lang="en-US" sz="2400" b="1" u="sng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Waited for convenient time</a:t>
            </a:r>
            <a:r>
              <a:rPr lang="en-US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 (</a:t>
            </a:r>
            <a:r>
              <a:rPr lang="en-US" sz="2400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v.</a:t>
            </a:r>
            <a:r>
              <a:rPr lang="en-US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 25b)</a:t>
            </a:r>
          </a:p>
          <a:p>
            <a:pPr marL="457200" indent="-457200">
              <a:buFont typeface="+mj-lt"/>
              <a:buAutoNum type="alphaUcPeriod"/>
            </a:pPr>
            <a:endParaRPr lang="en-US" sz="10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457200" indent="-457200">
              <a:buFont typeface="+mj-lt"/>
              <a:buAutoNum type="alphaUcPeriod"/>
            </a:pPr>
            <a:r>
              <a:rPr lang="en-US" sz="2400" b="1" u="sng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While he waited</a:t>
            </a:r>
            <a:r>
              <a:rPr lang="en-US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 (vv. 26-27)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sz="2400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Hoped for a bribe (</a:t>
            </a:r>
            <a:r>
              <a:rPr lang="en-US" sz="2400" i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v.</a:t>
            </a:r>
            <a:r>
              <a:rPr lang="en-US" sz="2400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 26)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sz="2400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Talked often with Paul (</a:t>
            </a:r>
            <a:r>
              <a:rPr lang="en-US" sz="2400" i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v.</a:t>
            </a:r>
            <a:r>
              <a:rPr lang="en-US" sz="2400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 26)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sz="2400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Left Paul bound (</a:t>
            </a:r>
            <a:r>
              <a:rPr lang="en-US" sz="2400" i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v.</a:t>
            </a:r>
            <a:r>
              <a:rPr lang="en-US" sz="2400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 27)</a:t>
            </a:r>
          </a:p>
        </p:txBody>
      </p:sp>
    </p:spTree>
    <p:extLst>
      <p:ext uri="{BB962C8B-B14F-4D97-AF65-F5344CB8AC3E}">
        <p14:creationId xmlns:p14="http://schemas.microsoft.com/office/powerpoint/2010/main" val="4017837233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/>
          <p:cNvSpPr/>
          <p:nvPr/>
        </p:nvSpPr>
        <p:spPr>
          <a:xfrm>
            <a:off x="1807729" y="116559"/>
            <a:ext cx="5609228" cy="1107996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6600" dirty="0" smtClean="0">
                <a:ln w="0"/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obo" panose="020B0500000000000000" pitchFamily="34" charset="0"/>
              </a:rPr>
              <a:t>Paul Before Felix</a:t>
            </a:r>
            <a:endParaRPr lang="en-US" sz="6600" dirty="0">
              <a:ln w="0"/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Hobo" panose="020B0500000000000000" pitchFamily="34" charset="0"/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6314533" y="5389602"/>
            <a:ext cx="1875835" cy="769441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4400" dirty="0" smtClean="0">
                <a:ln w="0"/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obo" panose="020B0500000000000000" pitchFamily="34" charset="0"/>
              </a:rPr>
              <a:t>Acts 24</a:t>
            </a:r>
            <a:endParaRPr lang="en-US" sz="4400" dirty="0">
              <a:ln w="0"/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Hobo" panose="020B0500000000000000" pitchFamily="34" charset="0"/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282388" y="1465730"/>
            <a:ext cx="6333565" cy="33547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14350" indent="-514350">
              <a:buFont typeface="+mj-lt"/>
              <a:buAutoNum type="romanUcPeriod"/>
            </a:pPr>
            <a:r>
              <a:rPr lang="en-US" sz="3600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Rounded MT Bold" panose="020F0704030504030204" pitchFamily="34" charset="0"/>
              </a:rPr>
              <a:t>The Charge (vv. 1-9)</a:t>
            </a:r>
          </a:p>
          <a:p>
            <a:pPr marL="514350" indent="-514350">
              <a:buFont typeface="+mj-lt"/>
              <a:buAutoNum type="romanUcPeriod"/>
            </a:pPr>
            <a:endParaRPr lang="en-US" sz="800" dirty="0" smtClean="0"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 Rounded MT Bold" panose="020F0704030504030204" pitchFamily="34" charset="0"/>
            </a:endParaRPr>
          </a:p>
          <a:p>
            <a:pPr marL="514350" indent="-514350">
              <a:buFont typeface="+mj-lt"/>
              <a:buAutoNum type="romanUcPeriod"/>
            </a:pPr>
            <a:r>
              <a:rPr lang="en-US" sz="3600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Rounded MT Bold" panose="020F0704030504030204" pitchFamily="34" charset="0"/>
              </a:rPr>
              <a:t>The Defense (vv. 10-21)</a:t>
            </a:r>
          </a:p>
          <a:p>
            <a:pPr marL="514350" indent="-514350">
              <a:buFont typeface="+mj-lt"/>
              <a:buAutoNum type="romanUcPeriod"/>
            </a:pPr>
            <a:endParaRPr lang="en-US" sz="800" dirty="0" smtClean="0"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 Rounded MT Bold" panose="020F0704030504030204" pitchFamily="34" charset="0"/>
            </a:endParaRPr>
          </a:p>
          <a:p>
            <a:pPr marL="514350" indent="-514350">
              <a:buFont typeface="+mj-lt"/>
              <a:buAutoNum type="romanUcPeriod"/>
            </a:pPr>
            <a:r>
              <a:rPr lang="en-US" sz="3600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Rounded MT Bold" panose="020F0704030504030204" pitchFamily="34" charset="0"/>
              </a:rPr>
              <a:t>The Delay (vv. 22-23)</a:t>
            </a:r>
          </a:p>
          <a:p>
            <a:pPr marL="514350" indent="-514350">
              <a:buFont typeface="+mj-lt"/>
              <a:buAutoNum type="romanUcPeriod"/>
            </a:pPr>
            <a:endParaRPr lang="en-US" sz="800" dirty="0" smtClean="0"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 Rounded MT Bold" panose="020F0704030504030204" pitchFamily="34" charset="0"/>
            </a:endParaRPr>
          </a:p>
          <a:p>
            <a:pPr marL="514350" indent="-514350">
              <a:buFont typeface="+mj-lt"/>
              <a:buAutoNum type="romanUcPeriod"/>
            </a:pPr>
            <a:r>
              <a:rPr lang="en-US" sz="3600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Rounded MT Bold" panose="020F0704030504030204" pitchFamily="34" charset="0"/>
              </a:rPr>
              <a:t>The Sermon (vv. 24-25a)</a:t>
            </a:r>
          </a:p>
          <a:p>
            <a:pPr marL="514350" indent="-514350">
              <a:buFont typeface="+mj-lt"/>
              <a:buAutoNum type="romanUcPeriod"/>
            </a:pPr>
            <a:endParaRPr lang="en-US" sz="800" dirty="0" smtClean="0"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 Rounded MT Bold" panose="020F0704030504030204" pitchFamily="34" charset="0"/>
            </a:endParaRPr>
          </a:p>
          <a:p>
            <a:pPr marL="514350" indent="-514350">
              <a:buFont typeface="+mj-lt"/>
              <a:buAutoNum type="romanUcPeriod"/>
            </a:pPr>
            <a:r>
              <a:rPr lang="en-US" sz="3600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Rounded MT Bold" panose="020F0704030504030204" pitchFamily="34" charset="0"/>
              </a:rPr>
              <a:t>The Wait (vv. 25b-27)</a:t>
            </a:r>
            <a:endParaRPr lang="en-US" sz="3600" dirty="0"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 Rounded MT Bold" panose="020F0704030504030204" pitchFamily="34" charset="0"/>
            </a:endParaRPr>
          </a:p>
        </p:txBody>
      </p:sp>
      <p:pic>
        <p:nvPicPr>
          <p:cNvPr id="9" name="Picture 2" descr="http://sharingthegoodnews.files.wordpress.com/2010/02/acts27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97825" y="3511572"/>
            <a:ext cx="1385085" cy="164054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345550300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Slice">
  <a:themeElements>
    <a:clrScheme name="Slice">
      <a:dk1>
        <a:sysClr val="windowText" lastClr="000000"/>
      </a:dk1>
      <a:lt1>
        <a:sysClr val="window" lastClr="FFFFFF"/>
      </a:lt1>
      <a:dk2>
        <a:srgbClr val="146194"/>
      </a:dk2>
      <a:lt2>
        <a:srgbClr val="76DBF4"/>
      </a:lt2>
      <a:accent1>
        <a:srgbClr val="052F61"/>
      </a:accent1>
      <a:accent2>
        <a:srgbClr val="A50E82"/>
      </a:accent2>
      <a:accent3>
        <a:srgbClr val="14967C"/>
      </a:accent3>
      <a:accent4>
        <a:srgbClr val="6A9E1F"/>
      </a:accent4>
      <a:accent5>
        <a:srgbClr val="E87D37"/>
      </a:accent5>
      <a:accent6>
        <a:srgbClr val="C62324"/>
      </a:accent6>
      <a:hlink>
        <a:srgbClr val="0D2E46"/>
      </a:hlink>
      <a:folHlink>
        <a:srgbClr val="356A95"/>
      </a:folHlink>
    </a:clrScheme>
    <a:fontScheme name="Slice">
      <a:maj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Slice">
      <a:fillStyleLst>
        <a:solidFill>
          <a:schemeClr val="phClr"/>
        </a:solidFill>
        <a:gradFill rotWithShape="1">
          <a:gsLst>
            <a:gs pos="0">
              <a:schemeClr val="phClr">
                <a:tint val="62000"/>
                <a:hueMod val="94000"/>
                <a:satMod val="140000"/>
                <a:lumMod val="110000"/>
              </a:schemeClr>
            </a:gs>
            <a:gs pos="100000">
              <a:schemeClr val="phClr">
                <a:tint val="84000"/>
                <a:satMod val="16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8000"/>
                <a:hueMod val="94000"/>
                <a:satMod val="130000"/>
                <a:lumMod val="138000"/>
              </a:schemeClr>
            </a:gs>
            <a:gs pos="100000">
              <a:schemeClr val="phClr">
                <a:shade val="94000"/>
                <a:lumMod val="88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>
              <a:tint val="76000"/>
              <a:alpha val="60000"/>
              <a:hueMod val="94000"/>
            </a:schemeClr>
          </a:solidFill>
          <a:prstDash val="solid"/>
        </a:ln>
        <a:ln w="12700" cap="rnd" cmpd="sng" algn="ctr">
          <a:solidFill>
            <a:schemeClr val="phClr">
              <a:hueMod val="94000"/>
            </a:schemeClr>
          </a:solidFill>
          <a:prstDash val="solid"/>
        </a:ln>
        <a:ln w="2857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innerShdw blurRad="25400" dist="12700" dir="13500000">
              <a:srgbClr val="000000">
                <a:alpha val="45000"/>
              </a:srgbClr>
            </a:innerShdw>
          </a:effectLst>
        </a:effectStyle>
        <a:effectStyle>
          <a:effectLst>
            <a:outerShdw blurRad="50800" dist="38100" dir="5400000" rotWithShape="0">
              <a:srgbClr val="000000">
                <a:alpha val="46000"/>
              </a:srgbClr>
            </a:outerShdw>
          </a:effectLst>
          <a:scene3d>
            <a:camera prst="orthographicFront">
              <a:rot lat="0" lon="0" rev="0"/>
            </a:camera>
            <a:lightRig rig="threePt" dir="t"/>
          </a:scene3d>
          <a:sp3d prstMaterial="plastic">
            <a:bevelT w="25400" h="25400"/>
          </a:sp3d>
        </a:effectStyle>
      </a:effectStyleLst>
      <a:bgFillStyleLst>
        <a:solidFill>
          <a:schemeClr val="phClr"/>
        </a:solidFill>
        <a:gradFill rotWithShape="1">
          <a:gsLst>
            <a:gs pos="10000">
              <a:schemeClr val="phClr">
                <a:tint val="97000"/>
                <a:hueMod val="92000"/>
                <a:satMod val="169000"/>
                <a:lumMod val="164000"/>
              </a:schemeClr>
            </a:gs>
            <a:gs pos="100000">
              <a:schemeClr val="phClr">
                <a:shade val="96000"/>
                <a:satMod val="120000"/>
                <a:lumMod val="90000"/>
              </a:schemeClr>
            </a:gs>
          </a:gsLst>
          <a:lin ang="6120000" scaled="1"/>
        </a:gradFill>
        <a:gradFill rotWithShape="1">
          <a:gsLst>
            <a:gs pos="0">
              <a:schemeClr val="phClr">
                <a:tint val="97000"/>
                <a:hueMod val="92000"/>
                <a:satMod val="169000"/>
                <a:lumMod val="164000"/>
              </a:schemeClr>
            </a:gs>
            <a:gs pos="100000">
              <a:schemeClr val="phClr">
                <a:shade val="96000"/>
                <a:satMod val="120000"/>
                <a:lumMod val="90000"/>
              </a:schemeClr>
            </a:gs>
          </a:gsLst>
          <a:path path="circle">
            <a:fillToRect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Slice" id="{0507925B-6AC9-4358-8E18-C330545D08F8}" vid="{13FEC7C6-62A9-40C4-99D2-581AACACAA2F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Slice</Template>
  <TotalTime>1008</TotalTime>
  <Words>1367</Words>
  <Application>Microsoft Office PowerPoint</Application>
  <PresentationFormat>On-screen Show (4:3)</PresentationFormat>
  <Paragraphs>230</Paragraphs>
  <Slides>29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7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29</vt:i4>
      </vt:variant>
    </vt:vector>
  </HeadingPairs>
  <TitlesOfParts>
    <vt:vector size="37" baseType="lpstr">
      <vt:lpstr>Arial</vt:lpstr>
      <vt:lpstr>Arial Narrow</vt:lpstr>
      <vt:lpstr>Arial Rounded MT Bold</vt:lpstr>
      <vt:lpstr>Century Gothic</vt:lpstr>
      <vt:lpstr>Hobo</vt:lpstr>
      <vt:lpstr>Wingdings</vt:lpstr>
      <vt:lpstr>Wingdings 3</vt:lpstr>
      <vt:lpstr>Slice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Donnie V. Rader</dc:creator>
  <cp:lastModifiedBy>Donnie V. Rader</cp:lastModifiedBy>
  <cp:revision>29</cp:revision>
  <dcterms:created xsi:type="dcterms:W3CDTF">2014-06-27T04:35:49Z</dcterms:created>
  <dcterms:modified xsi:type="dcterms:W3CDTF">2014-08-07T16:07:59Z</dcterms:modified>
</cp:coreProperties>
</file>