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4" r:id="rId2"/>
    <p:sldMasterId id="2147483696" r:id="rId3"/>
    <p:sldMasterId id="2147483708" r:id="rId4"/>
    <p:sldMasterId id="2147483720" r:id="rId5"/>
  </p:sldMasterIdLst>
  <p:notesMasterIdLst>
    <p:notesMasterId r:id="rId28"/>
  </p:notesMasterIdLst>
  <p:handoutMasterIdLst>
    <p:handoutMasterId r:id="rId29"/>
  </p:handoutMasterIdLst>
  <p:sldIdLst>
    <p:sldId id="263" r:id="rId6"/>
    <p:sldId id="264" r:id="rId7"/>
    <p:sldId id="265" r:id="rId8"/>
    <p:sldId id="267" r:id="rId9"/>
    <p:sldId id="268" r:id="rId10"/>
    <p:sldId id="269" r:id="rId11"/>
    <p:sldId id="258" r:id="rId12"/>
    <p:sldId id="259" r:id="rId13"/>
    <p:sldId id="277" r:id="rId14"/>
    <p:sldId id="276" r:id="rId15"/>
    <p:sldId id="278" r:id="rId16"/>
    <p:sldId id="279" r:id="rId17"/>
    <p:sldId id="270" r:id="rId18"/>
    <p:sldId id="261" r:id="rId19"/>
    <p:sldId id="282" r:id="rId20"/>
    <p:sldId id="283" r:id="rId21"/>
    <p:sldId id="280" r:id="rId22"/>
    <p:sldId id="271" r:id="rId23"/>
    <p:sldId id="262" r:id="rId24"/>
    <p:sldId id="284" r:id="rId25"/>
    <p:sldId id="281" r:id="rId26"/>
    <p:sldId id="256" r:id="rId27"/>
  </p:sldIdLst>
  <p:sldSz cx="9144000" cy="6858000" type="screen4x3"/>
  <p:notesSz cx="7010400" cy="9296400"/>
  <p:embeddedFontLs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MaritaTextMediumHMK" panose="020B0604020202020204"/>
      <p:regular r:id="rId34"/>
    </p:embeddedFont>
    <p:embeddedFont>
      <p:font typeface="Baskerville Old Face" panose="02020602080505020303" pitchFamily="18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94660"/>
  </p:normalViewPr>
  <p:slideViewPr>
    <p:cSldViewPr>
      <p:cViewPr varScale="1">
        <p:scale>
          <a:sx n="60" d="100"/>
          <a:sy n="60" d="100"/>
        </p:scale>
        <p:origin x="1256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4E6780F-536E-42F0-B11D-DB9F0D82D073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651499-3918-406A-A43F-DC0A53932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18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988E34-D8D4-4076-A7F5-6C81BDEB9F07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14350FD-EB85-4872-8E22-72FEB96D1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6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BA0-E00B-4E52-A1C0-885B20B5EC92}" type="datetimeFigureOut">
              <a:rPr lang="en-US" smtClean="0"/>
              <a:pPr/>
              <a:t>10/31/2016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01B62-2E89-4A54-814A-A9BB0C2A4C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BA0-E00B-4E52-A1C0-885B20B5EC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01B62-2E89-4A54-814A-A9BB0C2A4C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381000"/>
            <a:ext cx="7165743" cy="32316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4800" b="1" i="1" spc="0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The Parables of</a:t>
            </a:r>
          </a:p>
          <a:p>
            <a:pPr algn="ctr"/>
            <a:r>
              <a:rPr lang="en-US" sz="5400" b="1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The Hidden Treasure</a:t>
            </a:r>
          </a:p>
          <a:p>
            <a:pPr algn="ctr"/>
            <a:r>
              <a:rPr lang="en-US" sz="4000" b="1" spc="0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&amp;</a:t>
            </a:r>
          </a:p>
          <a:p>
            <a:pPr algn="ctr"/>
            <a:r>
              <a:rPr lang="en-US" sz="5400" b="1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The Pearl Of Great Price</a:t>
            </a:r>
            <a:endParaRPr lang="en-US" sz="5400" b="1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42672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Matthew 13:44-46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19200"/>
            <a:ext cx="7924800" cy="42780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Matt 13:44-46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44 "Again, the kingdom of heaven is like treasure hidden in a field, which a man found and hid; and for joy over it he goes and sells all that he has and buys that field.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45 "Again, the kingdom of heaven is like a merchant seeking beautiful pearls,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46 who, when he had found one pearl of great price, went and sold all that he had and bought it.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610600" cy="230832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600" b="1" i="1" spc="0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The Parables of</a:t>
            </a:r>
          </a:p>
          <a:p>
            <a:pPr algn="ctr"/>
            <a:r>
              <a:rPr lang="en-US" sz="4000" b="1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The Hidden Treasure</a:t>
            </a:r>
          </a:p>
          <a:p>
            <a:pPr algn="ctr"/>
            <a:r>
              <a:rPr lang="en-US" sz="2800" b="1" spc="0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&amp;</a:t>
            </a:r>
          </a:p>
          <a:p>
            <a:pPr algn="ctr"/>
            <a:r>
              <a:rPr lang="en-US" sz="4000" b="1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askerville Old Face" pitchFamily="18" charset="0"/>
              </a:rPr>
              <a:t>The Pearl Of Great Price</a:t>
            </a:r>
            <a:endParaRPr lang="en-US" sz="4000" b="1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askerville Old Fac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981742"/>
            <a:ext cx="838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r>
              <a:rPr lang="en-US" sz="2800" dirty="0"/>
              <a:t> “Here are twin parables that are brief and penetrating” 	(Lightfoot, 30)</a:t>
            </a:r>
          </a:p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endParaRPr lang="en-US" sz="1000" dirty="0"/>
          </a:p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r>
              <a:rPr lang="en-US" sz="2800" dirty="0"/>
              <a:t>  While the parables are two – the subject is the same</a:t>
            </a:r>
          </a:p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endParaRPr lang="en-US" sz="1000" dirty="0"/>
          </a:p>
          <a:p>
            <a:pPr>
              <a:buFont typeface="Arial" pitchFamily="34" charset="0"/>
              <a:buChar char="•"/>
              <a:tabLst>
                <a:tab pos="228600" algn="l"/>
              </a:tabLst>
            </a:pPr>
            <a:r>
              <a:rPr lang="en-US" sz="2800" dirty="0"/>
              <a:t> Both emphasize  the value of the kingdom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048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Customs of the Day – Burying Treasure</a:t>
            </a:r>
          </a:p>
        </p:txBody>
      </p:sp>
      <p:pic>
        <p:nvPicPr>
          <p:cNvPr id="1030" name="Picture 6" descr="a treasure chest with the lid op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19400"/>
            <a:ext cx="4095750" cy="36671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33800" y="1447800"/>
            <a:ext cx="5410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/>
              <a:t> No banks, safes or vaults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 Dangers of war, raids, &amp; thieves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 Often bury valuables 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 Unknown to family members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68069"/>
            <a:ext cx="8839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Baskerville Old Face" pitchFamily="18" charset="0"/>
              </a:rPr>
              <a:t>Did the Man do Right?</a:t>
            </a:r>
          </a:p>
          <a:p>
            <a:pPr algn="ctr"/>
            <a:r>
              <a:rPr lang="en-US" sz="3200" b="1" i="1" dirty="0">
                <a:solidFill>
                  <a:srgbClr val="0070C0"/>
                </a:solidFill>
                <a:latin typeface="Baskerville Old Face" pitchFamily="18" charset="0"/>
              </a:rPr>
              <a:t>Should he have told the landowner?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905000"/>
            <a:ext cx="8153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Little information about total circumstance</a:t>
            </a:r>
          </a:p>
          <a:p>
            <a:pPr>
              <a:buFont typeface="Wingdings" pitchFamily="2" charset="2"/>
              <a:buChar char="Ø"/>
            </a:pP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defTabSz="350838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“But it is not in this part of his procedure that the point of 	the parable is to be found…” (Taylor, 76)</a:t>
            </a:r>
          </a:p>
          <a:p>
            <a:pPr defTabSz="350838">
              <a:buFont typeface="Wingdings" pitchFamily="2" charset="2"/>
              <a:buChar char="Ø"/>
            </a:pP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defTabSz="350838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Point / purpose is to illustrate his earnestness with which 	he pursued the treasure</a:t>
            </a:r>
          </a:p>
          <a:p>
            <a:pPr defTabSz="350838">
              <a:buFont typeface="Wingdings" pitchFamily="2" charset="2"/>
              <a:buChar char="Ø"/>
            </a:pP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defTabSz="350838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Are details in parables that are not to be imitated: i.e. 	dishonesty of the unjust judge (Luke 18)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/>
              <a:t>The Point of the Parables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76400"/>
            <a:ext cx="3657600" cy="4648200"/>
          </a:xfrm>
          <a:prstGeom prst="roundRect">
            <a:avLst>
              <a:gd name="adj" fmla="val 12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Rather than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pressing each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 of the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parable  to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76800" y="1676400"/>
            <a:ext cx="3657600" cy="4648200"/>
          </a:xfrm>
          <a:prstGeom prst="roundRect">
            <a:avLst>
              <a:gd name="adj" fmla="val 12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Grasp the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important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lesson:</a:t>
            </a:r>
          </a:p>
          <a:p>
            <a:pPr algn="ctr"/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of</a:t>
            </a:r>
          </a:p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salvation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35315"/>
            <a:ext cx="4038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Matt 13:44-46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44 "Again, the kingdom of heaven is like treasure hidden in a field, which a man found and hid; and for joy over it he goes and sells all that he has and buys that field.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45 "Again, the kingdom of heaven is like a merchant seeking beautiful pearls,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46 who, when he had found one pearl of great price, went and sold all that he had and bought it.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610394" y="3429000"/>
            <a:ext cx="6858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91000" y="730508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4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of  spiritual matters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7696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Treasure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Like a pot of gold, rare jewels – even greater!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This is true riches (Eph. 3:8; Col. 2:3)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So precious – willing to surrender all that interferes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Fully satisfies all our needs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Brings inner peace &amp; satisfaction (Acts 7:54-60)</a:t>
            </a:r>
          </a:p>
          <a:p>
            <a:pPr marL="914400" lvl="1" indent="-457200"/>
            <a:endParaRPr lang="en-US" sz="2400" i="1" dirty="0"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... Gem Stones - Rabbit, Pear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33599" cy="2133600"/>
          </a:xfrm>
          <a:prstGeom prst="rect">
            <a:avLst/>
          </a:prstGeom>
          <a:noFill/>
        </p:spPr>
      </p:pic>
      <p:pic>
        <p:nvPicPr>
          <p:cNvPr id="8" name="Picture 8" descr="Perfect Pearl is rar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0"/>
            <a:ext cx="1981200" cy="1981201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352800" y="228600"/>
            <a:ext cx="23546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cap="none" spc="0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175260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/>
              <a:t> Like a diamond today in value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/>
              <a:t> Not just any pearl (may have had many)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/>
              <a:t> In quest for the best pearl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/>
              <a:t> All else is cheap beside 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of  spiritual matters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7696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Treasure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Hidden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As a treasure chest  buried in a field  - in a cave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Hidden because of its great value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Not easily seen on the surface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May either be stumbled upon or found by diligent search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Field?  - Some think it is the Scriptures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of  spiritual matters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7696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Treasure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Hidden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Found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By an unexpecting man</a:t>
            </a:r>
            <a:endParaRPr lang="en-US" sz="2400" dirty="0">
              <a:solidFill>
                <a:prstClr val="black"/>
              </a:solidFill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While working on things far less important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 While his focus is on other things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 Not out looking for hidden treasure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By a discerning man</a:t>
            </a:r>
            <a:endParaRPr lang="en-US" sz="2400" dirty="0">
              <a:solidFill>
                <a:prstClr val="black"/>
              </a:solidFill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Immediately recognizes the value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Understands – this is worth more than anything he has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Hides it – because of its value - lest he lose it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381000"/>
            <a:ext cx="8229600" cy="6096000"/>
          </a:xfrm>
          <a:prstGeom prst="roundRect">
            <a:avLst>
              <a:gd name="adj" fmla="val 485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685800"/>
            <a:ext cx="67056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How Valuable Are Spiritual Matters To You?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676400"/>
            <a:ext cx="68580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/>
              <a:t> Do you view spiritual matters as a great treasure?</a:t>
            </a:r>
          </a:p>
          <a:p>
            <a:pPr>
              <a:buFont typeface="Wingdings" pitchFamily="2" charset="2"/>
              <a:buChar char="ü"/>
            </a:pPr>
            <a:endParaRPr lang="en-US" sz="10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Do you view spiritual matters as a priceless pearl?</a:t>
            </a:r>
          </a:p>
          <a:p>
            <a:pPr>
              <a:buFont typeface="Wingdings" pitchFamily="2" charset="2"/>
              <a:buChar char="ü"/>
            </a:pPr>
            <a:endParaRPr lang="en-US" sz="10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How earnest are you in striving for spiritual things?</a:t>
            </a:r>
          </a:p>
          <a:p>
            <a:pPr>
              <a:buFont typeface="Wingdings" pitchFamily="2" charset="2"/>
              <a:buChar char="ü"/>
            </a:pPr>
            <a:endParaRPr lang="en-US" sz="1000" dirty="0"/>
          </a:p>
          <a:p>
            <a:pPr defTabSz="339725">
              <a:buFont typeface="Wingdings" pitchFamily="2" charset="2"/>
              <a:buChar char="ü"/>
            </a:pPr>
            <a:r>
              <a:rPr lang="en-US" sz="2400" dirty="0"/>
              <a:t> Are material &amp; temporal things calling you away 	from spiritual?</a:t>
            </a:r>
          </a:p>
          <a:p>
            <a:pPr defTabSz="339725">
              <a:buFont typeface="Wingdings" pitchFamily="2" charset="2"/>
              <a:buChar char="ü"/>
            </a:pPr>
            <a:endParaRPr lang="en-US" sz="1000" dirty="0"/>
          </a:p>
          <a:p>
            <a:pPr defTabSz="339725">
              <a:buFont typeface="Wingdings" pitchFamily="2" charset="2"/>
              <a:buChar char="ü"/>
            </a:pPr>
            <a:r>
              <a:rPr lang="en-US" sz="2400" dirty="0"/>
              <a:t> Is the spiritual treasure causing you to forget the 	other quest you have?</a:t>
            </a:r>
          </a:p>
          <a:p>
            <a:pPr defTabSz="339725">
              <a:buFont typeface="Wingdings" pitchFamily="2" charset="2"/>
              <a:buChar char="ü"/>
            </a:pPr>
            <a:endParaRPr lang="en-US" sz="1000" dirty="0"/>
          </a:p>
          <a:p>
            <a:pPr defTabSz="339725">
              <a:buFont typeface="Wingdings" pitchFamily="2" charset="2"/>
              <a:buChar char="ü"/>
            </a:pPr>
            <a:r>
              <a:rPr lang="en-US" sz="2400" dirty="0"/>
              <a:t> Are spiritual matters so great – that it is not worth 	the risk of letting other thing get in the way?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35315"/>
            <a:ext cx="4038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Matt 13:44-46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44 "Again, the kingdom of heaven is like treasure hidden in a field, which a man found and hid; and for joy over it he goes and sells all that he has and buys that field.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45 "Again, the kingdom of heaven is like a merchant seeking beautiful pearls,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46 who, when he had found one pearl of great price, went and sold all that he had and bought it.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610394" y="3429000"/>
            <a:ext cx="6858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91000" y="730508"/>
            <a:ext cx="4800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4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400" b="1" i="1" u="sng" dirty="0">
                <a:solidFill>
                  <a:srgbClr val="002060"/>
                </a:solidFill>
                <a:latin typeface="MaritaTextMediumHMK" pitchFamily="2" charset="0"/>
              </a:rPr>
              <a:t>The Price</a:t>
            </a: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 startAt="2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Price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 paid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524000"/>
            <a:ext cx="7696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Voluntarily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Not forced to sell &amp; buy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No one urged it upon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He goes, sells &amp; buy without hesitation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All because he knows the value!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 startAt="2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Price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 paid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524000"/>
            <a:ext cx="7696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Voluntarily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Joyfully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Not like going to a funeral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Not as a thing he regrets, but has to do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“For joy over it” – he went, sold &amp; bought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No complaints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The pain of parting is lost in the joy of the treasure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 startAt="2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Price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 paid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524000"/>
            <a:ext cx="7696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Voluntarily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Joyfully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Great Price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Sold </a:t>
            </a:r>
            <a:r>
              <a:rPr lang="en-US" sz="2400" b="1" i="1" u="sng" dirty="0">
                <a:solidFill>
                  <a:prstClr val="black"/>
                </a:solidFill>
                <a:latin typeface="Arial Narrow" pitchFamily="34" charset="0"/>
              </a:rPr>
              <a:t>ALL</a:t>
            </a: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 he had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No price too great to pay!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Willingly sacrifices everything else!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Self denial  (Matt. 16:24)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Pearl: gave up all other pearls he owned for that 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Examples:</a:t>
            </a:r>
            <a:endParaRPr lang="en-US" sz="2400" dirty="0">
              <a:solidFill>
                <a:prstClr val="black"/>
              </a:solidFill>
              <a:latin typeface="Arial Narrow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Paul  (Phil. 3:8-9)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Corinthians (1 Cor. 6:9-11)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Ephesians (Acts 19:17-20)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Thessalonians (1 Thess. 1:9)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381000"/>
            <a:ext cx="8229600" cy="6096000"/>
          </a:xfrm>
          <a:prstGeom prst="roundRect">
            <a:avLst>
              <a:gd name="adj" fmla="val 485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685800"/>
            <a:ext cx="67056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Price are You Willing to Pay?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676400"/>
            <a:ext cx="6858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39725">
              <a:buFont typeface="Wingdings" pitchFamily="2" charset="2"/>
              <a:buChar char="ü"/>
            </a:pPr>
            <a:r>
              <a:rPr lang="en-US" sz="2400" dirty="0"/>
              <a:t> Renounce every desire, care, interest, &amp; pleasure 	that is incompatible with the salvation you seek?</a:t>
            </a:r>
          </a:p>
          <a:p>
            <a:pPr defTabSz="339725">
              <a:buFont typeface="Wingdings" pitchFamily="2" charset="2"/>
              <a:buChar char="ü"/>
            </a:pPr>
            <a:endParaRPr lang="en-US" sz="12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Family religion? (Gal. 1:13-14)</a:t>
            </a:r>
          </a:p>
          <a:p>
            <a:pPr>
              <a:buFont typeface="Wingdings" pitchFamily="2" charset="2"/>
              <a:buChar char="ü"/>
            </a:pPr>
            <a:endParaRPr lang="en-US" sz="12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Money? </a:t>
            </a:r>
          </a:p>
          <a:p>
            <a:pPr>
              <a:buFont typeface="Wingdings" pitchFamily="2" charset="2"/>
              <a:buChar char="ü"/>
            </a:pPr>
            <a:endParaRPr lang="en-US" sz="12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Job?</a:t>
            </a:r>
          </a:p>
          <a:p>
            <a:pPr>
              <a:buFont typeface="Wingdings" pitchFamily="2" charset="2"/>
              <a:buChar char="ü"/>
            </a:pPr>
            <a:endParaRPr lang="en-US" sz="12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Family relationships? (Ezra 10; Mt. 19:29; 10:35-39)</a:t>
            </a:r>
          </a:p>
          <a:p>
            <a:pPr>
              <a:buFont typeface="Wingdings" pitchFamily="2" charset="2"/>
              <a:buChar char="ü"/>
            </a:pPr>
            <a:endParaRPr lang="en-US" sz="1200" dirty="0"/>
          </a:p>
          <a:p>
            <a:pPr>
              <a:buFont typeface="Wingdings" pitchFamily="2" charset="2"/>
              <a:buChar char="ü"/>
            </a:pPr>
            <a:r>
              <a:rPr lang="en-US" sz="2400" dirty="0"/>
              <a:t> Own life? (Rev. 2:10)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35315"/>
            <a:ext cx="4038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Matt 13:44-46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44 "Again, the kingdom of heaven is like treasure hidden in a field, which a man found and hid; and for joy over it he goes and sells all that he has and buys that field.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45 "Again, the kingdom of heaven is like a merchant seeking beautiful pearls,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46 who, when he had found one pearl of great price, went and sold all that he had and bought it.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610394" y="3429000"/>
            <a:ext cx="6858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91000" y="730508"/>
            <a:ext cx="4800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4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4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400" b="1" i="1" u="sng" dirty="0">
                <a:solidFill>
                  <a:srgbClr val="002060"/>
                </a:solidFill>
                <a:latin typeface="MaritaTextMediumHMK" pitchFamily="2" charset="0"/>
              </a:rPr>
              <a:t>The Price</a:t>
            </a: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400" b="1" i="1" dirty="0">
                <a:solidFill>
                  <a:srgbClr val="0070C0"/>
                </a:solidFill>
                <a:latin typeface="MaritaTextMediumHMK" pitchFamily="2" charset="0"/>
              </a:rPr>
              <a:t>  </a:t>
            </a:r>
            <a:r>
              <a:rPr lang="en-US" sz="4400" b="1" i="1" u="sng" dirty="0">
                <a:solidFill>
                  <a:srgbClr val="002060"/>
                </a:solidFill>
                <a:latin typeface="MaritaTextMediumHMK" pitchFamily="2" charset="0"/>
              </a:rPr>
              <a:t>The Difference</a:t>
            </a:r>
            <a:endParaRPr lang="en-US" sz="4400" b="1" i="1" dirty="0">
              <a:solidFill>
                <a:srgbClr val="0070C0"/>
              </a:solidFill>
              <a:latin typeface="MaritaTextMediumHM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 startAt="3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Difference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in how men come to the kingdom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809452"/>
            <a:ext cx="7696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Some are looking &amp; searching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Man looking for beautiful pearls (vv. 45-46)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Man with a purpose &amp; direction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Not living with aimless direction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rial Narrow" pitchFamily="34" charset="0"/>
              </a:rPr>
              <a:t>Some are looking for the truth – searching for right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Bereans (Acts 17:10-12)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Eunuch (Acts 16:29-34)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Cornelius (Acts 10:1-8; 30-33)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latin typeface="Arial Narrow" pitchFamily="34" charset="0"/>
              </a:rPr>
              <a:t>Cleopas &amp; companion (Luke 24:27-29)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742950" indent="-742950" algn="ctr">
              <a:buFont typeface="+mj-lt"/>
              <a:buAutoNum type="arabicPeriod" startAt="3"/>
            </a:pP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Difference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in how men come to the kingdom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809452"/>
            <a:ext cx="7696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Some are looking &amp; searching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srgbClr val="C00000"/>
                </a:solidFill>
              </a:rPr>
              <a:t>Some stumble upon 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Man found treasure in a field (v. 44)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Don’t realize that what they have is not the treasure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Not out seeking, searching.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prstClr val="black"/>
                </a:solidFill>
                <a:latin typeface="Arial Narrow" pitchFamily="34" charset="0"/>
              </a:rPr>
              <a:t>Some come to know the truth – never intended to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Gentiles did not seek (Rom. 10:20)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Nathaniel was not looking for Jesus (John 1:45)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</a:rPr>
              <a:t>The jailer was not expecting… (Acts 16:19-ff)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381000"/>
            <a:ext cx="8229600" cy="6096000"/>
          </a:xfrm>
          <a:prstGeom prst="roundRect">
            <a:avLst>
              <a:gd name="adj" fmla="val 485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685800"/>
            <a:ext cx="67056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What About Your Coming to the Kingdom?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67640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</a:rPr>
              <a:t> Have you found the treasure? The Pearl?</a:t>
            </a:r>
          </a:p>
          <a:p>
            <a:pPr>
              <a:buFont typeface="Wingdings" pitchFamily="2" charset="2"/>
              <a:buChar char="ü"/>
            </a:pPr>
            <a:endParaRPr lang="en-US" sz="1200" dirty="0">
              <a:solidFill>
                <a:prstClr val="black"/>
              </a:solidFill>
            </a:endParaRPr>
          </a:p>
          <a:p>
            <a:pPr defTabSz="339725"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</a:rPr>
              <a:t> Have you been seeking, searching – wanting to find 	something of greater value?</a:t>
            </a:r>
          </a:p>
          <a:p>
            <a:pPr defTabSz="339725">
              <a:buFont typeface="Wingdings" pitchFamily="2" charset="2"/>
              <a:buChar char="ü"/>
            </a:pPr>
            <a:endParaRPr lang="en-US" sz="1200" dirty="0">
              <a:solidFill>
                <a:prstClr val="black"/>
              </a:solidFill>
            </a:endParaRPr>
          </a:p>
          <a:p>
            <a:pPr defTabSz="339725"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</a:rPr>
              <a:t> Have you stumbled upon something – never 	realized was there?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35315"/>
            <a:ext cx="4038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Matt 13:44-46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44 "Again, the kingdom of heaven is like treasure hidden in a field, which a man found and hid; and for joy over it he goes and sells all that he has and buys that field.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45 "Again, the kingdom of heaven is like a merchant seeking beautiful pearls,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46 who, when he had found one pearl of great price, went and sold all that he had and bought it. 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838994" y="3429000"/>
            <a:ext cx="6858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533400"/>
            <a:ext cx="4648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Value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of  spiritual matters</a:t>
            </a:r>
          </a:p>
          <a:p>
            <a:pPr marL="342900" indent="-342900">
              <a:buFont typeface="+mj-lt"/>
              <a:buAutoNum type="arabicPeriod"/>
            </a:pPr>
            <a:endParaRPr lang="en-US" sz="40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 </a:t>
            </a: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Price</a:t>
            </a:r>
            <a:r>
              <a:rPr lang="en-US" sz="4000" b="1" i="1" dirty="0">
                <a:solidFill>
                  <a:srgbClr val="002060"/>
                </a:solidFill>
                <a:latin typeface="MaritaTextMediumHMK" pitchFamily="2" charset="0"/>
              </a:rPr>
              <a:t> 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paid</a:t>
            </a:r>
          </a:p>
          <a:p>
            <a:pPr marL="342900" indent="-342900">
              <a:buFont typeface="+mj-lt"/>
              <a:buAutoNum type="arabicPeriod"/>
            </a:pPr>
            <a:endParaRPr lang="en-US" sz="4000" b="1" i="1" dirty="0">
              <a:solidFill>
                <a:srgbClr val="0070C0"/>
              </a:solidFill>
              <a:latin typeface="MaritaTextMediumHMK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  </a:t>
            </a:r>
            <a:r>
              <a:rPr lang="en-US" sz="4000" b="1" i="1" u="sng" dirty="0">
                <a:solidFill>
                  <a:srgbClr val="002060"/>
                </a:solidFill>
                <a:latin typeface="MaritaTextMediumHMK" pitchFamily="2" charset="0"/>
              </a:rPr>
              <a:t>The Difference </a:t>
            </a:r>
            <a:r>
              <a:rPr lang="en-US" sz="4000" b="1" i="1" dirty="0">
                <a:solidFill>
                  <a:srgbClr val="0070C0"/>
                </a:solidFill>
                <a:latin typeface="MaritaTextMediumHMK" pitchFamily="2" charset="0"/>
              </a:rPr>
              <a:t>in how men come to the kingdom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Plaid design template</Template>
  <TotalTime>1445</TotalTime>
  <Words>1183</Words>
  <Application>Microsoft Office PowerPoint</Application>
  <PresentationFormat>On-screen Show (4:3)</PresentationFormat>
  <Paragraphs>202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Wingdings</vt:lpstr>
      <vt:lpstr>Arial Narrow</vt:lpstr>
      <vt:lpstr>MaritaTextMediumHMK</vt:lpstr>
      <vt:lpstr>Baskerville Old Face</vt:lpstr>
      <vt:lpstr>Calibri</vt:lpstr>
      <vt:lpstr>Times New Roman</vt:lpstr>
      <vt:lpstr>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Donnie V. Rader</cp:lastModifiedBy>
  <cp:revision>145</cp:revision>
  <cp:lastPrinted>2016-10-30T20:36:09Z</cp:lastPrinted>
  <dcterms:created xsi:type="dcterms:W3CDTF">2009-10-19T12:23:10Z</dcterms:created>
  <dcterms:modified xsi:type="dcterms:W3CDTF">2016-10-31T14:05:56Z</dcterms:modified>
</cp:coreProperties>
</file>