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68" r:id="rId2"/>
    <p:sldMasterId id="2147483670" r:id="rId3"/>
    <p:sldMasterId id="2147483672" r:id="rId4"/>
    <p:sldMasterId id="2147483678" r:id="rId5"/>
    <p:sldMasterId id="2147483717" r:id="rId6"/>
  </p:sldMasterIdLst>
  <p:notesMasterIdLst>
    <p:notesMasterId r:id="rId52"/>
  </p:notesMasterIdLst>
  <p:handoutMasterIdLst>
    <p:handoutMasterId r:id="rId53"/>
  </p:handoutMasterIdLst>
  <p:sldIdLst>
    <p:sldId id="263" r:id="rId7"/>
    <p:sldId id="271" r:id="rId8"/>
    <p:sldId id="301" r:id="rId9"/>
    <p:sldId id="307" r:id="rId10"/>
    <p:sldId id="308" r:id="rId11"/>
    <p:sldId id="309" r:id="rId12"/>
    <p:sldId id="311" r:id="rId13"/>
    <p:sldId id="312" r:id="rId14"/>
    <p:sldId id="266" r:id="rId15"/>
    <p:sldId id="302" r:id="rId16"/>
    <p:sldId id="313" r:id="rId17"/>
    <p:sldId id="314" r:id="rId18"/>
    <p:sldId id="297" r:id="rId19"/>
    <p:sldId id="303" r:id="rId20"/>
    <p:sldId id="315" r:id="rId21"/>
    <p:sldId id="316" r:id="rId22"/>
    <p:sldId id="317" r:id="rId23"/>
    <p:sldId id="298" r:id="rId24"/>
    <p:sldId id="304" r:id="rId25"/>
    <p:sldId id="319" r:id="rId26"/>
    <p:sldId id="321" r:id="rId27"/>
    <p:sldId id="322" r:id="rId28"/>
    <p:sldId id="318" r:id="rId29"/>
    <p:sldId id="325" r:id="rId30"/>
    <p:sldId id="323" r:id="rId31"/>
    <p:sldId id="324" r:id="rId32"/>
    <p:sldId id="326" r:id="rId33"/>
    <p:sldId id="327" r:id="rId34"/>
    <p:sldId id="328" r:id="rId35"/>
    <p:sldId id="329" r:id="rId36"/>
    <p:sldId id="330" r:id="rId37"/>
    <p:sldId id="331" r:id="rId38"/>
    <p:sldId id="332" r:id="rId39"/>
    <p:sldId id="333" r:id="rId40"/>
    <p:sldId id="299" r:id="rId41"/>
    <p:sldId id="305" r:id="rId42"/>
    <p:sldId id="335" r:id="rId43"/>
    <p:sldId id="336" r:id="rId44"/>
    <p:sldId id="337" r:id="rId45"/>
    <p:sldId id="338" r:id="rId46"/>
    <p:sldId id="339" r:id="rId47"/>
    <p:sldId id="340" r:id="rId48"/>
    <p:sldId id="300" r:id="rId49"/>
    <p:sldId id="341" r:id="rId50"/>
    <p:sldId id="256" r:id="rId51"/>
  </p:sldIdLst>
  <p:sldSz cx="9144000" cy="6858000" type="screen4x3"/>
  <p:notesSz cx="7010400" cy="9296400"/>
  <p:embeddedFontLst>
    <p:embeddedFont>
      <p:font typeface="Calibri" panose="020F0502020204030204" pitchFamily="34" charset="0"/>
      <p:regular r:id="rId54"/>
      <p:bold r:id="rId55"/>
      <p:italic r:id="rId56"/>
      <p:boldItalic r:id="rId57"/>
    </p:embeddedFont>
    <p:embeddedFont>
      <p:font typeface="Comic Sans MS" panose="030F0702030302020204" pitchFamily="66" charset="0"/>
      <p:regular r:id="rId58"/>
      <p:bold r:id="rId59"/>
      <p:italic r:id="rId60"/>
      <p:boldItalic r:id="rId61"/>
    </p:embeddedFont>
    <p:embeddedFont>
      <p:font typeface="Monotype Corsiva" panose="03010101010201010101" pitchFamily="66" charset="0"/>
      <p:italic r:id="rId62"/>
    </p:embeddedFont>
    <p:embeddedFont>
      <p:font typeface="Arial Narrow" panose="020B0606020202030204" pitchFamily="34" charset="0"/>
      <p:regular r:id="rId63"/>
      <p:bold r:id="rId64"/>
      <p:italic r:id="rId65"/>
      <p:boldItalic r:id="rId66"/>
    </p:embeddedFont>
    <p:embeddedFont>
      <p:font typeface="Arial Rounded MT Bold" panose="020F0704030504030204" pitchFamily="34" charset="0"/>
      <p:regular r:id="rId67"/>
    </p:embeddedFont>
    <p:embeddedFont>
      <p:font typeface="Tw Cen MT" panose="020B0602020104020603" pitchFamily="34" charset="0"/>
      <p:regular r:id="rId68"/>
      <p:bold r:id="rId69"/>
      <p:italic r:id="rId70"/>
      <p:boldItalic r:id="rId71"/>
    </p:embeddedFont>
    <p:embeddedFont>
      <p:font typeface="Wingdings 2" panose="05020102010507070707" pitchFamily="18" charset="2"/>
      <p:regular r:id="rId7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3333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67" autoAdjust="0"/>
    <p:restoredTop sz="94660"/>
  </p:normalViewPr>
  <p:slideViewPr>
    <p:cSldViewPr>
      <p:cViewPr varScale="1">
        <p:scale>
          <a:sx n="58" d="100"/>
          <a:sy n="58" d="100"/>
        </p:scale>
        <p:origin x="140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font" Target="fonts/font2.fntdata"/><Relationship Id="rId63" Type="http://schemas.openxmlformats.org/officeDocument/2006/relationships/font" Target="fonts/font10.fntdata"/><Relationship Id="rId68" Type="http://schemas.openxmlformats.org/officeDocument/2006/relationships/font" Target="fonts/font15.fntdata"/><Relationship Id="rId76" Type="http://schemas.openxmlformats.org/officeDocument/2006/relationships/tableStyles" Target="tableStyles.xml"/><Relationship Id="rId7" Type="http://schemas.openxmlformats.org/officeDocument/2006/relationships/slide" Target="slides/slide1.xml"/><Relationship Id="rId71" Type="http://schemas.openxmlformats.org/officeDocument/2006/relationships/font" Target="fonts/font18.fntdata"/><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handoutMaster" Target="handoutMasters/handoutMaster1.xml"/><Relationship Id="rId58" Type="http://schemas.openxmlformats.org/officeDocument/2006/relationships/font" Target="fonts/font5.fntdata"/><Relationship Id="rId66" Type="http://schemas.openxmlformats.org/officeDocument/2006/relationships/font" Target="fonts/font13.fntdata"/><Relationship Id="rId7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font" Target="fonts/font4.fntdata"/><Relationship Id="rId61" Type="http://schemas.openxmlformats.org/officeDocument/2006/relationships/font" Target="fonts/font8.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notesMaster" Target="notesMasters/notesMaster1.xml"/><Relationship Id="rId60" Type="http://schemas.openxmlformats.org/officeDocument/2006/relationships/font" Target="fonts/font7.fntdata"/><Relationship Id="rId65" Type="http://schemas.openxmlformats.org/officeDocument/2006/relationships/font" Target="fonts/font12.fntdata"/><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font" Target="fonts/font3.fntdata"/><Relationship Id="rId64" Type="http://schemas.openxmlformats.org/officeDocument/2006/relationships/font" Target="fonts/font11.fntdata"/><Relationship Id="rId69" Type="http://schemas.openxmlformats.org/officeDocument/2006/relationships/font" Target="fonts/font16.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font" Target="fonts/font19.fntdata"/><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6.fntdata"/><Relationship Id="rId67" Type="http://schemas.openxmlformats.org/officeDocument/2006/relationships/font" Target="fonts/font14.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1.fntdata"/><Relationship Id="rId62" Type="http://schemas.openxmlformats.org/officeDocument/2006/relationships/font" Target="fonts/font9.fntdata"/><Relationship Id="rId70" Type="http://schemas.openxmlformats.org/officeDocument/2006/relationships/font" Target="fonts/font17.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C44618C-EF2C-4F4C-A914-469988D071F0}" type="datetimeFigureOut">
              <a:rPr lang="en-US" smtClean="0"/>
              <a:t>10/23/2016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44EF899-F77E-4122-B4DB-F899DCC3449A}" type="slidenum">
              <a:rPr lang="en-US" smtClean="0"/>
              <a:t>‹#›</a:t>
            </a:fld>
            <a:endParaRPr lang="en-US"/>
          </a:p>
        </p:txBody>
      </p:sp>
    </p:spTree>
    <p:extLst>
      <p:ext uri="{BB962C8B-B14F-4D97-AF65-F5344CB8AC3E}">
        <p14:creationId xmlns:p14="http://schemas.microsoft.com/office/powerpoint/2010/main" val="27871511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64B72B0-F759-4BB0-B7CD-1E961483EA00}" type="datetimeFigureOut">
              <a:rPr lang="en-US" smtClean="0"/>
              <a:pPr/>
              <a:t>10/23/2016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E516B4F-7196-4F48-8E7A-899910EA6EE0}"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91</a:t>
            </a:r>
            <a:r>
              <a:rPr lang="en-US" baseline="0" dirty="0"/>
              <a:t> lbs</a:t>
            </a:r>
            <a:endParaRPr lang="en-US" dirty="0"/>
          </a:p>
        </p:txBody>
      </p:sp>
      <p:sp>
        <p:nvSpPr>
          <p:cNvPr id="4" name="Slide Number Placeholder 3"/>
          <p:cNvSpPr>
            <a:spLocks noGrp="1"/>
          </p:cNvSpPr>
          <p:nvPr>
            <p:ph type="sldNum" sz="quarter" idx="10"/>
          </p:nvPr>
        </p:nvSpPr>
        <p:spPr/>
        <p:txBody>
          <a:bodyPr/>
          <a:lstStyle/>
          <a:p>
            <a:fld id="{1E516B4F-7196-4F48-8E7A-899910EA6EE0}" type="slidenum">
              <a:rPr lang="en-US" smtClean="0"/>
              <a:pPr/>
              <a:t>21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91</a:t>
            </a:r>
            <a:r>
              <a:rPr lang="en-US" baseline="0" dirty="0"/>
              <a:t> lbs</a:t>
            </a:r>
            <a:endParaRPr lang="en-US" dirty="0"/>
          </a:p>
        </p:txBody>
      </p:sp>
      <p:sp>
        <p:nvSpPr>
          <p:cNvPr id="4" name="Slide Number Placeholder 3"/>
          <p:cNvSpPr>
            <a:spLocks noGrp="1"/>
          </p:cNvSpPr>
          <p:nvPr>
            <p:ph type="sldNum" sz="quarter" idx="10"/>
          </p:nvPr>
        </p:nvSpPr>
        <p:spPr/>
        <p:txBody>
          <a:bodyPr/>
          <a:lstStyle/>
          <a:p>
            <a:fld id="{1E516B4F-7196-4F48-8E7A-899910EA6EE0}" type="slidenum">
              <a:rPr lang="en-US" smtClean="0"/>
              <a:pPr/>
              <a:t>22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91</a:t>
            </a:r>
            <a:r>
              <a:rPr lang="en-US" baseline="0" dirty="0"/>
              <a:t> lbs</a:t>
            </a:r>
            <a:endParaRPr lang="en-US" dirty="0"/>
          </a:p>
        </p:txBody>
      </p:sp>
      <p:sp>
        <p:nvSpPr>
          <p:cNvPr id="4" name="Slide Number Placeholder 3"/>
          <p:cNvSpPr>
            <a:spLocks noGrp="1"/>
          </p:cNvSpPr>
          <p:nvPr>
            <p:ph type="sldNum" sz="quarter" idx="10"/>
          </p:nvPr>
        </p:nvSpPr>
        <p:spPr/>
        <p:txBody>
          <a:bodyPr/>
          <a:lstStyle/>
          <a:p>
            <a:fld id="{1E516B4F-7196-4F48-8E7A-899910EA6EE0}"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pPr/>
              <a:t>10/23/2016</a:t>
            </a:fld>
            <a:endParaRPr lang="en-US" dirty="0"/>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pPr/>
              <a:t>‹#›</a:t>
            </a:fld>
            <a:endParaRPr lang="en-US" dirty="0"/>
          </a:p>
        </p:txBody>
      </p:sp>
    </p:spTree>
  </p:cSld>
  <p:clrMapOvr>
    <a:masterClrMapping/>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pPr/>
              <a:t>10/23/2016</a:t>
            </a:fld>
            <a:endParaRPr lang="en-US" dirty="0"/>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pPr/>
              <a:t>‹#›</a:t>
            </a:fld>
            <a:endParaRPr lang="en-US" dirty="0"/>
          </a:p>
        </p:txBody>
      </p:sp>
    </p:spTree>
  </p:cSld>
  <p:clrMapOvr>
    <a:masterClrMapping/>
  </p:clrMapOvr>
  <p:transition spd="med">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pPr/>
              <a:t>10/23/2016</a:t>
            </a:fld>
            <a:endParaRPr lang="en-US" dirty="0"/>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pPr/>
              <a:t>‹#›</a:t>
            </a:fld>
            <a:endParaRPr lang="en-US" dirty="0"/>
          </a:p>
        </p:txBody>
      </p:sp>
    </p:spTree>
  </p:cSld>
  <p:clrMapOvr>
    <a:masterClrMapping/>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pPr/>
              <a:t>10/23/2016</a:t>
            </a:fld>
            <a:endParaRPr lang="en-US" dirty="0"/>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pPr/>
              <a:t>‹#›</a:t>
            </a:fld>
            <a:endParaRPr lang="en-US" dirty="0"/>
          </a:p>
        </p:txBody>
      </p:sp>
    </p:spTree>
  </p:cSld>
  <p:clrMapOvr>
    <a:masterClrMapping/>
  </p:clrMapOvr>
  <p:transition spd="med">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solidFill>
                  <a:prstClr val="black"/>
                </a:solidFill>
              </a:rPr>
              <a:pPr/>
              <a:t>10/23/2016</a:t>
            </a:fld>
            <a:endParaRPr lang="en-US" dirty="0">
              <a:solidFill>
                <a:prstClr val="black"/>
              </a:solidFill>
            </a:endParaRPr>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dirty="0">
              <a:solidFill>
                <a:prstClr val="black"/>
              </a:solidFill>
            </a:endParaRPr>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solidFill>
                  <a:srgbClr val="775F55"/>
                </a:solidFill>
              </a:rPr>
              <a:pPr/>
              <a:t>‹#›</a:t>
            </a:fld>
            <a:endParaRPr lang="en-US" dirty="0">
              <a:solidFill>
                <a:srgbClr val="775F55"/>
              </a:solidFill>
            </a:endParaRPr>
          </a:p>
        </p:txBody>
      </p:sp>
    </p:spTree>
  </p:cSld>
  <p:clrMapOvr>
    <a:masterClrMapping/>
  </p:clrMapOvr>
  <p:transition spd="med">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a:prstGeom prst="rect">
            <a:avLst/>
          </a:prstGeom>
        </p:spPr>
        <p:txBody>
          <a:bodyPr/>
          <a:lstStyle/>
          <a:p>
            <a:fld id="{610D4402-CA94-429A-9F59-9FDC3B6C201E}" type="datetimeFigureOut">
              <a:rPr lang="en-US" smtClean="0">
                <a:solidFill>
                  <a:prstClr val="black"/>
                </a:solidFill>
              </a:rPr>
              <a:pPr/>
              <a:t>10/23/2016</a:t>
            </a:fld>
            <a:endParaRPr lang="en-US" dirty="0">
              <a:solidFill>
                <a:prstClr val="black"/>
              </a:solidFill>
            </a:endParaRPr>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en-US" dirty="0">
              <a:solidFill>
                <a:prstClr val="black"/>
              </a:solidFill>
            </a:endParaRPr>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fld id="{AA92D963-40F5-4D0F-8752-5805791CB1DE}" type="slidenum">
              <a:rPr lang="en-US" smtClean="0">
                <a:solidFill>
                  <a:srgbClr val="775F55"/>
                </a:solidFill>
              </a:rPr>
              <a:pPr/>
              <a:t>‹#›</a:t>
            </a:fld>
            <a:endParaRPr lang="en-US" dirty="0">
              <a:solidFill>
                <a:srgbClr val="775F55"/>
              </a:solidFill>
            </a:endParaRPr>
          </a:p>
        </p:txBody>
      </p:sp>
    </p:spTree>
  </p:cSld>
  <p:clrMapOvr>
    <a:masterClrMapping/>
  </p:clrMapOvr>
  <p:transition spd="med">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transition spd="med">
    <p:zoom/>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3.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jpe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image" Target="../media/image3.jpe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67" r:id="rId1"/>
    <p:sldLayoutId id="2147483674"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0" y="3810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rot="16200000">
            <a:off x="4152900" y="2552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69" r:id="rId1"/>
    <p:sldLayoutId id="2147483675"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0" y="3810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rot="16200000">
            <a:off x="4152900" y="2552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609600" y="533400"/>
            <a:ext cx="7924800" cy="5715000"/>
          </a:xfrm>
          <a:prstGeom prst="roundRect">
            <a:avLst>
              <a:gd name="adj" fmla="val 4667"/>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71" r:id="rId1"/>
    <p:sldLayoutId id="2147483676"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685800" y="304800"/>
            <a:ext cx="8153400" cy="838200"/>
          </a:xfrm>
          <a:prstGeom prst="roundRect">
            <a:avLst>
              <a:gd name="adj" fmla="val 4667"/>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7"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Rectangle 10"/>
          <p:cNvSpPr/>
          <p:nvPr/>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ounded Rectangle 5"/>
          <p:cNvSpPr/>
          <p:nvPr/>
        </p:nvSpPr>
        <p:spPr>
          <a:xfrm>
            <a:off x="685800" y="304800"/>
            <a:ext cx="8153400" cy="838200"/>
          </a:xfrm>
          <a:prstGeom prst="roundRect">
            <a:avLst>
              <a:gd name="adj" fmla="val 4667"/>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Oval 7"/>
          <p:cNvSpPr/>
          <p:nvPr/>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p:nvSpPr>
        <p:spPr>
          <a:xfrm rot="16200000">
            <a:off x="-4152901" y="40767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Rectangle 10"/>
          <p:cNvSpPr/>
          <p:nvPr/>
        </p:nvSpPr>
        <p:spPr>
          <a:xfrm>
            <a:off x="0" y="6400800"/>
            <a:ext cx="9144000" cy="76200"/>
          </a:xfrm>
          <a:prstGeom prst="rect">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ounded Rectangle 5"/>
          <p:cNvSpPr/>
          <p:nvPr/>
        </p:nvSpPr>
        <p:spPr>
          <a:xfrm>
            <a:off x="685800" y="304800"/>
            <a:ext cx="8153400" cy="838200"/>
          </a:xfrm>
          <a:prstGeom prst="roundRect">
            <a:avLst>
              <a:gd name="adj" fmla="val 4667"/>
            </a:avLst>
          </a:prstGeom>
          <a:solidFill>
            <a:schemeClr val="accent4">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Oval 7"/>
          <p:cNvSpPr/>
          <p:nvPr/>
        </p:nvSpPr>
        <p:spPr>
          <a:xfrm>
            <a:off x="304800" y="6324600"/>
            <a:ext cx="228600" cy="228600"/>
          </a:xfrm>
          <a:prstGeom prst="ellipse">
            <a:avLst/>
          </a:prstGeom>
          <a:solidFill>
            <a:schemeClr val="accent4">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Lst>
  <p:transition spd="med">
    <p:zoom/>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gif"/><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med">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www.bible-stories-library.com/image-files/talents_main.jpg"/>
          <p:cNvPicPr>
            <a:picLocks noChangeAspect="1" noChangeArrowheads="1"/>
          </p:cNvPicPr>
          <p:nvPr/>
        </p:nvPicPr>
        <p:blipFill>
          <a:blip r:embed="rId2" cstate="print"/>
          <a:srcRect/>
          <a:stretch>
            <a:fillRect/>
          </a:stretch>
        </p:blipFill>
        <p:spPr bwMode="auto">
          <a:xfrm>
            <a:off x="2667000" y="1905000"/>
            <a:ext cx="3886200" cy="4436301"/>
          </a:xfrm>
          <a:prstGeom prst="rect">
            <a:avLst/>
          </a:prstGeom>
          <a:noFill/>
        </p:spPr>
      </p:pic>
      <p:sp>
        <p:nvSpPr>
          <p:cNvPr id="7" name="TextBox 6"/>
          <p:cNvSpPr txBox="1"/>
          <p:nvPr/>
        </p:nvSpPr>
        <p:spPr>
          <a:xfrm>
            <a:off x="2514600" y="3544669"/>
            <a:ext cx="4185761" cy="646331"/>
          </a:xfrm>
          <a:prstGeom prst="rect">
            <a:avLst/>
          </a:prstGeom>
          <a:solidFill>
            <a:srgbClr val="FFFFFF">
              <a:alpha val="78824"/>
            </a:srgbClr>
          </a:solidFill>
          <a:ln>
            <a:solidFill>
              <a:schemeClr val="tx1"/>
            </a:solidFill>
          </a:ln>
        </p:spPr>
        <p:txBody>
          <a:bodyPr wrap="none" rtlCol="0">
            <a:spAutoFit/>
          </a:bodyPr>
          <a:lstStyle/>
          <a:p>
            <a:pPr algn="ctr"/>
            <a:r>
              <a:rPr lang="en-US" sz="3600" i="1" dirty="0">
                <a:latin typeface="Comic Sans MS" pitchFamily="66" charset="0"/>
              </a:rPr>
              <a:t>Matthew 25:14-30</a:t>
            </a:r>
          </a:p>
        </p:txBody>
      </p:sp>
      <p:sp>
        <p:nvSpPr>
          <p:cNvPr id="8" name="Rectangle 7"/>
          <p:cNvSpPr/>
          <p:nvPr/>
        </p:nvSpPr>
        <p:spPr>
          <a:xfrm>
            <a:off x="1238837" y="540603"/>
            <a:ext cx="6710491"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 The Talents</a:t>
            </a:r>
          </a:p>
        </p:txBody>
      </p:sp>
    </p:spTree>
  </p:cSld>
  <p:clrMapOvr>
    <a:masterClrMapping/>
  </p:clrMapOvr>
  <p:transition spd="med">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457200"/>
            <a:ext cx="7543800" cy="5786199"/>
          </a:xfrm>
          <a:prstGeom prst="rect">
            <a:avLst/>
          </a:prstGeom>
          <a:noFill/>
        </p:spPr>
        <p:txBody>
          <a:bodyPr wrap="square" rtlCol="0">
            <a:spAutoFit/>
          </a:bodyPr>
          <a:lstStyle/>
          <a:p>
            <a:pPr algn="ctr"/>
            <a:r>
              <a:rPr lang="en-US" sz="3200" dirty="0">
                <a:effectLst>
                  <a:outerShdw blurRad="38100" dist="38100" dir="2700000" algn="tl">
                    <a:srgbClr val="000000">
                      <a:alpha val="43137"/>
                    </a:srgbClr>
                  </a:outerShdw>
                </a:effectLst>
                <a:latin typeface="Times New Roman" pitchFamily="18" charset="0"/>
                <a:cs typeface="Times New Roman" pitchFamily="18" charset="0"/>
              </a:rPr>
              <a:t>Matt 25:14-30</a:t>
            </a:r>
          </a:p>
          <a:p>
            <a:endParaRPr lang="en-US" dirty="0">
              <a:latin typeface="Times New Roman" pitchFamily="18" charset="0"/>
              <a:cs typeface="Times New Roman" pitchFamily="18" charset="0"/>
            </a:endParaRPr>
          </a:p>
          <a:p>
            <a:r>
              <a:rPr lang="en-US" sz="2400" dirty="0">
                <a:latin typeface="Times New Roman" pitchFamily="18" charset="0"/>
                <a:cs typeface="Times New Roman" pitchFamily="18" charset="0"/>
              </a:rPr>
              <a:t>14 "For the kingdom of heaven is like a man traveling to a far country, who called his own servants and delivered his goods to them. </a:t>
            </a:r>
          </a:p>
          <a:p>
            <a:endParaRPr lang="en-US" sz="800" dirty="0">
              <a:latin typeface="Times New Roman" pitchFamily="18" charset="0"/>
              <a:cs typeface="Times New Roman" pitchFamily="18" charset="0"/>
            </a:endParaRPr>
          </a:p>
          <a:p>
            <a:r>
              <a:rPr lang="en-US" sz="2400" dirty="0">
                <a:latin typeface="Times New Roman" pitchFamily="18" charset="0"/>
                <a:cs typeface="Times New Roman" pitchFamily="18" charset="0"/>
              </a:rPr>
              <a:t>15 And to one he gave five talents, to another two, and to another one, to each according to his own ability; and immediately he went on a journey. </a:t>
            </a:r>
          </a:p>
          <a:p>
            <a:endParaRPr lang="en-US" sz="800" dirty="0">
              <a:latin typeface="Times New Roman" pitchFamily="18" charset="0"/>
              <a:cs typeface="Times New Roman" pitchFamily="18" charset="0"/>
            </a:endParaRPr>
          </a:p>
          <a:p>
            <a:r>
              <a:rPr lang="en-US" sz="2400" dirty="0">
                <a:latin typeface="Times New Roman" pitchFamily="18" charset="0"/>
                <a:cs typeface="Times New Roman" pitchFamily="18" charset="0"/>
              </a:rPr>
              <a:t>16 Then he who had received the five talents went and traded with them, and made another five talents. </a:t>
            </a:r>
          </a:p>
          <a:p>
            <a:endParaRPr lang="en-US" sz="800" dirty="0">
              <a:latin typeface="Times New Roman" pitchFamily="18" charset="0"/>
              <a:cs typeface="Times New Roman" pitchFamily="18" charset="0"/>
            </a:endParaRPr>
          </a:p>
          <a:p>
            <a:r>
              <a:rPr lang="en-US" sz="2400" dirty="0">
                <a:latin typeface="Times New Roman" pitchFamily="18" charset="0"/>
                <a:cs typeface="Times New Roman" pitchFamily="18" charset="0"/>
              </a:rPr>
              <a:t>17 And likewise he who had received two gained two more also. </a:t>
            </a:r>
          </a:p>
          <a:p>
            <a:endParaRPr lang="en-US" sz="800" dirty="0">
              <a:latin typeface="Times New Roman" pitchFamily="18" charset="0"/>
              <a:cs typeface="Times New Roman" pitchFamily="18" charset="0"/>
            </a:endParaRPr>
          </a:p>
          <a:p>
            <a:r>
              <a:rPr lang="en-US" sz="2400" dirty="0">
                <a:latin typeface="Times New Roman" pitchFamily="18" charset="0"/>
                <a:cs typeface="Times New Roman" pitchFamily="18" charset="0"/>
              </a:rPr>
              <a:t>18 But he who had received one went and dug in the ground, and hid his lord's money</a:t>
            </a:r>
          </a:p>
        </p:txBody>
      </p:sp>
    </p:spTree>
  </p:cSld>
  <p:clrMapOvr>
    <a:masterClrMapping/>
  </p:clrMapOvr>
  <p:transition spd="med">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544651"/>
            <a:ext cx="7848600" cy="5755422"/>
          </a:xfrm>
          <a:prstGeom prst="rect">
            <a:avLst/>
          </a:prstGeom>
          <a:noFill/>
        </p:spPr>
        <p:txBody>
          <a:bodyPr wrap="square" rtlCol="0">
            <a:spAutoFit/>
          </a:bodyPr>
          <a:lstStyle/>
          <a:p>
            <a:r>
              <a:rPr lang="en-US" sz="2400" dirty="0">
                <a:latin typeface="Times New Roman" pitchFamily="18" charset="0"/>
                <a:cs typeface="Times New Roman" pitchFamily="18" charset="0"/>
              </a:rPr>
              <a:t>19 After a long time the lord of those servants came and settled accounts with them. </a:t>
            </a:r>
          </a:p>
          <a:p>
            <a:endParaRPr lang="en-US" sz="800" dirty="0">
              <a:latin typeface="Times New Roman" pitchFamily="18" charset="0"/>
              <a:cs typeface="Times New Roman" pitchFamily="18" charset="0"/>
            </a:endParaRPr>
          </a:p>
          <a:p>
            <a:r>
              <a:rPr lang="en-US" sz="2400" dirty="0">
                <a:latin typeface="Times New Roman" pitchFamily="18" charset="0"/>
                <a:cs typeface="Times New Roman" pitchFamily="18" charset="0"/>
              </a:rPr>
              <a:t>20 So he who had received five talents came and brought five other talents, saying, 'Lord, you delivered to me five talents; look, I have gained five more talents besides them.’</a:t>
            </a:r>
          </a:p>
          <a:p>
            <a:endParaRPr lang="en-US" sz="800" dirty="0">
              <a:latin typeface="Times New Roman" pitchFamily="18" charset="0"/>
              <a:cs typeface="Times New Roman" pitchFamily="18" charset="0"/>
            </a:endParaRPr>
          </a:p>
          <a:p>
            <a:r>
              <a:rPr lang="en-US" sz="2400" dirty="0">
                <a:latin typeface="Times New Roman" pitchFamily="18" charset="0"/>
                <a:cs typeface="Times New Roman" pitchFamily="18" charset="0"/>
              </a:rPr>
              <a:t>21 His lord said to him, 'Well done, good and faithful servant; you were faithful over a few things, I will make you ruler over many things. Enter into the joy of your lord.‘</a:t>
            </a:r>
          </a:p>
          <a:p>
            <a:endParaRPr lang="en-US" sz="800" dirty="0">
              <a:latin typeface="Times New Roman" pitchFamily="18" charset="0"/>
              <a:cs typeface="Times New Roman" pitchFamily="18" charset="0"/>
            </a:endParaRPr>
          </a:p>
          <a:p>
            <a:r>
              <a:rPr lang="en-US" sz="2400" dirty="0">
                <a:latin typeface="Times New Roman" pitchFamily="18" charset="0"/>
                <a:cs typeface="Times New Roman" pitchFamily="18" charset="0"/>
              </a:rPr>
              <a:t>22 He also who had received two talents came and said, 'Lord, you delivered to me two talents; look, I have gained two more talents besides them.' </a:t>
            </a:r>
          </a:p>
          <a:p>
            <a:endParaRPr lang="en-US" sz="800" dirty="0">
              <a:latin typeface="Times New Roman" pitchFamily="18" charset="0"/>
              <a:cs typeface="Times New Roman" pitchFamily="18" charset="0"/>
            </a:endParaRPr>
          </a:p>
          <a:p>
            <a:r>
              <a:rPr lang="en-US" sz="2400" dirty="0">
                <a:latin typeface="Times New Roman" pitchFamily="18" charset="0"/>
                <a:cs typeface="Times New Roman" pitchFamily="18" charset="0"/>
              </a:rPr>
              <a:t>23 His lord said to him, 'Well done, good and faithful servant; you have been faithful over a few things, I will make you ruler over many things. Enter into the joy of your lord.’</a:t>
            </a:r>
          </a:p>
        </p:txBody>
      </p:sp>
    </p:spTree>
  </p:cSld>
  <p:clrMapOvr>
    <a:masterClrMapping/>
  </p:clrMapOvr>
  <p:transition spd="med">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544651"/>
            <a:ext cx="7620000" cy="5386090"/>
          </a:xfrm>
          <a:prstGeom prst="rect">
            <a:avLst/>
          </a:prstGeom>
          <a:noFill/>
        </p:spPr>
        <p:txBody>
          <a:bodyPr wrap="square" rtlCol="0">
            <a:spAutoFit/>
          </a:bodyPr>
          <a:lstStyle/>
          <a:p>
            <a:r>
              <a:rPr lang="en-US" sz="2400" dirty="0">
                <a:latin typeface="Times New Roman" pitchFamily="18" charset="0"/>
                <a:cs typeface="Times New Roman" pitchFamily="18" charset="0"/>
              </a:rPr>
              <a:t>24 Then he who had received the one talent came and said, 'Lord, I knew you to be a hard man, reaping where you have not sown, and gathering where you have not scattered seed. </a:t>
            </a:r>
          </a:p>
          <a:p>
            <a:endParaRPr lang="en-US" sz="800" dirty="0">
              <a:latin typeface="Times New Roman" pitchFamily="18" charset="0"/>
              <a:cs typeface="Times New Roman" pitchFamily="18" charset="0"/>
            </a:endParaRPr>
          </a:p>
          <a:p>
            <a:r>
              <a:rPr lang="en-US" sz="2400" dirty="0">
                <a:latin typeface="Times New Roman" pitchFamily="18" charset="0"/>
                <a:cs typeface="Times New Roman" pitchFamily="18" charset="0"/>
              </a:rPr>
              <a:t>25 And I was afraid, and went and hid your talent in the ground. Look, there you have what is yours.' </a:t>
            </a:r>
          </a:p>
          <a:p>
            <a:endParaRPr lang="en-US" sz="800" dirty="0">
              <a:latin typeface="Times New Roman" pitchFamily="18" charset="0"/>
              <a:cs typeface="Times New Roman" pitchFamily="18" charset="0"/>
            </a:endParaRPr>
          </a:p>
          <a:p>
            <a:r>
              <a:rPr lang="en-US" sz="2400" dirty="0">
                <a:latin typeface="Times New Roman" pitchFamily="18" charset="0"/>
                <a:cs typeface="Times New Roman" pitchFamily="18" charset="0"/>
              </a:rPr>
              <a:t>26 But his lord answered and said to him, 'You wicked and lazy servant, you knew that I reap where I have not sown, and gather where I have not scattered seed. </a:t>
            </a:r>
          </a:p>
          <a:p>
            <a:endParaRPr lang="en-US" sz="800" dirty="0">
              <a:latin typeface="Times New Roman" pitchFamily="18" charset="0"/>
              <a:cs typeface="Times New Roman" pitchFamily="18" charset="0"/>
            </a:endParaRPr>
          </a:p>
          <a:p>
            <a:r>
              <a:rPr lang="en-US" sz="2400" dirty="0">
                <a:latin typeface="Times New Roman" pitchFamily="18" charset="0"/>
                <a:cs typeface="Times New Roman" pitchFamily="18" charset="0"/>
              </a:rPr>
              <a:t>27 So you ought to have deposited my money with the bankers, and at my coming I would have received back my own with interest. </a:t>
            </a:r>
          </a:p>
          <a:p>
            <a:endParaRPr lang="en-US" sz="800" dirty="0">
              <a:latin typeface="Times New Roman" pitchFamily="18" charset="0"/>
              <a:cs typeface="Times New Roman" pitchFamily="18" charset="0"/>
            </a:endParaRPr>
          </a:p>
          <a:p>
            <a:r>
              <a:rPr lang="en-US" sz="2400" dirty="0">
                <a:latin typeface="Times New Roman" pitchFamily="18" charset="0"/>
                <a:cs typeface="Times New Roman" pitchFamily="18" charset="0"/>
              </a:rPr>
              <a:t>28 Therefore take the talent from him, and give it to him who has ten talents. </a:t>
            </a:r>
          </a:p>
        </p:txBody>
      </p:sp>
    </p:spTree>
  </p:cSld>
  <p:clrMapOvr>
    <a:masterClrMapping/>
  </p:clrMapOvr>
  <p:transition spd="med">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544651"/>
            <a:ext cx="7543800" cy="2062103"/>
          </a:xfrm>
          <a:prstGeom prst="rect">
            <a:avLst/>
          </a:prstGeom>
          <a:noFill/>
        </p:spPr>
        <p:txBody>
          <a:bodyPr wrap="square" rtlCol="0">
            <a:spAutoFit/>
          </a:bodyPr>
          <a:lstStyle/>
          <a:p>
            <a:r>
              <a:rPr lang="en-US" sz="2400" dirty="0">
                <a:latin typeface="Times New Roman" pitchFamily="18" charset="0"/>
                <a:cs typeface="Times New Roman" pitchFamily="18" charset="0"/>
              </a:rPr>
              <a:t>29 For to everyone who has, more will be given, and he will have abundance; but from him who does not have, even what he has will be taken away. </a:t>
            </a:r>
          </a:p>
          <a:p>
            <a:endParaRPr lang="en-US" sz="800" dirty="0">
              <a:latin typeface="Times New Roman" pitchFamily="18" charset="0"/>
              <a:cs typeface="Times New Roman" pitchFamily="18" charset="0"/>
            </a:endParaRPr>
          </a:p>
          <a:p>
            <a:r>
              <a:rPr lang="en-US" sz="2400" dirty="0">
                <a:latin typeface="Times New Roman" pitchFamily="18" charset="0"/>
                <a:cs typeface="Times New Roman" pitchFamily="18" charset="0"/>
              </a:rPr>
              <a:t>30 And cast the unprofitable servant into the outer darkness. There will be weeping and gnashing of teeth.' </a:t>
            </a:r>
          </a:p>
        </p:txBody>
      </p:sp>
    </p:spTree>
  </p:cSld>
  <p:clrMapOvr>
    <a:masterClrMapping/>
  </p:clrMapOvr>
  <p:transition spd="med">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1" name="Picture 1" descr="http://www.letthebiblespeak.net/templates/Profile/img/003399/blind.gif"/>
          <p:cNvPicPr>
            <a:picLocks noChangeAspect="1" noChangeArrowheads="1"/>
          </p:cNvPicPr>
          <p:nvPr/>
        </p:nvPicPr>
        <p:blipFill>
          <a:blip r:embed="rId2"/>
          <a:srcRect/>
          <a:stretch>
            <a:fillRect/>
          </a:stretch>
        </p:blipFill>
        <p:spPr bwMode="auto">
          <a:xfrm>
            <a:off x="0" y="0"/>
            <a:ext cx="228600" cy="228600"/>
          </a:xfrm>
          <a:prstGeom prst="rect">
            <a:avLst/>
          </a:prstGeom>
          <a:noFill/>
        </p:spPr>
      </p:pic>
      <p:sp>
        <p:nvSpPr>
          <p:cNvPr id="10" name="TextBox 9"/>
          <p:cNvSpPr txBox="1"/>
          <p:nvPr/>
        </p:nvSpPr>
        <p:spPr>
          <a:xfrm>
            <a:off x="3505200" y="914400"/>
            <a:ext cx="5638800" cy="1631216"/>
          </a:xfrm>
          <a:prstGeom prst="rect">
            <a:avLst/>
          </a:prstGeom>
          <a:noFill/>
        </p:spPr>
        <p:txBody>
          <a:bodyPr wrap="square" rtlCol="0">
            <a:spAutoFit/>
          </a:bodyPr>
          <a:lstStyle/>
          <a:p>
            <a:pPr>
              <a:buFont typeface="Arial" pitchFamily="34" charset="0"/>
              <a:buChar char="•"/>
            </a:pPr>
            <a:r>
              <a:rPr lang="en-US" sz="2000" dirty="0">
                <a:latin typeface="+mj-lt"/>
              </a:rPr>
              <a:t> A street person in Los Angeles, CA</a:t>
            </a:r>
          </a:p>
          <a:p>
            <a:pPr>
              <a:buFont typeface="Arial" pitchFamily="34" charset="0"/>
              <a:buChar char="•"/>
            </a:pPr>
            <a:endParaRPr lang="en-US" sz="1600" dirty="0">
              <a:latin typeface="+mj-lt"/>
            </a:endParaRPr>
          </a:p>
          <a:p>
            <a:pPr>
              <a:buFont typeface="Arial" pitchFamily="34" charset="0"/>
              <a:buChar char="•"/>
            </a:pPr>
            <a:r>
              <a:rPr lang="en-US" sz="2000" dirty="0">
                <a:latin typeface="+mj-lt"/>
              </a:rPr>
              <a:t> Roamed about in dark alleys, sleeping out-of-doors, carrying everything he owned in an old shopping cart. </a:t>
            </a:r>
          </a:p>
        </p:txBody>
      </p:sp>
      <p:pic>
        <p:nvPicPr>
          <p:cNvPr id="87047" name="Picture 7" descr="http://sethgodin.typepad.com/all_marketers_are_liars/images/_var_blogusers_attachments_1112814756116_homeless.jpg"/>
          <p:cNvPicPr>
            <a:picLocks noChangeAspect="1" noChangeArrowheads="1"/>
          </p:cNvPicPr>
          <p:nvPr/>
        </p:nvPicPr>
        <p:blipFill>
          <a:blip r:embed="rId3" cstate="print"/>
          <a:srcRect/>
          <a:stretch>
            <a:fillRect/>
          </a:stretch>
        </p:blipFill>
        <p:spPr bwMode="auto">
          <a:xfrm>
            <a:off x="533400" y="295275"/>
            <a:ext cx="2857500" cy="2143125"/>
          </a:xfrm>
          <a:prstGeom prst="rect">
            <a:avLst/>
          </a:prstGeom>
          <a:ln>
            <a:noFill/>
          </a:ln>
          <a:effectLst>
            <a:softEdge rad="112500"/>
          </a:effectLst>
        </p:spPr>
      </p:pic>
      <p:pic>
        <p:nvPicPr>
          <p:cNvPr id="87049" name="Picture 9" descr="http://blogs.phoenixnewtimes.com/valleyfever/homeless%20person%20commons.jpg"/>
          <p:cNvPicPr>
            <a:picLocks noChangeAspect="1" noChangeArrowheads="1"/>
          </p:cNvPicPr>
          <p:nvPr/>
        </p:nvPicPr>
        <p:blipFill>
          <a:blip r:embed="rId4" cstate="print"/>
          <a:srcRect/>
          <a:stretch>
            <a:fillRect/>
          </a:stretch>
        </p:blipFill>
        <p:spPr bwMode="auto">
          <a:xfrm>
            <a:off x="7239000" y="3429000"/>
            <a:ext cx="1828800" cy="2415887"/>
          </a:xfrm>
          <a:prstGeom prst="rect">
            <a:avLst/>
          </a:prstGeom>
          <a:ln>
            <a:noFill/>
          </a:ln>
          <a:effectLst>
            <a:softEdge rad="112500"/>
          </a:effectLst>
        </p:spPr>
      </p:pic>
      <p:sp>
        <p:nvSpPr>
          <p:cNvPr id="13" name="Rectangle 12"/>
          <p:cNvSpPr/>
          <p:nvPr/>
        </p:nvSpPr>
        <p:spPr>
          <a:xfrm>
            <a:off x="4419600" y="0"/>
            <a:ext cx="3044423" cy="830997"/>
          </a:xfrm>
          <a:prstGeom prst="rect">
            <a:avLst/>
          </a:prstGeom>
          <a:noFill/>
        </p:spPr>
        <p:txBody>
          <a:bodyPr wrap="none" lIns="91440" tIns="45720" rIns="91440" bIns="45720">
            <a:spAutoFit/>
          </a:bodyPr>
          <a:lstStyle/>
          <a:p>
            <a:pPr algn="ctr"/>
            <a:r>
              <a:rPr lang="en-US" sz="4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Morris Siegel</a:t>
            </a:r>
          </a:p>
        </p:txBody>
      </p:sp>
      <p:sp>
        <p:nvSpPr>
          <p:cNvPr id="14" name="TextBox 13"/>
          <p:cNvSpPr txBox="1"/>
          <p:nvPr/>
        </p:nvSpPr>
        <p:spPr>
          <a:xfrm>
            <a:off x="533400" y="2438400"/>
            <a:ext cx="8382000" cy="400110"/>
          </a:xfrm>
          <a:prstGeom prst="rect">
            <a:avLst/>
          </a:prstGeom>
          <a:noFill/>
        </p:spPr>
        <p:txBody>
          <a:bodyPr wrap="square" rtlCol="0">
            <a:spAutoFit/>
          </a:bodyPr>
          <a:lstStyle/>
          <a:p>
            <a:pPr>
              <a:buFont typeface="Arial" pitchFamily="34" charset="0"/>
              <a:buChar char="•"/>
            </a:pPr>
            <a:r>
              <a:rPr lang="en-US" sz="2000" dirty="0">
                <a:latin typeface="+mj-lt"/>
              </a:rPr>
              <a:t> He was found in an alley, dead of natural causes, heart trouble perhaps</a:t>
            </a:r>
          </a:p>
        </p:txBody>
      </p:sp>
      <p:sp>
        <p:nvSpPr>
          <p:cNvPr id="15" name="TextBox 14"/>
          <p:cNvSpPr txBox="1"/>
          <p:nvPr/>
        </p:nvSpPr>
        <p:spPr>
          <a:xfrm>
            <a:off x="533400" y="2819400"/>
            <a:ext cx="7010400" cy="4278094"/>
          </a:xfrm>
          <a:prstGeom prst="rect">
            <a:avLst/>
          </a:prstGeom>
          <a:noFill/>
        </p:spPr>
        <p:txBody>
          <a:bodyPr wrap="square" rtlCol="0">
            <a:spAutoFit/>
          </a:bodyPr>
          <a:lstStyle/>
          <a:p>
            <a:pPr>
              <a:buFont typeface="Arial" pitchFamily="34" charset="0"/>
              <a:buChar char="•"/>
            </a:pPr>
            <a:r>
              <a:rPr lang="en-US" sz="2000" dirty="0">
                <a:latin typeface="+mj-lt"/>
              </a:rPr>
              <a:t> Had three bank accounts containing a total of $207,421</a:t>
            </a:r>
          </a:p>
          <a:p>
            <a:pPr>
              <a:buFont typeface="Arial" pitchFamily="34" charset="0"/>
              <a:buChar char="•"/>
            </a:pPr>
            <a:endParaRPr lang="en-US" sz="1600" dirty="0">
              <a:latin typeface="+mj-lt"/>
            </a:endParaRPr>
          </a:p>
          <a:p>
            <a:pPr>
              <a:buFont typeface="Arial" pitchFamily="34" charset="0"/>
              <a:buChar char="•"/>
            </a:pPr>
            <a:r>
              <a:rPr lang="en-US" sz="2000" dirty="0">
                <a:latin typeface="+mj-lt"/>
              </a:rPr>
              <a:t> In 1979, Morris’ father died and left him the money. When Morris did not claim it, the Division of Unclaimed Property tracked him down, and his family forced him to accept it. He did not show up at the ceremony when the cash was awarded. He took enough of the money to buy an old car, where he slept in bad weather. Relatives rented him an apartment; he never went there. </a:t>
            </a:r>
          </a:p>
          <a:p>
            <a:pPr>
              <a:buFont typeface="Arial" pitchFamily="34" charset="0"/>
              <a:buChar char="•"/>
            </a:pPr>
            <a:endParaRPr lang="en-US" sz="1600" dirty="0">
              <a:latin typeface="+mj-lt"/>
            </a:endParaRPr>
          </a:p>
          <a:p>
            <a:pPr>
              <a:buFont typeface="Arial" pitchFamily="34" charset="0"/>
              <a:buChar char="•"/>
            </a:pPr>
            <a:r>
              <a:rPr lang="en-US" sz="2000" dirty="0">
                <a:latin typeface="+mj-lt"/>
              </a:rPr>
              <a:t> He died December 14, 1989, with three dollars in his pocket and an untouched fortune in the bank. </a:t>
            </a:r>
            <a:br>
              <a:rPr lang="en-US" sz="2000" dirty="0">
                <a:latin typeface="+mj-lt"/>
              </a:rPr>
            </a:br>
            <a:endParaRPr lang="en-US" sz="2000" dirty="0">
              <a:latin typeface="+mj-lt"/>
            </a:endParaRPr>
          </a:p>
          <a:p>
            <a:endParaRPr lang="en-US" sz="2000" dirty="0">
              <a:latin typeface="+mj-lt"/>
            </a:endParaRPr>
          </a:p>
          <a:p>
            <a:endParaRPr lang="en-US" sz="2000" dirty="0">
              <a:latin typeface="+mj-lt"/>
            </a:endParaRPr>
          </a:p>
        </p:txBody>
      </p:sp>
      <p:sp>
        <p:nvSpPr>
          <p:cNvPr id="16" name="TextBox 15"/>
          <p:cNvSpPr txBox="1"/>
          <p:nvPr/>
        </p:nvSpPr>
        <p:spPr>
          <a:xfrm rot="19901878">
            <a:off x="1447800" y="3276600"/>
            <a:ext cx="6096000" cy="769441"/>
          </a:xfrm>
          <a:prstGeom prst="rect">
            <a:avLst/>
          </a:prstGeom>
          <a:solidFill>
            <a:srgbClr val="C00000"/>
          </a:solidFill>
        </p:spPr>
        <p:txBody>
          <a:bodyPr wrap="square" rtlCol="0">
            <a:spAutoFit/>
          </a:bodyPr>
          <a:lstStyle/>
          <a:p>
            <a:pPr algn="ctr"/>
            <a:r>
              <a:rPr lang="en-US" sz="4400" i="1" dirty="0">
                <a:solidFill>
                  <a:srgbClr val="FFFF00"/>
                </a:solidFill>
                <a:effectLst>
                  <a:outerShdw blurRad="38100" dist="38100" dir="2700000" algn="tl">
                    <a:srgbClr val="000000">
                      <a:alpha val="43137"/>
                    </a:srgbClr>
                  </a:outerShdw>
                </a:effectLst>
              </a:rPr>
              <a:t>What a wasted life! </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2000"/>
                                        <p:tgtEl>
                                          <p:spTgt spid="10">
                                            <p:txEl>
                                              <p:pRg st="0" end="0"/>
                                            </p:txEl>
                                          </p:spTgt>
                                        </p:tgtEl>
                                      </p:cBhvr>
                                    </p:animEffect>
                                    <p:anim calcmode="lin" valueType="num">
                                      <p:cBhvr>
                                        <p:cTn id="8" dur="2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10">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10">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fade">
                                      <p:cBhvr>
                                        <p:cTn id="15" dur="2000"/>
                                        <p:tgtEl>
                                          <p:spTgt spid="10">
                                            <p:txEl>
                                              <p:pRg st="2" end="2"/>
                                            </p:txEl>
                                          </p:spTgt>
                                        </p:tgtEl>
                                      </p:cBhvr>
                                    </p:animEffect>
                                    <p:anim calcmode="lin" valueType="num">
                                      <p:cBhvr>
                                        <p:cTn id="16" dur="2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10">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10">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2000"/>
                                        <p:tgtEl>
                                          <p:spTgt spid="14"/>
                                        </p:tgtEl>
                                      </p:cBhvr>
                                    </p:animEffect>
                                    <p:anim calcmode="lin" valueType="num">
                                      <p:cBhvr>
                                        <p:cTn id="24" dur="2000" fill="hold"/>
                                        <p:tgtEl>
                                          <p:spTgt spid="14"/>
                                        </p:tgtEl>
                                        <p:attrNameLst>
                                          <p:attrName>ppt_x</p:attrName>
                                        </p:attrNameLst>
                                      </p:cBhvr>
                                      <p:tavLst>
                                        <p:tav tm="0">
                                          <p:val>
                                            <p:strVal val="#ppt_x"/>
                                          </p:val>
                                        </p:tav>
                                        <p:tav tm="100000">
                                          <p:val>
                                            <p:strVal val="#ppt_x"/>
                                          </p:val>
                                        </p:tav>
                                      </p:tavLst>
                                    </p:anim>
                                    <p:anim calcmode="lin" valueType="num">
                                      <p:cBhvr>
                                        <p:cTn id="25" dur="1800" decel="100000" fill="hold"/>
                                        <p:tgtEl>
                                          <p:spTgt spid="14"/>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5">
                                            <p:txEl>
                                              <p:pRg st="0" end="0"/>
                                            </p:txEl>
                                          </p:spTgt>
                                        </p:tgtEl>
                                        <p:attrNameLst>
                                          <p:attrName>style.visibility</p:attrName>
                                        </p:attrNameLst>
                                      </p:cBhvr>
                                      <p:to>
                                        <p:strVal val="visible"/>
                                      </p:to>
                                    </p:set>
                                    <p:animEffect transition="in" filter="fade">
                                      <p:cBhvr>
                                        <p:cTn id="31" dur="2000"/>
                                        <p:tgtEl>
                                          <p:spTgt spid="15">
                                            <p:txEl>
                                              <p:pRg st="0" end="0"/>
                                            </p:txEl>
                                          </p:spTgt>
                                        </p:tgtEl>
                                      </p:cBhvr>
                                    </p:animEffect>
                                    <p:anim calcmode="lin" valueType="num">
                                      <p:cBhvr>
                                        <p:cTn id="32" dur="2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15">
                                            <p:txEl>
                                              <p:pRg st="0" end="0"/>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1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5">
                                            <p:txEl>
                                              <p:pRg st="2" end="2"/>
                                            </p:txEl>
                                          </p:spTgt>
                                        </p:tgtEl>
                                        <p:attrNameLst>
                                          <p:attrName>style.visibility</p:attrName>
                                        </p:attrNameLst>
                                      </p:cBhvr>
                                      <p:to>
                                        <p:strVal val="visible"/>
                                      </p:to>
                                    </p:set>
                                    <p:animEffect transition="in" filter="fade">
                                      <p:cBhvr>
                                        <p:cTn id="39" dur="2000"/>
                                        <p:tgtEl>
                                          <p:spTgt spid="15">
                                            <p:txEl>
                                              <p:pRg st="2" end="2"/>
                                            </p:txEl>
                                          </p:spTgt>
                                        </p:tgtEl>
                                      </p:cBhvr>
                                    </p:animEffect>
                                    <p:anim calcmode="lin" valueType="num">
                                      <p:cBhvr>
                                        <p:cTn id="40" dur="2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15">
                                            <p:txEl>
                                              <p:pRg st="2" end="2"/>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15">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15">
                                            <p:txEl>
                                              <p:pRg st="4" end="4"/>
                                            </p:txEl>
                                          </p:spTgt>
                                        </p:tgtEl>
                                        <p:attrNameLst>
                                          <p:attrName>style.visibility</p:attrName>
                                        </p:attrNameLst>
                                      </p:cBhvr>
                                      <p:to>
                                        <p:strVal val="visible"/>
                                      </p:to>
                                    </p:set>
                                    <p:animEffect transition="in" filter="fade">
                                      <p:cBhvr>
                                        <p:cTn id="47" dur="2000"/>
                                        <p:tgtEl>
                                          <p:spTgt spid="15">
                                            <p:txEl>
                                              <p:pRg st="4" end="4"/>
                                            </p:txEl>
                                          </p:spTgt>
                                        </p:tgtEl>
                                      </p:cBhvr>
                                    </p:animEffect>
                                    <p:anim calcmode="lin" valueType="num">
                                      <p:cBhvr>
                                        <p:cTn id="48" dur="2000" fill="hold"/>
                                        <p:tgtEl>
                                          <p:spTgt spid="15">
                                            <p:txEl>
                                              <p:pRg st="4" end="4"/>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15">
                                            <p:txEl>
                                              <p:pRg st="4" end="4"/>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15">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8" presetClass="entr" presetSubtype="32"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diamond(out)">
                                      <p:cBhvr>
                                        <p:cTn id="55"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5"/>
      <p:bldP spid="14" grpId="0"/>
      <p:bldP spid="15" grpId="0" build="p" bldLvl="5"/>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2" cstate="print"/>
          <a:srcRect l="5000" r="55000"/>
          <a:stretch>
            <a:fillRect/>
          </a:stretch>
        </p:blipFill>
        <p:spPr bwMode="auto">
          <a:xfrm rot="21228522">
            <a:off x="-57027" y="236541"/>
            <a:ext cx="4572000" cy="3429000"/>
          </a:xfrm>
          <a:prstGeom prst="rect">
            <a:avLst/>
          </a:prstGeom>
          <a:ln w="38100" cap="sq">
            <a:solidFill>
              <a:srgbClr val="000000"/>
            </a:solidFill>
            <a:prstDash val="solid"/>
            <a:miter lim="800000"/>
          </a:ln>
          <a:effectLst>
            <a:outerShdw blurRad="76200" dir="13500000" sy="23000" kx="1200000" algn="br" rotWithShape="0">
              <a:prstClr val="black">
                <a:alpha val="20000"/>
              </a:prstClr>
            </a:outerShdw>
          </a:effectLst>
          <a:scene3d>
            <a:camera prst="perspectiveContrastingRightFacing"/>
            <a:lightRig rig="threePt" dir="t"/>
          </a:scene3d>
        </p:spPr>
      </p:pic>
      <p:sp>
        <p:nvSpPr>
          <p:cNvPr id="4" name="TextBox 3"/>
          <p:cNvSpPr txBox="1"/>
          <p:nvPr/>
        </p:nvSpPr>
        <p:spPr>
          <a:xfrm>
            <a:off x="4191000" y="228600"/>
            <a:ext cx="4114800" cy="2554545"/>
          </a:xfrm>
          <a:prstGeom prst="rect">
            <a:avLst/>
          </a:prstGeom>
          <a:noFill/>
        </p:spPr>
        <p:txBody>
          <a:bodyPr wrap="square" rtlCol="0">
            <a:spAutoFit/>
          </a:bodyPr>
          <a:lstStyle/>
          <a:p>
            <a:pPr algn="ctr"/>
            <a:r>
              <a:rPr lang="en-US" sz="4000" dirty="0">
                <a:latin typeface="Arial Rounded MT Bold" pitchFamily="34" charset="0"/>
              </a:rPr>
              <a:t>Could It Be That We Do </a:t>
            </a:r>
            <a:r>
              <a:rPr lang="en-US" sz="4000" i="1" dirty="0">
                <a:latin typeface="Arial Rounded MT Bold" pitchFamily="34" charset="0"/>
              </a:rPr>
              <a:t>No</a:t>
            </a:r>
            <a:r>
              <a:rPr lang="en-US" sz="4000" dirty="0">
                <a:latin typeface="Arial Rounded MT Bold" pitchFamily="34" charset="0"/>
              </a:rPr>
              <a:t> Better Than Morris Siegel?</a:t>
            </a:r>
          </a:p>
        </p:txBody>
      </p:sp>
      <p:sp>
        <p:nvSpPr>
          <p:cNvPr id="5" name="TextBox 4"/>
          <p:cNvSpPr txBox="1"/>
          <p:nvPr/>
        </p:nvSpPr>
        <p:spPr>
          <a:xfrm>
            <a:off x="2819400" y="3505200"/>
            <a:ext cx="4648200" cy="2031325"/>
          </a:xfrm>
          <a:prstGeom prst="rect">
            <a:avLst/>
          </a:prstGeom>
          <a:noFill/>
        </p:spPr>
        <p:txBody>
          <a:bodyPr wrap="square" rtlCol="0">
            <a:spAutoFit/>
          </a:bodyPr>
          <a:lstStyle/>
          <a:p>
            <a:pPr>
              <a:lnSpc>
                <a:spcPct val="150000"/>
              </a:lnSpc>
              <a:buFont typeface="Wingdings" pitchFamily="2" charset="2"/>
              <a:buChar char="Ø"/>
            </a:pPr>
            <a:r>
              <a:rPr lang="en-US" sz="2800" dirty="0">
                <a:solidFill>
                  <a:srgbClr val="002060"/>
                </a:solidFill>
                <a:effectLst>
                  <a:outerShdw blurRad="38100" dist="38100" dir="2700000" algn="tl">
                    <a:srgbClr val="000000">
                      <a:alpha val="43137"/>
                    </a:srgbClr>
                  </a:outerShdw>
                </a:effectLst>
              </a:rPr>
              <a:t>Blessings - we waste?</a:t>
            </a:r>
          </a:p>
          <a:p>
            <a:pPr>
              <a:lnSpc>
                <a:spcPct val="150000"/>
              </a:lnSpc>
              <a:buFont typeface="Wingdings" pitchFamily="2" charset="2"/>
              <a:buChar char="Ø"/>
            </a:pPr>
            <a:r>
              <a:rPr lang="en-US" sz="2800" dirty="0">
                <a:solidFill>
                  <a:srgbClr val="002060"/>
                </a:solidFill>
                <a:effectLst>
                  <a:outerShdw blurRad="38100" dist="38100" dir="2700000" algn="tl">
                    <a:srgbClr val="000000">
                      <a:alpha val="43137"/>
                    </a:srgbClr>
                  </a:outerShdw>
                </a:effectLst>
              </a:rPr>
              <a:t>Talents -  we bury?</a:t>
            </a:r>
          </a:p>
          <a:p>
            <a:pPr>
              <a:lnSpc>
                <a:spcPct val="150000"/>
              </a:lnSpc>
              <a:buFont typeface="Wingdings" pitchFamily="2" charset="2"/>
              <a:buChar char="Ø"/>
            </a:pPr>
            <a:r>
              <a:rPr lang="en-US" sz="2800" dirty="0">
                <a:solidFill>
                  <a:srgbClr val="002060"/>
                </a:solidFill>
                <a:effectLst>
                  <a:outerShdw blurRad="38100" dist="38100" dir="2700000" algn="tl">
                    <a:srgbClr val="000000">
                      <a:alpha val="43137"/>
                    </a:srgbClr>
                  </a:outerShdw>
                </a:effectLst>
              </a:rPr>
              <a:t>Opportunities -  we pass?</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p:cTn id="13"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p:cTn id="19"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5">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bible-stories-library.com/image-files/talents_main.jp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2667000" y="1905000"/>
            <a:ext cx="3886200" cy="4436301"/>
          </a:xfrm>
          <a:prstGeom prst="rect">
            <a:avLst/>
          </a:prstGeom>
          <a:noFill/>
        </p:spPr>
      </p:pic>
      <p:sp>
        <p:nvSpPr>
          <p:cNvPr id="3" name="Rectangle 2"/>
          <p:cNvSpPr/>
          <p:nvPr/>
        </p:nvSpPr>
        <p:spPr>
          <a:xfrm>
            <a:off x="1238837" y="540603"/>
            <a:ext cx="6710491"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 The Talents</a:t>
            </a:r>
          </a:p>
        </p:txBody>
      </p:sp>
      <p:sp>
        <p:nvSpPr>
          <p:cNvPr id="5" name="Bevel 4"/>
          <p:cNvSpPr/>
          <p:nvPr/>
        </p:nvSpPr>
        <p:spPr>
          <a:xfrm>
            <a:off x="1066800" y="23622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10" name="TextBox 9"/>
          <p:cNvSpPr txBox="1"/>
          <p:nvPr/>
        </p:nvSpPr>
        <p:spPr>
          <a:xfrm>
            <a:off x="3352800" y="1447800"/>
            <a:ext cx="2408032" cy="400110"/>
          </a:xfrm>
          <a:prstGeom prst="rect">
            <a:avLst/>
          </a:prstGeom>
          <a:noFill/>
        </p:spPr>
        <p:txBody>
          <a:bodyPr wrap="none" rtlCol="0">
            <a:spAutoFit/>
          </a:bodyPr>
          <a:lstStyle/>
          <a:p>
            <a:pPr algn="ctr"/>
            <a:r>
              <a:rPr lang="en-US" sz="2000" i="1" dirty="0">
                <a:latin typeface="Comic Sans MS" pitchFamily="66" charset="0"/>
              </a:rPr>
              <a:t>Matthew 25:14-30</a:t>
            </a:r>
          </a:p>
        </p:txBody>
      </p:sp>
    </p:spTree>
  </p:cSld>
  <p:clrMapOvr>
    <a:masterClrMapping/>
  </p:clrMapOvr>
  <p:transition spd="med">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14400" y="405825"/>
            <a:ext cx="7620000" cy="584775"/>
          </a:xfrm>
          <a:prstGeom prst="rect">
            <a:avLst/>
          </a:prstGeom>
          <a:noFill/>
          <a:ln>
            <a:noFill/>
          </a:ln>
          <a:effectLst/>
        </p:spPr>
        <p:txBody>
          <a:bodyPr wrap="square" rtlCol="0">
            <a:spAutoFit/>
          </a:bodyPr>
          <a:lstStyle/>
          <a:p>
            <a:pPr marL="400050" lvl="0" indent="-400050" algn="ctr">
              <a:buFont typeface="+mj-lt"/>
              <a:buAutoNum type="romanUcPeriod"/>
            </a:pPr>
            <a:r>
              <a:rPr lang="en-US" sz="2800" dirty="0">
                <a:solidFill>
                  <a:prstClr val="black"/>
                </a:solidFill>
                <a:latin typeface="Comic Sans MS" pitchFamily="66" charset="0"/>
              </a:rPr>
              <a:t>The </a:t>
            </a:r>
            <a:r>
              <a:rPr lang="en-US" sz="3200" b="1" dirty="0">
                <a:solidFill>
                  <a:prstClr val="black"/>
                </a:solidFill>
                <a:latin typeface="Comic Sans MS" pitchFamily="66" charset="0"/>
              </a:rPr>
              <a:t>P</a:t>
            </a:r>
            <a:r>
              <a:rPr lang="en-US" sz="2800" dirty="0">
                <a:solidFill>
                  <a:prstClr val="black"/>
                </a:solidFill>
                <a:latin typeface="Comic Sans MS" pitchFamily="66" charset="0"/>
              </a:rPr>
              <a:t>assage </a:t>
            </a:r>
            <a:r>
              <a:rPr lang="en-US" sz="2800" i="1" dirty="0">
                <a:solidFill>
                  <a:prstClr val="black"/>
                </a:solidFill>
                <a:latin typeface="Comic Sans MS" pitchFamily="66" charset="0"/>
              </a:rPr>
              <a:t>(Context)</a:t>
            </a:r>
          </a:p>
        </p:txBody>
      </p:sp>
      <p:sp>
        <p:nvSpPr>
          <p:cNvPr id="8" name="TextBox 7"/>
          <p:cNvSpPr txBox="1"/>
          <p:nvPr/>
        </p:nvSpPr>
        <p:spPr>
          <a:xfrm>
            <a:off x="685800" y="1447800"/>
            <a:ext cx="8077200" cy="1569660"/>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Warning to Watch</a:t>
            </a:r>
          </a:p>
          <a:p>
            <a:pPr marL="914400" lvl="1" indent="-457200">
              <a:buFont typeface="+mj-lt"/>
              <a:buAutoNum type="arabicPeriod"/>
            </a:pPr>
            <a:r>
              <a:rPr lang="en-US" sz="2400" dirty="0">
                <a:latin typeface="Arial Narrow" pitchFamily="34" charset="0"/>
              </a:rPr>
              <a:t>Discussion of end of time – second coming (Matt. 24:3, 35-51)</a:t>
            </a:r>
          </a:p>
          <a:p>
            <a:pPr marL="914400" lvl="1" indent="-457200">
              <a:buFont typeface="+mj-lt"/>
              <a:buAutoNum type="arabicPeriod"/>
            </a:pPr>
            <a:r>
              <a:rPr lang="en-US" sz="2400" dirty="0">
                <a:latin typeface="Arial Narrow" pitchFamily="34" charset="0"/>
              </a:rPr>
              <a:t>Don’t know when that will be (Matt. 24:36)</a:t>
            </a:r>
          </a:p>
          <a:p>
            <a:pPr marL="914400" lvl="1" indent="-457200">
              <a:buFont typeface="+mj-lt"/>
              <a:buAutoNum type="arabicPeriod"/>
            </a:pPr>
            <a:r>
              <a:rPr lang="en-US" sz="2400" dirty="0">
                <a:latin typeface="Arial Narrow" pitchFamily="34" charset="0"/>
              </a:rPr>
              <a:t>Therefore watch (Matt. 24:42, 44; 25:13)</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 calcmode="lin" valueType="num">
                                      <p:cBhvr additive="base">
                                        <p:cTn id="7" dur="10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10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1000" fill="hold"/>
                                        <p:tgtEl>
                                          <p:spTgt spid="8">
                                            <p:txEl>
                                              <p:pRg st="3" end="3"/>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14400" y="405825"/>
            <a:ext cx="7620000" cy="584775"/>
          </a:xfrm>
          <a:prstGeom prst="rect">
            <a:avLst/>
          </a:prstGeom>
          <a:noFill/>
          <a:ln>
            <a:noFill/>
          </a:ln>
          <a:effectLst/>
        </p:spPr>
        <p:txBody>
          <a:bodyPr wrap="square" rtlCol="0">
            <a:spAutoFit/>
          </a:bodyPr>
          <a:lstStyle/>
          <a:p>
            <a:pPr marL="400050" lvl="0" indent="-400050" algn="ctr">
              <a:buFont typeface="+mj-lt"/>
              <a:buAutoNum type="romanUcPeriod"/>
            </a:pPr>
            <a:r>
              <a:rPr lang="en-US" sz="2800" dirty="0">
                <a:solidFill>
                  <a:prstClr val="black"/>
                </a:solidFill>
                <a:latin typeface="Comic Sans MS" pitchFamily="66" charset="0"/>
              </a:rPr>
              <a:t>The </a:t>
            </a:r>
            <a:r>
              <a:rPr lang="en-US" sz="3200" b="1" dirty="0">
                <a:solidFill>
                  <a:prstClr val="black"/>
                </a:solidFill>
                <a:latin typeface="Comic Sans MS" pitchFamily="66" charset="0"/>
              </a:rPr>
              <a:t>P</a:t>
            </a:r>
            <a:r>
              <a:rPr lang="en-US" sz="2800" dirty="0">
                <a:solidFill>
                  <a:prstClr val="black"/>
                </a:solidFill>
                <a:latin typeface="Comic Sans MS" pitchFamily="66" charset="0"/>
              </a:rPr>
              <a:t>assage </a:t>
            </a:r>
            <a:r>
              <a:rPr lang="en-US" sz="2800" i="1" dirty="0">
                <a:solidFill>
                  <a:prstClr val="black"/>
                </a:solidFill>
                <a:latin typeface="Comic Sans MS" pitchFamily="66" charset="0"/>
              </a:rPr>
              <a:t>(Context)</a:t>
            </a:r>
          </a:p>
        </p:txBody>
      </p:sp>
      <p:sp>
        <p:nvSpPr>
          <p:cNvPr id="8" name="TextBox 7"/>
          <p:cNvSpPr txBox="1"/>
          <p:nvPr/>
        </p:nvSpPr>
        <p:spPr>
          <a:xfrm>
            <a:off x="685800" y="1447800"/>
            <a:ext cx="8077200" cy="2646878"/>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Warning to Watch</a:t>
            </a:r>
          </a:p>
          <a:p>
            <a:pPr marL="457200" indent="-457200">
              <a:buFont typeface="+mj-lt"/>
              <a:buAutoNum type="alphaUcPeriod"/>
            </a:pPr>
            <a:r>
              <a:rPr lang="en-US" sz="2400" dirty="0">
                <a:solidFill>
                  <a:srgbClr val="002060"/>
                </a:solidFill>
              </a:rPr>
              <a:t>Three Parables in Context</a:t>
            </a:r>
          </a:p>
          <a:p>
            <a:pPr marL="457200" indent="-457200">
              <a:buFont typeface="+mj-lt"/>
              <a:buAutoNum type="alphaUcPeriod"/>
            </a:pPr>
            <a:endParaRPr lang="en-US" sz="1000" dirty="0">
              <a:solidFill>
                <a:srgbClr val="002060"/>
              </a:solidFill>
            </a:endParaRPr>
          </a:p>
          <a:p>
            <a:pPr marL="914400" lvl="1" indent="-457200">
              <a:lnSpc>
                <a:spcPct val="150000"/>
              </a:lnSpc>
              <a:buFont typeface="+mj-lt"/>
              <a:buAutoNum type="arabicPeriod"/>
            </a:pPr>
            <a:r>
              <a:rPr lang="en-US" sz="2400" dirty="0">
                <a:latin typeface="Arial Narrow" pitchFamily="34" charset="0"/>
              </a:rPr>
              <a:t>Ten Virgins (25:1-13) – </a:t>
            </a:r>
            <a:r>
              <a:rPr lang="en-US" sz="2400" i="1" dirty="0">
                <a:latin typeface="Arial Narrow" pitchFamily="34" charset="0"/>
              </a:rPr>
              <a:t>Watchful in waiting</a:t>
            </a:r>
          </a:p>
          <a:p>
            <a:pPr marL="914400" lvl="1" indent="-457200">
              <a:lnSpc>
                <a:spcPct val="150000"/>
              </a:lnSpc>
              <a:buFont typeface="+mj-lt"/>
              <a:buAutoNum type="arabicPeriod"/>
            </a:pPr>
            <a:r>
              <a:rPr lang="en-US" sz="2400" dirty="0">
                <a:latin typeface="Arial Narrow" pitchFamily="34" charset="0"/>
              </a:rPr>
              <a:t>Talents (25:14-30) – </a:t>
            </a:r>
            <a:r>
              <a:rPr lang="en-US" sz="2400" i="1" dirty="0">
                <a:latin typeface="Arial Narrow" pitchFamily="34" charset="0"/>
              </a:rPr>
              <a:t>Watchful in working</a:t>
            </a:r>
          </a:p>
          <a:p>
            <a:pPr marL="914400" lvl="1" indent="-457200">
              <a:lnSpc>
                <a:spcPct val="150000"/>
              </a:lnSpc>
              <a:buFont typeface="+mj-lt"/>
              <a:buAutoNum type="arabicPeriod"/>
            </a:pPr>
            <a:r>
              <a:rPr lang="en-US" sz="2400" dirty="0">
                <a:latin typeface="Arial Narrow" pitchFamily="34" charset="0"/>
              </a:rPr>
              <a:t>Sep. of sheep &amp; goats (25:31-46) – </a:t>
            </a:r>
            <a:r>
              <a:rPr lang="en-US" sz="2400" i="1" dirty="0">
                <a:latin typeface="Arial Narrow" pitchFamily="34" charset="0"/>
              </a:rPr>
              <a:t>Watchful toward Judgment</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 calcmode="lin" valueType="num">
                                      <p:cBhvr additive="base">
                                        <p:cTn id="7" dur="1000" fill="hold"/>
                                        <p:tgtEl>
                                          <p:spTgt spid="8">
                                            <p:txEl>
                                              <p:pRg st="3" end="3"/>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 calcmode="lin" valueType="num">
                                      <p:cBhvr additive="base">
                                        <p:cTn id="13" dur="1000" fill="hold"/>
                                        <p:tgtEl>
                                          <p:spTgt spid="8">
                                            <p:txEl>
                                              <p:pRg st="4" end="4"/>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anim calcmode="lin" valueType="num">
                                      <p:cBhvr additive="base">
                                        <p:cTn id="19" dur="1000" fill="hold"/>
                                        <p:tgtEl>
                                          <p:spTgt spid="8">
                                            <p:txEl>
                                              <p:pRg st="5" end="5"/>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8">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14400" y="405825"/>
            <a:ext cx="7620000" cy="584775"/>
          </a:xfrm>
          <a:prstGeom prst="rect">
            <a:avLst/>
          </a:prstGeom>
          <a:noFill/>
          <a:ln>
            <a:noFill/>
          </a:ln>
          <a:effectLst/>
        </p:spPr>
        <p:txBody>
          <a:bodyPr wrap="square" rtlCol="0">
            <a:spAutoFit/>
          </a:bodyPr>
          <a:lstStyle/>
          <a:p>
            <a:pPr marL="400050" lvl="0" indent="-400050" algn="ctr">
              <a:buFont typeface="+mj-lt"/>
              <a:buAutoNum type="romanUcPeriod"/>
            </a:pPr>
            <a:r>
              <a:rPr lang="en-US" sz="2800" dirty="0">
                <a:solidFill>
                  <a:prstClr val="black"/>
                </a:solidFill>
                <a:latin typeface="Comic Sans MS" pitchFamily="66" charset="0"/>
              </a:rPr>
              <a:t>The </a:t>
            </a:r>
            <a:r>
              <a:rPr lang="en-US" sz="3200" b="1" dirty="0">
                <a:solidFill>
                  <a:prstClr val="black"/>
                </a:solidFill>
                <a:latin typeface="Comic Sans MS" pitchFamily="66" charset="0"/>
              </a:rPr>
              <a:t>P</a:t>
            </a:r>
            <a:r>
              <a:rPr lang="en-US" sz="2800" dirty="0">
                <a:solidFill>
                  <a:prstClr val="black"/>
                </a:solidFill>
                <a:latin typeface="Comic Sans MS" pitchFamily="66" charset="0"/>
              </a:rPr>
              <a:t>assage </a:t>
            </a:r>
            <a:r>
              <a:rPr lang="en-US" sz="2800" i="1" dirty="0">
                <a:solidFill>
                  <a:prstClr val="black"/>
                </a:solidFill>
                <a:latin typeface="Comic Sans MS" pitchFamily="66" charset="0"/>
              </a:rPr>
              <a:t>(Context)</a:t>
            </a:r>
          </a:p>
        </p:txBody>
      </p:sp>
      <p:sp>
        <p:nvSpPr>
          <p:cNvPr id="8" name="TextBox 7"/>
          <p:cNvSpPr txBox="1"/>
          <p:nvPr/>
        </p:nvSpPr>
        <p:spPr>
          <a:xfrm>
            <a:off x="685800" y="1447800"/>
            <a:ext cx="8077200" cy="2462213"/>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Warning to Watch</a:t>
            </a:r>
          </a:p>
          <a:p>
            <a:pPr marL="457200" indent="-457200">
              <a:buFont typeface="+mj-lt"/>
              <a:buAutoNum type="alphaUcPeriod"/>
            </a:pPr>
            <a:r>
              <a:rPr lang="en-US" sz="2400" dirty="0">
                <a:solidFill>
                  <a:srgbClr val="002060"/>
                </a:solidFill>
              </a:rPr>
              <a:t>Three Parables in Context</a:t>
            </a:r>
          </a:p>
          <a:p>
            <a:pPr marL="457200" indent="-457200">
              <a:buFont typeface="+mj-lt"/>
              <a:buAutoNum type="alphaUcPeriod"/>
            </a:pPr>
            <a:r>
              <a:rPr lang="en-US" sz="2400" dirty="0">
                <a:solidFill>
                  <a:srgbClr val="002060"/>
                </a:solidFill>
              </a:rPr>
              <a:t>The Audience</a:t>
            </a:r>
          </a:p>
          <a:p>
            <a:pPr marL="457200" indent="-457200">
              <a:buFont typeface="+mj-lt"/>
              <a:buAutoNum type="alphaUcPeriod"/>
            </a:pPr>
            <a:endParaRPr lang="en-US" sz="1000" dirty="0">
              <a:solidFill>
                <a:srgbClr val="002060"/>
              </a:solidFill>
            </a:endParaRPr>
          </a:p>
          <a:p>
            <a:pPr marL="914400" lvl="1" indent="-457200">
              <a:lnSpc>
                <a:spcPct val="150000"/>
              </a:lnSpc>
              <a:buFont typeface="+mj-lt"/>
              <a:buAutoNum type="arabicPeriod"/>
            </a:pPr>
            <a:r>
              <a:rPr lang="en-US" sz="2400" dirty="0">
                <a:latin typeface="Arial Narrow" pitchFamily="34" charset="0"/>
              </a:rPr>
              <a:t>Not the Pharisee &amp; chief priests</a:t>
            </a:r>
          </a:p>
          <a:p>
            <a:pPr marL="914400" lvl="1" indent="-457200">
              <a:lnSpc>
                <a:spcPct val="150000"/>
              </a:lnSpc>
              <a:buFont typeface="+mj-lt"/>
              <a:buAutoNum type="arabicPeriod"/>
            </a:pPr>
            <a:r>
              <a:rPr lang="en-US" sz="2400" dirty="0">
                <a:latin typeface="Arial Narrow" pitchFamily="34" charset="0"/>
              </a:rPr>
              <a:t>Disciples (Matt. 24:1-3)</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 calcmode="lin" valueType="num">
                                      <p:cBhvr additive="base">
                                        <p:cTn id="7" dur="1000" fill="hold"/>
                                        <p:tgtEl>
                                          <p:spTgt spid="8">
                                            <p:txEl>
                                              <p:pRg st="4" end="4"/>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anim calcmode="lin" valueType="num">
                                      <p:cBhvr additive="base">
                                        <p:cTn id="13" dur="1000" fill="hold"/>
                                        <p:tgtEl>
                                          <p:spTgt spid="8">
                                            <p:txEl>
                                              <p:pRg st="5" end="5"/>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8">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bible-stories-library.com/image-files/talents_main.jp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2667000" y="1905000"/>
            <a:ext cx="3886200" cy="4436301"/>
          </a:xfrm>
          <a:prstGeom prst="rect">
            <a:avLst/>
          </a:prstGeom>
          <a:noFill/>
        </p:spPr>
      </p:pic>
      <p:sp>
        <p:nvSpPr>
          <p:cNvPr id="3" name="Rectangle 2"/>
          <p:cNvSpPr/>
          <p:nvPr/>
        </p:nvSpPr>
        <p:spPr>
          <a:xfrm>
            <a:off x="1238837" y="540603"/>
            <a:ext cx="6710491"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 The Talents</a:t>
            </a:r>
          </a:p>
        </p:txBody>
      </p:sp>
      <p:sp>
        <p:nvSpPr>
          <p:cNvPr id="5" name="Bevel 4"/>
          <p:cNvSpPr/>
          <p:nvPr/>
        </p:nvSpPr>
        <p:spPr>
          <a:xfrm>
            <a:off x="1066800" y="23622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6" name="Bevel 5"/>
          <p:cNvSpPr/>
          <p:nvPr/>
        </p:nvSpPr>
        <p:spPr>
          <a:xfrm>
            <a:off x="1066800" y="33274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arallel </a:t>
            </a:r>
            <a:r>
              <a:rPr lang="en-US" sz="2800" i="1" dirty="0">
                <a:solidFill>
                  <a:schemeClr val="tx1"/>
                </a:solidFill>
                <a:latin typeface="Comic Sans MS" pitchFamily="66" charset="0"/>
              </a:rPr>
              <a:t>(Pounds)</a:t>
            </a:r>
          </a:p>
        </p:txBody>
      </p:sp>
      <p:sp>
        <p:nvSpPr>
          <p:cNvPr id="10" name="TextBox 9"/>
          <p:cNvSpPr txBox="1"/>
          <p:nvPr/>
        </p:nvSpPr>
        <p:spPr>
          <a:xfrm>
            <a:off x="3352800" y="1447800"/>
            <a:ext cx="2408032" cy="400110"/>
          </a:xfrm>
          <a:prstGeom prst="rect">
            <a:avLst/>
          </a:prstGeom>
          <a:noFill/>
        </p:spPr>
        <p:txBody>
          <a:bodyPr wrap="none" rtlCol="0">
            <a:spAutoFit/>
          </a:bodyPr>
          <a:lstStyle/>
          <a:p>
            <a:pPr algn="ctr"/>
            <a:r>
              <a:rPr lang="en-US" sz="2000" i="1" dirty="0">
                <a:latin typeface="Comic Sans MS" pitchFamily="66" charset="0"/>
              </a:rPr>
              <a:t>Matthew 25:14-30</a:t>
            </a:r>
          </a:p>
        </p:txBody>
      </p:sp>
    </p:spTree>
  </p:cSld>
  <p:clrMapOvr>
    <a:masterClrMapping/>
  </p:clrMapOvr>
  <p:transition spd="med">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1430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arallel </a:t>
            </a:r>
            <a:r>
              <a:rPr lang="en-US" sz="2800" i="1" dirty="0">
                <a:solidFill>
                  <a:schemeClr val="tx1"/>
                </a:solidFill>
                <a:latin typeface="Comic Sans MS" pitchFamily="66" charset="0"/>
              </a:rPr>
              <a:t>(Pounds)</a:t>
            </a:r>
          </a:p>
        </p:txBody>
      </p:sp>
      <p:sp>
        <p:nvSpPr>
          <p:cNvPr id="5" name="TextBox 4"/>
          <p:cNvSpPr txBox="1"/>
          <p:nvPr/>
        </p:nvSpPr>
        <p:spPr>
          <a:xfrm>
            <a:off x="609600" y="2362200"/>
            <a:ext cx="8077200" cy="2308324"/>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Very Similar Principles</a:t>
            </a:r>
          </a:p>
          <a:p>
            <a:pPr marL="914400" lvl="1" indent="-457200">
              <a:buFont typeface="+mj-lt"/>
              <a:buAutoNum type="arabicPeriod"/>
            </a:pPr>
            <a:r>
              <a:rPr lang="en-US" sz="2400" dirty="0">
                <a:latin typeface="Arial Narrow" pitchFamily="34" charset="0"/>
              </a:rPr>
              <a:t>Master gives money to servants</a:t>
            </a:r>
          </a:p>
          <a:p>
            <a:pPr marL="914400" lvl="1" indent="-457200">
              <a:buFont typeface="+mj-lt"/>
              <a:buAutoNum type="arabicPeriod"/>
            </a:pPr>
            <a:r>
              <a:rPr lang="en-US" sz="2400" dirty="0">
                <a:latin typeface="Arial Narrow" pitchFamily="34" charset="0"/>
              </a:rPr>
              <a:t>Master goes away</a:t>
            </a:r>
          </a:p>
          <a:p>
            <a:pPr marL="914400" lvl="1" indent="-457200">
              <a:buFont typeface="+mj-lt"/>
              <a:buAutoNum type="arabicPeriod"/>
            </a:pPr>
            <a:r>
              <a:rPr lang="en-US" sz="2400" dirty="0">
                <a:latin typeface="Arial Narrow" pitchFamily="34" charset="0"/>
              </a:rPr>
              <a:t>Each are expected to trade and gain</a:t>
            </a:r>
          </a:p>
          <a:p>
            <a:pPr marL="914400" lvl="1" indent="-457200">
              <a:buFont typeface="+mj-lt"/>
              <a:buAutoNum type="arabicPeriod"/>
            </a:pPr>
            <a:r>
              <a:rPr lang="en-US" sz="2400" dirty="0">
                <a:latin typeface="Arial Narrow" pitchFamily="34" charset="0"/>
              </a:rPr>
              <a:t>Some do well (gain) – One fails (gained nothing)</a:t>
            </a:r>
          </a:p>
          <a:p>
            <a:pPr marL="914400" lvl="1" indent="-457200">
              <a:buFont typeface="+mj-lt"/>
              <a:buAutoNum type="arabicPeriod"/>
            </a:pPr>
            <a:r>
              <a:rPr lang="en-US" sz="2400" dirty="0">
                <a:latin typeface="Arial Narrow" pitchFamily="34" charset="0"/>
              </a:rPr>
              <a:t>One who failed accused master of being harsh</a:t>
            </a:r>
          </a:p>
        </p:txBody>
      </p:sp>
      <p:sp>
        <p:nvSpPr>
          <p:cNvPr id="6" name="TextBox 5"/>
          <p:cNvSpPr txBox="1"/>
          <p:nvPr/>
        </p:nvSpPr>
        <p:spPr>
          <a:xfrm>
            <a:off x="1371600" y="1219200"/>
            <a:ext cx="6400800" cy="1015663"/>
          </a:xfrm>
          <a:prstGeom prst="rect">
            <a:avLst/>
          </a:prstGeom>
          <a:noFill/>
        </p:spPr>
        <p:txBody>
          <a:bodyPr wrap="square" rtlCol="0">
            <a:spAutoFit/>
          </a:bodyPr>
          <a:lstStyle/>
          <a:p>
            <a:pPr algn="ctr"/>
            <a:r>
              <a:rPr lang="en-US" sz="3200" dirty="0">
                <a:solidFill>
                  <a:srgbClr val="0070C0"/>
                </a:solidFill>
                <a:effectLst>
                  <a:outerShdw blurRad="38100" dist="38100" dir="2700000" algn="tl">
                    <a:srgbClr val="000000">
                      <a:alpha val="43137"/>
                    </a:srgbClr>
                  </a:outerShdw>
                </a:effectLst>
              </a:rPr>
              <a:t>Luke 19:11-27</a:t>
            </a:r>
          </a:p>
          <a:p>
            <a:pPr algn="ctr"/>
            <a:r>
              <a:rPr lang="en-US" sz="2800" dirty="0">
                <a:solidFill>
                  <a:srgbClr val="0070C0"/>
                </a:solidFill>
                <a:effectLst>
                  <a:outerShdw blurRad="38100" dist="38100" dir="2700000" algn="tl">
                    <a:srgbClr val="000000">
                      <a:alpha val="43137"/>
                    </a:srgbClr>
                  </a:outerShdw>
                </a:effectLst>
              </a:rPr>
              <a:t>Pounds (KJV) / Minas (NKJV)</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10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10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10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10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10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1000" fill="hold"/>
                                        <p:tgtEl>
                                          <p:spTgt spid="5">
                                            <p:txEl>
                                              <p:pRg st="5" end="5"/>
                                            </p:txEl>
                                          </p:spTgt>
                                        </p:tgtEl>
                                        <p:attrNameLst>
                                          <p:attrName>ppt_x</p:attrName>
                                        </p:attrNameLst>
                                      </p:cBhvr>
                                      <p:tavLst>
                                        <p:tav tm="0">
                                          <p:val>
                                            <p:strVal val="0-#ppt_w/2"/>
                                          </p:val>
                                        </p:tav>
                                        <p:tav tm="100000">
                                          <p:val>
                                            <p:strVal val="#ppt_x"/>
                                          </p:val>
                                        </p:tav>
                                      </p:tavLst>
                                    </p:anim>
                                    <p:anim calcmode="lin" valueType="num">
                                      <p:cBhvr additive="base">
                                        <p:cTn id="38" dur="1000" fill="hold"/>
                                        <p:tgtEl>
                                          <p:spTgt spid="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1430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arallel </a:t>
            </a:r>
            <a:r>
              <a:rPr lang="en-US" sz="2800" i="1" dirty="0">
                <a:solidFill>
                  <a:schemeClr val="tx1"/>
                </a:solidFill>
                <a:latin typeface="Comic Sans MS" pitchFamily="66" charset="0"/>
              </a:rPr>
              <a:t>(Pounds)</a:t>
            </a:r>
          </a:p>
        </p:txBody>
      </p:sp>
      <p:sp>
        <p:nvSpPr>
          <p:cNvPr id="5" name="TextBox 4"/>
          <p:cNvSpPr txBox="1"/>
          <p:nvPr/>
        </p:nvSpPr>
        <p:spPr>
          <a:xfrm>
            <a:off x="609600" y="2362200"/>
            <a:ext cx="8077200" cy="830997"/>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Very Similar Principles</a:t>
            </a:r>
          </a:p>
          <a:p>
            <a:pPr marL="457200" indent="-457200">
              <a:buFont typeface="+mj-lt"/>
              <a:buAutoNum type="alphaUcPeriod"/>
            </a:pPr>
            <a:r>
              <a:rPr lang="en-US" sz="2400" dirty="0">
                <a:solidFill>
                  <a:srgbClr val="002060"/>
                </a:solidFill>
              </a:rPr>
              <a:t>Not the Same</a:t>
            </a:r>
          </a:p>
        </p:txBody>
      </p:sp>
      <p:sp>
        <p:nvSpPr>
          <p:cNvPr id="6" name="TextBox 5"/>
          <p:cNvSpPr txBox="1"/>
          <p:nvPr/>
        </p:nvSpPr>
        <p:spPr>
          <a:xfrm>
            <a:off x="1371600" y="1219200"/>
            <a:ext cx="6400800" cy="1015663"/>
          </a:xfrm>
          <a:prstGeom prst="rect">
            <a:avLst/>
          </a:prstGeom>
          <a:noFill/>
        </p:spPr>
        <p:txBody>
          <a:bodyPr wrap="square" rtlCol="0">
            <a:spAutoFit/>
          </a:bodyPr>
          <a:lstStyle/>
          <a:p>
            <a:pPr algn="ctr"/>
            <a:r>
              <a:rPr lang="en-US" sz="3200" dirty="0">
                <a:solidFill>
                  <a:srgbClr val="0070C0"/>
                </a:solidFill>
                <a:effectLst>
                  <a:outerShdw blurRad="38100" dist="38100" dir="2700000" algn="tl">
                    <a:srgbClr val="000000">
                      <a:alpha val="43137"/>
                    </a:srgbClr>
                  </a:outerShdw>
                </a:effectLst>
              </a:rPr>
              <a:t>Luke 19:11-27</a:t>
            </a:r>
          </a:p>
          <a:p>
            <a:pPr algn="ctr"/>
            <a:r>
              <a:rPr lang="en-US" sz="2800" dirty="0">
                <a:solidFill>
                  <a:srgbClr val="0070C0"/>
                </a:solidFill>
                <a:effectLst>
                  <a:outerShdw blurRad="38100" dist="38100" dir="2700000" algn="tl">
                    <a:srgbClr val="000000">
                      <a:alpha val="43137"/>
                    </a:srgbClr>
                  </a:outerShdw>
                </a:effectLst>
              </a:rPr>
              <a:t>Pounds (KJV) / Minas (NKJV)</a:t>
            </a:r>
          </a:p>
        </p:txBody>
      </p:sp>
    </p:spTree>
  </p:cSld>
  <p:clrMapOvr>
    <a:masterClrMapping/>
  </p:clrMapOvr>
  <p:transition spd="med">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381000"/>
            <a:ext cx="3886200" cy="606319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u="sng" dirty="0"/>
              <a:t>Talents</a:t>
            </a:r>
          </a:p>
          <a:p>
            <a:pPr algn="ctr"/>
            <a:r>
              <a:rPr lang="en-US" sz="2400" dirty="0"/>
              <a:t>(Matt. 25)</a:t>
            </a:r>
          </a:p>
          <a:p>
            <a:pPr algn="ctr"/>
            <a:endParaRPr lang="en-US" sz="2400" dirty="0"/>
          </a:p>
          <a:p>
            <a:pPr algn="ctr"/>
            <a:r>
              <a:rPr lang="en-US" sz="2400" dirty="0"/>
              <a:t>Mt. Olives – After Entry</a:t>
            </a:r>
          </a:p>
          <a:p>
            <a:pPr algn="ctr"/>
            <a:r>
              <a:rPr lang="en-US" sz="2400" dirty="0"/>
              <a:t>(24:3)</a:t>
            </a:r>
          </a:p>
          <a:p>
            <a:pPr algn="ctr"/>
            <a:endParaRPr lang="en-US" sz="2400" dirty="0"/>
          </a:p>
          <a:p>
            <a:pPr algn="ctr"/>
            <a:r>
              <a:rPr lang="en-US" sz="2400" dirty="0"/>
              <a:t>Disciples (24:1-3)</a:t>
            </a:r>
          </a:p>
          <a:p>
            <a:pPr algn="ctr"/>
            <a:endParaRPr lang="en-US" sz="2400" dirty="0"/>
          </a:p>
          <a:p>
            <a:pPr algn="ctr"/>
            <a:r>
              <a:rPr lang="en-US" sz="2400" dirty="0"/>
              <a:t>Householder  Leaves</a:t>
            </a:r>
          </a:p>
          <a:p>
            <a:pPr algn="ctr"/>
            <a:r>
              <a:rPr lang="en-US" sz="2400" dirty="0"/>
              <a:t>For a time</a:t>
            </a:r>
          </a:p>
          <a:p>
            <a:pPr algn="ctr"/>
            <a:endParaRPr lang="en-US" sz="2400" dirty="0"/>
          </a:p>
          <a:p>
            <a:pPr algn="ctr"/>
            <a:r>
              <a:rPr lang="en-US" sz="2400" dirty="0"/>
              <a:t>Unequal Distribution</a:t>
            </a:r>
          </a:p>
          <a:p>
            <a:pPr algn="ctr"/>
            <a:endParaRPr lang="en-US" sz="2400" dirty="0"/>
          </a:p>
          <a:p>
            <a:pPr algn="ctr"/>
            <a:r>
              <a:rPr lang="en-US" sz="2400" dirty="0"/>
              <a:t>Reward Same</a:t>
            </a:r>
          </a:p>
          <a:p>
            <a:pPr algn="ctr"/>
            <a:endParaRPr lang="en-US" sz="2400" dirty="0"/>
          </a:p>
          <a:p>
            <a:pPr algn="ctr"/>
            <a:r>
              <a:rPr lang="en-US" sz="2400" dirty="0"/>
              <a:t>Severe Punishment</a:t>
            </a:r>
          </a:p>
        </p:txBody>
      </p:sp>
      <p:sp>
        <p:nvSpPr>
          <p:cNvPr id="4" name="TextBox 3"/>
          <p:cNvSpPr txBox="1"/>
          <p:nvPr/>
        </p:nvSpPr>
        <p:spPr>
          <a:xfrm>
            <a:off x="4800600" y="381000"/>
            <a:ext cx="3886200" cy="6063198"/>
          </a:xfrm>
          <a:prstGeom prst="rect">
            <a:avLst/>
          </a:prstGeom>
          <a:solidFill>
            <a:srgbClr val="00206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u="sng" dirty="0"/>
              <a:t>Pounds</a:t>
            </a:r>
          </a:p>
          <a:p>
            <a:pPr algn="ctr"/>
            <a:r>
              <a:rPr lang="en-US" sz="2400" dirty="0"/>
              <a:t>(Luke 19)</a:t>
            </a:r>
          </a:p>
          <a:p>
            <a:pPr algn="ctr"/>
            <a:endParaRPr lang="en-US" sz="2400" dirty="0"/>
          </a:p>
          <a:p>
            <a:pPr algn="ctr"/>
            <a:r>
              <a:rPr lang="en-US" sz="2400" dirty="0"/>
              <a:t>Near Jer.– Before Entry</a:t>
            </a:r>
          </a:p>
          <a:p>
            <a:pPr algn="ctr"/>
            <a:r>
              <a:rPr lang="en-US" sz="2400" dirty="0"/>
              <a:t>(v. 11)</a:t>
            </a:r>
          </a:p>
          <a:p>
            <a:pPr algn="ctr"/>
            <a:endParaRPr lang="en-US" sz="2400" dirty="0"/>
          </a:p>
          <a:p>
            <a:pPr algn="ctr"/>
            <a:r>
              <a:rPr lang="en-US" sz="2400" dirty="0"/>
              <a:t>Multitude (19:3)</a:t>
            </a:r>
          </a:p>
          <a:p>
            <a:pPr algn="ctr"/>
            <a:endParaRPr lang="en-US" sz="2400" dirty="0"/>
          </a:p>
          <a:p>
            <a:pPr algn="ctr"/>
            <a:r>
              <a:rPr lang="en-US" sz="2400" dirty="0"/>
              <a:t>Nobleman Leaves</a:t>
            </a:r>
          </a:p>
          <a:p>
            <a:pPr algn="ctr"/>
            <a:r>
              <a:rPr lang="en-US" sz="2400" dirty="0"/>
              <a:t>To Get Kingdom</a:t>
            </a:r>
          </a:p>
          <a:p>
            <a:pPr algn="ctr"/>
            <a:endParaRPr lang="en-US" sz="2400" dirty="0"/>
          </a:p>
          <a:p>
            <a:pPr algn="ctr"/>
            <a:r>
              <a:rPr lang="en-US" sz="2400" dirty="0"/>
              <a:t>Equal Distribution</a:t>
            </a:r>
          </a:p>
          <a:p>
            <a:pPr algn="ctr"/>
            <a:endParaRPr lang="en-US" sz="2400" dirty="0"/>
          </a:p>
          <a:p>
            <a:pPr algn="ctr"/>
            <a:r>
              <a:rPr lang="en-US" sz="2400" dirty="0"/>
              <a:t>Reward Proportional</a:t>
            </a:r>
          </a:p>
          <a:p>
            <a:pPr algn="ctr"/>
            <a:endParaRPr lang="en-US" sz="2400" dirty="0"/>
          </a:p>
          <a:p>
            <a:pPr algn="ctr"/>
            <a:r>
              <a:rPr lang="en-US" sz="2400" dirty="0"/>
              <a:t>Deprived of Pound</a:t>
            </a:r>
          </a:p>
        </p:txBody>
      </p:sp>
      <p:sp>
        <p:nvSpPr>
          <p:cNvPr id="5" name="Left-Right Arrow 4"/>
          <p:cNvSpPr/>
          <p:nvPr/>
        </p:nvSpPr>
        <p:spPr>
          <a:xfrm>
            <a:off x="3733800" y="2286000"/>
            <a:ext cx="1600200" cy="1905000"/>
          </a:xfrm>
          <a:prstGeom prst="leftRightArrow">
            <a:avLst>
              <a:gd name="adj1" fmla="val 54645"/>
              <a:gd name="adj2" fmla="val 2788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spd="med">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1143000"/>
            <a:ext cx="7315200" cy="2985433"/>
          </a:xfrm>
          <a:prstGeom prst="rect">
            <a:avLst/>
          </a:prstGeom>
          <a:noFill/>
        </p:spPr>
        <p:txBody>
          <a:bodyPr wrap="square" rtlCol="0">
            <a:spAutoFit/>
          </a:bodyPr>
          <a:lstStyle/>
          <a:p>
            <a:r>
              <a:rPr lang="en-US" sz="2800" dirty="0">
                <a:latin typeface="Times New Roman" pitchFamily="18" charset="0"/>
                <a:cs typeface="Times New Roman" pitchFamily="18" charset="0"/>
              </a:rPr>
              <a:t>“An estimate of the probabilities on each side seems to be favorable to the view that we have accurate reports of two different parables, and not two reports of the same parable…”</a:t>
            </a:r>
          </a:p>
          <a:p>
            <a:endParaRPr lang="en-US" sz="2800" dirty="0">
              <a:latin typeface="Times New Roman" pitchFamily="18" charset="0"/>
              <a:cs typeface="Times New Roman" pitchFamily="18" charset="0"/>
            </a:endParaRPr>
          </a:p>
          <a:p>
            <a:pPr algn="r"/>
            <a:r>
              <a:rPr lang="en-US" sz="2400" dirty="0">
                <a:latin typeface="Times New Roman" pitchFamily="18" charset="0"/>
                <a:cs typeface="Times New Roman" pitchFamily="18" charset="0"/>
              </a:rPr>
              <a:t>Alfred Plummer, </a:t>
            </a:r>
            <a:r>
              <a:rPr lang="en-US" sz="2400" i="1" dirty="0">
                <a:latin typeface="Times New Roman" pitchFamily="18" charset="0"/>
                <a:cs typeface="Times New Roman" pitchFamily="18" charset="0"/>
              </a:rPr>
              <a:t>A Critical and Exegetical Commentary on the Gospel According to Luke</a:t>
            </a:r>
            <a:r>
              <a:rPr lang="en-US" sz="2400" dirty="0">
                <a:latin typeface="Times New Roman" pitchFamily="18" charset="0"/>
                <a:cs typeface="Times New Roman" pitchFamily="18" charset="0"/>
              </a:rPr>
              <a:t>, 437</a:t>
            </a:r>
          </a:p>
        </p:txBody>
      </p:sp>
    </p:spTree>
  </p:cSld>
  <p:clrMapOvr>
    <a:masterClrMapping/>
  </p:clrMapOvr>
  <p:transition spd="med">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bible-stories-library.com/image-files/talents_main.jp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2667000" y="1905000"/>
            <a:ext cx="3886200" cy="4436301"/>
          </a:xfrm>
          <a:prstGeom prst="rect">
            <a:avLst/>
          </a:prstGeom>
          <a:noFill/>
        </p:spPr>
      </p:pic>
      <p:sp>
        <p:nvSpPr>
          <p:cNvPr id="3" name="Rectangle 2"/>
          <p:cNvSpPr/>
          <p:nvPr/>
        </p:nvSpPr>
        <p:spPr>
          <a:xfrm>
            <a:off x="1238837" y="540603"/>
            <a:ext cx="6710491"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 The Talents</a:t>
            </a:r>
          </a:p>
        </p:txBody>
      </p:sp>
      <p:sp>
        <p:nvSpPr>
          <p:cNvPr id="5" name="Bevel 4"/>
          <p:cNvSpPr/>
          <p:nvPr/>
        </p:nvSpPr>
        <p:spPr>
          <a:xfrm>
            <a:off x="1066800" y="23622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6" name="Bevel 5"/>
          <p:cNvSpPr/>
          <p:nvPr/>
        </p:nvSpPr>
        <p:spPr>
          <a:xfrm>
            <a:off x="1066800" y="33274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arallel </a:t>
            </a:r>
            <a:r>
              <a:rPr lang="en-US" sz="2800" i="1" dirty="0">
                <a:solidFill>
                  <a:schemeClr val="tx1"/>
                </a:solidFill>
                <a:latin typeface="Comic Sans MS" pitchFamily="66" charset="0"/>
              </a:rPr>
              <a:t>(Pounds)</a:t>
            </a:r>
          </a:p>
        </p:txBody>
      </p:sp>
      <p:sp>
        <p:nvSpPr>
          <p:cNvPr id="7" name="Bevel 6"/>
          <p:cNvSpPr/>
          <p:nvPr/>
        </p:nvSpPr>
        <p:spPr>
          <a:xfrm>
            <a:off x="1066800" y="42926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(Talents)</a:t>
            </a:r>
          </a:p>
        </p:txBody>
      </p:sp>
      <p:sp>
        <p:nvSpPr>
          <p:cNvPr id="10" name="TextBox 9"/>
          <p:cNvSpPr txBox="1"/>
          <p:nvPr/>
        </p:nvSpPr>
        <p:spPr>
          <a:xfrm>
            <a:off x="3352800" y="1447800"/>
            <a:ext cx="2408032" cy="400110"/>
          </a:xfrm>
          <a:prstGeom prst="rect">
            <a:avLst/>
          </a:prstGeom>
          <a:noFill/>
        </p:spPr>
        <p:txBody>
          <a:bodyPr wrap="none" rtlCol="0">
            <a:spAutoFit/>
          </a:bodyPr>
          <a:lstStyle/>
          <a:p>
            <a:pPr algn="ctr"/>
            <a:r>
              <a:rPr lang="en-US" sz="2000" i="1" dirty="0">
                <a:latin typeface="Comic Sans MS" pitchFamily="66" charset="0"/>
              </a:rPr>
              <a:t>Matthew 25:14-30</a:t>
            </a:r>
          </a:p>
        </p:txBody>
      </p:sp>
    </p:spTree>
  </p:cSld>
  <p:clrMapOvr>
    <a:masterClrMapping/>
  </p:clrMapOvr>
  <p:transition spd="med">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295400" y="3048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(Talents)</a:t>
            </a:r>
          </a:p>
        </p:txBody>
      </p:sp>
      <p:sp>
        <p:nvSpPr>
          <p:cNvPr id="5" name="TextBox 4"/>
          <p:cNvSpPr txBox="1"/>
          <p:nvPr/>
        </p:nvSpPr>
        <p:spPr>
          <a:xfrm>
            <a:off x="685800" y="1447800"/>
            <a:ext cx="8077200" cy="3570208"/>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Talents Given (vv. 14-15)</a:t>
            </a:r>
          </a:p>
          <a:p>
            <a:pPr marL="457200" indent="-457200">
              <a:buFont typeface="+mj-lt"/>
              <a:buAutoNum type="alphaUcPeriod"/>
            </a:pPr>
            <a:endParaRPr lang="en-US" sz="1000" dirty="0">
              <a:solidFill>
                <a:srgbClr val="002060"/>
              </a:solidFill>
            </a:endParaRPr>
          </a:p>
          <a:p>
            <a:pPr marL="914400" lvl="1" indent="-457200">
              <a:lnSpc>
                <a:spcPct val="150000"/>
              </a:lnSpc>
              <a:buFont typeface="+mj-lt"/>
              <a:buAutoNum type="arabicPeriod"/>
            </a:pPr>
            <a:r>
              <a:rPr lang="en-US" sz="2400" b="1" dirty="0">
                <a:latin typeface="Arial Narrow" pitchFamily="34" charset="0"/>
              </a:rPr>
              <a:t>Generously</a:t>
            </a:r>
            <a:r>
              <a:rPr lang="en-US" sz="2400" dirty="0">
                <a:latin typeface="Arial Narrow" pitchFamily="34" charset="0"/>
              </a:rPr>
              <a:t> – gave them “</a:t>
            </a:r>
            <a:r>
              <a:rPr lang="en-US" sz="2400" i="1" dirty="0">
                <a:latin typeface="Arial Narrow" pitchFamily="34" charset="0"/>
              </a:rPr>
              <a:t>his</a:t>
            </a:r>
            <a:r>
              <a:rPr lang="en-US" sz="2400" dirty="0">
                <a:latin typeface="Arial Narrow" pitchFamily="34" charset="0"/>
              </a:rPr>
              <a:t> goods”</a:t>
            </a:r>
          </a:p>
          <a:p>
            <a:pPr marL="914400" lvl="1" indent="-457200">
              <a:lnSpc>
                <a:spcPct val="150000"/>
              </a:lnSpc>
              <a:buFont typeface="+mj-lt"/>
              <a:buAutoNum type="arabicPeriod"/>
            </a:pPr>
            <a:r>
              <a:rPr lang="en-US" sz="2400" b="1" dirty="0">
                <a:latin typeface="Arial Narrow" pitchFamily="34" charset="0"/>
              </a:rPr>
              <a:t>Universally </a:t>
            </a:r>
            <a:r>
              <a:rPr lang="en-US" sz="2400" dirty="0">
                <a:latin typeface="Arial Narrow" pitchFamily="34" charset="0"/>
              </a:rPr>
              <a:t>-  gave “to each” – none were overlooked</a:t>
            </a:r>
          </a:p>
          <a:p>
            <a:pPr marL="914400" lvl="1" indent="-457200">
              <a:lnSpc>
                <a:spcPct val="150000"/>
              </a:lnSpc>
              <a:buFont typeface="+mj-lt"/>
              <a:buAutoNum type="arabicPeriod"/>
            </a:pPr>
            <a:r>
              <a:rPr lang="en-US" sz="2400" b="1" dirty="0">
                <a:latin typeface="Arial Narrow" pitchFamily="34" charset="0"/>
              </a:rPr>
              <a:t>Impartially</a:t>
            </a:r>
            <a:r>
              <a:rPr lang="en-US" sz="2400" dirty="0">
                <a:latin typeface="Arial Narrow" pitchFamily="34" charset="0"/>
              </a:rPr>
              <a:t> – to each “according to his own ability”</a:t>
            </a:r>
          </a:p>
          <a:p>
            <a:pPr marL="1371600" lvl="2" indent="-457200">
              <a:buFont typeface="+mj-lt"/>
              <a:buAutoNum type="alphaLcPeriod"/>
            </a:pPr>
            <a:r>
              <a:rPr lang="en-US" sz="2400" dirty="0">
                <a:latin typeface="Arial Narrow" pitchFamily="34" charset="0"/>
              </a:rPr>
              <a:t>Recognized inequality of abilities</a:t>
            </a:r>
          </a:p>
          <a:p>
            <a:pPr marL="1371600" lvl="2" indent="-457200">
              <a:buFont typeface="+mj-lt"/>
              <a:buAutoNum type="alphaLcPeriod"/>
            </a:pPr>
            <a:r>
              <a:rPr lang="en-US" sz="2400" dirty="0">
                <a:latin typeface="Arial Narrow" pitchFamily="34" charset="0"/>
              </a:rPr>
              <a:t>Yet, no partiality</a:t>
            </a:r>
          </a:p>
          <a:p>
            <a:pPr marL="914400" lvl="1" indent="-457200">
              <a:lnSpc>
                <a:spcPct val="150000"/>
              </a:lnSpc>
              <a:buFont typeface="+mj-lt"/>
              <a:buAutoNum type="arabicPeriod"/>
            </a:pPr>
            <a:r>
              <a:rPr lang="en-US" sz="2400" b="1" dirty="0">
                <a:latin typeface="Arial Narrow" pitchFamily="34" charset="0"/>
              </a:rPr>
              <a:t>Trustingly</a:t>
            </a:r>
            <a:r>
              <a:rPr lang="en-US" sz="2400" dirty="0">
                <a:latin typeface="Arial Narrow" pitchFamily="34" charset="0"/>
              </a:rPr>
              <a:t> – left his money with them while gone</a:t>
            </a:r>
          </a:p>
        </p:txBody>
      </p:sp>
      <p:sp>
        <p:nvSpPr>
          <p:cNvPr id="6" name="Rounded Rectangle 5"/>
          <p:cNvSpPr/>
          <p:nvPr/>
        </p:nvSpPr>
        <p:spPr>
          <a:xfrm>
            <a:off x="-381000" y="5029200"/>
            <a:ext cx="7620000" cy="1143000"/>
          </a:xfrm>
          <a:prstGeom prst="roundRect">
            <a:avLst>
              <a:gd name="adj" fmla="val 50000"/>
            </a:avLst>
          </a:prstGeom>
          <a:solidFill>
            <a:srgbClr val="333300"/>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FF66"/>
                </a:solidFill>
              </a:rPr>
              <a:t>God Gives to Each of  Us “Talents”</a:t>
            </a:r>
          </a:p>
          <a:p>
            <a:pPr algn="ctr"/>
            <a:r>
              <a:rPr lang="en-US" sz="2400" dirty="0">
                <a:solidFill>
                  <a:srgbClr val="FFFF66"/>
                </a:solidFill>
              </a:rPr>
              <a:t>Work &amp; Use Opportunities We Have For Service</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additive="base">
                                        <p:cTn id="7" dur="10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 calcmode="lin" valueType="num">
                                      <p:cBhvr additive="base">
                                        <p:cTn id="13" dur="10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10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1000" fill="hold"/>
                                        <p:tgtEl>
                                          <p:spTgt spid="5">
                                            <p:txEl>
                                              <p:pRg st="5" end="5"/>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additive="base">
                                        <p:cTn id="31" dur="1000" fill="hold"/>
                                        <p:tgtEl>
                                          <p:spTgt spid="5">
                                            <p:txEl>
                                              <p:pRg st="6" end="6"/>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additive="base">
                                        <p:cTn id="37" dur="1000" fill="hold"/>
                                        <p:tgtEl>
                                          <p:spTgt spid="5">
                                            <p:txEl>
                                              <p:pRg st="7" end="7"/>
                                            </p:txEl>
                                          </p:spTgt>
                                        </p:tgtEl>
                                        <p:attrNameLst>
                                          <p:attrName>ppt_x</p:attrName>
                                        </p:attrNameLst>
                                      </p:cBhvr>
                                      <p:tavLst>
                                        <p:tav tm="0">
                                          <p:val>
                                            <p:strVal val="0-#ppt_w/2"/>
                                          </p:val>
                                        </p:tav>
                                        <p:tav tm="100000">
                                          <p:val>
                                            <p:strVal val="#ppt_x"/>
                                          </p:val>
                                        </p:tav>
                                      </p:tavLst>
                                    </p:anim>
                                    <p:anim calcmode="lin" valueType="num">
                                      <p:cBhvr additive="base">
                                        <p:cTn id="38" dur="1000" fill="hold"/>
                                        <p:tgtEl>
                                          <p:spTgt spid="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2000" fill="hold"/>
                                        <p:tgtEl>
                                          <p:spTgt spid="6"/>
                                        </p:tgtEl>
                                        <p:attrNameLst>
                                          <p:attrName>ppt_w</p:attrName>
                                        </p:attrNameLst>
                                      </p:cBhvr>
                                      <p:tavLst>
                                        <p:tav tm="0">
                                          <p:val>
                                            <p:fltVal val="0"/>
                                          </p:val>
                                        </p:tav>
                                        <p:tav tm="100000">
                                          <p:val>
                                            <p:strVal val="#ppt_w"/>
                                          </p:val>
                                        </p:tav>
                                      </p:tavLst>
                                    </p:anim>
                                    <p:anim calcmode="lin" valueType="num">
                                      <p:cBhvr>
                                        <p:cTn id="44"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 "/>
          <p:cNvPicPr>
            <a:picLocks noChangeAspect="1" noChangeArrowheads="1"/>
          </p:cNvPicPr>
          <p:nvPr/>
        </p:nvPicPr>
        <p:blipFill>
          <a:blip r:embed="rId2" cstate="print"/>
          <a:srcRect/>
          <a:stretch>
            <a:fillRect/>
          </a:stretch>
        </p:blipFill>
        <p:spPr bwMode="auto">
          <a:xfrm>
            <a:off x="7181850" y="0"/>
            <a:ext cx="1962150" cy="1285876"/>
          </a:xfrm>
          <a:prstGeom prst="rect">
            <a:avLst/>
          </a:prstGeom>
          <a:noFill/>
        </p:spPr>
      </p:pic>
      <p:pic>
        <p:nvPicPr>
          <p:cNvPr id="12" name="Picture 2" descr=" "/>
          <p:cNvPicPr>
            <a:picLocks noChangeAspect="1" noChangeArrowheads="1"/>
          </p:cNvPicPr>
          <p:nvPr/>
        </p:nvPicPr>
        <p:blipFill>
          <a:blip r:embed="rId2" cstate="print"/>
          <a:srcRect/>
          <a:stretch>
            <a:fillRect/>
          </a:stretch>
        </p:blipFill>
        <p:spPr bwMode="auto">
          <a:xfrm>
            <a:off x="1600200" y="304800"/>
            <a:ext cx="1962150" cy="1285876"/>
          </a:xfrm>
          <a:prstGeom prst="rect">
            <a:avLst/>
          </a:prstGeom>
          <a:noFill/>
        </p:spPr>
      </p:pic>
      <p:pic>
        <p:nvPicPr>
          <p:cNvPr id="93186" name="Picture 2" descr=" "/>
          <p:cNvPicPr>
            <a:picLocks noChangeAspect="1" noChangeArrowheads="1"/>
          </p:cNvPicPr>
          <p:nvPr/>
        </p:nvPicPr>
        <p:blipFill>
          <a:blip r:embed="rId2" cstate="print"/>
          <a:srcRect/>
          <a:stretch>
            <a:fillRect/>
          </a:stretch>
        </p:blipFill>
        <p:spPr bwMode="auto">
          <a:xfrm>
            <a:off x="5638800" y="304800"/>
            <a:ext cx="1962150" cy="1285876"/>
          </a:xfrm>
          <a:prstGeom prst="rect">
            <a:avLst/>
          </a:prstGeom>
          <a:noFill/>
        </p:spPr>
      </p:pic>
      <p:sp>
        <p:nvSpPr>
          <p:cNvPr id="4" name="TextBox 3"/>
          <p:cNvSpPr txBox="1"/>
          <p:nvPr/>
        </p:nvSpPr>
        <p:spPr>
          <a:xfrm>
            <a:off x="2057400" y="381000"/>
            <a:ext cx="4876800" cy="1107996"/>
          </a:xfrm>
          <a:prstGeom prst="rect">
            <a:avLst/>
          </a:prstGeom>
          <a:noFill/>
        </p:spPr>
        <p:txBody>
          <a:bodyPr wrap="square" rtlCol="0">
            <a:spAutoFit/>
          </a:bodyPr>
          <a:lstStyle/>
          <a:p>
            <a:pPr algn="ctr"/>
            <a:r>
              <a:rPr lang="en-US" sz="6600" dirty="0">
                <a:latin typeface="Monotype Corsiva" pitchFamily="66" charset="0"/>
              </a:rPr>
              <a:t>Talent</a:t>
            </a:r>
          </a:p>
        </p:txBody>
      </p:sp>
      <p:pic>
        <p:nvPicPr>
          <p:cNvPr id="7" name="Picture 2"/>
          <p:cNvPicPr>
            <a:picLocks noChangeAspect="1" noChangeArrowheads="1"/>
          </p:cNvPicPr>
          <p:nvPr/>
        </p:nvPicPr>
        <p:blipFill>
          <a:blip r:embed="rId3" cstate="print"/>
          <a:srcRect l="14375" t="30208" r="62500" b="41667"/>
          <a:stretch>
            <a:fillRect/>
          </a:stretch>
        </p:blipFill>
        <p:spPr bwMode="auto">
          <a:xfrm>
            <a:off x="598312" y="2971800"/>
            <a:ext cx="7936088" cy="2895600"/>
          </a:xfrm>
          <a:prstGeom prst="rect">
            <a:avLst/>
          </a:prstGeom>
          <a:noFill/>
          <a:ln w="9525">
            <a:solidFill>
              <a:schemeClr val="tx1"/>
            </a:solidFill>
            <a:miter lim="800000"/>
            <a:headEnd/>
            <a:tailEnd/>
          </a:ln>
        </p:spPr>
      </p:pic>
      <p:sp>
        <p:nvSpPr>
          <p:cNvPr id="9" name="TextBox 8"/>
          <p:cNvSpPr txBox="1"/>
          <p:nvPr/>
        </p:nvSpPr>
        <p:spPr>
          <a:xfrm>
            <a:off x="609600" y="1371600"/>
            <a:ext cx="7924800" cy="150810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2400" dirty="0"/>
              <a:t>“One talent represented a considerable amount of money at that time when a denarius was a day's wage. “</a:t>
            </a:r>
          </a:p>
          <a:p>
            <a:endParaRPr lang="en-US" sz="2400" dirty="0"/>
          </a:p>
          <a:p>
            <a:pPr algn="r"/>
            <a:r>
              <a:rPr lang="en-US" dirty="0"/>
              <a:t>(A. T. Robertson, </a:t>
            </a:r>
            <a:r>
              <a:rPr lang="en-US" i="1" dirty="0"/>
              <a:t>Word Pictures in the New Testament</a:t>
            </a:r>
            <a:r>
              <a:rPr lang="en-US" dirty="0"/>
              <a:t>)</a:t>
            </a:r>
            <a:endParaRPr lang="en-US" i="1" dirty="0"/>
          </a:p>
        </p:txBody>
      </p:sp>
      <p:sp>
        <p:nvSpPr>
          <p:cNvPr id="10" name="TextBox 9"/>
          <p:cNvSpPr txBox="1"/>
          <p:nvPr/>
        </p:nvSpPr>
        <p:spPr>
          <a:xfrm>
            <a:off x="491106" y="6031468"/>
            <a:ext cx="8424294" cy="369332"/>
          </a:xfrm>
          <a:prstGeom prst="rect">
            <a:avLst/>
          </a:prstGeom>
          <a:noFill/>
        </p:spPr>
        <p:txBody>
          <a:bodyPr wrap="none" rtlCol="0">
            <a:spAutoFit/>
          </a:bodyPr>
          <a:lstStyle/>
          <a:p>
            <a:r>
              <a:rPr lang="en-US" dirty="0"/>
              <a:t>$1286 </a:t>
            </a:r>
            <a:r>
              <a:rPr lang="en-US" dirty="0" err="1"/>
              <a:t>oz</a:t>
            </a:r>
            <a:r>
              <a:rPr lang="en-US" dirty="0"/>
              <a:t> (10-22-16) - $1,384,874 (Gold) / $17.58 </a:t>
            </a:r>
            <a:r>
              <a:rPr lang="en-US" dirty="0" err="1"/>
              <a:t>oz</a:t>
            </a:r>
            <a:r>
              <a:rPr lang="en-US" dirty="0"/>
              <a:t> (10-22-16) – $19,197 (Silver)</a:t>
            </a:r>
          </a:p>
        </p:txBody>
      </p:sp>
      <p:pic>
        <p:nvPicPr>
          <p:cNvPr id="13" name="Picture 2" descr=" "/>
          <p:cNvPicPr>
            <a:picLocks noChangeAspect="1" noChangeArrowheads="1"/>
          </p:cNvPicPr>
          <p:nvPr/>
        </p:nvPicPr>
        <p:blipFill>
          <a:blip r:embed="rId2" cstate="print"/>
          <a:srcRect/>
          <a:stretch>
            <a:fillRect/>
          </a:stretch>
        </p:blipFill>
        <p:spPr bwMode="auto">
          <a:xfrm>
            <a:off x="0" y="0"/>
            <a:ext cx="1962150" cy="1285876"/>
          </a:xfrm>
          <a:prstGeom prst="rect">
            <a:avLst/>
          </a:prstGeom>
          <a:noFill/>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anim calcmode="lin" valueType="num">
                                      <p:cBhvr>
                                        <p:cTn id="13" dur="2000" fill="hold"/>
                                        <p:tgtEl>
                                          <p:spTgt spid="10"/>
                                        </p:tgtEl>
                                        <p:attrNameLst>
                                          <p:attrName>ppt_x</p:attrName>
                                        </p:attrNameLst>
                                      </p:cBhvr>
                                      <p:tavLst>
                                        <p:tav tm="0">
                                          <p:val>
                                            <p:strVal val="#ppt_x"/>
                                          </p:val>
                                        </p:tav>
                                        <p:tav tm="100000">
                                          <p:val>
                                            <p:strVal val="#ppt_x"/>
                                          </p:val>
                                        </p:tav>
                                      </p:tavLst>
                                    </p:anim>
                                    <p:anim calcmode="lin" valueType="num">
                                      <p:cBhvr>
                                        <p:cTn id="14" dur="1800" decel="100000" fill="hold"/>
                                        <p:tgtEl>
                                          <p:spTgt spid="10"/>
                                        </p:tgtEl>
                                        <p:attrNameLst>
                                          <p:attrName>ppt_y</p:attrName>
                                        </p:attrNameLst>
                                      </p:cBhvr>
                                      <p:tavLst>
                                        <p:tav tm="0">
                                          <p:val>
                                            <p:strVal val="#ppt_y+1"/>
                                          </p:val>
                                        </p:tav>
                                        <p:tav tm="100000">
                                          <p:val>
                                            <p:strVal val="#ppt_y-.03"/>
                                          </p:val>
                                        </p:tav>
                                      </p:tavLst>
                                    </p:anim>
                                    <p:anim calcmode="lin" valueType="num">
                                      <p:cBhvr>
                                        <p:cTn id="15" dur="200" accel="100000" fill="hold">
                                          <p:stCondLst>
                                            <p:cond delay="18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8200" y="2017216"/>
            <a:ext cx="7543800" cy="4154984"/>
          </a:xfrm>
          <a:prstGeom prst="rect">
            <a:avLst/>
          </a:prstGeom>
          <a:noFill/>
        </p:spPr>
        <p:txBody>
          <a:bodyPr wrap="square" rtlCol="0">
            <a:spAutoFit/>
          </a:bodyPr>
          <a:lstStyle/>
          <a:p>
            <a:r>
              <a:rPr lang="en-US" sz="2400" dirty="0"/>
              <a:t>A </a:t>
            </a:r>
            <a:r>
              <a:rPr lang="en-US" sz="2400" i="1" dirty="0"/>
              <a:t>‘talent’</a:t>
            </a:r>
            <a:r>
              <a:rPr lang="en-US" sz="2400" dirty="0"/>
              <a:t> in the old days meant a measure of weight.  It was the heaviest weight in the measuring system.  It was used in measurements of gold, silver, iron, and bronze.  Later on, it meant a measure of money.  One talent, for Jews, was equivalent to 3,000 shekels, or ‘as much as a man could carry’.  In later times of Jewish history, and in the time of Jesus and Matthew, one talent was equivalent to 6,000 </a:t>
            </a:r>
            <a:r>
              <a:rPr lang="en-US" sz="2400" dirty="0" err="1"/>
              <a:t>denarii</a:t>
            </a:r>
            <a:r>
              <a:rPr lang="en-US" sz="2400" dirty="0"/>
              <a:t> (Roman coins).  6,000 </a:t>
            </a:r>
            <a:r>
              <a:rPr lang="en-US" sz="2400" dirty="0" err="1"/>
              <a:t>denarii</a:t>
            </a:r>
            <a:r>
              <a:rPr lang="en-US" sz="2400" dirty="0"/>
              <a:t> would be about the earnings of an ordinary worker for fifteen to twenty years.   It was in ordinary parlance ‘a ton of money’.  </a:t>
            </a:r>
          </a:p>
        </p:txBody>
      </p:sp>
      <p:pic>
        <p:nvPicPr>
          <p:cNvPr id="4" name="Picture 2" descr=" "/>
          <p:cNvPicPr>
            <a:picLocks noChangeAspect="1" noChangeArrowheads="1"/>
          </p:cNvPicPr>
          <p:nvPr/>
        </p:nvPicPr>
        <p:blipFill>
          <a:blip r:embed="rId3" cstate="print"/>
          <a:srcRect/>
          <a:stretch>
            <a:fillRect/>
          </a:stretch>
        </p:blipFill>
        <p:spPr bwMode="auto">
          <a:xfrm>
            <a:off x="933450" y="0"/>
            <a:ext cx="1962150" cy="1285876"/>
          </a:xfrm>
          <a:prstGeom prst="rect">
            <a:avLst/>
          </a:prstGeom>
          <a:noFill/>
        </p:spPr>
      </p:pic>
      <p:pic>
        <p:nvPicPr>
          <p:cNvPr id="5" name="Picture 2" descr=" "/>
          <p:cNvPicPr>
            <a:picLocks noChangeAspect="1" noChangeArrowheads="1"/>
          </p:cNvPicPr>
          <p:nvPr/>
        </p:nvPicPr>
        <p:blipFill>
          <a:blip r:embed="rId3" cstate="print"/>
          <a:srcRect/>
          <a:stretch>
            <a:fillRect/>
          </a:stretch>
        </p:blipFill>
        <p:spPr bwMode="auto">
          <a:xfrm>
            <a:off x="2133600" y="0"/>
            <a:ext cx="1962150" cy="1285876"/>
          </a:xfrm>
          <a:prstGeom prst="rect">
            <a:avLst/>
          </a:prstGeom>
          <a:noFill/>
        </p:spPr>
      </p:pic>
      <p:pic>
        <p:nvPicPr>
          <p:cNvPr id="6" name="Picture 2" descr=" "/>
          <p:cNvPicPr>
            <a:picLocks noChangeAspect="1" noChangeArrowheads="1"/>
          </p:cNvPicPr>
          <p:nvPr/>
        </p:nvPicPr>
        <p:blipFill>
          <a:blip r:embed="rId3" cstate="print"/>
          <a:srcRect/>
          <a:stretch>
            <a:fillRect/>
          </a:stretch>
        </p:blipFill>
        <p:spPr bwMode="auto">
          <a:xfrm>
            <a:off x="3048000" y="838200"/>
            <a:ext cx="1962150" cy="1285876"/>
          </a:xfrm>
          <a:prstGeom prst="rect">
            <a:avLst/>
          </a:prstGeom>
          <a:noFill/>
        </p:spPr>
      </p:pic>
      <p:pic>
        <p:nvPicPr>
          <p:cNvPr id="7" name="Picture 2" descr=" "/>
          <p:cNvPicPr>
            <a:picLocks noChangeAspect="1" noChangeArrowheads="1"/>
          </p:cNvPicPr>
          <p:nvPr/>
        </p:nvPicPr>
        <p:blipFill>
          <a:blip r:embed="rId3" cstate="print"/>
          <a:srcRect/>
          <a:stretch>
            <a:fillRect/>
          </a:stretch>
        </p:blipFill>
        <p:spPr bwMode="auto">
          <a:xfrm>
            <a:off x="3810000" y="0"/>
            <a:ext cx="1962150" cy="1285876"/>
          </a:xfrm>
          <a:prstGeom prst="rect">
            <a:avLst/>
          </a:prstGeom>
          <a:noFill/>
        </p:spPr>
      </p:pic>
      <p:pic>
        <p:nvPicPr>
          <p:cNvPr id="8" name="Picture 2" descr=" "/>
          <p:cNvPicPr>
            <a:picLocks noChangeAspect="1" noChangeArrowheads="1"/>
          </p:cNvPicPr>
          <p:nvPr/>
        </p:nvPicPr>
        <p:blipFill>
          <a:blip r:embed="rId3" cstate="print"/>
          <a:srcRect/>
          <a:stretch>
            <a:fillRect/>
          </a:stretch>
        </p:blipFill>
        <p:spPr bwMode="auto">
          <a:xfrm>
            <a:off x="4648200" y="838200"/>
            <a:ext cx="1962150" cy="1285876"/>
          </a:xfrm>
          <a:prstGeom prst="rect">
            <a:avLst/>
          </a:prstGeom>
          <a:noFill/>
        </p:spPr>
      </p:pic>
      <p:pic>
        <p:nvPicPr>
          <p:cNvPr id="9" name="Picture 2" descr=" "/>
          <p:cNvPicPr>
            <a:picLocks noChangeAspect="1" noChangeArrowheads="1"/>
          </p:cNvPicPr>
          <p:nvPr/>
        </p:nvPicPr>
        <p:blipFill>
          <a:blip r:embed="rId3" cstate="print"/>
          <a:srcRect/>
          <a:stretch>
            <a:fillRect/>
          </a:stretch>
        </p:blipFill>
        <p:spPr bwMode="auto">
          <a:xfrm>
            <a:off x="5334000" y="-228600"/>
            <a:ext cx="1962150" cy="1285876"/>
          </a:xfrm>
          <a:prstGeom prst="rect">
            <a:avLst/>
          </a:prstGeom>
          <a:noFill/>
        </p:spPr>
      </p:pic>
      <p:pic>
        <p:nvPicPr>
          <p:cNvPr id="10" name="Picture 2" descr=" "/>
          <p:cNvPicPr>
            <a:picLocks noChangeAspect="1" noChangeArrowheads="1"/>
          </p:cNvPicPr>
          <p:nvPr/>
        </p:nvPicPr>
        <p:blipFill>
          <a:blip r:embed="rId3" cstate="print"/>
          <a:srcRect/>
          <a:stretch>
            <a:fillRect/>
          </a:stretch>
        </p:blipFill>
        <p:spPr bwMode="auto">
          <a:xfrm>
            <a:off x="6096000" y="609600"/>
            <a:ext cx="1962150" cy="1285876"/>
          </a:xfrm>
          <a:prstGeom prst="rect">
            <a:avLst/>
          </a:prstGeom>
          <a:noFill/>
        </p:spPr>
      </p:pic>
      <p:sp>
        <p:nvSpPr>
          <p:cNvPr id="11" name="TextBox 10"/>
          <p:cNvSpPr txBox="1"/>
          <p:nvPr/>
        </p:nvSpPr>
        <p:spPr>
          <a:xfrm>
            <a:off x="644740" y="6123801"/>
            <a:ext cx="7889660" cy="276999"/>
          </a:xfrm>
          <a:prstGeom prst="rect">
            <a:avLst/>
          </a:prstGeom>
          <a:noFill/>
        </p:spPr>
        <p:txBody>
          <a:bodyPr wrap="none" rtlCol="0">
            <a:spAutoFit/>
          </a:bodyPr>
          <a:lstStyle/>
          <a:p>
            <a:r>
              <a:rPr lang="en-US" sz="1200" dirty="0"/>
              <a:t>http://www.redemptoristspirituality.net/eng2/index.php?option=com_content&amp;task=blogcategory&amp;id=59&amp;Itemid=80</a:t>
            </a:r>
          </a:p>
        </p:txBody>
      </p:sp>
      <p:pic>
        <p:nvPicPr>
          <p:cNvPr id="12" name="Picture 2" descr=" "/>
          <p:cNvPicPr>
            <a:picLocks noChangeAspect="1" noChangeArrowheads="1"/>
          </p:cNvPicPr>
          <p:nvPr/>
        </p:nvPicPr>
        <p:blipFill>
          <a:blip r:embed="rId3" cstate="print"/>
          <a:srcRect/>
          <a:stretch>
            <a:fillRect/>
          </a:stretch>
        </p:blipFill>
        <p:spPr bwMode="auto">
          <a:xfrm>
            <a:off x="1524000" y="762000"/>
            <a:ext cx="1962150" cy="1285876"/>
          </a:xfrm>
          <a:prstGeom prst="rect">
            <a:avLst/>
          </a:prstGeom>
          <a:noFill/>
        </p:spPr>
      </p:pic>
      <p:pic>
        <p:nvPicPr>
          <p:cNvPr id="13" name="Picture 2" descr=" "/>
          <p:cNvPicPr>
            <a:picLocks noChangeAspect="1" noChangeArrowheads="1"/>
          </p:cNvPicPr>
          <p:nvPr/>
        </p:nvPicPr>
        <p:blipFill>
          <a:blip r:embed="rId3" cstate="print"/>
          <a:srcRect/>
          <a:stretch>
            <a:fillRect/>
          </a:stretch>
        </p:blipFill>
        <p:spPr bwMode="auto">
          <a:xfrm>
            <a:off x="-228600" y="0"/>
            <a:ext cx="1962150" cy="1285876"/>
          </a:xfrm>
          <a:prstGeom prst="rect">
            <a:avLst/>
          </a:prstGeom>
          <a:noFill/>
        </p:spPr>
      </p:pic>
      <p:pic>
        <p:nvPicPr>
          <p:cNvPr id="14" name="Picture 2" descr=" "/>
          <p:cNvPicPr>
            <a:picLocks noChangeAspect="1" noChangeArrowheads="1"/>
          </p:cNvPicPr>
          <p:nvPr/>
        </p:nvPicPr>
        <p:blipFill>
          <a:blip r:embed="rId3" cstate="print"/>
          <a:srcRect/>
          <a:stretch>
            <a:fillRect/>
          </a:stretch>
        </p:blipFill>
        <p:spPr bwMode="auto">
          <a:xfrm>
            <a:off x="0" y="914400"/>
            <a:ext cx="1962150" cy="1285876"/>
          </a:xfrm>
          <a:prstGeom prst="rect">
            <a:avLst/>
          </a:prstGeom>
          <a:noFill/>
        </p:spPr>
      </p:pic>
      <p:pic>
        <p:nvPicPr>
          <p:cNvPr id="15" name="Picture 2" descr=" "/>
          <p:cNvPicPr>
            <a:picLocks noChangeAspect="1" noChangeArrowheads="1"/>
          </p:cNvPicPr>
          <p:nvPr/>
        </p:nvPicPr>
        <p:blipFill>
          <a:blip r:embed="rId3" cstate="print"/>
          <a:srcRect/>
          <a:stretch>
            <a:fillRect/>
          </a:stretch>
        </p:blipFill>
        <p:spPr bwMode="auto">
          <a:xfrm>
            <a:off x="7181850" y="-152400"/>
            <a:ext cx="1962150" cy="1285876"/>
          </a:xfrm>
          <a:prstGeom prst="rect">
            <a:avLst/>
          </a:prstGeom>
          <a:noFill/>
        </p:spPr>
      </p:pic>
      <p:pic>
        <p:nvPicPr>
          <p:cNvPr id="16" name="Picture 2" descr=" "/>
          <p:cNvPicPr>
            <a:picLocks noChangeAspect="1" noChangeArrowheads="1"/>
          </p:cNvPicPr>
          <p:nvPr/>
        </p:nvPicPr>
        <p:blipFill>
          <a:blip r:embed="rId3" cstate="print"/>
          <a:srcRect/>
          <a:stretch>
            <a:fillRect/>
          </a:stretch>
        </p:blipFill>
        <p:spPr bwMode="auto">
          <a:xfrm>
            <a:off x="7181850" y="762000"/>
            <a:ext cx="1962150" cy="1285876"/>
          </a:xfrm>
          <a:prstGeom prst="rect">
            <a:avLst/>
          </a:prstGeom>
          <a:noFill/>
        </p:spPr>
      </p:pic>
    </p:spTree>
  </p:cSld>
  <p:clrMapOvr>
    <a:masterClrMapping/>
  </p:clrMapOvr>
  <p:transition spd="med">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3048000" y="533400"/>
            <a:ext cx="5772150" cy="2428876"/>
            <a:chOff x="533400" y="685800"/>
            <a:chExt cx="5772150" cy="2428876"/>
          </a:xfrm>
        </p:grpSpPr>
        <p:pic>
          <p:nvPicPr>
            <p:cNvPr id="14" name="Picture 2" descr=" "/>
            <p:cNvPicPr>
              <a:picLocks noChangeAspect="1" noChangeArrowheads="1"/>
            </p:cNvPicPr>
            <p:nvPr/>
          </p:nvPicPr>
          <p:blipFill>
            <a:blip r:embed="rId3" cstate="print"/>
            <a:srcRect/>
            <a:stretch>
              <a:fillRect/>
            </a:stretch>
          </p:blipFill>
          <p:spPr bwMode="auto">
            <a:xfrm>
              <a:off x="1447800" y="685800"/>
              <a:ext cx="1962150" cy="1285876"/>
            </a:xfrm>
            <a:prstGeom prst="rect">
              <a:avLst/>
            </a:prstGeom>
            <a:noFill/>
          </p:spPr>
        </p:pic>
        <p:pic>
          <p:nvPicPr>
            <p:cNvPr id="17" name="Picture 2" descr=" "/>
            <p:cNvPicPr>
              <a:picLocks noChangeAspect="1" noChangeArrowheads="1"/>
            </p:cNvPicPr>
            <p:nvPr/>
          </p:nvPicPr>
          <p:blipFill>
            <a:blip r:embed="rId3" cstate="print"/>
            <a:srcRect/>
            <a:stretch>
              <a:fillRect/>
            </a:stretch>
          </p:blipFill>
          <p:spPr bwMode="auto">
            <a:xfrm>
              <a:off x="3429000" y="685800"/>
              <a:ext cx="1962150" cy="1285876"/>
            </a:xfrm>
            <a:prstGeom prst="rect">
              <a:avLst/>
            </a:prstGeom>
            <a:noFill/>
          </p:spPr>
        </p:pic>
        <p:pic>
          <p:nvPicPr>
            <p:cNvPr id="18" name="Picture 2" descr=" "/>
            <p:cNvPicPr>
              <a:picLocks noChangeAspect="1" noChangeArrowheads="1"/>
            </p:cNvPicPr>
            <p:nvPr/>
          </p:nvPicPr>
          <p:blipFill>
            <a:blip r:embed="rId3" cstate="print"/>
            <a:srcRect/>
            <a:stretch>
              <a:fillRect/>
            </a:stretch>
          </p:blipFill>
          <p:spPr bwMode="auto">
            <a:xfrm>
              <a:off x="533400" y="1828800"/>
              <a:ext cx="1962150" cy="1285876"/>
            </a:xfrm>
            <a:prstGeom prst="rect">
              <a:avLst/>
            </a:prstGeom>
            <a:noFill/>
          </p:spPr>
        </p:pic>
        <p:pic>
          <p:nvPicPr>
            <p:cNvPr id="19" name="Picture 2" descr=" "/>
            <p:cNvPicPr>
              <a:picLocks noChangeAspect="1" noChangeArrowheads="1"/>
            </p:cNvPicPr>
            <p:nvPr/>
          </p:nvPicPr>
          <p:blipFill>
            <a:blip r:embed="rId3" cstate="print"/>
            <a:srcRect/>
            <a:stretch>
              <a:fillRect/>
            </a:stretch>
          </p:blipFill>
          <p:spPr bwMode="auto">
            <a:xfrm>
              <a:off x="2438400" y="1828800"/>
              <a:ext cx="1962150" cy="1285876"/>
            </a:xfrm>
            <a:prstGeom prst="rect">
              <a:avLst/>
            </a:prstGeom>
            <a:noFill/>
          </p:spPr>
        </p:pic>
        <p:pic>
          <p:nvPicPr>
            <p:cNvPr id="20" name="Picture 2" descr=" "/>
            <p:cNvPicPr>
              <a:picLocks noChangeAspect="1" noChangeArrowheads="1"/>
            </p:cNvPicPr>
            <p:nvPr/>
          </p:nvPicPr>
          <p:blipFill>
            <a:blip r:embed="rId3" cstate="print"/>
            <a:srcRect/>
            <a:stretch>
              <a:fillRect/>
            </a:stretch>
          </p:blipFill>
          <p:spPr bwMode="auto">
            <a:xfrm>
              <a:off x="4343400" y="1676400"/>
              <a:ext cx="1962150" cy="1285876"/>
            </a:xfrm>
            <a:prstGeom prst="rect">
              <a:avLst/>
            </a:prstGeom>
            <a:noFill/>
          </p:spPr>
        </p:pic>
      </p:grpSp>
      <p:pic>
        <p:nvPicPr>
          <p:cNvPr id="22" name="Picture 2" descr=" "/>
          <p:cNvPicPr>
            <a:picLocks noChangeAspect="1" noChangeArrowheads="1"/>
          </p:cNvPicPr>
          <p:nvPr/>
        </p:nvPicPr>
        <p:blipFill>
          <a:blip r:embed="rId3" cstate="print"/>
          <a:srcRect/>
          <a:stretch>
            <a:fillRect/>
          </a:stretch>
        </p:blipFill>
        <p:spPr bwMode="auto">
          <a:xfrm>
            <a:off x="4267200" y="3429000"/>
            <a:ext cx="1962150" cy="1285876"/>
          </a:xfrm>
          <a:prstGeom prst="rect">
            <a:avLst/>
          </a:prstGeom>
          <a:noFill/>
        </p:spPr>
      </p:pic>
      <p:pic>
        <p:nvPicPr>
          <p:cNvPr id="23" name="Picture 2" descr=" "/>
          <p:cNvPicPr>
            <a:picLocks noChangeAspect="1" noChangeArrowheads="1"/>
          </p:cNvPicPr>
          <p:nvPr/>
        </p:nvPicPr>
        <p:blipFill>
          <a:blip r:embed="rId3" cstate="print"/>
          <a:srcRect/>
          <a:stretch>
            <a:fillRect/>
          </a:stretch>
        </p:blipFill>
        <p:spPr bwMode="auto">
          <a:xfrm>
            <a:off x="6172200" y="3352800"/>
            <a:ext cx="1962150" cy="1285876"/>
          </a:xfrm>
          <a:prstGeom prst="rect">
            <a:avLst/>
          </a:prstGeom>
          <a:noFill/>
        </p:spPr>
      </p:pic>
      <p:pic>
        <p:nvPicPr>
          <p:cNvPr id="24" name="Picture 2" descr=" "/>
          <p:cNvPicPr>
            <a:picLocks noChangeAspect="1" noChangeArrowheads="1"/>
          </p:cNvPicPr>
          <p:nvPr/>
        </p:nvPicPr>
        <p:blipFill>
          <a:blip r:embed="rId3" cstate="print"/>
          <a:srcRect/>
          <a:stretch>
            <a:fillRect/>
          </a:stretch>
        </p:blipFill>
        <p:spPr bwMode="auto">
          <a:xfrm>
            <a:off x="5029200" y="5029200"/>
            <a:ext cx="1962150" cy="1285876"/>
          </a:xfrm>
          <a:prstGeom prst="rect">
            <a:avLst/>
          </a:prstGeom>
          <a:noFill/>
        </p:spPr>
      </p:pic>
      <p:sp>
        <p:nvSpPr>
          <p:cNvPr id="25" name="Rectangle 24"/>
          <p:cNvSpPr/>
          <p:nvPr/>
        </p:nvSpPr>
        <p:spPr>
          <a:xfrm>
            <a:off x="1066800" y="5105400"/>
            <a:ext cx="153118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spc="0" dirty="0">
                <a:ln w="0"/>
                <a:solidFill>
                  <a:srgbClr val="002060"/>
                </a:solidFill>
                <a:effectLst>
                  <a:reflection blurRad="12700" stA="50000" endPos="50000" dist="5000" dir="5400000" sy="-100000" rotWithShape="0"/>
                </a:effectLst>
              </a:rPr>
              <a:t>One</a:t>
            </a:r>
          </a:p>
        </p:txBody>
      </p:sp>
      <p:sp>
        <p:nvSpPr>
          <p:cNvPr id="26" name="Rectangle 25"/>
          <p:cNvSpPr/>
          <p:nvPr/>
        </p:nvSpPr>
        <p:spPr>
          <a:xfrm>
            <a:off x="1066800" y="3429000"/>
            <a:ext cx="1518236"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spc="0" dirty="0">
                <a:ln w="0"/>
                <a:solidFill>
                  <a:srgbClr val="002060"/>
                </a:solidFill>
                <a:effectLst>
                  <a:reflection blurRad="12700" stA="50000" endPos="50000" dist="5000" dir="5400000" sy="-100000" rotWithShape="0"/>
                </a:effectLst>
              </a:rPr>
              <a:t>Two</a:t>
            </a:r>
          </a:p>
        </p:txBody>
      </p:sp>
      <p:sp>
        <p:nvSpPr>
          <p:cNvPr id="27" name="Rectangle 26"/>
          <p:cNvSpPr/>
          <p:nvPr/>
        </p:nvSpPr>
        <p:spPr>
          <a:xfrm>
            <a:off x="1066800" y="1134070"/>
            <a:ext cx="1569660"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spc="0" dirty="0">
                <a:ln w="0"/>
                <a:solidFill>
                  <a:srgbClr val="002060"/>
                </a:solidFill>
                <a:effectLst>
                  <a:reflection blurRad="12700" stA="50000" endPos="50000" dist="5000" dir="5400000" sy="-100000" rotWithShape="0"/>
                </a:effectLst>
              </a:rPr>
              <a:t>Five</a:t>
            </a:r>
          </a:p>
        </p:txBody>
      </p:sp>
    </p:spTree>
  </p:cSld>
  <p:clrMapOvr>
    <a:masterClrMapping/>
  </p:clrMapOvr>
  <p:transition spd="med">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295400" y="3048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(Talents)</a:t>
            </a:r>
          </a:p>
        </p:txBody>
      </p:sp>
      <p:sp>
        <p:nvSpPr>
          <p:cNvPr id="5" name="TextBox 4"/>
          <p:cNvSpPr txBox="1"/>
          <p:nvPr/>
        </p:nvSpPr>
        <p:spPr>
          <a:xfrm>
            <a:off x="685800" y="1447800"/>
            <a:ext cx="8077200" cy="2831544"/>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Talents Given (vv. 14-15)</a:t>
            </a:r>
          </a:p>
          <a:p>
            <a:pPr marL="457200" indent="-457200">
              <a:buFont typeface="+mj-lt"/>
              <a:buAutoNum type="alphaUcPeriod"/>
            </a:pPr>
            <a:r>
              <a:rPr lang="en-US" sz="2400" dirty="0">
                <a:solidFill>
                  <a:srgbClr val="002060"/>
                </a:solidFill>
              </a:rPr>
              <a:t>Management of the Talents (vv. 16-18)</a:t>
            </a:r>
          </a:p>
          <a:p>
            <a:pPr marL="457200" indent="-457200">
              <a:buFont typeface="+mj-lt"/>
              <a:buAutoNum type="alphaUcPeriod"/>
            </a:pPr>
            <a:endParaRPr lang="en-US" sz="1000" dirty="0">
              <a:solidFill>
                <a:srgbClr val="002060"/>
              </a:solidFill>
            </a:endParaRPr>
          </a:p>
          <a:p>
            <a:pPr marL="914400" lvl="1" indent="-457200">
              <a:buFont typeface="+mj-lt"/>
              <a:buAutoNum type="arabicPeriod"/>
            </a:pPr>
            <a:r>
              <a:rPr lang="en-US" sz="2400" b="1" dirty="0">
                <a:latin typeface="Arial Narrow" pitchFamily="34" charset="0"/>
              </a:rPr>
              <a:t>Five Talent Man </a:t>
            </a:r>
            <a:r>
              <a:rPr lang="en-US" sz="2400" dirty="0">
                <a:latin typeface="Arial Narrow" pitchFamily="34" charset="0"/>
              </a:rPr>
              <a:t>– worked &amp; served promptly &amp; faithfully – gained  five more</a:t>
            </a:r>
          </a:p>
          <a:p>
            <a:pPr marL="914400" lvl="1" indent="-457200">
              <a:buFont typeface="+mj-lt"/>
              <a:buAutoNum type="arabicPeriod"/>
            </a:pPr>
            <a:r>
              <a:rPr lang="en-US" sz="2400" b="1" dirty="0">
                <a:latin typeface="Arial Narrow" pitchFamily="34" charset="0"/>
              </a:rPr>
              <a:t>Two Talent Man </a:t>
            </a:r>
            <a:r>
              <a:rPr lang="en-US" sz="2400" dirty="0">
                <a:latin typeface="Arial Narrow" pitchFamily="34" charset="0"/>
              </a:rPr>
              <a:t> - worked &amp; served promptly &amp; faithfully – gained  two more</a:t>
            </a:r>
          </a:p>
          <a:p>
            <a:pPr marL="914400" lvl="1" indent="-457200">
              <a:buFont typeface="+mj-lt"/>
              <a:buAutoNum type="arabicPeriod"/>
            </a:pPr>
            <a:r>
              <a:rPr lang="en-US" sz="2400" b="1" dirty="0">
                <a:latin typeface="Arial Narrow" pitchFamily="34" charset="0"/>
              </a:rPr>
              <a:t>One Talent Man</a:t>
            </a:r>
            <a:r>
              <a:rPr lang="en-US" sz="2400" dirty="0">
                <a:latin typeface="Arial Narrow" pitchFamily="34" charset="0"/>
              </a:rPr>
              <a:t> – buried his talent</a:t>
            </a:r>
          </a:p>
        </p:txBody>
      </p:sp>
      <p:pic>
        <p:nvPicPr>
          <p:cNvPr id="4" name="Picture 4" descr="Bury the talents"/>
          <p:cNvPicPr>
            <a:picLocks noChangeAspect="1" noChangeArrowheads="1"/>
          </p:cNvPicPr>
          <p:nvPr/>
        </p:nvPicPr>
        <p:blipFill>
          <a:blip r:embed="rId2" cstate="print"/>
          <a:srcRect/>
          <a:stretch>
            <a:fillRect/>
          </a:stretch>
        </p:blipFill>
        <p:spPr bwMode="auto">
          <a:xfrm>
            <a:off x="6477000" y="3733800"/>
            <a:ext cx="2286000" cy="2491741"/>
          </a:xfrm>
          <a:prstGeom prst="rect">
            <a:avLst/>
          </a:prstGeom>
          <a:noFill/>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 calcmode="lin" valueType="num">
                                      <p:cBhvr additive="base">
                                        <p:cTn id="7" dur="10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anim calcmode="lin" valueType="num">
                                      <p:cBhvr additive="base">
                                        <p:cTn id="13" dur="10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 calcmode="lin" valueType="num">
                                      <p:cBhvr additive="base">
                                        <p:cTn id="19" dur="1000" fill="hold"/>
                                        <p:tgtEl>
                                          <p:spTgt spid="5">
                                            <p:txEl>
                                              <p:pRg st="5" end="5"/>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5">
                                            <p:txEl>
                                              <p:pRg st="5" end="5"/>
                                            </p:txEl>
                                          </p:spTgt>
                                        </p:tgtEl>
                                        <p:attrNameLst>
                                          <p:attrName>ppt_y</p:attrName>
                                        </p:attrNameLst>
                                      </p:cBhvr>
                                      <p:tavLst>
                                        <p:tav tm="0">
                                          <p:val>
                                            <p:strVal val="#ppt_y"/>
                                          </p:val>
                                        </p:tav>
                                        <p:tav tm="100000">
                                          <p:val>
                                            <p:strVal val="#ppt_y"/>
                                          </p:val>
                                        </p:tav>
                                      </p:tavLst>
                                    </p:anim>
                                  </p:childTnLst>
                                </p:cTn>
                              </p:par>
                              <p:par>
                                <p:cTn id="21" presetID="37"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anim calcmode="lin" valueType="num">
                                      <p:cBhvr>
                                        <p:cTn id="24" dur="2000" fill="hold"/>
                                        <p:tgtEl>
                                          <p:spTgt spid="4"/>
                                        </p:tgtEl>
                                        <p:attrNameLst>
                                          <p:attrName>ppt_x</p:attrName>
                                        </p:attrNameLst>
                                      </p:cBhvr>
                                      <p:tavLst>
                                        <p:tav tm="0">
                                          <p:val>
                                            <p:strVal val="#ppt_x"/>
                                          </p:val>
                                        </p:tav>
                                        <p:tav tm="100000">
                                          <p:val>
                                            <p:strVal val="#ppt_x"/>
                                          </p:val>
                                        </p:tav>
                                      </p:tavLst>
                                    </p:anim>
                                    <p:anim calcmode="lin" valueType="num">
                                      <p:cBhvr>
                                        <p:cTn id="25" dur="1800" decel="100000" fill="hold"/>
                                        <p:tgtEl>
                                          <p:spTgt spid="4"/>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p:nvPr/>
        </p:nvGrpSpPr>
        <p:grpSpPr>
          <a:xfrm>
            <a:off x="3048000" y="533400"/>
            <a:ext cx="5772150" cy="2428876"/>
            <a:chOff x="533400" y="685800"/>
            <a:chExt cx="5772150" cy="2428876"/>
          </a:xfrm>
        </p:grpSpPr>
        <p:pic>
          <p:nvPicPr>
            <p:cNvPr id="14" name="Picture 2" descr=" "/>
            <p:cNvPicPr>
              <a:picLocks noChangeAspect="1" noChangeArrowheads="1"/>
            </p:cNvPicPr>
            <p:nvPr/>
          </p:nvPicPr>
          <p:blipFill>
            <a:blip r:embed="rId3" cstate="print"/>
            <a:srcRect/>
            <a:stretch>
              <a:fillRect/>
            </a:stretch>
          </p:blipFill>
          <p:spPr bwMode="auto">
            <a:xfrm>
              <a:off x="1447800" y="685800"/>
              <a:ext cx="1962150" cy="1285876"/>
            </a:xfrm>
            <a:prstGeom prst="rect">
              <a:avLst/>
            </a:prstGeom>
            <a:noFill/>
          </p:spPr>
        </p:pic>
        <p:pic>
          <p:nvPicPr>
            <p:cNvPr id="17" name="Picture 2" descr=" "/>
            <p:cNvPicPr>
              <a:picLocks noChangeAspect="1" noChangeArrowheads="1"/>
            </p:cNvPicPr>
            <p:nvPr/>
          </p:nvPicPr>
          <p:blipFill>
            <a:blip r:embed="rId3" cstate="print"/>
            <a:srcRect/>
            <a:stretch>
              <a:fillRect/>
            </a:stretch>
          </p:blipFill>
          <p:spPr bwMode="auto">
            <a:xfrm>
              <a:off x="3429000" y="685800"/>
              <a:ext cx="1962150" cy="1285876"/>
            </a:xfrm>
            <a:prstGeom prst="rect">
              <a:avLst/>
            </a:prstGeom>
            <a:noFill/>
          </p:spPr>
        </p:pic>
        <p:pic>
          <p:nvPicPr>
            <p:cNvPr id="18" name="Picture 2" descr=" "/>
            <p:cNvPicPr>
              <a:picLocks noChangeAspect="1" noChangeArrowheads="1"/>
            </p:cNvPicPr>
            <p:nvPr/>
          </p:nvPicPr>
          <p:blipFill>
            <a:blip r:embed="rId3" cstate="print"/>
            <a:srcRect/>
            <a:stretch>
              <a:fillRect/>
            </a:stretch>
          </p:blipFill>
          <p:spPr bwMode="auto">
            <a:xfrm>
              <a:off x="533400" y="1828800"/>
              <a:ext cx="1962150" cy="1285876"/>
            </a:xfrm>
            <a:prstGeom prst="rect">
              <a:avLst/>
            </a:prstGeom>
            <a:noFill/>
          </p:spPr>
        </p:pic>
        <p:pic>
          <p:nvPicPr>
            <p:cNvPr id="19" name="Picture 2" descr=" "/>
            <p:cNvPicPr>
              <a:picLocks noChangeAspect="1" noChangeArrowheads="1"/>
            </p:cNvPicPr>
            <p:nvPr/>
          </p:nvPicPr>
          <p:blipFill>
            <a:blip r:embed="rId3" cstate="print"/>
            <a:srcRect/>
            <a:stretch>
              <a:fillRect/>
            </a:stretch>
          </p:blipFill>
          <p:spPr bwMode="auto">
            <a:xfrm>
              <a:off x="2438400" y="1828800"/>
              <a:ext cx="1962150" cy="1285876"/>
            </a:xfrm>
            <a:prstGeom prst="rect">
              <a:avLst/>
            </a:prstGeom>
            <a:noFill/>
          </p:spPr>
        </p:pic>
        <p:pic>
          <p:nvPicPr>
            <p:cNvPr id="20" name="Picture 2" descr=" "/>
            <p:cNvPicPr>
              <a:picLocks noChangeAspect="1" noChangeArrowheads="1"/>
            </p:cNvPicPr>
            <p:nvPr/>
          </p:nvPicPr>
          <p:blipFill>
            <a:blip r:embed="rId3" cstate="print"/>
            <a:srcRect/>
            <a:stretch>
              <a:fillRect/>
            </a:stretch>
          </p:blipFill>
          <p:spPr bwMode="auto">
            <a:xfrm>
              <a:off x="4343400" y="1676400"/>
              <a:ext cx="1962150" cy="1285876"/>
            </a:xfrm>
            <a:prstGeom prst="rect">
              <a:avLst/>
            </a:prstGeom>
            <a:noFill/>
          </p:spPr>
        </p:pic>
      </p:grpSp>
      <p:grpSp>
        <p:nvGrpSpPr>
          <p:cNvPr id="32" name="Group 31"/>
          <p:cNvGrpSpPr/>
          <p:nvPr/>
        </p:nvGrpSpPr>
        <p:grpSpPr>
          <a:xfrm>
            <a:off x="4267200" y="3352800"/>
            <a:ext cx="3867150" cy="1362076"/>
            <a:chOff x="4267200" y="3352800"/>
            <a:chExt cx="3867150" cy="1362076"/>
          </a:xfrm>
        </p:grpSpPr>
        <p:pic>
          <p:nvPicPr>
            <p:cNvPr id="22" name="Picture 2" descr=" "/>
            <p:cNvPicPr>
              <a:picLocks noChangeAspect="1" noChangeArrowheads="1"/>
            </p:cNvPicPr>
            <p:nvPr/>
          </p:nvPicPr>
          <p:blipFill>
            <a:blip r:embed="rId3" cstate="print"/>
            <a:srcRect/>
            <a:stretch>
              <a:fillRect/>
            </a:stretch>
          </p:blipFill>
          <p:spPr bwMode="auto">
            <a:xfrm>
              <a:off x="4267200" y="3429000"/>
              <a:ext cx="1962150" cy="1285876"/>
            </a:xfrm>
            <a:prstGeom prst="rect">
              <a:avLst/>
            </a:prstGeom>
            <a:noFill/>
          </p:spPr>
        </p:pic>
        <p:pic>
          <p:nvPicPr>
            <p:cNvPr id="23" name="Picture 2" descr=" "/>
            <p:cNvPicPr>
              <a:picLocks noChangeAspect="1" noChangeArrowheads="1"/>
            </p:cNvPicPr>
            <p:nvPr/>
          </p:nvPicPr>
          <p:blipFill>
            <a:blip r:embed="rId3" cstate="print"/>
            <a:srcRect/>
            <a:stretch>
              <a:fillRect/>
            </a:stretch>
          </p:blipFill>
          <p:spPr bwMode="auto">
            <a:xfrm>
              <a:off x="6172200" y="3352800"/>
              <a:ext cx="1962150" cy="1285876"/>
            </a:xfrm>
            <a:prstGeom prst="rect">
              <a:avLst/>
            </a:prstGeom>
            <a:noFill/>
          </p:spPr>
        </p:pic>
      </p:grpSp>
      <p:pic>
        <p:nvPicPr>
          <p:cNvPr id="24" name="Picture 2" descr=" "/>
          <p:cNvPicPr>
            <a:picLocks noChangeAspect="1" noChangeArrowheads="1"/>
          </p:cNvPicPr>
          <p:nvPr/>
        </p:nvPicPr>
        <p:blipFill>
          <a:blip r:embed="rId3" cstate="print"/>
          <a:srcRect/>
          <a:stretch>
            <a:fillRect/>
          </a:stretch>
        </p:blipFill>
        <p:spPr bwMode="auto">
          <a:xfrm>
            <a:off x="5029200" y="5029200"/>
            <a:ext cx="1962150" cy="1285876"/>
          </a:xfrm>
          <a:prstGeom prst="rect">
            <a:avLst/>
          </a:prstGeom>
          <a:noFill/>
        </p:spPr>
      </p:pic>
      <p:sp>
        <p:nvSpPr>
          <p:cNvPr id="25" name="Rectangle 24"/>
          <p:cNvSpPr/>
          <p:nvPr/>
        </p:nvSpPr>
        <p:spPr>
          <a:xfrm>
            <a:off x="1066800" y="5105400"/>
            <a:ext cx="153118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spc="0" dirty="0">
                <a:ln w="0"/>
                <a:solidFill>
                  <a:srgbClr val="002060"/>
                </a:solidFill>
                <a:effectLst>
                  <a:reflection blurRad="12700" stA="50000" endPos="50000" dist="5000" dir="5400000" sy="-100000" rotWithShape="0"/>
                </a:effectLst>
              </a:rPr>
              <a:t>One</a:t>
            </a:r>
          </a:p>
        </p:txBody>
      </p:sp>
      <p:sp>
        <p:nvSpPr>
          <p:cNvPr id="26" name="Rectangle 25"/>
          <p:cNvSpPr/>
          <p:nvPr/>
        </p:nvSpPr>
        <p:spPr>
          <a:xfrm>
            <a:off x="1066800" y="3429000"/>
            <a:ext cx="1518236"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spc="0" dirty="0">
                <a:ln w="0"/>
                <a:solidFill>
                  <a:srgbClr val="002060"/>
                </a:solidFill>
                <a:effectLst>
                  <a:reflection blurRad="12700" stA="50000" endPos="50000" dist="5000" dir="5400000" sy="-100000" rotWithShape="0"/>
                </a:effectLst>
              </a:rPr>
              <a:t>Two</a:t>
            </a:r>
          </a:p>
        </p:txBody>
      </p:sp>
      <p:sp>
        <p:nvSpPr>
          <p:cNvPr id="27" name="Rectangle 26"/>
          <p:cNvSpPr/>
          <p:nvPr/>
        </p:nvSpPr>
        <p:spPr>
          <a:xfrm>
            <a:off x="1066800" y="1134070"/>
            <a:ext cx="1569660"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spc="0" dirty="0">
                <a:ln w="0"/>
                <a:solidFill>
                  <a:srgbClr val="002060"/>
                </a:solidFill>
                <a:effectLst>
                  <a:reflection blurRad="12700" stA="50000" endPos="50000" dist="5000" dir="5400000" sy="-100000" rotWithShape="0"/>
                </a:effectLst>
              </a:rPr>
              <a:t>Five</a:t>
            </a:r>
          </a:p>
        </p:txBody>
      </p:sp>
      <p:grpSp>
        <p:nvGrpSpPr>
          <p:cNvPr id="16" name="Group 20"/>
          <p:cNvGrpSpPr/>
          <p:nvPr/>
        </p:nvGrpSpPr>
        <p:grpSpPr>
          <a:xfrm>
            <a:off x="2133600" y="1143000"/>
            <a:ext cx="5772150" cy="2428876"/>
            <a:chOff x="533400" y="685800"/>
            <a:chExt cx="5772150" cy="2428876"/>
          </a:xfrm>
        </p:grpSpPr>
        <p:pic>
          <p:nvPicPr>
            <p:cNvPr id="21" name="Picture 2" descr=" "/>
            <p:cNvPicPr>
              <a:picLocks noChangeAspect="1" noChangeArrowheads="1"/>
            </p:cNvPicPr>
            <p:nvPr/>
          </p:nvPicPr>
          <p:blipFill>
            <a:blip r:embed="rId3" cstate="print"/>
            <a:srcRect/>
            <a:stretch>
              <a:fillRect/>
            </a:stretch>
          </p:blipFill>
          <p:spPr bwMode="auto">
            <a:xfrm>
              <a:off x="1447800" y="685800"/>
              <a:ext cx="1962150" cy="1285876"/>
            </a:xfrm>
            <a:prstGeom prst="rect">
              <a:avLst/>
            </a:prstGeom>
            <a:noFill/>
          </p:spPr>
        </p:pic>
        <p:pic>
          <p:nvPicPr>
            <p:cNvPr id="28" name="Picture 2" descr=" "/>
            <p:cNvPicPr>
              <a:picLocks noChangeAspect="1" noChangeArrowheads="1"/>
            </p:cNvPicPr>
            <p:nvPr/>
          </p:nvPicPr>
          <p:blipFill>
            <a:blip r:embed="rId3" cstate="print"/>
            <a:srcRect/>
            <a:stretch>
              <a:fillRect/>
            </a:stretch>
          </p:blipFill>
          <p:spPr bwMode="auto">
            <a:xfrm>
              <a:off x="3429000" y="685800"/>
              <a:ext cx="1962150" cy="1285876"/>
            </a:xfrm>
            <a:prstGeom prst="rect">
              <a:avLst/>
            </a:prstGeom>
            <a:noFill/>
          </p:spPr>
        </p:pic>
        <p:pic>
          <p:nvPicPr>
            <p:cNvPr id="29" name="Picture 2" descr=" "/>
            <p:cNvPicPr>
              <a:picLocks noChangeAspect="1" noChangeArrowheads="1"/>
            </p:cNvPicPr>
            <p:nvPr/>
          </p:nvPicPr>
          <p:blipFill>
            <a:blip r:embed="rId3" cstate="print"/>
            <a:srcRect/>
            <a:stretch>
              <a:fillRect/>
            </a:stretch>
          </p:blipFill>
          <p:spPr bwMode="auto">
            <a:xfrm>
              <a:off x="533400" y="1828800"/>
              <a:ext cx="1962150" cy="1285876"/>
            </a:xfrm>
            <a:prstGeom prst="rect">
              <a:avLst/>
            </a:prstGeom>
            <a:noFill/>
          </p:spPr>
        </p:pic>
        <p:pic>
          <p:nvPicPr>
            <p:cNvPr id="30" name="Picture 2" descr=" "/>
            <p:cNvPicPr>
              <a:picLocks noChangeAspect="1" noChangeArrowheads="1"/>
            </p:cNvPicPr>
            <p:nvPr/>
          </p:nvPicPr>
          <p:blipFill>
            <a:blip r:embed="rId3" cstate="print"/>
            <a:srcRect/>
            <a:stretch>
              <a:fillRect/>
            </a:stretch>
          </p:blipFill>
          <p:spPr bwMode="auto">
            <a:xfrm>
              <a:off x="2438400" y="1828800"/>
              <a:ext cx="1962150" cy="1285876"/>
            </a:xfrm>
            <a:prstGeom prst="rect">
              <a:avLst/>
            </a:prstGeom>
            <a:noFill/>
          </p:spPr>
        </p:pic>
        <p:pic>
          <p:nvPicPr>
            <p:cNvPr id="31" name="Picture 2" descr=" "/>
            <p:cNvPicPr>
              <a:picLocks noChangeAspect="1" noChangeArrowheads="1"/>
            </p:cNvPicPr>
            <p:nvPr/>
          </p:nvPicPr>
          <p:blipFill>
            <a:blip r:embed="rId3" cstate="print"/>
            <a:srcRect/>
            <a:stretch>
              <a:fillRect/>
            </a:stretch>
          </p:blipFill>
          <p:spPr bwMode="auto">
            <a:xfrm>
              <a:off x="4343400" y="1676400"/>
              <a:ext cx="1962150" cy="1285876"/>
            </a:xfrm>
            <a:prstGeom prst="rect">
              <a:avLst/>
            </a:prstGeom>
            <a:noFill/>
          </p:spPr>
        </p:pic>
      </p:grpSp>
      <p:grpSp>
        <p:nvGrpSpPr>
          <p:cNvPr id="33" name="Group 32"/>
          <p:cNvGrpSpPr/>
          <p:nvPr/>
        </p:nvGrpSpPr>
        <p:grpSpPr>
          <a:xfrm>
            <a:off x="3048000" y="3886200"/>
            <a:ext cx="3867150" cy="1362076"/>
            <a:chOff x="4267200" y="3352800"/>
            <a:chExt cx="3867150" cy="1362076"/>
          </a:xfrm>
        </p:grpSpPr>
        <p:pic>
          <p:nvPicPr>
            <p:cNvPr id="34" name="Picture 2" descr=" "/>
            <p:cNvPicPr>
              <a:picLocks noChangeAspect="1" noChangeArrowheads="1"/>
            </p:cNvPicPr>
            <p:nvPr/>
          </p:nvPicPr>
          <p:blipFill>
            <a:blip r:embed="rId3" cstate="print"/>
            <a:srcRect/>
            <a:stretch>
              <a:fillRect/>
            </a:stretch>
          </p:blipFill>
          <p:spPr bwMode="auto">
            <a:xfrm>
              <a:off x="4267200" y="3429000"/>
              <a:ext cx="1962150" cy="1285876"/>
            </a:xfrm>
            <a:prstGeom prst="rect">
              <a:avLst/>
            </a:prstGeom>
            <a:noFill/>
          </p:spPr>
        </p:pic>
        <p:pic>
          <p:nvPicPr>
            <p:cNvPr id="35" name="Picture 2" descr=" "/>
            <p:cNvPicPr>
              <a:picLocks noChangeAspect="1" noChangeArrowheads="1"/>
            </p:cNvPicPr>
            <p:nvPr/>
          </p:nvPicPr>
          <p:blipFill>
            <a:blip r:embed="rId3" cstate="print"/>
            <a:srcRect/>
            <a:stretch>
              <a:fillRect/>
            </a:stretch>
          </p:blipFill>
          <p:spPr bwMode="auto">
            <a:xfrm>
              <a:off x="6172200" y="3352800"/>
              <a:ext cx="1962150" cy="1285876"/>
            </a:xfrm>
            <a:prstGeom prst="rect">
              <a:avLst/>
            </a:prstGeom>
            <a:noFill/>
          </p:spPr>
        </p:pic>
      </p:gr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000" fill="hold"/>
                                        <p:tgtEl>
                                          <p:spTgt spid="16"/>
                                        </p:tgtEl>
                                        <p:attrNameLst>
                                          <p:attrName>ppt_x</p:attrName>
                                        </p:attrNameLst>
                                      </p:cBhvr>
                                      <p:tavLst>
                                        <p:tav tm="0">
                                          <p:val>
                                            <p:strVal val="0-#ppt_w/2"/>
                                          </p:val>
                                        </p:tav>
                                        <p:tav tm="100000">
                                          <p:val>
                                            <p:strVal val="#ppt_x"/>
                                          </p:val>
                                        </p:tav>
                                      </p:tavLst>
                                    </p:anim>
                                    <p:anim calcmode="lin" valueType="num">
                                      <p:cBhvr additive="base">
                                        <p:cTn id="8" dur="20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2000" fill="hold"/>
                                        <p:tgtEl>
                                          <p:spTgt spid="33"/>
                                        </p:tgtEl>
                                        <p:attrNameLst>
                                          <p:attrName>ppt_x</p:attrName>
                                        </p:attrNameLst>
                                      </p:cBhvr>
                                      <p:tavLst>
                                        <p:tav tm="0">
                                          <p:val>
                                            <p:strVal val="0-#ppt_w/2"/>
                                          </p:val>
                                        </p:tav>
                                        <p:tav tm="100000">
                                          <p:val>
                                            <p:strVal val="#ppt_x"/>
                                          </p:val>
                                        </p:tav>
                                      </p:tavLst>
                                    </p:anim>
                                    <p:anim calcmode="lin" valueType="num">
                                      <p:cBhvr additive="base">
                                        <p:cTn id="14" dur="20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3000"/>
                                        <p:tgtEl>
                                          <p:spTgt spid="24"/>
                                        </p:tgtEl>
                                        <p:attrNameLst>
                                          <p:attrName>ppt_x</p:attrName>
                                        </p:attrNameLst>
                                      </p:cBhvr>
                                      <p:tavLst>
                                        <p:tav tm="0">
                                          <p:val>
                                            <p:strVal val="ppt_x"/>
                                          </p:val>
                                        </p:tav>
                                        <p:tav tm="100000">
                                          <p:val>
                                            <p:strVal val="ppt_x"/>
                                          </p:val>
                                        </p:tav>
                                      </p:tavLst>
                                    </p:anim>
                                    <p:anim calcmode="lin" valueType="num">
                                      <p:cBhvr additive="base">
                                        <p:cTn id="19" dur="3000"/>
                                        <p:tgtEl>
                                          <p:spTgt spid="24"/>
                                        </p:tgtEl>
                                        <p:attrNameLst>
                                          <p:attrName>ppt_y</p:attrName>
                                        </p:attrNameLst>
                                      </p:cBhvr>
                                      <p:tavLst>
                                        <p:tav tm="0">
                                          <p:val>
                                            <p:strVal val="ppt_y"/>
                                          </p:val>
                                        </p:tav>
                                        <p:tav tm="100000">
                                          <p:val>
                                            <p:strVal val="1+ppt_h/2"/>
                                          </p:val>
                                        </p:tav>
                                      </p:tavLst>
                                    </p:anim>
                                    <p:set>
                                      <p:cBhvr>
                                        <p:cTn id="20" dur="1" fill="hold">
                                          <p:stCondLst>
                                            <p:cond delay="29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295400" y="3048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(Talents)</a:t>
            </a:r>
          </a:p>
        </p:txBody>
      </p:sp>
      <p:sp>
        <p:nvSpPr>
          <p:cNvPr id="5" name="TextBox 4"/>
          <p:cNvSpPr txBox="1"/>
          <p:nvPr/>
        </p:nvSpPr>
        <p:spPr>
          <a:xfrm>
            <a:off x="685800" y="1447800"/>
            <a:ext cx="8077200" cy="4308872"/>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Talents Given (vv. 14-15)</a:t>
            </a:r>
          </a:p>
          <a:p>
            <a:pPr marL="457200" indent="-457200">
              <a:buFont typeface="+mj-lt"/>
              <a:buAutoNum type="alphaUcPeriod"/>
            </a:pPr>
            <a:r>
              <a:rPr lang="en-US" sz="2400" dirty="0">
                <a:solidFill>
                  <a:srgbClr val="002060"/>
                </a:solidFill>
              </a:rPr>
              <a:t>Management of the Talents (vv. 16-18)</a:t>
            </a:r>
          </a:p>
          <a:p>
            <a:pPr marL="457200" indent="-457200">
              <a:buFont typeface="+mj-lt"/>
              <a:buAutoNum type="alphaUcPeriod"/>
            </a:pPr>
            <a:endParaRPr lang="en-US" sz="1000" dirty="0">
              <a:solidFill>
                <a:srgbClr val="002060"/>
              </a:solidFill>
            </a:endParaRPr>
          </a:p>
          <a:p>
            <a:pPr marL="914400" lvl="1" indent="-457200">
              <a:buFont typeface="+mj-lt"/>
              <a:buAutoNum type="arabicPeriod"/>
            </a:pPr>
            <a:r>
              <a:rPr lang="en-US" sz="2400" b="1" dirty="0">
                <a:latin typeface="Arial Narrow" pitchFamily="34" charset="0"/>
              </a:rPr>
              <a:t>Five Talent Man </a:t>
            </a:r>
            <a:r>
              <a:rPr lang="en-US" sz="2400" dirty="0">
                <a:latin typeface="Arial Narrow" pitchFamily="34" charset="0"/>
              </a:rPr>
              <a:t>– worked &amp; served promptly &amp; faithfully – gained  five more</a:t>
            </a:r>
          </a:p>
          <a:p>
            <a:pPr marL="914400" lvl="1" indent="-457200">
              <a:buFont typeface="+mj-lt"/>
              <a:buAutoNum type="arabicPeriod"/>
            </a:pPr>
            <a:r>
              <a:rPr lang="en-US" sz="2400" b="1" dirty="0">
                <a:latin typeface="Arial Narrow" pitchFamily="34" charset="0"/>
              </a:rPr>
              <a:t>Two Talent Man </a:t>
            </a:r>
            <a:r>
              <a:rPr lang="en-US" sz="2400" dirty="0">
                <a:latin typeface="Arial Narrow" pitchFamily="34" charset="0"/>
              </a:rPr>
              <a:t> - worked &amp; served promptly &amp; faithfully – gained  two more</a:t>
            </a:r>
          </a:p>
          <a:p>
            <a:pPr marL="914400" lvl="1" indent="-457200">
              <a:buFont typeface="+mj-lt"/>
              <a:buAutoNum type="arabicPeriod"/>
            </a:pPr>
            <a:r>
              <a:rPr lang="en-US" sz="2400" b="1" dirty="0">
                <a:latin typeface="Arial Narrow" pitchFamily="34" charset="0"/>
              </a:rPr>
              <a:t>One Talent Man</a:t>
            </a:r>
            <a:r>
              <a:rPr lang="en-US" sz="2400" dirty="0">
                <a:latin typeface="Arial Narrow" pitchFamily="34" charset="0"/>
              </a:rPr>
              <a:t> – buried his talent</a:t>
            </a:r>
          </a:p>
          <a:p>
            <a:pPr marL="1371600" lvl="2" indent="-457200">
              <a:buFont typeface="Arial" pitchFamily="34" charset="0"/>
              <a:buChar char="•"/>
            </a:pPr>
            <a:r>
              <a:rPr lang="en-US" sz="2400" dirty="0">
                <a:latin typeface="Arial Narrow" pitchFamily="34" charset="0"/>
              </a:rPr>
              <a:t>Didn’t gamble or waste it</a:t>
            </a:r>
          </a:p>
          <a:p>
            <a:pPr marL="1371600" lvl="2" indent="-457200">
              <a:buFont typeface="Arial" pitchFamily="34" charset="0"/>
              <a:buChar char="•"/>
            </a:pPr>
            <a:r>
              <a:rPr lang="en-US" sz="2400" dirty="0">
                <a:latin typeface="Arial Narrow" pitchFamily="34" charset="0"/>
              </a:rPr>
              <a:t>Didn’t embezzle it</a:t>
            </a:r>
          </a:p>
          <a:p>
            <a:pPr marL="1371600" lvl="2" indent="-457200">
              <a:buFont typeface="Arial" pitchFamily="34" charset="0"/>
              <a:buChar char="•"/>
            </a:pPr>
            <a:r>
              <a:rPr lang="en-US" sz="2400" dirty="0">
                <a:latin typeface="Arial Narrow" pitchFamily="34" charset="0"/>
              </a:rPr>
              <a:t>Didn’t make a poor investment</a:t>
            </a:r>
          </a:p>
          <a:p>
            <a:pPr marL="1371600" lvl="2" indent="-457200">
              <a:buFont typeface="Arial" pitchFamily="34" charset="0"/>
              <a:buChar char="•"/>
            </a:pPr>
            <a:r>
              <a:rPr lang="en-US" sz="2400" dirty="0">
                <a:latin typeface="Arial Narrow" pitchFamily="34" charset="0"/>
              </a:rPr>
              <a:t>Simply failed to use it!</a:t>
            </a:r>
          </a:p>
        </p:txBody>
      </p:sp>
      <p:pic>
        <p:nvPicPr>
          <p:cNvPr id="4" name="Picture 4" descr="Bury the talents"/>
          <p:cNvPicPr>
            <a:picLocks noChangeAspect="1" noChangeArrowheads="1"/>
          </p:cNvPicPr>
          <p:nvPr/>
        </p:nvPicPr>
        <p:blipFill>
          <a:blip r:embed="rId2" cstate="print"/>
          <a:srcRect/>
          <a:stretch>
            <a:fillRect/>
          </a:stretch>
        </p:blipFill>
        <p:spPr bwMode="auto">
          <a:xfrm>
            <a:off x="6477000" y="3733800"/>
            <a:ext cx="2286000" cy="2491741"/>
          </a:xfrm>
          <a:prstGeom prst="rect">
            <a:avLst/>
          </a:prstGeom>
          <a:noFill/>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 calcmode="lin" valueType="num">
                                      <p:cBhvr additive="base">
                                        <p:cTn id="7" dur="1000" fill="hold"/>
                                        <p:tgtEl>
                                          <p:spTgt spid="5">
                                            <p:txEl>
                                              <p:pRg st="7" end="7"/>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8" end="8"/>
                                            </p:txEl>
                                          </p:spTgt>
                                        </p:tgtEl>
                                        <p:attrNameLst>
                                          <p:attrName>style.visibility</p:attrName>
                                        </p:attrNameLst>
                                      </p:cBhvr>
                                      <p:to>
                                        <p:strVal val="visible"/>
                                      </p:to>
                                    </p:set>
                                    <p:anim calcmode="lin" valueType="num">
                                      <p:cBhvr additive="base">
                                        <p:cTn id="13" dur="1000" fill="hold"/>
                                        <p:tgtEl>
                                          <p:spTgt spid="5">
                                            <p:txEl>
                                              <p:pRg st="8" end="8"/>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xEl>
                                              <p:pRg st="9" end="9"/>
                                            </p:txEl>
                                          </p:spTgt>
                                        </p:tgtEl>
                                        <p:attrNameLst>
                                          <p:attrName>style.visibility</p:attrName>
                                        </p:attrNameLst>
                                      </p:cBhvr>
                                      <p:to>
                                        <p:strVal val="visible"/>
                                      </p:to>
                                    </p:set>
                                    <p:anim calcmode="lin" valueType="num">
                                      <p:cBhvr additive="base">
                                        <p:cTn id="19" dur="1000" fill="hold"/>
                                        <p:tgtEl>
                                          <p:spTgt spid="5">
                                            <p:txEl>
                                              <p:pRg st="9" end="9"/>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5">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295400" y="3048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(Talents)</a:t>
            </a:r>
          </a:p>
        </p:txBody>
      </p:sp>
      <p:sp>
        <p:nvSpPr>
          <p:cNvPr id="5" name="TextBox 4"/>
          <p:cNvSpPr txBox="1"/>
          <p:nvPr/>
        </p:nvSpPr>
        <p:spPr>
          <a:xfrm>
            <a:off x="685800" y="1447800"/>
            <a:ext cx="8077200" cy="1200329"/>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Talents Given (vv. 14-15)</a:t>
            </a:r>
          </a:p>
          <a:p>
            <a:pPr marL="457200" indent="-457200">
              <a:buFont typeface="+mj-lt"/>
              <a:buAutoNum type="alphaUcPeriod"/>
            </a:pPr>
            <a:r>
              <a:rPr lang="en-US" sz="2400" dirty="0">
                <a:solidFill>
                  <a:srgbClr val="002060"/>
                </a:solidFill>
              </a:rPr>
              <a:t>Management of the Talents (vv. 16-18)</a:t>
            </a:r>
          </a:p>
          <a:p>
            <a:pPr marL="457200" indent="-457200">
              <a:buFont typeface="+mj-lt"/>
              <a:buAutoNum type="alphaUcPeriod"/>
            </a:pPr>
            <a:r>
              <a:rPr lang="en-US" sz="2400" dirty="0">
                <a:solidFill>
                  <a:srgbClr val="002060"/>
                </a:solidFill>
              </a:rPr>
              <a:t>The Reckoning (vv. 19-30)</a:t>
            </a:r>
            <a:endParaRPr lang="en-US" sz="2400" dirty="0">
              <a:latin typeface="Arial Narrow" pitchFamily="34" charset="0"/>
            </a:endParaRPr>
          </a:p>
        </p:txBody>
      </p:sp>
    </p:spTree>
  </p:cSld>
  <p:clrMapOvr>
    <a:masterClrMapping/>
  </p:clrMapOvr>
  <p:transition spd="med">
    <p:zo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295400" y="3048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(Talents)</a:t>
            </a:r>
          </a:p>
        </p:txBody>
      </p:sp>
      <p:sp>
        <p:nvSpPr>
          <p:cNvPr id="5" name="TextBox 4"/>
          <p:cNvSpPr txBox="1"/>
          <p:nvPr/>
        </p:nvSpPr>
        <p:spPr>
          <a:xfrm>
            <a:off x="685800" y="1447800"/>
            <a:ext cx="8077200" cy="3200876"/>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Talents Given (vv. 14-15)</a:t>
            </a:r>
          </a:p>
          <a:p>
            <a:pPr marL="457200" indent="-457200">
              <a:buFont typeface="+mj-lt"/>
              <a:buAutoNum type="alphaUcPeriod"/>
            </a:pPr>
            <a:r>
              <a:rPr lang="en-US" sz="2400" dirty="0">
                <a:solidFill>
                  <a:srgbClr val="002060"/>
                </a:solidFill>
              </a:rPr>
              <a:t>Management of the Talents (vv. 16-18)</a:t>
            </a:r>
          </a:p>
          <a:p>
            <a:pPr marL="457200" indent="-457200">
              <a:buFont typeface="+mj-lt"/>
              <a:buAutoNum type="alphaUcPeriod"/>
            </a:pPr>
            <a:r>
              <a:rPr lang="en-US" sz="2400" dirty="0">
                <a:solidFill>
                  <a:srgbClr val="002060"/>
                </a:solidFill>
              </a:rPr>
              <a:t>The Reckoning (vv. 19-30)</a:t>
            </a:r>
          </a:p>
          <a:p>
            <a:pPr marL="457200" indent="-457200">
              <a:buFont typeface="+mj-lt"/>
              <a:buAutoNum type="alphaUcPeriod"/>
            </a:pPr>
            <a:endParaRPr lang="en-US" sz="1000" dirty="0">
              <a:solidFill>
                <a:srgbClr val="002060"/>
              </a:solidFill>
            </a:endParaRPr>
          </a:p>
          <a:p>
            <a:pPr marL="914400" lvl="1" indent="-457200">
              <a:buFont typeface="+mj-lt"/>
              <a:buAutoNum type="arabicPeriod"/>
            </a:pPr>
            <a:r>
              <a:rPr lang="en-US" sz="2400" b="1" dirty="0">
                <a:latin typeface="Arial Narrow" pitchFamily="34" charset="0"/>
              </a:rPr>
              <a:t>Five Talent Man </a:t>
            </a:r>
            <a:r>
              <a:rPr lang="en-US" sz="2400" dirty="0">
                <a:latin typeface="Arial Narrow" pitchFamily="34" charset="0"/>
              </a:rPr>
              <a:t>– (vv. 20-21)</a:t>
            </a:r>
          </a:p>
          <a:p>
            <a:pPr marL="1371600" lvl="2" indent="-457200">
              <a:buFont typeface="+mj-lt"/>
              <a:buAutoNum type="alphaLcPeriod"/>
            </a:pPr>
            <a:r>
              <a:rPr lang="en-US" sz="2400" i="1" dirty="0">
                <a:latin typeface="Arial Narrow" pitchFamily="34" charset="0"/>
              </a:rPr>
              <a:t>Commended – “good and faithful”</a:t>
            </a:r>
          </a:p>
          <a:p>
            <a:pPr marL="1371600" lvl="2" indent="-457200">
              <a:buFont typeface="+mj-lt"/>
              <a:buAutoNum type="alphaLcPeriod"/>
            </a:pPr>
            <a:r>
              <a:rPr lang="en-US" sz="2400" i="1" dirty="0">
                <a:latin typeface="Arial Narrow" pitchFamily="34" charset="0"/>
              </a:rPr>
              <a:t>Promoted –</a:t>
            </a:r>
          </a:p>
          <a:p>
            <a:pPr marL="1828800" lvl="3" indent="-457200">
              <a:buFont typeface="+mj-lt"/>
              <a:buAutoNum type="arabicPeriod"/>
            </a:pPr>
            <a:r>
              <a:rPr lang="en-US" sz="2400" i="1" dirty="0">
                <a:latin typeface="Arial Narrow" pitchFamily="34" charset="0"/>
              </a:rPr>
              <a:t>Made ruler over many things – more trust</a:t>
            </a:r>
          </a:p>
          <a:p>
            <a:pPr marL="1828800" lvl="3" indent="-457200">
              <a:buFont typeface="+mj-lt"/>
              <a:buAutoNum type="arabicPeriod"/>
            </a:pPr>
            <a:r>
              <a:rPr lang="en-US" sz="2400" i="1" dirty="0">
                <a:latin typeface="Arial Narrow" pitchFamily="34" charset="0"/>
              </a:rPr>
              <a:t>Allowed to enter pleasures of the palace</a:t>
            </a:r>
            <a:endParaRPr lang="en-US" sz="2400" dirty="0">
              <a:latin typeface="Arial Narrow" pitchFamily="34" charset="0"/>
            </a:endParaRP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 calcmode="lin" valueType="num">
                                      <p:cBhvr additive="base">
                                        <p:cTn id="7" dur="1000" fill="hold"/>
                                        <p:tgtEl>
                                          <p:spTgt spid="5">
                                            <p:txEl>
                                              <p:pRg st="5" end="5"/>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anim calcmode="lin" valueType="num">
                                      <p:cBhvr additive="base">
                                        <p:cTn id="13" dur="1000" fill="hold"/>
                                        <p:tgtEl>
                                          <p:spTgt spid="5">
                                            <p:txEl>
                                              <p:pRg st="6" end="6"/>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anim calcmode="lin" valueType="num">
                                      <p:cBhvr additive="base">
                                        <p:cTn id="19" dur="1000" fill="hold"/>
                                        <p:tgtEl>
                                          <p:spTgt spid="5">
                                            <p:txEl>
                                              <p:pRg st="7" end="7"/>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anim calcmode="lin" valueType="num">
                                      <p:cBhvr additive="base">
                                        <p:cTn id="25" dur="1000" fill="hold"/>
                                        <p:tgtEl>
                                          <p:spTgt spid="5">
                                            <p:txEl>
                                              <p:pRg st="8" end="8"/>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295400" y="3048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(Talents)</a:t>
            </a:r>
          </a:p>
        </p:txBody>
      </p:sp>
      <p:sp>
        <p:nvSpPr>
          <p:cNvPr id="5" name="TextBox 4"/>
          <p:cNvSpPr txBox="1"/>
          <p:nvPr/>
        </p:nvSpPr>
        <p:spPr>
          <a:xfrm>
            <a:off x="685800" y="1447800"/>
            <a:ext cx="8077200" cy="3570208"/>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Talents Given (vv. 14-15)</a:t>
            </a:r>
          </a:p>
          <a:p>
            <a:pPr marL="457200" indent="-457200">
              <a:buFont typeface="+mj-lt"/>
              <a:buAutoNum type="alphaUcPeriod"/>
            </a:pPr>
            <a:r>
              <a:rPr lang="en-US" sz="2400" dirty="0">
                <a:solidFill>
                  <a:srgbClr val="002060"/>
                </a:solidFill>
              </a:rPr>
              <a:t>Management of the Talents (vv. 16-18)</a:t>
            </a:r>
          </a:p>
          <a:p>
            <a:pPr marL="457200" indent="-457200">
              <a:buFont typeface="+mj-lt"/>
              <a:buAutoNum type="alphaUcPeriod"/>
            </a:pPr>
            <a:r>
              <a:rPr lang="en-US" sz="2400" dirty="0">
                <a:solidFill>
                  <a:srgbClr val="002060"/>
                </a:solidFill>
              </a:rPr>
              <a:t>The Reckoning (vv. 19-30)</a:t>
            </a:r>
          </a:p>
          <a:p>
            <a:pPr marL="457200" indent="-457200">
              <a:buFont typeface="+mj-lt"/>
              <a:buAutoNum type="alphaUcPeriod"/>
            </a:pPr>
            <a:endParaRPr lang="en-US" sz="1000" dirty="0">
              <a:solidFill>
                <a:srgbClr val="002060"/>
              </a:solidFill>
            </a:endParaRPr>
          </a:p>
          <a:p>
            <a:pPr marL="914400" lvl="1" indent="-457200">
              <a:buFont typeface="+mj-lt"/>
              <a:buAutoNum type="arabicPeriod"/>
            </a:pPr>
            <a:r>
              <a:rPr lang="en-US" sz="2400" b="1" dirty="0">
                <a:latin typeface="Arial Narrow" pitchFamily="34" charset="0"/>
              </a:rPr>
              <a:t>Five Talent Man </a:t>
            </a:r>
            <a:r>
              <a:rPr lang="en-US" sz="2400" dirty="0">
                <a:latin typeface="Arial Narrow" pitchFamily="34" charset="0"/>
              </a:rPr>
              <a:t>– (vv. 20-21)</a:t>
            </a:r>
          </a:p>
          <a:p>
            <a:pPr marL="914400" lvl="1" indent="-457200">
              <a:buFont typeface="+mj-lt"/>
              <a:buAutoNum type="arabicPeriod"/>
            </a:pPr>
            <a:r>
              <a:rPr lang="en-US" sz="2400" b="1" dirty="0">
                <a:latin typeface="Arial Narrow" pitchFamily="34" charset="0"/>
              </a:rPr>
              <a:t>Two Talent Man </a:t>
            </a:r>
            <a:r>
              <a:rPr lang="en-US" sz="2400" dirty="0">
                <a:latin typeface="Arial Narrow" pitchFamily="34" charset="0"/>
              </a:rPr>
              <a:t>– (vv. 22-23)</a:t>
            </a:r>
          </a:p>
          <a:p>
            <a:pPr marL="1371600" lvl="2" indent="-457200">
              <a:buFont typeface="+mj-lt"/>
              <a:buAutoNum type="alphaLcPeriod"/>
            </a:pPr>
            <a:r>
              <a:rPr lang="en-US" sz="2400" i="1" dirty="0">
                <a:latin typeface="Arial Narrow" pitchFamily="34" charset="0"/>
              </a:rPr>
              <a:t>Commended – “good and faithful”</a:t>
            </a:r>
          </a:p>
          <a:p>
            <a:pPr marL="1371600" lvl="2" indent="-457200">
              <a:buFont typeface="+mj-lt"/>
              <a:buAutoNum type="alphaLcPeriod"/>
            </a:pPr>
            <a:r>
              <a:rPr lang="en-US" sz="2400" i="1" dirty="0">
                <a:latin typeface="Arial Narrow" pitchFamily="34" charset="0"/>
              </a:rPr>
              <a:t>Promoted –</a:t>
            </a:r>
          </a:p>
          <a:p>
            <a:pPr marL="1828800" lvl="3" indent="-457200">
              <a:buFont typeface="+mj-lt"/>
              <a:buAutoNum type="arabicPeriod"/>
            </a:pPr>
            <a:r>
              <a:rPr lang="en-US" sz="2400" i="1" dirty="0">
                <a:latin typeface="Arial Narrow" pitchFamily="34" charset="0"/>
              </a:rPr>
              <a:t>Made ruler over many things – more trust</a:t>
            </a:r>
          </a:p>
          <a:p>
            <a:pPr marL="1828800" lvl="3" indent="-457200">
              <a:buFont typeface="+mj-lt"/>
              <a:buAutoNum type="arabicPeriod"/>
            </a:pPr>
            <a:r>
              <a:rPr lang="en-US" sz="2400" i="1" dirty="0">
                <a:latin typeface="Arial Narrow" pitchFamily="34" charset="0"/>
              </a:rPr>
              <a:t>Allowed to enter pleasures of the palace</a:t>
            </a:r>
          </a:p>
        </p:txBody>
      </p:sp>
      <p:sp>
        <p:nvSpPr>
          <p:cNvPr id="4" name="Rounded Rectangle 3"/>
          <p:cNvSpPr/>
          <p:nvPr/>
        </p:nvSpPr>
        <p:spPr>
          <a:xfrm>
            <a:off x="-304800" y="5181600"/>
            <a:ext cx="7620000" cy="1143000"/>
          </a:xfrm>
          <a:prstGeom prst="roundRect">
            <a:avLst>
              <a:gd name="adj" fmla="val 50000"/>
            </a:avLst>
          </a:prstGeom>
          <a:solidFill>
            <a:srgbClr val="333300"/>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FF66"/>
                </a:solidFill>
              </a:rPr>
              <a:t>The man with lesser talent</a:t>
            </a:r>
          </a:p>
          <a:p>
            <a:pPr algn="ctr"/>
            <a:r>
              <a:rPr lang="en-US" sz="2400" dirty="0">
                <a:solidFill>
                  <a:srgbClr val="FFFF66"/>
                </a:solidFill>
              </a:rPr>
              <a:t>was rewarded the same as the greater!</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anim calcmode="lin" valueType="num">
                                      <p:cBhvr additive="base">
                                        <p:cTn id="7" dur="1000" fill="hold"/>
                                        <p:tgtEl>
                                          <p:spTgt spid="5">
                                            <p:txEl>
                                              <p:pRg st="6" end="6"/>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7" end="7"/>
                                            </p:txEl>
                                          </p:spTgt>
                                        </p:tgtEl>
                                        <p:attrNameLst>
                                          <p:attrName>style.visibility</p:attrName>
                                        </p:attrNameLst>
                                      </p:cBhvr>
                                      <p:to>
                                        <p:strVal val="visible"/>
                                      </p:to>
                                    </p:set>
                                    <p:anim calcmode="lin" valueType="num">
                                      <p:cBhvr additive="base">
                                        <p:cTn id="13" dur="1000" fill="hold"/>
                                        <p:tgtEl>
                                          <p:spTgt spid="5">
                                            <p:txEl>
                                              <p:pRg st="7" end="7"/>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anim calcmode="lin" valueType="num">
                                      <p:cBhvr additive="base">
                                        <p:cTn id="19" dur="1000" fill="hold"/>
                                        <p:tgtEl>
                                          <p:spTgt spid="5">
                                            <p:txEl>
                                              <p:pRg st="8" end="8"/>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anim calcmode="lin" valueType="num">
                                      <p:cBhvr additive="base">
                                        <p:cTn id="25" dur="1000" fill="hold"/>
                                        <p:tgtEl>
                                          <p:spTgt spid="5">
                                            <p:txEl>
                                              <p:pRg st="9" end="9"/>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5">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2000" fill="hold"/>
                                        <p:tgtEl>
                                          <p:spTgt spid="4"/>
                                        </p:tgtEl>
                                        <p:attrNameLst>
                                          <p:attrName>ppt_w</p:attrName>
                                        </p:attrNameLst>
                                      </p:cBhvr>
                                      <p:tavLst>
                                        <p:tav tm="0">
                                          <p:val>
                                            <p:fltVal val="0"/>
                                          </p:val>
                                        </p:tav>
                                        <p:tav tm="100000">
                                          <p:val>
                                            <p:strVal val="#ppt_w"/>
                                          </p:val>
                                        </p:tav>
                                      </p:tavLst>
                                    </p:anim>
                                    <p:anim calcmode="lin" valueType="num">
                                      <p:cBhvr>
                                        <p:cTn id="32"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295400" y="3048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(Talents)</a:t>
            </a:r>
          </a:p>
        </p:txBody>
      </p:sp>
      <p:sp>
        <p:nvSpPr>
          <p:cNvPr id="5" name="TextBox 4"/>
          <p:cNvSpPr txBox="1"/>
          <p:nvPr/>
        </p:nvSpPr>
        <p:spPr>
          <a:xfrm>
            <a:off x="685800" y="1447800"/>
            <a:ext cx="8077200" cy="2831544"/>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Talents Given (vv. 14-15)</a:t>
            </a:r>
          </a:p>
          <a:p>
            <a:pPr marL="457200" indent="-457200">
              <a:buFont typeface="+mj-lt"/>
              <a:buAutoNum type="alphaUcPeriod"/>
            </a:pPr>
            <a:r>
              <a:rPr lang="en-US" sz="2400" dirty="0">
                <a:solidFill>
                  <a:srgbClr val="002060"/>
                </a:solidFill>
              </a:rPr>
              <a:t>Management of the Talents (vv. 16-18)</a:t>
            </a:r>
          </a:p>
          <a:p>
            <a:pPr marL="457200" indent="-457200">
              <a:buFont typeface="+mj-lt"/>
              <a:buAutoNum type="alphaUcPeriod"/>
            </a:pPr>
            <a:r>
              <a:rPr lang="en-US" sz="2400" dirty="0">
                <a:solidFill>
                  <a:srgbClr val="002060"/>
                </a:solidFill>
              </a:rPr>
              <a:t>The Reckoning (vv. 19-30)</a:t>
            </a:r>
          </a:p>
          <a:p>
            <a:pPr marL="457200" indent="-457200">
              <a:buFont typeface="+mj-lt"/>
              <a:buAutoNum type="alphaUcPeriod"/>
            </a:pPr>
            <a:endParaRPr lang="en-US" sz="1000" dirty="0">
              <a:solidFill>
                <a:srgbClr val="002060"/>
              </a:solidFill>
            </a:endParaRPr>
          </a:p>
          <a:p>
            <a:pPr marL="914400" lvl="1" indent="-457200">
              <a:buFont typeface="+mj-lt"/>
              <a:buAutoNum type="arabicPeriod"/>
            </a:pPr>
            <a:r>
              <a:rPr lang="en-US" sz="2400" b="1" dirty="0">
                <a:latin typeface="Arial Narrow" pitchFamily="34" charset="0"/>
              </a:rPr>
              <a:t>Five Talent Man </a:t>
            </a:r>
            <a:r>
              <a:rPr lang="en-US" sz="2400" dirty="0">
                <a:latin typeface="Arial Narrow" pitchFamily="34" charset="0"/>
              </a:rPr>
              <a:t>– (vv. 20-21)</a:t>
            </a:r>
          </a:p>
          <a:p>
            <a:pPr marL="914400" lvl="1" indent="-457200">
              <a:buFont typeface="+mj-lt"/>
              <a:buAutoNum type="arabicPeriod"/>
            </a:pPr>
            <a:r>
              <a:rPr lang="en-US" sz="2400" b="1" dirty="0">
                <a:latin typeface="Arial Narrow" pitchFamily="34" charset="0"/>
              </a:rPr>
              <a:t>Two Talent Man </a:t>
            </a:r>
            <a:r>
              <a:rPr lang="en-US" sz="2400" dirty="0">
                <a:latin typeface="Arial Narrow" pitchFamily="34" charset="0"/>
              </a:rPr>
              <a:t>– (vv. 22-23)</a:t>
            </a:r>
          </a:p>
          <a:p>
            <a:pPr marL="914400" lvl="1" indent="-457200">
              <a:buFont typeface="+mj-lt"/>
              <a:buAutoNum type="arabicPeriod"/>
            </a:pPr>
            <a:r>
              <a:rPr lang="en-US" sz="2400" b="1" dirty="0">
                <a:latin typeface="Arial Narrow" pitchFamily="34" charset="0"/>
              </a:rPr>
              <a:t>One Talent Man </a:t>
            </a:r>
            <a:r>
              <a:rPr lang="en-US" sz="2400" dirty="0">
                <a:latin typeface="Arial Narrow" pitchFamily="34" charset="0"/>
              </a:rPr>
              <a:t>(vv. 24-30)</a:t>
            </a:r>
          </a:p>
          <a:p>
            <a:pPr marL="1371600" lvl="2" indent="-457200">
              <a:buFont typeface="+mj-lt"/>
              <a:buAutoNum type="alphaLcPeriod"/>
            </a:pPr>
            <a:r>
              <a:rPr lang="en-US" sz="2400" i="1" dirty="0">
                <a:latin typeface="Arial Narrow" pitchFamily="34" charset="0"/>
              </a:rPr>
              <a:t>Gave a defense (vv. 24-25) – inaction call for many words!</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 calcmode="lin" valueType="num">
                                      <p:cBhvr additive="base">
                                        <p:cTn id="7" dur="1000" fill="hold"/>
                                        <p:tgtEl>
                                          <p:spTgt spid="5">
                                            <p:txEl>
                                              <p:pRg st="7" end="7"/>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5">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8800" y="609600"/>
            <a:ext cx="5497915" cy="707886"/>
          </a:xfrm>
          <a:prstGeom prst="rect">
            <a:avLst/>
          </a:prstGeom>
          <a:noFill/>
          <a:ln>
            <a:noFill/>
          </a:ln>
          <a:effectLst/>
        </p:spPr>
        <p:txBody>
          <a:bodyPr wrap="none" rtlCol="0">
            <a:spAutoFit/>
          </a:bodyPr>
          <a:lstStyle/>
          <a:p>
            <a:r>
              <a:rPr lang="en-US" sz="4000" u="sng" dirty="0">
                <a:solidFill>
                  <a:srgbClr val="0070C0"/>
                </a:solidFill>
              </a:rPr>
              <a:t>One Talent Man’s Defense</a:t>
            </a:r>
          </a:p>
        </p:txBody>
      </p:sp>
      <p:sp>
        <p:nvSpPr>
          <p:cNvPr id="5" name="TextBox 4"/>
          <p:cNvSpPr txBox="1"/>
          <p:nvPr/>
        </p:nvSpPr>
        <p:spPr>
          <a:xfrm>
            <a:off x="762000" y="1371600"/>
            <a:ext cx="7620000" cy="3170099"/>
          </a:xfrm>
          <a:prstGeom prst="rect">
            <a:avLst/>
          </a:prstGeom>
          <a:noFill/>
        </p:spPr>
        <p:txBody>
          <a:bodyPr wrap="square" rtlCol="0">
            <a:spAutoFit/>
          </a:bodyPr>
          <a:lstStyle/>
          <a:p>
            <a:pPr marL="514350" indent="-514350">
              <a:buAutoNum type="arabicPeriod"/>
            </a:pPr>
            <a:r>
              <a:rPr lang="en-US" sz="3200" dirty="0"/>
              <a:t>“</a:t>
            </a:r>
            <a:r>
              <a:rPr lang="en-US" sz="3200" b="1" dirty="0"/>
              <a:t>You are a hard man…”</a:t>
            </a:r>
          </a:p>
          <a:p>
            <a:pPr marL="971550" lvl="1" indent="-514350">
              <a:buAutoNum type="alphaLcPeriod"/>
            </a:pPr>
            <a:r>
              <a:rPr lang="en-US" sz="2400" dirty="0"/>
              <a:t>Mistaken view of God</a:t>
            </a:r>
          </a:p>
          <a:p>
            <a:pPr marL="971550" lvl="1" indent="-514350">
              <a:buFont typeface="+mj-lt"/>
              <a:buAutoNum type="alphaLcPeriod"/>
            </a:pPr>
            <a:r>
              <a:rPr lang="en-US" sz="2400" dirty="0"/>
              <a:t>Charge: Demands more than one can do – requires too much – unfair!</a:t>
            </a:r>
          </a:p>
          <a:p>
            <a:pPr marL="971550" lvl="1" indent="-514350">
              <a:buFont typeface="+mj-lt"/>
              <a:buAutoNum type="alphaLcPeriod"/>
            </a:pPr>
            <a:r>
              <a:rPr lang="en-US" sz="2400" dirty="0"/>
              <a:t>Thinks master is watching for the least failure</a:t>
            </a:r>
          </a:p>
          <a:p>
            <a:pPr marL="971550" lvl="1" indent="-514350">
              <a:buFont typeface="+mj-lt"/>
              <a:buAutoNum type="alphaLcPeriod"/>
            </a:pPr>
            <a:r>
              <a:rPr lang="en-US" sz="2400" dirty="0"/>
              <a:t>Had no faith in his master’s fairness or goodness (though master had faith in him)</a:t>
            </a:r>
          </a:p>
          <a:p>
            <a:pPr marL="971550" lvl="1" indent="-514350">
              <a:buFont typeface="+mj-lt"/>
              <a:buAutoNum type="alphaLcPeriod"/>
            </a:pPr>
            <a:r>
              <a:rPr lang="en-US" sz="2400" dirty="0"/>
              <a:t>All sin is rooted in a misconception of God</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anim calcmode="lin" valueType="num">
                                      <p:cBhvr>
                                        <p:cTn id="8"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5">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2000"/>
                                        <p:tgtEl>
                                          <p:spTgt spid="5">
                                            <p:txEl>
                                              <p:pRg st="1" end="1"/>
                                            </p:txEl>
                                          </p:spTgt>
                                        </p:tgtEl>
                                      </p:cBhvr>
                                    </p:animEffect>
                                    <p:anim calcmode="lin" valueType="num">
                                      <p:cBhvr>
                                        <p:cTn id="16" dur="2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5">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5">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fade">
                                      <p:cBhvr>
                                        <p:cTn id="23" dur="2000"/>
                                        <p:tgtEl>
                                          <p:spTgt spid="5">
                                            <p:txEl>
                                              <p:pRg st="2" end="2"/>
                                            </p:txEl>
                                          </p:spTgt>
                                        </p:tgtEl>
                                      </p:cBhvr>
                                    </p:animEffect>
                                    <p:anim calcmode="lin" valueType="num">
                                      <p:cBhvr>
                                        <p:cTn id="24"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5">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5">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fade">
                                      <p:cBhvr>
                                        <p:cTn id="31" dur="2000"/>
                                        <p:tgtEl>
                                          <p:spTgt spid="5">
                                            <p:txEl>
                                              <p:pRg st="3" end="3"/>
                                            </p:txEl>
                                          </p:spTgt>
                                        </p:tgtEl>
                                      </p:cBhvr>
                                    </p:animEffect>
                                    <p:anim calcmode="lin" valueType="num">
                                      <p:cBhvr>
                                        <p:cTn id="32"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5">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5">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animEffect transition="in" filter="fade">
                                      <p:cBhvr>
                                        <p:cTn id="39" dur="2000"/>
                                        <p:tgtEl>
                                          <p:spTgt spid="5">
                                            <p:txEl>
                                              <p:pRg st="4" end="4"/>
                                            </p:txEl>
                                          </p:spTgt>
                                        </p:tgtEl>
                                      </p:cBhvr>
                                    </p:animEffect>
                                    <p:anim calcmode="lin" valueType="num">
                                      <p:cBhvr>
                                        <p:cTn id="40" dur="2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5">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5">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5">
                                            <p:txEl>
                                              <p:pRg st="5" end="5"/>
                                            </p:txEl>
                                          </p:spTgt>
                                        </p:tgtEl>
                                        <p:attrNameLst>
                                          <p:attrName>style.visibility</p:attrName>
                                        </p:attrNameLst>
                                      </p:cBhvr>
                                      <p:to>
                                        <p:strVal val="visible"/>
                                      </p:to>
                                    </p:set>
                                    <p:animEffect transition="in" filter="fade">
                                      <p:cBhvr>
                                        <p:cTn id="47" dur="2000"/>
                                        <p:tgtEl>
                                          <p:spTgt spid="5">
                                            <p:txEl>
                                              <p:pRg st="5" end="5"/>
                                            </p:txEl>
                                          </p:spTgt>
                                        </p:tgtEl>
                                      </p:cBhvr>
                                    </p:animEffect>
                                    <p:anim calcmode="lin" valueType="num">
                                      <p:cBhvr>
                                        <p:cTn id="48" dur="2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5">
                                            <p:txEl>
                                              <p:pRg st="5" end="5"/>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5">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8800" y="609600"/>
            <a:ext cx="5497915" cy="707886"/>
          </a:xfrm>
          <a:prstGeom prst="rect">
            <a:avLst/>
          </a:prstGeom>
          <a:noFill/>
          <a:ln>
            <a:noFill/>
          </a:ln>
          <a:effectLst/>
        </p:spPr>
        <p:txBody>
          <a:bodyPr wrap="none" rtlCol="0">
            <a:spAutoFit/>
          </a:bodyPr>
          <a:lstStyle/>
          <a:p>
            <a:r>
              <a:rPr lang="en-US" sz="4000" u="sng" dirty="0">
                <a:solidFill>
                  <a:srgbClr val="0070C0"/>
                </a:solidFill>
              </a:rPr>
              <a:t>One Talent Man’s Defense</a:t>
            </a:r>
          </a:p>
        </p:txBody>
      </p:sp>
      <p:sp>
        <p:nvSpPr>
          <p:cNvPr id="5" name="TextBox 4"/>
          <p:cNvSpPr txBox="1"/>
          <p:nvPr/>
        </p:nvSpPr>
        <p:spPr>
          <a:xfrm>
            <a:off x="762000" y="1371600"/>
            <a:ext cx="7620000" cy="3662541"/>
          </a:xfrm>
          <a:prstGeom prst="rect">
            <a:avLst/>
          </a:prstGeom>
          <a:noFill/>
        </p:spPr>
        <p:txBody>
          <a:bodyPr wrap="square" rtlCol="0">
            <a:spAutoFit/>
          </a:bodyPr>
          <a:lstStyle/>
          <a:p>
            <a:pPr marL="514350" indent="-514350">
              <a:buAutoNum type="arabicPeriod"/>
            </a:pPr>
            <a:r>
              <a:rPr lang="en-US" sz="3200" b="1" dirty="0"/>
              <a:t>“You are a hard man…”</a:t>
            </a:r>
          </a:p>
          <a:p>
            <a:pPr marL="514350" indent="-514350">
              <a:buAutoNum type="arabicPeriod"/>
            </a:pPr>
            <a:r>
              <a:rPr lang="en-US" sz="3200" b="1" dirty="0"/>
              <a:t>“I was afraid”</a:t>
            </a:r>
            <a:endParaRPr lang="en-US" sz="3200" dirty="0"/>
          </a:p>
          <a:p>
            <a:pPr marL="971550" lvl="1" indent="-514350">
              <a:buAutoNum type="alphaLcPeriod"/>
            </a:pPr>
            <a:r>
              <a:rPr lang="en-US" sz="2400" dirty="0"/>
              <a:t>So – did nothing!</a:t>
            </a:r>
          </a:p>
          <a:p>
            <a:pPr marL="971550" lvl="1" indent="-514350">
              <a:buAutoNum type="alphaLcPeriod"/>
            </a:pPr>
            <a:r>
              <a:rPr lang="en-US" sz="2400" dirty="0"/>
              <a:t>Had no faith in himself (though his master did)</a:t>
            </a:r>
          </a:p>
          <a:p>
            <a:pPr marL="971550" lvl="1" indent="-514350">
              <a:buAutoNum type="alphaLcPeriod"/>
            </a:pPr>
            <a:r>
              <a:rPr lang="en-US" sz="2400" dirty="0"/>
              <a:t>Afraid of failure –</a:t>
            </a:r>
          </a:p>
          <a:p>
            <a:pPr marL="971550" lvl="1" indent="-514350">
              <a:buAutoNum type="alphaLcPeriod"/>
            </a:pPr>
            <a:r>
              <a:rPr lang="en-US" sz="2400" dirty="0"/>
              <a:t>5 virgins: overconfident; he was under-confident</a:t>
            </a:r>
          </a:p>
          <a:p>
            <a:pPr marL="971550" lvl="1" indent="-514350">
              <a:buAutoNum type="alphaLcPeriod"/>
            </a:pPr>
            <a:r>
              <a:rPr lang="en-US" sz="2400" dirty="0"/>
              <a:t>Inconsistent:</a:t>
            </a:r>
          </a:p>
          <a:p>
            <a:pPr marL="1428750" lvl="2" indent="-514350">
              <a:buFont typeface="Wingdings" pitchFamily="2" charset="2"/>
              <a:buChar char="Ø"/>
            </a:pPr>
            <a:r>
              <a:rPr lang="en-US" sz="2400" dirty="0"/>
              <a:t>Charge: You require more than you should</a:t>
            </a:r>
          </a:p>
          <a:p>
            <a:pPr marL="1428750" lvl="2" indent="-514350">
              <a:buFont typeface="Wingdings" pitchFamily="2" charset="2"/>
              <a:buChar char="Ø"/>
            </a:pPr>
            <a:r>
              <a:rPr lang="en-US" sz="2400" dirty="0"/>
              <a:t>Action: Didn’t even do what he could</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2000"/>
                                        <p:tgtEl>
                                          <p:spTgt spid="5">
                                            <p:txEl>
                                              <p:pRg st="2" end="2"/>
                                            </p:txEl>
                                          </p:spTgt>
                                        </p:tgtEl>
                                      </p:cBhvr>
                                    </p:animEffect>
                                    <p:anim calcmode="lin" valueType="num">
                                      <p:cBhvr>
                                        <p:cTn id="8"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5">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5">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2000"/>
                                        <p:tgtEl>
                                          <p:spTgt spid="5">
                                            <p:txEl>
                                              <p:pRg st="3" end="3"/>
                                            </p:txEl>
                                          </p:spTgt>
                                        </p:tgtEl>
                                      </p:cBhvr>
                                    </p:animEffect>
                                    <p:anim calcmode="lin" valueType="num">
                                      <p:cBhvr>
                                        <p:cTn id="16"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5">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5">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2000"/>
                                        <p:tgtEl>
                                          <p:spTgt spid="5">
                                            <p:txEl>
                                              <p:pRg st="4" end="4"/>
                                            </p:txEl>
                                          </p:spTgt>
                                        </p:tgtEl>
                                      </p:cBhvr>
                                    </p:animEffect>
                                    <p:anim calcmode="lin" valueType="num">
                                      <p:cBhvr>
                                        <p:cTn id="24" dur="2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5">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5">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Effect transition="in" filter="fade">
                                      <p:cBhvr>
                                        <p:cTn id="31" dur="2000"/>
                                        <p:tgtEl>
                                          <p:spTgt spid="5">
                                            <p:txEl>
                                              <p:pRg st="5" end="5"/>
                                            </p:txEl>
                                          </p:spTgt>
                                        </p:tgtEl>
                                      </p:cBhvr>
                                    </p:animEffect>
                                    <p:anim calcmode="lin" valueType="num">
                                      <p:cBhvr>
                                        <p:cTn id="32" dur="2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5">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5">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5">
                                            <p:txEl>
                                              <p:pRg st="6" end="6"/>
                                            </p:txEl>
                                          </p:spTgt>
                                        </p:tgtEl>
                                        <p:attrNameLst>
                                          <p:attrName>style.visibility</p:attrName>
                                        </p:attrNameLst>
                                      </p:cBhvr>
                                      <p:to>
                                        <p:strVal val="visible"/>
                                      </p:to>
                                    </p:set>
                                    <p:animEffect transition="in" filter="fade">
                                      <p:cBhvr>
                                        <p:cTn id="39" dur="2000"/>
                                        <p:tgtEl>
                                          <p:spTgt spid="5">
                                            <p:txEl>
                                              <p:pRg st="6" end="6"/>
                                            </p:txEl>
                                          </p:spTgt>
                                        </p:tgtEl>
                                      </p:cBhvr>
                                    </p:animEffect>
                                    <p:anim calcmode="lin" valueType="num">
                                      <p:cBhvr>
                                        <p:cTn id="40" dur="2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5">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5">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Effect transition="in" filter="fade">
                                      <p:cBhvr>
                                        <p:cTn id="47" dur="2000"/>
                                        <p:tgtEl>
                                          <p:spTgt spid="5">
                                            <p:txEl>
                                              <p:pRg st="7" end="7"/>
                                            </p:txEl>
                                          </p:spTgt>
                                        </p:tgtEl>
                                      </p:cBhvr>
                                    </p:animEffect>
                                    <p:anim calcmode="lin" valueType="num">
                                      <p:cBhvr>
                                        <p:cTn id="48" dur="2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5">
                                            <p:txEl>
                                              <p:pRg st="7" end="7"/>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5">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5">
                                            <p:txEl>
                                              <p:pRg st="8" end="8"/>
                                            </p:txEl>
                                          </p:spTgt>
                                        </p:tgtEl>
                                        <p:attrNameLst>
                                          <p:attrName>style.visibility</p:attrName>
                                        </p:attrNameLst>
                                      </p:cBhvr>
                                      <p:to>
                                        <p:strVal val="visible"/>
                                      </p:to>
                                    </p:set>
                                    <p:animEffect transition="in" filter="fade">
                                      <p:cBhvr>
                                        <p:cTn id="55" dur="2000"/>
                                        <p:tgtEl>
                                          <p:spTgt spid="5">
                                            <p:txEl>
                                              <p:pRg st="8" end="8"/>
                                            </p:txEl>
                                          </p:spTgt>
                                        </p:tgtEl>
                                      </p:cBhvr>
                                    </p:animEffect>
                                    <p:anim calcmode="lin" valueType="num">
                                      <p:cBhvr>
                                        <p:cTn id="56" dur="2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5">
                                            <p:txEl>
                                              <p:pRg st="8" end="8"/>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5">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295400" y="3048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(Talents)</a:t>
            </a:r>
          </a:p>
        </p:txBody>
      </p:sp>
      <p:sp>
        <p:nvSpPr>
          <p:cNvPr id="5" name="TextBox 4"/>
          <p:cNvSpPr txBox="1"/>
          <p:nvPr/>
        </p:nvSpPr>
        <p:spPr>
          <a:xfrm>
            <a:off x="685800" y="1447800"/>
            <a:ext cx="8077200" cy="3200876"/>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The Talents Given (vv. 14-15)</a:t>
            </a:r>
          </a:p>
          <a:p>
            <a:pPr marL="457200" indent="-457200">
              <a:buFont typeface="+mj-lt"/>
              <a:buAutoNum type="alphaUcPeriod"/>
            </a:pPr>
            <a:r>
              <a:rPr lang="en-US" sz="2400" dirty="0">
                <a:solidFill>
                  <a:srgbClr val="002060"/>
                </a:solidFill>
              </a:rPr>
              <a:t>Management of the Talents (vv. 16-18)</a:t>
            </a:r>
          </a:p>
          <a:p>
            <a:pPr marL="457200" indent="-457200">
              <a:buFont typeface="+mj-lt"/>
              <a:buAutoNum type="alphaUcPeriod"/>
            </a:pPr>
            <a:r>
              <a:rPr lang="en-US" sz="2400" dirty="0">
                <a:solidFill>
                  <a:srgbClr val="002060"/>
                </a:solidFill>
              </a:rPr>
              <a:t>The Reckoning (vv. 19-30)</a:t>
            </a:r>
          </a:p>
          <a:p>
            <a:pPr marL="457200" indent="-457200">
              <a:buFont typeface="+mj-lt"/>
              <a:buAutoNum type="alphaUcPeriod"/>
            </a:pPr>
            <a:endParaRPr lang="en-US" sz="1000" dirty="0">
              <a:solidFill>
                <a:srgbClr val="002060"/>
              </a:solidFill>
            </a:endParaRPr>
          </a:p>
          <a:p>
            <a:pPr marL="914400" lvl="1" indent="-457200">
              <a:buFont typeface="+mj-lt"/>
              <a:buAutoNum type="arabicPeriod"/>
            </a:pPr>
            <a:r>
              <a:rPr lang="en-US" sz="2400" b="1" dirty="0">
                <a:latin typeface="Arial Narrow" pitchFamily="34" charset="0"/>
              </a:rPr>
              <a:t>Five Talent Man </a:t>
            </a:r>
            <a:r>
              <a:rPr lang="en-US" sz="2400" dirty="0">
                <a:latin typeface="Arial Narrow" pitchFamily="34" charset="0"/>
              </a:rPr>
              <a:t>– (vv. 20-21)</a:t>
            </a:r>
          </a:p>
          <a:p>
            <a:pPr marL="914400" lvl="1" indent="-457200">
              <a:buFont typeface="+mj-lt"/>
              <a:buAutoNum type="arabicPeriod"/>
            </a:pPr>
            <a:r>
              <a:rPr lang="en-US" sz="2400" b="1" dirty="0">
                <a:latin typeface="Arial Narrow" pitchFamily="34" charset="0"/>
              </a:rPr>
              <a:t>Two Talent Man </a:t>
            </a:r>
            <a:r>
              <a:rPr lang="en-US" sz="2400" dirty="0">
                <a:latin typeface="Arial Narrow" pitchFamily="34" charset="0"/>
              </a:rPr>
              <a:t>– (vv. 22-23)</a:t>
            </a:r>
          </a:p>
          <a:p>
            <a:pPr marL="914400" lvl="1" indent="-457200">
              <a:buFont typeface="+mj-lt"/>
              <a:buAutoNum type="arabicPeriod"/>
            </a:pPr>
            <a:r>
              <a:rPr lang="en-US" sz="2400" b="1" dirty="0">
                <a:latin typeface="Arial Narrow" pitchFamily="34" charset="0"/>
              </a:rPr>
              <a:t>One Talent Man </a:t>
            </a:r>
            <a:r>
              <a:rPr lang="en-US" sz="2400" dirty="0">
                <a:latin typeface="Arial Narrow" pitchFamily="34" charset="0"/>
              </a:rPr>
              <a:t>(vv. 24-30)</a:t>
            </a:r>
          </a:p>
          <a:p>
            <a:pPr marL="1371600" lvl="2" indent="-457200">
              <a:buFont typeface="+mj-lt"/>
              <a:buAutoNum type="alphaLcPeriod"/>
            </a:pPr>
            <a:r>
              <a:rPr lang="en-US" sz="2400" i="1" dirty="0">
                <a:latin typeface="Arial Narrow" pitchFamily="34" charset="0"/>
              </a:rPr>
              <a:t>Gave a defense (vv. 24-25) – inaction call for many words!</a:t>
            </a:r>
          </a:p>
          <a:p>
            <a:pPr marL="1371600" lvl="2" indent="-457200">
              <a:buFont typeface="+mj-lt"/>
              <a:buAutoNum type="alphaLcPeriod"/>
            </a:pPr>
            <a:r>
              <a:rPr lang="en-US" sz="2400" i="1" dirty="0">
                <a:latin typeface="Arial Narrow" pitchFamily="34" charset="0"/>
              </a:rPr>
              <a:t>Master’s reaction (vv. 26-30)</a:t>
            </a:r>
          </a:p>
        </p:txBody>
      </p:sp>
    </p:spTree>
  </p:cSld>
  <p:clrMapOvr>
    <a:masterClrMapping/>
  </p:clrMapOvr>
  <p:transition spd="med">
    <p:zo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71766" y="609600"/>
            <a:ext cx="3729034" cy="707886"/>
          </a:xfrm>
          <a:prstGeom prst="rect">
            <a:avLst/>
          </a:prstGeom>
          <a:noFill/>
          <a:ln>
            <a:noFill/>
          </a:ln>
          <a:effectLst/>
        </p:spPr>
        <p:txBody>
          <a:bodyPr wrap="none" rtlCol="0">
            <a:spAutoFit/>
          </a:bodyPr>
          <a:lstStyle/>
          <a:p>
            <a:r>
              <a:rPr lang="en-US" sz="4000" u="sng" dirty="0">
                <a:solidFill>
                  <a:srgbClr val="0070C0"/>
                </a:solidFill>
              </a:rPr>
              <a:t>Master’s Reaction</a:t>
            </a:r>
          </a:p>
        </p:txBody>
      </p:sp>
      <p:sp>
        <p:nvSpPr>
          <p:cNvPr id="5" name="TextBox 4"/>
          <p:cNvSpPr txBox="1"/>
          <p:nvPr/>
        </p:nvSpPr>
        <p:spPr>
          <a:xfrm>
            <a:off x="762000" y="1371600"/>
            <a:ext cx="7620000" cy="2739211"/>
          </a:xfrm>
          <a:prstGeom prst="rect">
            <a:avLst/>
          </a:prstGeom>
          <a:noFill/>
        </p:spPr>
        <p:txBody>
          <a:bodyPr wrap="square" rtlCol="0">
            <a:spAutoFit/>
          </a:bodyPr>
          <a:lstStyle/>
          <a:p>
            <a:pPr marL="514350" indent="-514350">
              <a:buAutoNum type="arabicPeriod"/>
            </a:pPr>
            <a:r>
              <a:rPr lang="en-US" sz="3200" b="1" dirty="0"/>
              <a:t>Rebuked (vv. 26-27)</a:t>
            </a:r>
            <a:endParaRPr lang="en-US" sz="2400" dirty="0"/>
          </a:p>
          <a:p>
            <a:pPr marL="971550" lvl="1" indent="-514350">
              <a:buFont typeface="+mj-lt"/>
              <a:buAutoNum type="alphaLcPeriod"/>
            </a:pPr>
            <a:r>
              <a:rPr lang="en-US" sz="2800" dirty="0"/>
              <a:t>“Wicked and lazy”</a:t>
            </a:r>
          </a:p>
          <a:p>
            <a:pPr marL="971550" lvl="1" indent="-514350">
              <a:buFont typeface="+mj-lt"/>
              <a:buAutoNum type="alphaLcPeriod"/>
            </a:pPr>
            <a:r>
              <a:rPr lang="en-US" sz="2800" dirty="0"/>
              <a:t>Task was not that hard – no reason…</a:t>
            </a:r>
          </a:p>
          <a:p>
            <a:pPr marL="971550" lvl="1" indent="-514350">
              <a:buFont typeface="+mj-lt"/>
              <a:buAutoNum type="alphaLcPeriod"/>
            </a:pPr>
            <a:endParaRPr lang="en-US" sz="1000" dirty="0"/>
          </a:p>
          <a:p>
            <a:pPr marL="514350" indent="-514350">
              <a:buFont typeface="+mj-lt"/>
              <a:buAutoNum type="arabicPeriod"/>
            </a:pPr>
            <a:r>
              <a:rPr lang="en-US" sz="3200" b="1" dirty="0"/>
              <a:t>Talent Taken Away (vv. 28-29)</a:t>
            </a:r>
          </a:p>
          <a:p>
            <a:pPr marL="514350" indent="-514350">
              <a:buFont typeface="+mj-lt"/>
              <a:buAutoNum type="arabicPeriod"/>
            </a:pPr>
            <a:endParaRPr lang="en-US" sz="1000" b="1" dirty="0"/>
          </a:p>
          <a:p>
            <a:pPr marL="514350" indent="-514350">
              <a:buFont typeface="+mj-lt"/>
              <a:buAutoNum type="arabicPeriod"/>
            </a:pPr>
            <a:r>
              <a:rPr lang="en-US" sz="3200" b="1" dirty="0"/>
              <a:t>Cast Into Outer Darkness (v. 30)</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90600" y="457200"/>
            <a:ext cx="6934200" cy="830997"/>
          </a:xfrm>
          <a:prstGeom prst="rect">
            <a:avLst/>
          </a:prstGeom>
          <a:noFill/>
        </p:spPr>
        <p:txBody>
          <a:bodyPr wrap="square" rtlCol="0">
            <a:spAutoFit/>
          </a:bodyPr>
          <a:lstStyle/>
          <a:p>
            <a:pPr algn="ctr"/>
            <a:r>
              <a:rPr lang="en-US" sz="4800" b="1" dirty="0"/>
              <a:t>Application Is Obvious</a:t>
            </a:r>
          </a:p>
        </p:txBody>
      </p:sp>
      <p:sp>
        <p:nvSpPr>
          <p:cNvPr id="6" name="TextBox 5"/>
          <p:cNvSpPr txBox="1"/>
          <p:nvPr/>
        </p:nvSpPr>
        <p:spPr>
          <a:xfrm>
            <a:off x="762000" y="1752600"/>
            <a:ext cx="4343400" cy="369332"/>
          </a:xfrm>
          <a:prstGeom prst="rect">
            <a:avLst/>
          </a:prstGeom>
          <a:noFill/>
        </p:spPr>
        <p:txBody>
          <a:bodyPr wrap="square" rtlCol="0">
            <a:spAutoFit/>
          </a:bodyPr>
          <a:lstStyle/>
          <a:p>
            <a:endParaRPr lang="en-US" dirty="0"/>
          </a:p>
        </p:txBody>
      </p:sp>
      <p:sp>
        <p:nvSpPr>
          <p:cNvPr id="7" name="TextBox 6"/>
          <p:cNvSpPr txBox="1"/>
          <p:nvPr/>
        </p:nvSpPr>
        <p:spPr>
          <a:xfrm>
            <a:off x="457200" y="1524000"/>
            <a:ext cx="3886200" cy="4524315"/>
          </a:xfrm>
          <a:prstGeom prst="rect">
            <a:avLst/>
          </a:prstGeom>
          <a:noFill/>
        </p:spPr>
        <p:txBody>
          <a:bodyPr wrap="square" rtlCol="0">
            <a:spAutoFit/>
          </a:bodyPr>
          <a:lstStyle/>
          <a:p>
            <a:pPr algn="r"/>
            <a:r>
              <a:rPr lang="en-US" sz="3200" dirty="0"/>
              <a:t>Master</a:t>
            </a:r>
          </a:p>
          <a:p>
            <a:pPr algn="r"/>
            <a:r>
              <a:rPr lang="en-US" sz="3200" dirty="0"/>
              <a:t>Travels to far country</a:t>
            </a:r>
          </a:p>
          <a:p>
            <a:pPr algn="r"/>
            <a:r>
              <a:rPr lang="en-US" sz="3200" dirty="0"/>
              <a:t>Servants</a:t>
            </a:r>
          </a:p>
          <a:p>
            <a:pPr algn="r"/>
            <a:r>
              <a:rPr lang="en-US" sz="3200" dirty="0"/>
              <a:t>Talents</a:t>
            </a:r>
          </a:p>
          <a:p>
            <a:pPr algn="r"/>
            <a:r>
              <a:rPr lang="en-US" sz="3200" dirty="0"/>
              <a:t>Trading talents</a:t>
            </a:r>
          </a:p>
          <a:p>
            <a:pPr algn="r"/>
            <a:r>
              <a:rPr lang="en-US" sz="3200" dirty="0"/>
              <a:t>Master returns</a:t>
            </a:r>
          </a:p>
          <a:p>
            <a:pPr algn="r"/>
            <a:r>
              <a:rPr lang="en-US" sz="3200" dirty="0"/>
              <a:t>Reckoning</a:t>
            </a:r>
          </a:p>
          <a:p>
            <a:pPr algn="r"/>
            <a:r>
              <a:rPr lang="en-US" sz="3200" dirty="0"/>
              <a:t>Joys of the Lord</a:t>
            </a:r>
          </a:p>
          <a:p>
            <a:pPr algn="r"/>
            <a:r>
              <a:rPr lang="en-US" sz="3200" dirty="0"/>
              <a:t>Outer Darkness</a:t>
            </a:r>
          </a:p>
        </p:txBody>
      </p:sp>
      <p:sp>
        <p:nvSpPr>
          <p:cNvPr id="8" name="TextBox 7"/>
          <p:cNvSpPr txBox="1"/>
          <p:nvPr/>
        </p:nvSpPr>
        <p:spPr>
          <a:xfrm>
            <a:off x="4953000" y="1524000"/>
            <a:ext cx="3733800" cy="4524315"/>
          </a:xfrm>
          <a:prstGeom prst="rect">
            <a:avLst/>
          </a:prstGeom>
          <a:noFill/>
        </p:spPr>
        <p:txBody>
          <a:bodyPr wrap="square" rtlCol="0">
            <a:spAutoFit/>
          </a:bodyPr>
          <a:lstStyle/>
          <a:p>
            <a:r>
              <a:rPr lang="en-US" sz="3200" dirty="0"/>
              <a:t>Christ</a:t>
            </a:r>
          </a:p>
          <a:p>
            <a:r>
              <a:rPr lang="en-US" sz="3200" dirty="0"/>
              <a:t>Ascends to heaven</a:t>
            </a:r>
          </a:p>
          <a:p>
            <a:r>
              <a:rPr lang="en-US" sz="3200" dirty="0"/>
              <a:t>Christians</a:t>
            </a:r>
          </a:p>
          <a:p>
            <a:r>
              <a:rPr lang="en-US" sz="3200" dirty="0"/>
              <a:t>Tasks - opportunities</a:t>
            </a:r>
          </a:p>
          <a:p>
            <a:r>
              <a:rPr lang="en-US" sz="3200" dirty="0"/>
              <a:t>Working – use opp.</a:t>
            </a:r>
          </a:p>
          <a:p>
            <a:r>
              <a:rPr lang="en-US" sz="3200" dirty="0"/>
              <a:t>Second coming</a:t>
            </a:r>
          </a:p>
          <a:p>
            <a:r>
              <a:rPr lang="en-US" sz="3200" dirty="0"/>
              <a:t>Judgment</a:t>
            </a:r>
          </a:p>
          <a:p>
            <a:r>
              <a:rPr lang="en-US" sz="3200" dirty="0"/>
              <a:t>Heaven</a:t>
            </a:r>
          </a:p>
          <a:p>
            <a:r>
              <a:rPr lang="en-US" sz="3200" dirty="0"/>
              <a:t>Hell</a:t>
            </a:r>
          </a:p>
        </p:txBody>
      </p:sp>
      <p:sp>
        <p:nvSpPr>
          <p:cNvPr id="9" name="Minus 8"/>
          <p:cNvSpPr/>
          <p:nvPr/>
        </p:nvSpPr>
        <p:spPr>
          <a:xfrm>
            <a:off x="4267200" y="1752600"/>
            <a:ext cx="685800" cy="152400"/>
          </a:xfrm>
          <a:prstGeom prst="mathMinus">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9"/>
          <p:cNvSpPr/>
          <p:nvPr/>
        </p:nvSpPr>
        <p:spPr>
          <a:xfrm>
            <a:off x="4267200" y="2286000"/>
            <a:ext cx="685800" cy="152400"/>
          </a:xfrm>
          <a:prstGeom prst="mathMinus">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10"/>
          <p:cNvSpPr/>
          <p:nvPr/>
        </p:nvSpPr>
        <p:spPr>
          <a:xfrm>
            <a:off x="4267200" y="2743200"/>
            <a:ext cx="685800" cy="152400"/>
          </a:xfrm>
          <a:prstGeom prst="mathMinus">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inus 11"/>
          <p:cNvSpPr/>
          <p:nvPr/>
        </p:nvSpPr>
        <p:spPr>
          <a:xfrm>
            <a:off x="4267200" y="3200400"/>
            <a:ext cx="685800" cy="152400"/>
          </a:xfrm>
          <a:prstGeom prst="mathMinus">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inus 12"/>
          <p:cNvSpPr/>
          <p:nvPr/>
        </p:nvSpPr>
        <p:spPr>
          <a:xfrm>
            <a:off x="4267200" y="3733800"/>
            <a:ext cx="685800" cy="152400"/>
          </a:xfrm>
          <a:prstGeom prst="mathMinus">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inus 13"/>
          <p:cNvSpPr/>
          <p:nvPr/>
        </p:nvSpPr>
        <p:spPr>
          <a:xfrm>
            <a:off x="4267200" y="4191000"/>
            <a:ext cx="685800" cy="152400"/>
          </a:xfrm>
          <a:prstGeom prst="mathMinus">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inus 14"/>
          <p:cNvSpPr/>
          <p:nvPr/>
        </p:nvSpPr>
        <p:spPr>
          <a:xfrm>
            <a:off x="4267200" y="4724400"/>
            <a:ext cx="685800" cy="152400"/>
          </a:xfrm>
          <a:prstGeom prst="mathMinus">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inus 15"/>
          <p:cNvSpPr/>
          <p:nvPr/>
        </p:nvSpPr>
        <p:spPr>
          <a:xfrm>
            <a:off x="4267200" y="5181600"/>
            <a:ext cx="685800" cy="152400"/>
          </a:xfrm>
          <a:prstGeom prst="mathMinus">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inus 16"/>
          <p:cNvSpPr/>
          <p:nvPr/>
        </p:nvSpPr>
        <p:spPr>
          <a:xfrm>
            <a:off x="4267200" y="5715000"/>
            <a:ext cx="685800" cy="152400"/>
          </a:xfrm>
          <a:prstGeom prst="mathMinus">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10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10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10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10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fade">
                                      <p:cBhvr>
                                        <p:cTn id="32" dur="10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fade">
                                      <p:cBhvr>
                                        <p:cTn id="37" dur="10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fade">
                                      <p:cBhvr>
                                        <p:cTn id="42" dur="1000"/>
                                        <p:tgtEl>
                                          <p:spTgt spid="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xEl>
                                              <p:pRg st="8" end="8"/>
                                            </p:txEl>
                                          </p:spTgt>
                                        </p:tgtEl>
                                        <p:attrNameLst>
                                          <p:attrName>style.visibility</p:attrName>
                                        </p:attrNameLst>
                                      </p:cBhvr>
                                      <p:to>
                                        <p:strVal val="visible"/>
                                      </p:to>
                                    </p:set>
                                    <p:animEffect transition="in" filter="fade">
                                      <p:cBhvr>
                                        <p:cTn id="47" dur="10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bible-stories-library.com/image-files/talents_main.jp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2667000" y="1905000"/>
            <a:ext cx="3886200" cy="4436301"/>
          </a:xfrm>
          <a:prstGeom prst="rect">
            <a:avLst/>
          </a:prstGeom>
          <a:noFill/>
        </p:spPr>
      </p:pic>
      <p:sp>
        <p:nvSpPr>
          <p:cNvPr id="3" name="Rectangle 2"/>
          <p:cNvSpPr/>
          <p:nvPr/>
        </p:nvSpPr>
        <p:spPr>
          <a:xfrm>
            <a:off x="1238837" y="540603"/>
            <a:ext cx="6710491"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 The Talents</a:t>
            </a:r>
          </a:p>
        </p:txBody>
      </p:sp>
      <p:sp>
        <p:nvSpPr>
          <p:cNvPr id="5" name="Bevel 4"/>
          <p:cNvSpPr/>
          <p:nvPr/>
        </p:nvSpPr>
        <p:spPr>
          <a:xfrm>
            <a:off x="1066800" y="23622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6" name="Bevel 5"/>
          <p:cNvSpPr/>
          <p:nvPr/>
        </p:nvSpPr>
        <p:spPr>
          <a:xfrm>
            <a:off x="1066800" y="33274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arallel </a:t>
            </a:r>
            <a:r>
              <a:rPr lang="en-US" sz="2800" i="1" dirty="0">
                <a:solidFill>
                  <a:schemeClr val="tx1"/>
                </a:solidFill>
                <a:latin typeface="Comic Sans MS" pitchFamily="66" charset="0"/>
              </a:rPr>
              <a:t>(Pounds)</a:t>
            </a:r>
          </a:p>
        </p:txBody>
      </p:sp>
      <p:sp>
        <p:nvSpPr>
          <p:cNvPr id="7" name="Bevel 6"/>
          <p:cNvSpPr/>
          <p:nvPr/>
        </p:nvSpPr>
        <p:spPr>
          <a:xfrm>
            <a:off x="1066800" y="42926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(Talents)</a:t>
            </a:r>
          </a:p>
        </p:txBody>
      </p:sp>
      <p:sp>
        <p:nvSpPr>
          <p:cNvPr id="8" name="Bevel 7"/>
          <p:cNvSpPr/>
          <p:nvPr/>
        </p:nvSpPr>
        <p:spPr>
          <a:xfrm>
            <a:off x="1066800" y="52578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(Lessons Learned)</a:t>
            </a:r>
          </a:p>
        </p:txBody>
      </p:sp>
      <p:sp>
        <p:nvSpPr>
          <p:cNvPr id="10" name="TextBox 9"/>
          <p:cNvSpPr txBox="1"/>
          <p:nvPr/>
        </p:nvSpPr>
        <p:spPr>
          <a:xfrm>
            <a:off x="3352800" y="1447800"/>
            <a:ext cx="2408032" cy="400110"/>
          </a:xfrm>
          <a:prstGeom prst="rect">
            <a:avLst/>
          </a:prstGeom>
          <a:noFill/>
        </p:spPr>
        <p:txBody>
          <a:bodyPr wrap="none" rtlCol="0">
            <a:spAutoFit/>
          </a:bodyPr>
          <a:lstStyle/>
          <a:p>
            <a:pPr algn="ctr"/>
            <a:r>
              <a:rPr lang="en-US" sz="2000" i="1" dirty="0">
                <a:latin typeface="Comic Sans MS" pitchFamily="66" charset="0"/>
              </a:rPr>
              <a:t>Matthew 25:14-30</a:t>
            </a:r>
          </a:p>
        </p:txBody>
      </p:sp>
    </p:spTree>
  </p:cSld>
  <p:clrMapOvr>
    <a:masterClrMapping/>
  </p:clrMapOvr>
  <p:transition spd="med">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2192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(Lessons Learned)</a:t>
            </a:r>
          </a:p>
        </p:txBody>
      </p:sp>
      <p:sp>
        <p:nvSpPr>
          <p:cNvPr id="3" name="TextBox 2"/>
          <p:cNvSpPr txBox="1"/>
          <p:nvPr/>
        </p:nvSpPr>
        <p:spPr>
          <a:xfrm>
            <a:off x="762000" y="1413808"/>
            <a:ext cx="8077200" cy="2677656"/>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We’ve Been Given Talents</a:t>
            </a:r>
            <a:endParaRPr lang="en-US" sz="2400" dirty="0"/>
          </a:p>
          <a:p>
            <a:pPr marL="914400" lvl="1" indent="-457200">
              <a:buFont typeface="+mj-lt"/>
              <a:buAutoNum type="arabicPeriod"/>
            </a:pPr>
            <a:r>
              <a:rPr lang="en-US" sz="2400" dirty="0">
                <a:latin typeface="Arial Narrow" pitchFamily="34" charset="0"/>
              </a:rPr>
              <a:t>All have talent – not a “no talent man”</a:t>
            </a:r>
          </a:p>
          <a:p>
            <a:pPr marL="914400" lvl="1" indent="-457200">
              <a:buFont typeface="+mj-lt"/>
              <a:buAutoNum type="arabicPeriod"/>
            </a:pPr>
            <a:r>
              <a:rPr lang="en-US" sz="2400" dirty="0">
                <a:latin typeface="Arial Narrow" pitchFamily="34" charset="0"/>
              </a:rPr>
              <a:t>Talent defined</a:t>
            </a:r>
          </a:p>
          <a:p>
            <a:pPr marL="1371600" lvl="2" indent="-457200">
              <a:buFont typeface="+mj-lt"/>
              <a:buAutoNum type="alphaLcPeriod"/>
            </a:pPr>
            <a:r>
              <a:rPr lang="en-US" sz="2400" i="1" dirty="0">
                <a:latin typeface="Arial Narrow" pitchFamily="34" charset="0"/>
              </a:rPr>
              <a:t>Not just natural / developed abilities (cf. v. 15)</a:t>
            </a:r>
          </a:p>
          <a:p>
            <a:pPr marL="1371600" lvl="2" indent="-457200">
              <a:buFont typeface="+mj-lt"/>
              <a:buAutoNum type="alphaLcPeriod"/>
            </a:pPr>
            <a:r>
              <a:rPr lang="en-US" sz="2400" i="1" dirty="0">
                <a:latin typeface="Arial Narrow" pitchFamily="34" charset="0"/>
              </a:rPr>
              <a:t>Emphasis of parable is </a:t>
            </a:r>
            <a:r>
              <a:rPr lang="en-US" sz="2400" b="1" i="1" dirty="0">
                <a:latin typeface="Arial Narrow" pitchFamily="34" charset="0"/>
              </a:rPr>
              <a:t>work</a:t>
            </a:r>
            <a:r>
              <a:rPr lang="en-US" sz="2400" i="1" dirty="0">
                <a:latin typeface="Arial Narrow" pitchFamily="34" charset="0"/>
              </a:rPr>
              <a:t> &amp; </a:t>
            </a:r>
            <a:r>
              <a:rPr lang="en-US" sz="2400" b="1" i="1" dirty="0">
                <a:latin typeface="Arial Narrow" pitchFamily="34" charset="0"/>
              </a:rPr>
              <a:t>service</a:t>
            </a:r>
          </a:p>
          <a:p>
            <a:pPr marL="1371600" lvl="2" indent="-457200">
              <a:buFont typeface="+mj-lt"/>
              <a:buAutoNum type="alphaLcPeriod"/>
            </a:pPr>
            <a:r>
              <a:rPr lang="en-US" sz="2400" i="1" dirty="0">
                <a:latin typeface="Arial Narrow" pitchFamily="34" charset="0"/>
              </a:rPr>
              <a:t>Point in context: To be working while we wait</a:t>
            </a:r>
          </a:p>
          <a:p>
            <a:pPr marL="1371600" lvl="2" indent="-457200">
              <a:buFont typeface="+mj-lt"/>
              <a:buAutoNum type="alphaLcPeriod"/>
            </a:pPr>
            <a:r>
              <a:rPr lang="en-US" sz="2400" i="1" dirty="0">
                <a:latin typeface="Arial Narrow" pitchFamily="34" charset="0"/>
              </a:rPr>
              <a:t>Responsibility, Task given, Opportunities</a:t>
            </a:r>
          </a:p>
        </p:txBody>
      </p:sp>
      <p:sp>
        <p:nvSpPr>
          <p:cNvPr id="5" name="TextBox 4"/>
          <p:cNvSpPr txBox="1"/>
          <p:nvPr/>
        </p:nvSpPr>
        <p:spPr>
          <a:xfrm>
            <a:off x="1219200" y="4157008"/>
            <a:ext cx="7010400" cy="1938992"/>
          </a:xfrm>
          <a:prstGeom prst="rect">
            <a:avLst/>
          </a:prstGeom>
          <a:solidFill>
            <a:schemeClr val="tx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US" sz="2400" dirty="0">
                <a:solidFill>
                  <a:schemeClr val="accent1">
                    <a:lumMod val="40000"/>
                    <a:lumOff val="60000"/>
                  </a:schemeClr>
                </a:solidFill>
                <a:latin typeface="Times New Roman" pitchFamily="18" charset="0"/>
                <a:cs typeface="Times New Roman" pitchFamily="18" charset="0"/>
              </a:rPr>
              <a:t>“But it is evident that the reference here is not to these. It is rather to those opportunities which have been given to men in consequence of their abilities and environment.”</a:t>
            </a:r>
          </a:p>
          <a:p>
            <a:pPr algn="r"/>
            <a:r>
              <a:rPr lang="en-US" sz="2000" dirty="0">
                <a:solidFill>
                  <a:schemeClr val="accent1">
                    <a:lumMod val="40000"/>
                    <a:lumOff val="60000"/>
                  </a:schemeClr>
                </a:solidFill>
                <a:latin typeface="Times New Roman" pitchFamily="18" charset="0"/>
                <a:cs typeface="Times New Roman" pitchFamily="18" charset="0"/>
              </a:rPr>
              <a:t>William Taylor, </a:t>
            </a:r>
            <a:r>
              <a:rPr lang="en-US" sz="2000" i="1" dirty="0">
                <a:solidFill>
                  <a:schemeClr val="accent1">
                    <a:lumMod val="40000"/>
                    <a:lumOff val="60000"/>
                  </a:schemeClr>
                </a:solidFill>
                <a:latin typeface="Times New Roman" pitchFamily="18" charset="0"/>
                <a:cs typeface="Times New Roman" pitchFamily="18" charset="0"/>
              </a:rPr>
              <a:t>The Parables of our Savior, </a:t>
            </a:r>
            <a:r>
              <a:rPr lang="en-US" sz="2000" dirty="0">
                <a:solidFill>
                  <a:schemeClr val="accent1">
                    <a:lumMod val="40000"/>
                    <a:lumOff val="60000"/>
                  </a:schemeClr>
                </a:solidFill>
                <a:latin typeface="Times New Roman" pitchFamily="18" charset="0"/>
                <a:cs typeface="Times New Roman" pitchFamily="18" charset="0"/>
              </a:rPr>
              <a:t> 184</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1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1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1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8" dur="1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 presetClass="entr" presetSubtype="32"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box(out)">
                                      <p:cBhvr>
                                        <p:cTn id="4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 "/>
          <p:cNvPicPr>
            <a:picLocks noChangeAspect="1" noChangeArrowheads="1"/>
          </p:cNvPicPr>
          <p:nvPr/>
        </p:nvPicPr>
        <p:blipFill>
          <a:blip r:embed="rId2" cstate="print"/>
          <a:srcRect/>
          <a:stretch>
            <a:fillRect/>
          </a:stretch>
        </p:blipFill>
        <p:spPr bwMode="auto">
          <a:xfrm>
            <a:off x="7181850" y="0"/>
            <a:ext cx="1962150" cy="1285876"/>
          </a:xfrm>
          <a:prstGeom prst="rect">
            <a:avLst/>
          </a:prstGeom>
          <a:noFill/>
        </p:spPr>
      </p:pic>
      <p:pic>
        <p:nvPicPr>
          <p:cNvPr id="12" name="Picture 2" descr=" "/>
          <p:cNvPicPr>
            <a:picLocks noChangeAspect="1" noChangeArrowheads="1"/>
          </p:cNvPicPr>
          <p:nvPr/>
        </p:nvPicPr>
        <p:blipFill>
          <a:blip r:embed="rId2" cstate="print"/>
          <a:srcRect/>
          <a:stretch>
            <a:fillRect/>
          </a:stretch>
        </p:blipFill>
        <p:spPr bwMode="auto">
          <a:xfrm>
            <a:off x="1600200" y="304800"/>
            <a:ext cx="1962150" cy="1285876"/>
          </a:xfrm>
          <a:prstGeom prst="rect">
            <a:avLst/>
          </a:prstGeom>
          <a:noFill/>
        </p:spPr>
      </p:pic>
      <p:pic>
        <p:nvPicPr>
          <p:cNvPr id="93186" name="Picture 2" descr=" "/>
          <p:cNvPicPr>
            <a:picLocks noChangeAspect="1" noChangeArrowheads="1"/>
          </p:cNvPicPr>
          <p:nvPr/>
        </p:nvPicPr>
        <p:blipFill>
          <a:blip r:embed="rId2" cstate="print"/>
          <a:srcRect/>
          <a:stretch>
            <a:fillRect/>
          </a:stretch>
        </p:blipFill>
        <p:spPr bwMode="auto">
          <a:xfrm>
            <a:off x="5638800" y="304800"/>
            <a:ext cx="1962150" cy="1285876"/>
          </a:xfrm>
          <a:prstGeom prst="rect">
            <a:avLst/>
          </a:prstGeom>
          <a:noFill/>
        </p:spPr>
      </p:pic>
      <p:sp>
        <p:nvSpPr>
          <p:cNvPr id="4" name="TextBox 3"/>
          <p:cNvSpPr txBox="1"/>
          <p:nvPr/>
        </p:nvSpPr>
        <p:spPr>
          <a:xfrm>
            <a:off x="2057400" y="187404"/>
            <a:ext cx="4876800" cy="1107996"/>
          </a:xfrm>
          <a:prstGeom prst="rect">
            <a:avLst/>
          </a:prstGeom>
          <a:noFill/>
        </p:spPr>
        <p:txBody>
          <a:bodyPr wrap="square" rtlCol="0">
            <a:spAutoFit/>
          </a:bodyPr>
          <a:lstStyle/>
          <a:p>
            <a:pPr algn="ctr"/>
            <a:r>
              <a:rPr lang="en-US" sz="6600" dirty="0">
                <a:latin typeface="Monotype Corsiva" pitchFamily="66" charset="0"/>
              </a:rPr>
              <a:t>Talent</a:t>
            </a:r>
          </a:p>
        </p:txBody>
      </p:sp>
      <p:pic>
        <p:nvPicPr>
          <p:cNvPr id="13" name="Picture 2" descr=" "/>
          <p:cNvPicPr>
            <a:picLocks noChangeAspect="1" noChangeArrowheads="1"/>
          </p:cNvPicPr>
          <p:nvPr/>
        </p:nvPicPr>
        <p:blipFill>
          <a:blip r:embed="rId2" cstate="print"/>
          <a:srcRect/>
          <a:stretch>
            <a:fillRect/>
          </a:stretch>
        </p:blipFill>
        <p:spPr bwMode="auto">
          <a:xfrm>
            <a:off x="0" y="0"/>
            <a:ext cx="1962150" cy="1285876"/>
          </a:xfrm>
          <a:prstGeom prst="rect">
            <a:avLst/>
          </a:prstGeom>
          <a:noFill/>
        </p:spPr>
      </p:pic>
      <p:sp>
        <p:nvSpPr>
          <p:cNvPr id="11" name="TextBox 10"/>
          <p:cNvSpPr txBox="1"/>
          <p:nvPr/>
        </p:nvSpPr>
        <p:spPr>
          <a:xfrm>
            <a:off x="1752600" y="1752600"/>
            <a:ext cx="6629400" cy="4154984"/>
          </a:xfrm>
          <a:prstGeom prst="rect">
            <a:avLst/>
          </a:prstGeom>
          <a:noFill/>
        </p:spPr>
        <p:txBody>
          <a:bodyPr wrap="square" rtlCol="0">
            <a:spAutoFit/>
          </a:bodyPr>
          <a:lstStyle/>
          <a:p>
            <a:pPr>
              <a:buFont typeface="Wingdings" pitchFamily="2" charset="2"/>
              <a:buChar char="ü"/>
            </a:pPr>
            <a:r>
              <a:rPr lang="en-US" sz="4400" dirty="0"/>
              <a:t> Any Task</a:t>
            </a:r>
          </a:p>
          <a:p>
            <a:pPr>
              <a:buFont typeface="Wingdings" pitchFamily="2" charset="2"/>
              <a:buChar char="ü"/>
            </a:pPr>
            <a:r>
              <a:rPr lang="en-US" sz="4400" dirty="0"/>
              <a:t> Any Responsibility</a:t>
            </a:r>
          </a:p>
          <a:p>
            <a:pPr>
              <a:buFont typeface="Wingdings" pitchFamily="2" charset="2"/>
              <a:buChar char="ü"/>
            </a:pPr>
            <a:r>
              <a:rPr lang="en-US" sz="4400" dirty="0"/>
              <a:t> Any Opportunity</a:t>
            </a:r>
          </a:p>
          <a:p>
            <a:pPr>
              <a:buFont typeface="Wingdings" pitchFamily="2" charset="2"/>
              <a:buChar char="ü"/>
            </a:pPr>
            <a:r>
              <a:rPr lang="en-US" sz="4400" dirty="0"/>
              <a:t> Any Ability</a:t>
            </a:r>
          </a:p>
          <a:p>
            <a:pPr>
              <a:buFont typeface="Wingdings" pitchFamily="2" charset="2"/>
              <a:buChar char="ü"/>
            </a:pPr>
            <a:r>
              <a:rPr lang="en-US" sz="4400" dirty="0"/>
              <a:t> Any Work</a:t>
            </a:r>
          </a:p>
          <a:p>
            <a:pPr>
              <a:buFont typeface="Wingdings" pitchFamily="2" charset="2"/>
              <a:buChar char="ü"/>
            </a:pPr>
            <a:r>
              <a:rPr lang="en-US" sz="4400" dirty="0"/>
              <a:t> Any Commandment</a:t>
            </a:r>
          </a:p>
        </p:txBody>
      </p:sp>
    </p:spTree>
  </p:cSld>
  <p:clrMapOvr>
    <a:masterClrMapping/>
  </p:clrMapOvr>
  <p:transition spd="med">
    <p:zo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2192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(Lessons Learned)</a:t>
            </a:r>
          </a:p>
        </p:txBody>
      </p:sp>
      <p:sp>
        <p:nvSpPr>
          <p:cNvPr id="3" name="TextBox 2"/>
          <p:cNvSpPr txBox="1"/>
          <p:nvPr/>
        </p:nvSpPr>
        <p:spPr>
          <a:xfrm>
            <a:off x="762000" y="1413808"/>
            <a:ext cx="8077200" cy="4308872"/>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We’ve Been Given Talents</a:t>
            </a:r>
          </a:p>
          <a:p>
            <a:pPr marL="457200" indent="-457200">
              <a:buFont typeface="+mj-lt"/>
              <a:buAutoNum type="alphaUcPeriod"/>
            </a:pPr>
            <a:r>
              <a:rPr lang="en-US" sz="2400" dirty="0">
                <a:solidFill>
                  <a:srgbClr val="002060"/>
                </a:solidFill>
              </a:rPr>
              <a:t>Trust - Responsibility</a:t>
            </a:r>
            <a:endParaRPr lang="en-US" sz="2400" dirty="0"/>
          </a:p>
          <a:p>
            <a:pPr marL="914400" lvl="1" indent="-457200">
              <a:buFont typeface="+mj-lt"/>
              <a:buAutoNum type="arabicPeriod"/>
            </a:pPr>
            <a:r>
              <a:rPr lang="en-US" sz="2400" dirty="0">
                <a:latin typeface="Arial Narrow" pitchFamily="34" charset="0"/>
              </a:rPr>
              <a:t>Talent – was a lot of money! (Grave responsibility)</a:t>
            </a:r>
          </a:p>
          <a:p>
            <a:pPr marL="914400" lvl="1" indent="-457200">
              <a:buFont typeface="+mj-lt"/>
              <a:buAutoNum type="arabicPeriod"/>
            </a:pPr>
            <a:r>
              <a:rPr lang="en-US" sz="2400" dirty="0">
                <a:latin typeface="Arial Narrow" pitchFamily="34" charset="0"/>
              </a:rPr>
              <a:t>We are stewards of what belongs to God (1 Cor. 4:2)</a:t>
            </a:r>
          </a:p>
          <a:p>
            <a:pPr marL="914400" lvl="1" indent="-457200">
              <a:buFont typeface="+mj-lt"/>
              <a:buAutoNum type="arabicPeriod"/>
            </a:pPr>
            <a:r>
              <a:rPr lang="en-US" sz="2400" dirty="0">
                <a:latin typeface="Arial Narrow" pitchFamily="34" charset="0"/>
              </a:rPr>
              <a:t>You have been entrusted with great responsibility;</a:t>
            </a:r>
          </a:p>
          <a:p>
            <a:pPr marL="914400" lvl="1" indent="-457200">
              <a:buFont typeface="+mj-lt"/>
              <a:buAutoNum type="arabicPeriod"/>
            </a:pPr>
            <a:endParaRPr lang="en-US" sz="1000" dirty="0">
              <a:latin typeface="Arial Narrow" pitchFamily="34" charset="0"/>
            </a:endParaRPr>
          </a:p>
          <a:p>
            <a:pPr marL="1371600" lvl="2" indent="-457200">
              <a:buFont typeface="+mj-lt"/>
              <a:buAutoNum type="alphaLcPeriod"/>
            </a:pPr>
            <a:r>
              <a:rPr lang="en-US" sz="2400" i="1" dirty="0">
                <a:latin typeface="Arial Narrow" pitchFamily="34" charset="0"/>
              </a:rPr>
              <a:t>Your soul (Matt.16:26)</a:t>
            </a:r>
          </a:p>
          <a:p>
            <a:pPr marL="1371600" lvl="2" indent="-457200">
              <a:buFont typeface="+mj-lt"/>
              <a:buAutoNum type="alphaLcPeriod"/>
            </a:pPr>
            <a:r>
              <a:rPr lang="en-US" sz="2400" i="1" dirty="0">
                <a:latin typeface="Arial Narrow" pitchFamily="34" charset="0"/>
              </a:rPr>
              <a:t>Your child (Prov. 22:6; Eph. 6:4)</a:t>
            </a:r>
          </a:p>
          <a:p>
            <a:pPr marL="1371600" lvl="2" indent="-457200">
              <a:buFont typeface="+mj-lt"/>
              <a:buAutoNum type="alphaLcPeriod"/>
            </a:pPr>
            <a:r>
              <a:rPr lang="en-US" sz="2400" i="1" dirty="0">
                <a:latin typeface="Arial Narrow" pitchFamily="34" charset="0"/>
              </a:rPr>
              <a:t>Gospel (Mark 16:15; Rom. 1:16; 2 Tim. 2:15)</a:t>
            </a:r>
          </a:p>
          <a:p>
            <a:pPr marL="1371600" lvl="2" indent="-457200">
              <a:buFont typeface="+mj-lt"/>
              <a:buAutoNum type="alphaLcPeriod"/>
            </a:pPr>
            <a:r>
              <a:rPr lang="en-US" sz="2400" i="1" dirty="0">
                <a:latin typeface="Arial Narrow" pitchFamily="34" charset="0"/>
              </a:rPr>
              <a:t>Money (1 Tim. 6:17-18)</a:t>
            </a:r>
          </a:p>
          <a:p>
            <a:pPr marL="1371600" lvl="2" indent="-457200">
              <a:buFont typeface="+mj-lt"/>
              <a:buAutoNum type="alphaLcPeriod"/>
            </a:pPr>
            <a:r>
              <a:rPr lang="en-US" sz="2400" i="1" dirty="0">
                <a:latin typeface="Arial Narrow" pitchFamily="34" charset="0"/>
              </a:rPr>
              <a:t>Brethren (Gal. 6:1; Heb. 10:24)</a:t>
            </a:r>
          </a:p>
          <a:p>
            <a:pPr marL="1371600" lvl="2" indent="-457200">
              <a:buFont typeface="+mj-lt"/>
              <a:buAutoNum type="alphaLcPeriod"/>
            </a:pPr>
            <a:r>
              <a:rPr lang="en-US" sz="2400" i="1" dirty="0">
                <a:latin typeface="Arial Narrow" pitchFamily="34" charset="0"/>
              </a:rPr>
              <a:t>Time (Eph. 5:15-16)</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1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1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10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10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38" dur="10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10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44" dur="10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10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50" dur="10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10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56" dur="10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2192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(Lessons Learned)</a:t>
            </a:r>
          </a:p>
        </p:txBody>
      </p:sp>
      <p:sp>
        <p:nvSpPr>
          <p:cNvPr id="3" name="TextBox 2"/>
          <p:cNvSpPr txBox="1"/>
          <p:nvPr/>
        </p:nvSpPr>
        <p:spPr>
          <a:xfrm>
            <a:off x="762000" y="1413808"/>
            <a:ext cx="8077200" cy="4524315"/>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We’ve Been Given Talents</a:t>
            </a:r>
          </a:p>
          <a:p>
            <a:pPr marL="457200" indent="-457200">
              <a:buFont typeface="+mj-lt"/>
              <a:buAutoNum type="alphaUcPeriod"/>
            </a:pPr>
            <a:r>
              <a:rPr lang="en-US" sz="2400" dirty="0">
                <a:solidFill>
                  <a:srgbClr val="002060"/>
                </a:solidFill>
              </a:rPr>
              <a:t>Trust – Responsibility</a:t>
            </a:r>
          </a:p>
          <a:p>
            <a:pPr marL="457200" indent="-457200">
              <a:buFont typeface="+mj-lt"/>
              <a:buAutoNum type="alphaUcPeriod"/>
            </a:pPr>
            <a:r>
              <a:rPr lang="en-US" sz="2400" dirty="0">
                <a:solidFill>
                  <a:srgbClr val="002060"/>
                </a:solidFill>
              </a:rPr>
              <a:t>Work According to Ability</a:t>
            </a:r>
            <a:endParaRPr lang="en-US" sz="2400" dirty="0"/>
          </a:p>
          <a:p>
            <a:pPr marL="914400" lvl="1" indent="-457200">
              <a:buFont typeface="+mj-lt"/>
              <a:buAutoNum type="arabicPeriod"/>
            </a:pPr>
            <a:r>
              <a:rPr lang="en-US" sz="2400" dirty="0">
                <a:latin typeface="Arial Narrow" pitchFamily="34" charset="0"/>
              </a:rPr>
              <a:t>God’s expectation is based on our capability (2 Cor. 8:12)</a:t>
            </a:r>
          </a:p>
          <a:p>
            <a:pPr marL="1371600" lvl="2" indent="-457200">
              <a:buFont typeface="+mj-lt"/>
              <a:buAutoNum type="alphaLcPeriod"/>
            </a:pPr>
            <a:r>
              <a:rPr lang="en-US" sz="2400" i="1" dirty="0">
                <a:latin typeface="Arial Narrow" pitchFamily="34" charset="0"/>
              </a:rPr>
              <a:t>Does not require more than can do (cf. 1 Cor. 10:13)</a:t>
            </a:r>
          </a:p>
          <a:p>
            <a:pPr marL="1371600" lvl="2" indent="-457200">
              <a:buFont typeface="+mj-lt"/>
              <a:buAutoNum type="alphaLcPeriod"/>
            </a:pPr>
            <a:r>
              <a:rPr lang="en-US" sz="2400" i="1" dirty="0">
                <a:latin typeface="Arial Narrow" pitchFamily="34" charset="0"/>
              </a:rPr>
              <a:t>Does require you to do what able to do! (cf. Phil. 4:13)</a:t>
            </a:r>
          </a:p>
          <a:p>
            <a:pPr marL="914400" lvl="1" indent="-457200">
              <a:buFont typeface="+mj-lt"/>
              <a:buAutoNum type="arabicPeriod"/>
            </a:pPr>
            <a:r>
              <a:rPr lang="en-US" sz="2400" dirty="0">
                <a:latin typeface="Arial Narrow" pitchFamily="34" charset="0"/>
              </a:rPr>
              <a:t>Judged </a:t>
            </a:r>
            <a:r>
              <a:rPr lang="en-US" sz="2400" b="1" dirty="0">
                <a:latin typeface="Arial Narrow" pitchFamily="34" charset="0"/>
              </a:rPr>
              <a:t>individually </a:t>
            </a:r>
            <a:r>
              <a:rPr lang="en-US" sz="2400" dirty="0">
                <a:latin typeface="Arial Narrow" pitchFamily="34" charset="0"/>
              </a:rPr>
              <a:t>&amp; </a:t>
            </a:r>
            <a:r>
              <a:rPr lang="en-US" sz="2400" b="1" dirty="0">
                <a:latin typeface="Arial Narrow" pitchFamily="34" charset="0"/>
              </a:rPr>
              <a:t>independently</a:t>
            </a:r>
            <a:r>
              <a:rPr lang="en-US" sz="2400" dirty="0">
                <a:latin typeface="Arial Narrow" pitchFamily="34" charset="0"/>
              </a:rPr>
              <a:t> – not by comparison</a:t>
            </a:r>
          </a:p>
          <a:p>
            <a:pPr marL="914400" lvl="1" indent="-457200">
              <a:buFont typeface="+mj-lt"/>
              <a:buAutoNum type="arabicPeriod"/>
            </a:pPr>
            <a:r>
              <a:rPr lang="en-US" sz="2400" dirty="0">
                <a:latin typeface="Arial Narrow" pitchFamily="34" charset="0"/>
              </a:rPr>
              <a:t>Opportunities vary</a:t>
            </a:r>
          </a:p>
          <a:p>
            <a:pPr marL="1371600" lvl="2" indent="-457200">
              <a:buFont typeface="+mj-lt"/>
              <a:buAutoNum type="alphaLcPeriod"/>
            </a:pPr>
            <a:r>
              <a:rPr lang="en-US" sz="2400" i="1" dirty="0">
                <a:latin typeface="Arial Narrow" pitchFamily="34" charset="0"/>
              </a:rPr>
              <a:t>One can personally support a preacher – another only buy a tract or two</a:t>
            </a:r>
          </a:p>
          <a:p>
            <a:pPr marL="1371600" lvl="2" indent="-457200">
              <a:buFont typeface="+mj-lt"/>
              <a:buAutoNum type="alphaLcPeriod"/>
            </a:pPr>
            <a:r>
              <a:rPr lang="en-US" sz="2400" i="1" dirty="0">
                <a:latin typeface="Arial Narrow" pitchFamily="34" charset="0"/>
              </a:rPr>
              <a:t>One have many to teach – another have just a few</a:t>
            </a:r>
          </a:p>
          <a:p>
            <a:pPr marL="1371600" lvl="2" indent="-457200">
              <a:buFont typeface="+mj-lt"/>
              <a:buAutoNum type="alphaLcPeriod"/>
            </a:pPr>
            <a:r>
              <a:rPr lang="en-US" sz="2400" i="1" dirty="0">
                <a:latin typeface="Arial Narrow" pitchFamily="34" charset="0"/>
              </a:rPr>
              <a:t>One can lead &amp; solve problems – other serve tables</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1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1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1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10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10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38" dur="10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10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44" dur="10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10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50" dur="10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2192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(Lessons Learned)</a:t>
            </a:r>
          </a:p>
        </p:txBody>
      </p:sp>
      <p:sp>
        <p:nvSpPr>
          <p:cNvPr id="3" name="TextBox 2"/>
          <p:cNvSpPr txBox="1"/>
          <p:nvPr/>
        </p:nvSpPr>
        <p:spPr>
          <a:xfrm>
            <a:off x="762000" y="1413808"/>
            <a:ext cx="8077200" cy="4524315"/>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We’ve Been Given Talents</a:t>
            </a:r>
          </a:p>
          <a:p>
            <a:pPr marL="457200" indent="-457200">
              <a:buFont typeface="+mj-lt"/>
              <a:buAutoNum type="alphaUcPeriod"/>
            </a:pPr>
            <a:r>
              <a:rPr lang="en-US" sz="2400" dirty="0">
                <a:solidFill>
                  <a:srgbClr val="002060"/>
                </a:solidFill>
              </a:rPr>
              <a:t>Trust – Responsibility</a:t>
            </a:r>
          </a:p>
          <a:p>
            <a:pPr marL="457200" indent="-457200">
              <a:buFont typeface="+mj-lt"/>
              <a:buAutoNum type="alphaUcPeriod"/>
            </a:pPr>
            <a:r>
              <a:rPr lang="en-US" sz="2400" dirty="0">
                <a:solidFill>
                  <a:srgbClr val="002060"/>
                </a:solidFill>
              </a:rPr>
              <a:t>Work According to Ability</a:t>
            </a:r>
            <a:endParaRPr lang="en-US" sz="2400" dirty="0"/>
          </a:p>
          <a:p>
            <a:pPr marL="914400" lvl="1" indent="-457200">
              <a:buFont typeface="+mj-lt"/>
              <a:buAutoNum type="arabicPeriod"/>
            </a:pPr>
            <a:r>
              <a:rPr lang="en-US" sz="2400" dirty="0">
                <a:latin typeface="Arial Narrow" pitchFamily="34" charset="0"/>
              </a:rPr>
              <a:t>God’s expectation is based on our capability (2 Cor. 8:12)</a:t>
            </a:r>
          </a:p>
          <a:p>
            <a:pPr marL="1371600" lvl="2" indent="-457200">
              <a:buFont typeface="+mj-lt"/>
              <a:buAutoNum type="alphaLcPeriod"/>
            </a:pPr>
            <a:r>
              <a:rPr lang="en-US" sz="2400" i="1" dirty="0">
                <a:latin typeface="Arial Narrow" pitchFamily="34" charset="0"/>
              </a:rPr>
              <a:t>Does not require more than can do (cf. 1 Cor. 10:13)</a:t>
            </a:r>
          </a:p>
          <a:p>
            <a:pPr marL="1371600" lvl="2" indent="-457200">
              <a:buFont typeface="+mj-lt"/>
              <a:buAutoNum type="alphaLcPeriod"/>
            </a:pPr>
            <a:r>
              <a:rPr lang="en-US" sz="2400" i="1" dirty="0">
                <a:latin typeface="Arial Narrow" pitchFamily="34" charset="0"/>
              </a:rPr>
              <a:t>Does require you to do what able to do! (cf. Phil. 4:13)</a:t>
            </a:r>
          </a:p>
          <a:p>
            <a:pPr marL="914400" lvl="1" indent="-457200">
              <a:buFont typeface="+mj-lt"/>
              <a:buAutoNum type="arabicPeriod"/>
            </a:pPr>
            <a:r>
              <a:rPr lang="en-US" sz="2400" dirty="0">
                <a:latin typeface="Arial Narrow" pitchFamily="34" charset="0"/>
              </a:rPr>
              <a:t>Judged </a:t>
            </a:r>
            <a:r>
              <a:rPr lang="en-US" sz="2400" b="1" dirty="0">
                <a:latin typeface="Arial Narrow" pitchFamily="34" charset="0"/>
              </a:rPr>
              <a:t>individually </a:t>
            </a:r>
            <a:r>
              <a:rPr lang="en-US" sz="2400" dirty="0">
                <a:latin typeface="Arial Narrow" pitchFamily="34" charset="0"/>
              </a:rPr>
              <a:t>&amp; </a:t>
            </a:r>
            <a:r>
              <a:rPr lang="en-US" sz="2400" b="1" dirty="0">
                <a:latin typeface="Arial Narrow" pitchFamily="34" charset="0"/>
              </a:rPr>
              <a:t>independently</a:t>
            </a:r>
            <a:r>
              <a:rPr lang="en-US" sz="2400" dirty="0">
                <a:latin typeface="Arial Narrow" pitchFamily="34" charset="0"/>
              </a:rPr>
              <a:t> – not by comparison</a:t>
            </a:r>
          </a:p>
          <a:p>
            <a:pPr marL="914400" lvl="1" indent="-457200">
              <a:buFont typeface="+mj-lt"/>
              <a:buAutoNum type="arabicPeriod"/>
            </a:pPr>
            <a:r>
              <a:rPr lang="en-US" sz="2400" dirty="0">
                <a:latin typeface="Arial Narrow" pitchFamily="34" charset="0"/>
              </a:rPr>
              <a:t>Opportunities vary</a:t>
            </a:r>
          </a:p>
          <a:p>
            <a:pPr marL="914400" lvl="1" indent="-457200">
              <a:buFont typeface="+mj-lt"/>
              <a:buAutoNum type="arabicPeriod"/>
            </a:pPr>
            <a:r>
              <a:rPr lang="en-US" sz="2400" dirty="0">
                <a:latin typeface="Arial Narrow" pitchFamily="34" charset="0"/>
              </a:rPr>
              <a:t>Avoid extremes:</a:t>
            </a:r>
          </a:p>
          <a:p>
            <a:pPr marL="1371600" lvl="2" indent="-457200">
              <a:buFont typeface="+mj-lt"/>
              <a:buAutoNum type="alphaLcPeriod"/>
            </a:pPr>
            <a:r>
              <a:rPr lang="en-US" sz="2400" i="1" dirty="0">
                <a:latin typeface="Arial Narrow" pitchFamily="34" charset="0"/>
              </a:rPr>
              <a:t>Pride – because we have 5 talents</a:t>
            </a:r>
          </a:p>
          <a:p>
            <a:pPr marL="1371600" lvl="2" indent="-457200">
              <a:buFont typeface="+mj-lt"/>
              <a:buAutoNum type="alphaLcPeriod"/>
            </a:pPr>
            <a:r>
              <a:rPr lang="en-US" sz="2400" i="1" dirty="0">
                <a:latin typeface="Arial Narrow" pitchFamily="34" charset="0"/>
              </a:rPr>
              <a:t>Discontent – because we only have 1 talent</a:t>
            </a:r>
          </a:p>
          <a:p>
            <a:pPr marL="1371600" lvl="2" indent="-457200">
              <a:buFont typeface="+mj-lt"/>
              <a:buAutoNum type="alphaLcPeriod"/>
            </a:pPr>
            <a:r>
              <a:rPr lang="en-US" sz="2400" i="1" dirty="0">
                <a:latin typeface="Arial Narrow" pitchFamily="34" charset="0"/>
              </a:rPr>
              <a:t>Some think: can’t lead or do something big – do nothing!</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 calcmode="lin" valueType="num">
                                      <p:cBhvr additive="base">
                                        <p:cTn id="7" dur="10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anim calcmode="lin" valueType="num">
                                      <p:cBhvr additive="base">
                                        <p:cTn id="13" dur="10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anim calcmode="lin" valueType="num">
                                      <p:cBhvr additive="base">
                                        <p:cTn id="19" dur="10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2192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(Lessons Learned)</a:t>
            </a:r>
          </a:p>
        </p:txBody>
      </p:sp>
      <p:sp>
        <p:nvSpPr>
          <p:cNvPr id="3" name="TextBox 2"/>
          <p:cNvSpPr txBox="1"/>
          <p:nvPr/>
        </p:nvSpPr>
        <p:spPr>
          <a:xfrm>
            <a:off x="762000" y="1413808"/>
            <a:ext cx="8077200" cy="4308872"/>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We’ve Been Given Talents</a:t>
            </a:r>
          </a:p>
          <a:p>
            <a:pPr marL="457200" indent="-457200">
              <a:buFont typeface="+mj-lt"/>
              <a:buAutoNum type="alphaUcPeriod"/>
            </a:pPr>
            <a:r>
              <a:rPr lang="en-US" sz="2400" dirty="0">
                <a:solidFill>
                  <a:srgbClr val="002060"/>
                </a:solidFill>
              </a:rPr>
              <a:t>Trust – Responsibility</a:t>
            </a:r>
          </a:p>
          <a:p>
            <a:pPr marL="457200" indent="-457200">
              <a:buFont typeface="+mj-lt"/>
              <a:buAutoNum type="alphaUcPeriod"/>
            </a:pPr>
            <a:r>
              <a:rPr lang="en-US" sz="2400" dirty="0">
                <a:solidFill>
                  <a:srgbClr val="002060"/>
                </a:solidFill>
              </a:rPr>
              <a:t>Work According to Ability</a:t>
            </a:r>
          </a:p>
          <a:p>
            <a:pPr marL="457200" indent="-457200">
              <a:buFont typeface="+mj-lt"/>
              <a:buAutoNum type="alphaUcPeriod"/>
            </a:pPr>
            <a:r>
              <a:rPr lang="en-US" sz="2400" dirty="0">
                <a:solidFill>
                  <a:srgbClr val="002060"/>
                </a:solidFill>
              </a:rPr>
              <a:t>The Sin of Neglect</a:t>
            </a:r>
            <a:endParaRPr lang="en-US" sz="2400" dirty="0"/>
          </a:p>
          <a:p>
            <a:pPr marL="914400" lvl="1" indent="-457200">
              <a:buFont typeface="+mj-lt"/>
              <a:buAutoNum type="arabicPeriod"/>
            </a:pPr>
            <a:r>
              <a:rPr lang="en-US" sz="2400" dirty="0">
                <a:latin typeface="Arial Narrow" pitchFamily="34" charset="0"/>
              </a:rPr>
              <a:t>God will not hold us accountable for what we do not have – but will hold us accountable for what we do have</a:t>
            </a:r>
          </a:p>
          <a:p>
            <a:pPr marL="914400" lvl="1" indent="-457200">
              <a:buFont typeface="+mj-lt"/>
              <a:buAutoNum type="arabicPeriod"/>
            </a:pPr>
            <a:r>
              <a:rPr lang="en-US" sz="2400" dirty="0">
                <a:latin typeface="Arial Narrow" pitchFamily="34" charset="0"/>
              </a:rPr>
              <a:t>Talent </a:t>
            </a:r>
            <a:r>
              <a:rPr lang="en-US" sz="2400" b="1" dirty="0">
                <a:latin typeface="Arial Narrow" pitchFamily="34" charset="0"/>
              </a:rPr>
              <a:t>unused</a:t>
            </a:r>
            <a:r>
              <a:rPr lang="en-US" sz="2400" dirty="0">
                <a:latin typeface="Arial Narrow" pitchFamily="34" charset="0"/>
              </a:rPr>
              <a:t> is same as if flagrantly abused!</a:t>
            </a:r>
          </a:p>
          <a:p>
            <a:pPr marL="914400" lvl="1" indent="-457200">
              <a:buFont typeface="+mj-lt"/>
              <a:buAutoNum type="arabicPeriod"/>
            </a:pPr>
            <a:r>
              <a:rPr lang="en-US" sz="2400" dirty="0">
                <a:latin typeface="Arial Narrow" pitchFamily="34" charset="0"/>
              </a:rPr>
              <a:t>Not what he </a:t>
            </a:r>
            <a:r>
              <a:rPr lang="en-US" sz="2400" b="1" dirty="0">
                <a:latin typeface="Arial Narrow" pitchFamily="34" charset="0"/>
              </a:rPr>
              <a:t>did</a:t>
            </a:r>
            <a:r>
              <a:rPr lang="en-US" sz="2400" dirty="0">
                <a:latin typeface="Arial Narrow" pitchFamily="34" charset="0"/>
              </a:rPr>
              <a:t> – it is what he </a:t>
            </a:r>
            <a:r>
              <a:rPr lang="en-US" sz="2400" b="1" dirty="0">
                <a:latin typeface="Arial Narrow" pitchFamily="34" charset="0"/>
              </a:rPr>
              <a:t>didn’t do</a:t>
            </a:r>
            <a:r>
              <a:rPr lang="en-US" sz="2400" dirty="0">
                <a:latin typeface="Arial Narrow" pitchFamily="34" charset="0"/>
              </a:rPr>
              <a:t>!</a:t>
            </a:r>
          </a:p>
          <a:p>
            <a:pPr marL="914400" lvl="1" indent="-457200">
              <a:buFont typeface="+mj-lt"/>
              <a:buAutoNum type="arabicPeriod"/>
            </a:pPr>
            <a:r>
              <a:rPr lang="en-US" sz="2400" dirty="0">
                <a:latin typeface="Arial Narrow" pitchFamily="34" charset="0"/>
              </a:rPr>
              <a:t>Many Christian lost because of neglect </a:t>
            </a:r>
          </a:p>
          <a:p>
            <a:pPr marL="914400" lvl="1" indent="-457200">
              <a:buFont typeface="+mj-lt"/>
              <a:buAutoNum type="arabicPeriod"/>
            </a:pPr>
            <a:endParaRPr lang="en-US" sz="1000" dirty="0">
              <a:latin typeface="Arial Narrow" pitchFamily="34" charset="0"/>
            </a:endParaRPr>
          </a:p>
          <a:p>
            <a:pPr marL="1371600" lvl="2" indent="-457200">
              <a:buFont typeface="+mj-lt"/>
              <a:buAutoNum type="alphaLcPeriod"/>
            </a:pPr>
            <a:r>
              <a:rPr lang="en-US" sz="2400" i="1" dirty="0">
                <a:latin typeface="Arial Narrow" pitchFamily="34" charset="0"/>
              </a:rPr>
              <a:t>Failure to act is sin (Jas. 4:17)</a:t>
            </a:r>
          </a:p>
          <a:p>
            <a:pPr marL="1371600" lvl="2" indent="-457200">
              <a:buFont typeface="+mj-lt"/>
              <a:buAutoNum type="alphaLcPeriod"/>
            </a:pPr>
            <a:r>
              <a:rPr lang="en-US" sz="2400" i="1" dirty="0">
                <a:latin typeface="Arial Narrow" pitchFamily="34" charset="0"/>
              </a:rPr>
              <a:t>In judgment will be asking “when did we…?” (Matt 25)</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1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1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1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10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additive="base">
                                        <p:cTn id="31" dur="10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10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38" dur="10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219200" y="381000"/>
            <a:ext cx="6858000" cy="762000"/>
          </a:xfrm>
          <a:prstGeom prst="bevel">
            <a:avLst/>
          </a:prstGeom>
          <a:no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(Lessons Learned)</a:t>
            </a:r>
          </a:p>
        </p:txBody>
      </p:sp>
      <p:sp>
        <p:nvSpPr>
          <p:cNvPr id="3" name="TextBox 2"/>
          <p:cNvSpPr txBox="1"/>
          <p:nvPr/>
        </p:nvSpPr>
        <p:spPr>
          <a:xfrm>
            <a:off x="762000" y="1413808"/>
            <a:ext cx="8077200" cy="3046988"/>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rPr>
              <a:t>We’ve Been Given Talents</a:t>
            </a:r>
          </a:p>
          <a:p>
            <a:pPr marL="457200" indent="-457200">
              <a:buFont typeface="+mj-lt"/>
              <a:buAutoNum type="alphaUcPeriod"/>
            </a:pPr>
            <a:r>
              <a:rPr lang="en-US" sz="2400" dirty="0">
                <a:solidFill>
                  <a:srgbClr val="002060"/>
                </a:solidFill>
              </a:rPr>
              <a:t>Trust – Responsibility</a:t>
            </a:r>
          </a:p>
          <a:p>
            <a:pPr marL="457200" indent="-457200">
              <a:buFont typeface="+mj-lt"/>
              <a:buAutoNum type="alphaUcPeriod"/>
            </a:pPr>
            <a:r>
              <a:rPr lang="en-US" sz="2400" dirty="0">
                <a:solidFill>
                  <a:srgbClr val="002060"/>
                </a:solidFill>
              </a:rPr>
              <a:t>Work According to Ability</a:t>
            </a:r>
          </a:p>
          <a:p>
            <a:pPr marL="457200" indent="-457200">
              <a:buFont typeface="+mj-lt"/>
              <a:buAutoNum type="alphaUcPeriod"/>
            </a:pPr>
            <a:r>
              <a:rPr lang="en-US" sz="2400" dirty="0">
                <a:solidFill>
                  <a:srgbClr val="002060"/>
                </a:solidFill>
              </a:rPr>
              <a:t>The Sin of Neglect</a:t>
            </a:r>
          </a:p>
          <a:p>
            <a:pPr marL="457200" indent="-457200">
              <a:buFont typeface="+mj-lt"/>
              <a:buAutoNum type="alphaUcPeriod"/>
            </a:pPr>
            <a:r>
              <a:rPr lang="en-US" sz="2400" dirty="0">
                <a:solidFill>
                  <a:srgbClr val="002060"/>
                </a:solidFill>
              </a:rPr>
              <a:t>Servant of God – Can Lose Soul</a:t>
            </a:r>
            <a:endParaRPr lang="en-US" sz="2400" dirty="0"/>
          </a:p>
          <a:p>
            <a:pPr marL="914400" lvl="1" indent="-457200">
              <a:buFont typeface="+mj-lt"/>
              <a:buAutoNum type="arabicPeriod"/>
            </a:pPr>
            <a:r>
              <a:rPr lang="en-US" sz="2400" dirty="0">
                <a:latin typeface="Arial Narrow" pitchFamily="34" charset="0"/>
              </a:rPr>
              <a:t>“Own servants” (v. 14)</a:t>
            </a:r>
          </a:p>
          <a:p>
            <a:pPr marL="914400" lvl="1" indent="-457200">
              <a:buFont typeface="+mj-lt"/>
              <a:buAutoNum type="arabicPeriod"/>
            </a:pPr>
            <a:r>
              <a:rPr lang="en-US" sz="2400" dirty="0">
                <a:latin typeface="Arial Narrow" pitchFamily="34" charset="0"/>
              </a:rPr>
              <a:t>Yet one became unprofitable – wicked (vv. 26, 30)</a:t>
            </a:r>
          </a:p>
          <a:p>
            <a:pPr marL="914400" lvl="1" indent="-457200">
              <a:buFont typeface="+mj-lt"/>
              <a:buAutoNum type="arabicPeriod"/>
            </a:pPr>
            <a:r>
              <a:rPr lang="en-US" sz="2400" dirty="0">
                <a:latin typeface="Arial Narrow" pitchFamily="34" charset="0"/>
              </a:rPr>
              <a:t>Cast into outer darkness (v. 30)</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1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additive="base">
                                        <p:cTn id="13" dur="1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additive="base">
                                        <p:cTn id="19" dur="10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bible-stories-library.com/image-files/talents_main.jp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2667000" y="1905000"/>
            <a:ext cx="3886200" cy="4436301"/>
          </a:xfrm>
          <a:prstGeom prst="rect">
            <a:avLst/>
          </a:prstGeom>
          <a:noFill/>
        </p:spPr>
      </p:pic>
      <p:sp>
        <p:nvSpPr>
          <p:cNvPr id="3" name="Rectangle 2"/>
          <p:cNvSpPr/>
          <p:nvPr/>
        </p:nvSpPr>
        <p:spPr>
          <a:xfrm>
            <a:off x="1238837" y="540603"/>
            <a:ext cx="6710491"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150" dirty="0">
                <a:ln w="11430"/>
                <a:solidFill>
                  <a:schemeClr val="accent4">
                    <a:lumMod val="50000"/>
                  </a:schemeClr>
                </a:solidFill>
                <a:effectLst>
                  <a:outerShdw blurRad="50800" dist="39000" dir="5460000" algn="tl">
                    <a:srgbClr val="000000">
                      <a:alpha val="38000"/>
                    </a:srgbClr>
                  </a:outerShdw>
                </a:effectLst>
                <a:latin typeface="Comic Sans MS" pitchFamily="66" charset="0"/>
              </a:rPr>
              <a:t>Parable of The Talents</a:t>
            </a:r>
          </a:p>
        </p:txBody>
      </p:sp>
      <p:sp>
        <p:nvSpPr>
          <p:cNvPr id="5" name="Bevel 4"/>
          <p:cNvSpPr/>
          <p:nvPr/>
        </p:nvSpPr>
        <p:spPr>
          <a:xfrm>
            <a:off x="1066800" y="23622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assage </a:t>
            </a:r>
            <a:r>
              <a:rPr lang="en-US" sz="2800" i="1" dirty="0">
                <a:solidFill>
                  <a:schemeClr val="tx1"/>
                </a:solidFill>
                <a:latin typeface="Comic Sans MS" pitchFamily="66" charset="0"/>
              </a:rPr>
              <a:t>(Context)</a:t>
            </a:r>
          </a:p>
        </p:txBody>
      </p:sp>
      <p:sp>
        <p:nvSpPr>
          <p:cNvPr id="6" name="Bevel 5"/>
          <p:cNvSpPr/>
          <p:nvPr/>
        </p:nvSpPr>
        <p:spPr>
          <a:xfrm>
            <a:off x="1066800" y="33274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Comic Sans MS" pitchFamily="66" charset="0"/>
              </a:rPr>
              <a:t>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arallel </a:t>
            </a:r>
            <a:r>
              <a:rPr lang="en-US" sz="2800" i="1" dirty="0">
                <a:solidFill>
                  <a:schemeClr val="tx1"/>
                </a:solidFill>
                <a:latin typeface="Comic Sans MS" pitchFamily="66" charset="0"/>
              </a:rPr>
              <a:t>(Pounds)</a:t>
            </a:r>
          </a:p>
        </p:txBody>
      </p:sp>
      <p:sp>
        <p:nvSpPr>
          <p:cNvPr id="7" name="Bevel 6"/>
          <p:cNvSpPr/>
          <p:nvPr/>
        </p:nvSpPr>
        <p:spPr>
          <a:xfrm>
            <a:off x="1066800" y="42926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arable </a:t>
            </a:r>
            <a:r>
              <a:rPr lang="en-US" sz="2800" i="1" dirty="0">
                <a:solidFill>
                  <a:schemeClr val="tx1"/>
                </a:solidFill>
                <a:latin typeface="Comic Sans MS" pitchFamily="66" charset="0"/>
              </a:rPr>
              <a:t>(Talents)</a:t>
            </a:r>
          </a:p>
        </p:txBody>
      </p:sp>
      <p:sp>
        <p:nvSpPr>
          <p:cNvPr id="8" name="Bevel 7"/>
          <p:cNvSpPr/>
          <p:nvPr/>
        </p:nvSpPr>
        <p:spPr>
          <a:xfrm>
            <a:off x="1066800" y="5257800"/>
            <a:ext cx="6858000" cy="762000"/>
          </a:xfrm>
          <a:prstGeom prst="bevel">
            <a:avLst/>
          </a:prstGeom>
          <a:solidFill>
            <a:schemeClr val="accent4">
              <a:lumMod val="75000"/>
            </a:schemeClr>
          </a:solidFill>
          <a:ln>
            <a:solidFill>
              <a:schemeClr val="accent4">
                <a:lumMod val="60000"/>
                <a:lumOff val="4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tx1"/>
                </a:solidFill>
                <a:latin typeface="Comic Sans MS" pitchFamily="66" charset="0"/>
              </a:rPr>
              <a:t> The </a:t>
            </a:r>
            <a:r>
              <a:rPr lang="en-US" sz="3200" b="1" dirty="0">
                <a:solidFill>
                  <a:schemeClr val="tx1"/>
                </a:solidFill>
                <a:latin typeface="Comic Sans MS" pitchFamily="66" charset="0"/>
              </a:rPr>
              <a:t>P</a:t>
            </a:r>
            <a:r>
              <a:rPr lang="en-US" sz="2800" dirty="0">
                <a:solidFill>
                  <a:schemeClr val="tx1"/>
                </a:solidFill>
                <a:latin typeface="Comic Sans MS" pitchFamily="66" charset="0"/>
              </a:rPr>
              <a:t>rinciples </a:t>
            </a:r>
            <a:r>
              <a:rPr lang="en-US" sz="2800" i="1" dirty="0">
                <a:solidFill>
                  <a:schemeClr val="tx1"/>
                </a:solidFill>
                <a:latin typeface="Comic Sans MS" pitchFamily="66" charset="0"/>
              </a:rPr>
              <a:t>(Lessons Learned)</a:t>
            </a:r>
          </a:p>
        </p:txBody>
      </p:sp>
      <p:sp>
        <p:nvSpPr>
          <p:cNvPr id="10" name="TextBox 9"/>
          <p:cNvSpPr txBox="1"/>
          <p:nvPr/>
        </p:nvSpPr>
        <p:spPr>
          <a:xfrm>
            <a:off x="3352800" y="1447800"/>
            <a:ext cx="2408032" cy="400110"/>
          </a:xfrm>
          <a:prstGeom prst="rect">
            <a:avLst/>
          </a:prstGeom>
          <a:noFill/>
        </p:spPr>
        <p:txBody>
          <a:bodyPr wrap="none" rtlCol="0">
            <a:spAutoFit/>
          </a:bodyPr>
          <a:lstStyle/>
          <a:p>
            <a:pPr algn="ctr"/>
            <a:r>
              <a:rPr lang="en-US" sz="2000" i="1" dirty="0">
                <a:latin typeface="Comic Sans MS" pitchFamily="66" charset="0"/>
              </a:rPr>
              <a:t>Matthew 25:14-30</a:t>
            </a:r>
          </a:p>
        </p:txBody>
      </p:sp>
    </p:spTree>
  </p:cSld>
  <p:clrMapOvr>
    <a:masterClrMapping/>
  </p:clrMapOvr>
  <p:transition spd="med">
    <p:zo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295400"/>
            <a:ext cx="8229600" cy="3230562"/>
          </a:xfrm>
        </p:spPr>
        <p:txBody>
          <a:bodyPr anchor="ctr"/>
          <a:lstStyle/>
          <a:p>
            <a:pPr algn="ctr"/>
            <a:r>
              <a:rPr lang="en-US" sz="7200" dirty="0">
                <a:solidFill>
                  <a:srgbClr val="C00000"/>
                </a:solidFill>
                <a:effectLst>
                  <a:outerShdw blurRad="38100" dist="38100" dir="2700000" algn="tl">
                    <a:srgbClr val="000000">
                      <a:alpha val="43137"/>
                    </a:srgbClr>
                  </a:outerShdw>
                </a:effectLst>
              </a:rPr>
              <a:t>What are you doing while you are waiting?</a:t>
            </a:r>
          </a:p>
        </p:txBody>
      </p:sp>
    </p:spTree>
  </p:cSld>
  <p:clrMapOvr>
    <a:masterClrMapping/>
  </p:clrMapOvr>
  <p:transition spd="med">
    <p:zoom/>
  </p:transition>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med">
    <p:zoom/>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2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3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4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6.xml><?xml version="1.0" encoding="utf-8"?>
<a:theme xmlns:a="http://schemas.openxmlformats.org/drawingml/2006/main" name="5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Median</Template>
  <TotalTime>4799</TotalTime>
  <Words>2508</Words>
  <Application>Microsoft Office PowerPoint</Application>
  <PresentationFormat>On-screen Show (4:3)</PresentationFormat>
  <Paragraphs>356</Paragraphs>
  <Slides>45</Slides>
  <Notes>3</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45</vt:i4>
      </vt:variant>
    </vt:vector>
  </HeadingPairs>
  <TitlesOfParts>
    <vt:vector size="61" baseType="lpstr">
      <vt:lpstr>Calibri</vt:lpstr>
      <vt:lpstr>Wingdings</vt:lpstr>
      <vt:lpstr>Arial</vt:lpstr>
      <vt:lpstr>Comic Sans MS</vt:lpstr>
      <vt:lpstr>Monotype Corsiva</vt:lpstr>
      <vt:lpstr>Arial Narrow</vt:lpstr>
      <vt:lpstr>Arial Rounded MT Bold</vt:lpstr>
      <vt:lpstr>Tw Cen MT</vt:lpstr>
      <vt:lpstr>Times New Roman</vt:lpstr>
      <vt:lpstr>Wingdings 2</vt:lpstr>
      <vt:lpstr>Median</vt:lpstr>
      <vt:lpstr>1_Median</vt:lpstr>
      <vt:lpstr>2_Median</vt:lpstr>
      <vt:lpstr>3_Median</vt:lpstr>
      <vt:lpstr>4_Median</vt:lpstr>
      <vt:lpstr>5_Median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are you doing while you are waiting?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Donnie V. Rader</cp:lastModifiedBy>
  <cp:revision>136</cp:revision>
  <cp:lastPrinted>2016-10-23T19:13:24Z</cp:lastPrinted>
  <dcterms:created xsi:type="dcterms:W3CDTF">2009-06-05T02:59:51Z</dcterms:created>
  <dcterms:modified xsi:type="dcterms:W3CDTF">2016-10-24T02:15:34Z</dcterms:modified>
</cp:coreProperties>
</file>