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696" r:id="rId3"/>
    <p:sldMasterId id="2147483708" r:id="rId4"/>
  </p:sldMasterIdLst>
  <p:notesMasterIdLst>
    <p:notesMasterId r:id="rId33"/>
  </p:notesMasterIdLst>
  <p:sldIdLst>
    <p:sldId id="257" r:id="rId5"/>
    <p:sldId id="261" r:id="rId6"/>
    <p:sldId id="260" r:id="rId7"/>
    <p:sldId id="262" r:id="rId8"/>
    <p:sldId id="264" r:id="rId9"/>
    <p:sldId id="276" r:id="rId10"/>
    <p:sldId id="277" r:id="rId11"/>
    <p:sldId id="278" r:id="rId12"/>
    <p:sldId id="279" r:id="rId13"/>
    <p:sldId id="268" r:id="rId14"/>
    <p:sldId id="272" r:id="rId15"/>
    <p:sldId id="280" r:id="rId16"/>
    <p:sldId id="281" r:id="rId17"/>
    <p:sldId id="282" r:id="rId18"/>
    <p:sldId id="285" r:id="rId19"/>
    <p:sldId id="269" r:id="rId20"/>
    <p:sldId id="273" r:id="rId21"/>
    <p:sldId id="283" r:id="rId22"/>
    <p:sldId id="286" r:id="rId23"/>
    <p:sldId id="284" r:id="rId24"/>
    <p:sldId id="270" r:id="rId25"/>
    <p:sldId id="274" r:id="rId26"/>
    <p:sldId id="287" r:id="rId27"/>
    <p:sldId id="288" r:id="rId28"/>
    <p:sldId id="289" r:id="rId29"/>
    <p:sldId id="290" r:id="rId30"/>
    <p:sldId id="291" r:id="rId31"/>
    <p:sldId id="271" r:id="rId32"/>
  </p:sldIdLst>
  <p:sldSz cx="9144000" cy="6858000" type="screen4x3"/>
  <p:notesSz cx="6858000" cy="9144000"/>
  <p:embeddedFontLst>
    <p:embeddedFont>
      <p:font typeface="Arial Narrow" panose="020B0606020202030204" pitchFamily="3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
      <p:font typeface="Comic Sans MS" panose="030F0702030302020204" pitchFamily="66" charset="0"/>
      <p:regular r:id="rId44"/>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F9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537" autoAdjust="0"/>
  </p:normalViewPr>
  <p:slideViewPr>
    <p:cSldViewPr snapToGrid="0">
      <p:cViewPr varScale="1">
        <p:scale>
          <a:sx n="66" d="100"/>
          <a:sy n="66" d="100"/>
        </p:scale>
        <p:origin x="144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B71976-A8A6-49F9-8EAB-4AE41C8CEFF8}"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E19FE-923F-4469-B4AE-E2751CF8D3B3}" type="slidenum">
              <a:rPr lang="en-US" smtClean="0"/>
              <a:t>‹#›</a:t>
            </a:fld>
            <a:endParaRPr lang="en-US"/>
          </a:p>
        </p:txBody>
      </p:sp>
    </p:spTree>
    <p:extLst>
      <p:ext uri="{BB962C8B-B14F-4D97-AF65-F5344CB8AC3E}">
        <p14:creationId xmlns:p14="http://schemas.microsoft.com/office/powerpoint/2010/main" val="137495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uh</a:t>
            </a:r>
            <a:r>
              <a:rPr lang="en-US" sz="1200" b="0" i="0" kern="1200" dirty="0" smtClean="0">
                <a:solidFill>
                  <a:schemeClr val="tx1"/>
                </a:solidFill>
                <a:effectLst/>
                <a:latin typeface="+mn-lt"/>
                <a:ea typeface="+mn-ea"/>
                <a:cs typeface="+mn-cs"/>
              </a:rPr>
              <a:t>-</a:t>
            </a:r>
            <a:r>
              <a:rPr lang="en-US" sz="1200" b="1" i="0" kern="1200" dirty="0" err="1" smtClean="0">
                <a:solidFill>
                  <a:schemeClr val="tx1"/>
                </a:solidFill>
                <a:effectLst/>
                <a:latin typeface="+mn-lt"/>
                <a:ea typeface="+mn-ea"/>
                <a:cs typeface="+mn-cs"/>
              </a:rPr>
              <a:t>lak</a:t>
            </a:r>
            <a:r>
              <a:rPr lang="en-US" sz="1200" b="0" i="0" kern="1200" dirty="0" smtClean="0">
                <a:solidFill>
                  <a:schemeClr val="tx1"/>
                </a:solidFill>
                <a:effectLst/>
                <a:latin typeface="+mn-lt"/>
                <a:ea typeface="+mn-ea"/>
                <a:cs typeface="+mn-cs"/>
              </a:rPr>
              <a:t>-</a:t>
            </a:r>
            <a:r>
              <a:rPr lang="en-US" sz="1200" b="0" i="0" kern="1200" dirty="0" err="1" smtClean="0">
                <a:solidFill>
                  <a:schemeClr val="tx1"/>
                </a:solidFill>
                <a:effectLst/>
                <a:latin typeface="+mn-lt"/>
                <a:ea typeface="+mn-ea"/>
                <a:cs typeface="+mn-cs"/>
              </a:rPr>
              <a:t>ri</a:t>
            </a:r>
            <a:r>
              <a:rPr lang="en-US" sz="1200" b="0" i="0" kern="1200" smtClean="0">
                <a:solidFill>
                  <a:schemeClr val="tx1"/>
                </a:solidFill>
                <a:effectLst/>
                <a:latin typeface="+mn-lt"/>
                <a:ea typeface="+mn-ea"/>
                <a:cs typeface="+mn-cs"/>
              </a:rPr>
              <a:t>-tee</a:t>
            </a:r>
            <a:endParaRPr lang="en-US"/>
          </a:p>
        </p:txBody>
      </p:sp>
      <p:sp>
        <p:nvSpPr>
          <p:cNvPr id="4" name="Slide Number Placeholder 3"/>
          <p:cNvSpPr>
            <a:spLocks noGrp="1"/>
          </p:cNvSpPr>
          <p:nvPr>
            <p:ph type="sldNum" sz="quarter" idx="10"/>
          </p:nvPr>
        </p:nvSpPr>
        <p:spPr/>
        <p:txBody>
          <a:bodyPr/>
          <a:lstStyle/>
          <a:p>
            <a:fld id="{80EE19FE-923F-4469-B4AE-E2751CF8D3B3}" type="slidenum">
              <a:rPr lang="en-US" smtClean="0"/>
              <a:t>27</a:t>
            </a:fld>
            <a:endParaRPr lang="en-US"/>
          </a:p>
        </p:txBody>
      </p:sp>
    </p:spTree>
    <p:extLst>
      <p:ext uri="{BB962C8B-B14F-4D97-AF65-F5344CB8AC3E}">
        <p14:creationId xmlns:p14="http://schemas.microsoft.com/office/powerpoint/2010/main" val="1360741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05527508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96343790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50733380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72914774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29000039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7324940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71190959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07402750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92108992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84202278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2780865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61413409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92326342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38610554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5254019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10921414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11020008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30023009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65140710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427703451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72641686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4423380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70338414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409984525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30165739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73062029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35653274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23209018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83111817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1886699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41933859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20366017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5317722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12871919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55909032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05738221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05822456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4BF1F4-0CDC-4889-B32B-2DE1437BF38E}"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91618360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4BF1F4-0CDC-4889-B32B-2DE1437BF38E}"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40336445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F1F4-0CDC-4889-B32B-2DE1437BF38E}"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155081714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64759322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F1F4-0CDC-4889-B32B-2DE1437BF38E}"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281229550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6065266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4BF1F4-0CDC-4889-B32B-2DE1437BF38E}"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6C138-2ABE-456E-933F-E60243785C81}" type="slidenum">
              <a:rPr lang="en-US" smtClean="0"/>
              <a:t>‹#›</a:t>
            </a:fld>
            <a:endParaRPr lang="en-US"/>
          </a:p>
        </p:txBody>
      </p:sp>
    </p:spTree>
    <p:extLst>
      <p:ext uri="{BB962C8B-B14F-4D97-AF65-F5344CB8AC3E}">
        <p14:creationId xmlns:p14="http://schemas.microsoft.com/office/powerpoint/2010/main" val="380969448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455993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52045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userDrawn="1"/>
        </p:nvSpPr>
        <p:spPr>
          <a:xfrm>
            <a:off x="609600" y="533400"/>
            <a:ext cx="7924800" cy="1173163"/>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69039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13"/>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F1F4-0CDC-4889-B32B-2DE1437BF38E}"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6C138-2ABE-456E-933F-E60243785C81}" type="slidenum">
              <a:rPr lang="en-US" smtClean="0"/>
              <a:t>‹#›</a:t>
            </a:fld>
            <a:endParaRPr lang="en-US"/>
          </a:p>
        </p:txBody>
      </p:sp>
      <p:sp>
        <p:nvSpPr>
          <p:cNvPr id="7" name="Rectangle 6"/>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userDrawn="1"/>
        </p:nvSpPr>
        <p:spPr>
          <a:xfrm>
            <a:off x="609600" y="533400"/>
            <a:ext cx="7924800" cy="5746751"/>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141719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smtClean="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endPar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endParaRP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574" y="1852426"/>
            <a:ext cx="4645024" cy="33842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20680" y="5771273"/>
            <a:ext cx="4746812" cy="523220"/>
          </a:xfrm>
          <a:prstGeom prst="rect">
            <a:avLst/>
          </a:prstGeom>
          <a:noFill/>
        </p:spPr>
        <p:txBody>
          <a:bodyPr wrap="square" rtlCol="0">
            <a:spAutoFit/>
          </a:bodyPr>
          <a:lstStyle/>
          <a:p>
            <a:pPr algn="ctr"/>
            <a:r>
              <a:rPr lang="en-US" sz="2800" b="1" dirty="0" smtClean="0">
                <a:latin typeface="Times New Roman" panose="02020603050405020304" pitchFamily="18" charset="0"/>
                <a:cs typeface="Times New Roman" panose="02020603050405020304" pitchFamily="18" charset="0"/>
              </a:rPr>
              <a:t>Luke 16:1-13</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491134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2694" y="537882"/>
            <a:ext cx="7664824" cy="5324535"/>
          </a:xfrm>
          <a:prstGeom prst="rect">
            <a:avLst/>
          </a:prstGeom>
          <a:noFill/>
        </p:spPr>
        <p:txBody>
          <a:bodyPr wrap="square" rtlCol="0">
            <a:spAutoFit/>
          </a:bodyPr>
          <a:lstStyle/>
          <a:p>
            <a:pPr algn="ctr"/>
            <a:r>
              <a:rPr lang="en-US" sz="2800" b="1" u="sng" dirty="0" smtClean="0">
                <a:latin typeface="Times New Roman" panose="02020603050405020304" pitchFamily="18" charset="0"/>
                <a:cs typeface="Times New Roman" panose="02020603050405020304" pitchFamily="18" charset="0"/>
              </a:rPr>
              <a:t>Luke 16:1-13</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 He also said to His disciples: "There was a certain rich man who had a steward, and an accusation was brought to him that this man was wasting his goods.</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 So he called him and said to him, 'What is this I hear about you? Give an account of your stewardship, for you can no longer be steward.'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3 "Then the steward said within himself, 'What shall I do? For my master is taking the stewardship away from me. I cannot dig; I am ashamed to beg.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 I have resolved what to do, that when I am put out of the stewardship, they may receive me into their houses.'</a:t>
            </a:r>
          </a:p>
        </p:txBody>
      </p:sp>
    </p:spTree>
    <p:extLst>
      <p:ext uri="{BB962C8B-B14F-4D97-AF65-F5344CB8AC3E}">
        <p14:creationId xmlns:p14="http://schemas.microsoft.com/office/powerpoint/2010/main" val="4057513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2694" y="537882"/>
            <a:ext cx="7664824" cy="5386090"/>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5 So he called every one of his master's debtors to him, and said to the first, 'How much do you owe my master?'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6 And he said, 'A hundred measures of oil.' So he said to him, 'Take your bill, and sit down quickly and write fifty.'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7 Then he said to another, 'And how much do you owe?' So he said, 'A hundred measures of wheat.' And he said to him, 'Take your bill, and write eighty.'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8 So the master commended the unjust steward because he had dealt shrewdly. For the sons of this world are more shrewd in their generation than the sons of light.</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9 And I say to you, make friends for yourselves by unrighteous mammon, that when you fail, they may receive you into an everlasting home</a:t>
            </a:r>
          </a:p>
        </p:txBody>
      </p:sp>
    </p:spTree>
    <p:extLst>
      <p:ext uri="{BB962C8B-B14F-4D97-AF65-F5344CB8AC3E}">
        <p14:creationId xmlns:p14="http://schemas.microsoft.com/office/powerpoint/2010/main" val="246183305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2694" y="537882"/>
            <a:ext cx="7664824" cy="3785652"/>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10 He who is faithful in what is least is faithful also in much; and he who is unjust in what is least is unjust also in much.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11 Therefore if you have not been faithful in the unrighteous mammon, who will commit to your trust the true riches?</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12 And if you have not been faithful in what is another man's, who will give you what is your own?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13 No servant can serve two masters; for either he will hate the one and love the other, or else he will be loyal to the one and despise the other. You cannot serve God and mammon." </a:t>
            </a:r>
          </a:p>
        </p:txBody>
      </p:sp>
    </p:spTree>
    <p:extLst>
      <p:ext uri="{BB962C8B-B14F-4D97-AF65-F5344CB8AC3E}">
        <p14:creationId xmlns:p14="http://schemas.microsoft.com/office/powerpoint/2010/main" val="38528312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1223" y="1398494"/>
            <a:ext cx="7691718" cy="2308324"/>
          </a:xfrm>
          <a:prstGeom prst="rect">
            <a:avLst/>
          </a:prstGeom>
          <a:solidFill>
            <a:srgbClr val="FFFFCC"/>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400" dirty="0" smtClean="0"/>
              <a:t>“The interpretation of this parable has occasioned more perplexity to the commentators than any other in the Gospels, with perhaps the exception of that of ‘the laborers in the vineyard.”</a:t>
            </a:r>
          </a:p>
          <a:p>
            <a:endParaRPr lang="en-US" sz="2400" dirty="0"/>
          </a:p>
          <a:p>
            <a:r>
              <a:rPr lang="en-US" sz="2400" dirty="0" smtClean="0"/>
              <a:t>- William Taylor, </a:t>
            </a:r>
            <a:r>
              <a:rPr lang="en-US" sz="2400" i="1" dirty="0" smtClean="0"/>
              <a:t>The Parables of our Savior</a:t>
            </a:r>
            <a:r>
              <a:rPr lang="en-US" sz="2400" dirty="0" smtClean="0"/>
              <a:t>,  371</a:t>
            </a:r>
            <a:endParaRPr lang="en-US" sz="2400" dirty="0"/>
          </a:p>
        </p:txBody>
      </p:sp>
    </p:spTree>
    <p:extLst>
      <p:ext uri="{BB962C8B-B14F-4D97-AF65-F5344CB8AC3E}">
        <p14:creationId xmlns:p14="http://schemas.microsoft.com/office/powerpoint/2010/main" val="102570008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936377"/>
            <a:ext cx="7691718" cy="1938992"/>
          </a:xfrm>
          <a:prstGeom prst="rect">
            <a:avLst/>
          </a:prstGeom>
          <a:solidFill>
            <a:srgbClr val="FFFFCC"/>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r>
              <a:rPr lang="en-US" sz="2400" dirty="0" smtClean="0"/>
              <a:t>“This parable, of which the difficulties are exceedingly great, has been the subject of manifold, and those the most opposite, interpretations.”</a:t>
            </a:r>
          </a:p>
          <a:p>
            <a:endParaRPr lang="en-US" sz="2400" dirty="0"/>
          </a:p>
          <a:p>
            <a:r>
              <a:rPr lang="en-US" sz="2400" dirty="0" smtClean="0"/>
              <a:t>- R. C. Trench, </a:t>
            </a:r>
            <a:r>
              <a:rPr lang="en-US" sz="2400" i="1" dirty="0" smtClean="0"/>
              <a:t>Parables of our Lord</a:t>
            </a:r>
            <a:r>
              <a:rPr lang="en-US" sz="2400" dirty="0" smtClean="0"/>
              <a:t>, 153</a:t>
            </a:r>
            <a:endParaRPr lang="en-US" sz="2400" dirty="0"/>
          </a:p>
        </p:txBody>
      </p:sp>
    </p:spTree>
    <p:extLst>
      <p:ext uri="{BB962C8B-B14F-4D97-AF65-F5344CB8AC3E}">
        <p14:creationId xmlns:p14="http://schemas.microsoft.com/office/powerpoint/2010/main" val="143576073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9447" y="147918"/>
            <a:ext cx="4894730" cy="646331"/>
          </a:xfrm>
          <a:prstGeom prst="rect">
            <a:avLst/>
          </a:prstGeom>
          <a:noFill/>
        </p:spPr>
        <p:txBody>
          <a:bodyPr wrap="square" rtlCol="0">
            <a:spAutoFit/>
          </a:bodyPr>
          <a:lstStyle/>
          <a:p>
            <a:pPr algn="ctr"/>
            <a:r>
              <a:rPr lang="en-US" sz="3600" b="1" u="sng" dirty="0" smtClean="0"/>
              <a:t>The Context</a:t>
            </a:r>
            <a:endParaRPr lang="en-US" sz="3600" b="1" u="sng" dirty="0"/>
          </a:p>
        </p:txBody>
      </p:sp>
      <p:sp>
        <p:nvSpPr>
          <p:cNvPr id="3" name="TextBox 2"/>
          <p:cNvSpPr txBox="1"/>
          <p:nvPr/>
        </p:nvSpPr>
        <p:spPr>
          <a:xfrm>
            <a:off x="2474259" y="1001806"/>
            <a:ext cx="4545106" cy="5170646"/>
          </a:xfrm>
          <a:prstGeom prst="rect">
            <a:avLst/>
          </a:prstGeom>
          <a:solidFill>
            <a:schemeClr val="bg1"/>
          </a:solidFill>
          <a:ln>
            <a:solidFill>
              <a:schemeClr val="tx1"/>
            </a:solidFill>
          </a:ln>
        </p:spPr>
        <p:txBody>
          <a:bodyPr wrap="square" rtlCol="0">
            <a:spAutoFit/>
          </a:bodyPr>
          <a:lstStyle/>
          <a:p>
            <a:r>
              <a:rPr lang="en-US" sz="1100" dirty="0" smtClean="0"/>
              <a:t>1 He also said to His disciples: "There was a certain rich man who had a steward, and an accusation was brought to him that this man was wasting his goods. </a:t>
            </a:r>
          </a:p>
          <a:p>
            <a:r>
              <a:rPr lang="en-US" sz="1100" dirty="0" smtClean="0"/>
              <a:t>2 So he called him and said to him, 'What is this I hear about you? Give an account of your stewardship, for you can no longer be steward.' </a:t>
            </a:r>
          </a:p>
          <a:p>
            <a:r>
              <a:rPr lang="en-US" sz="1100" dirty="0" smtClean="0"/>
              <a:t>3 "Then the steward said within himself, 'What shall I do? For my master is taking the stewardship away from me. I cannot dig; I am ashamed to beg. </a:t>
            </a:r>
          </a:p>
          <a:p>
            <a:r>
              <a:rPr lang="en-US" sz="1100" dirty="0" smtClean="0"/>
              <a:t>4 I have resolved what to do, that when I am put out of the stewardship, they may receive me into their houses.' </a:t>
            </a:r>
          </a:p>
          <a:p>
            <a:r>
              <a:rPr lang="en-US" sz="1100" dirty="0" smtClean="0"/>
              <a:t>5 So he called every one of his master's debtors to him, and said to the first, 'How much do you owe my master?' </a:t>
            </a:r>
          </a:p>
          <a:p>
            <a:r>
              <a:rPr lang="en-US" sz="1100" dirty="0" smtClean="0"/>
              <a:t>6 And he said, 'A hundred measures of oil.' So he said to him, 'Take your bill, and sit down quickly and write fifty.' </a:t>
            </a:r>
          </a:p>
          <a:p>
            <a:r>
              <a:rPr lang="en-US" sz="1100" dirty="0" smtClean="0"/>
              <a:t>7 Then he said to another, 'And how much do you owe?' So he said, 'A hundred measures of wheat.' And he said to him, 'Take your bill, and write eighty.' </a:t>
            </a:r>
          </a:p>
          <a:p>
            <a:r>
              <a:rPr lang="en-US" sz="1100" dirty="0" smtClean="0"/>
              <a:t>8 So the master commended the unjust steward because he had dealt shrewdly. For the sons of this world are more shrewd in their generation than the sons of light. </a:t>
            </a:r>
          </a:p>
          <a:p>
            <a:r>
              <a:rPr lang="en-US" sz="1100" dirty="0" smtClean="0"/>
              <a:t>9 And I say to you, make friends for yourselves by unrighteous mammon, that when you fail, they may receive you into an everlasting home. </a:t>
            </a:r>
          </a:p>
          <a:p>
            <a:r>
              <a:rPr lang="en-US" sz="1100" dirty="0" smtClean="0"/>
              <a:t>10 He who is faithful in what is least is faithful also in much; and he who is unjust in what is least is unjust also in much. </a:t>
            </a:r>
          </a:p>
          <a:p>
            <a:r>
              <a:rPr lang="en-US" sz="1100" dirty="0" smtClean="0"/>
              <a:t>11 Therefore if you have not been faithful in the unrighteous mammon, who will commit to your trust the true riches? </a:t>
            </a:r>
          </a:p>
          <a:p>
            <a:r>
              <a:rPr lang="en-US" sz="1100" dirty="0" smtClean="0"/>
              <a:t>12 And if you have not been faithful in what is another man's, who will give you what is your own? </a:t>
            </a:r>
          </a:p>
          <a:p>
            <a:r>
              <a:rPr lang="en-US" sz="1100" dirty="0" smtClean="0"/>
              <a:t>13 No servant can serve two masters; for either he will hate the one and love the other, or else he will be loyal to the one and despise the other. You cannot serve God and mammon." </a:t>
            </a:r>
          </a:p>
        </p:txBody>
      </p:sp>
      <p:sp>
        <p:nvSpPr>
          <p:cNvPr id="4" name="Curved Down Arrow 3"/>
          <p:cNvSpPr/>
          <p:nvPr/>
        </p:nvSpPr>
        <p:spPr>
          <a:xfrm>
            <a:off x="5748618" y="1001806"/>
            <a:ext cx="2541494" cy="82027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Curved Down Arrow 4"/>
          <p:cNvSpPr/>
          <p:nvPr/>
        </p:nvSpPr>
        <p:spPr>
          <a:xfrm flipH="1">
            <a:off x="1203512" y="1001806"/>
            <a:ext cx="2541494" cy="82027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484094" y="2029633"/>
            <a:ext cx="1990165" cy="830997"/>
          </a:xfrm>
          <a:prstGeom prst="rect">
            <a:avLst/>
          </a:prstGeom>
          <a:noFill/>
        </p:spPr>
        <p:txBody>
          <a:bodyPr wrap="square" rtlCol="0">
            <a:spAutoFit/>
          </a:bodyPr>
          <a:lstStyle/>
          <a:p>
            <a:r>
              <a:rPr lang="en-US" sz="2400" dirty="0" smtClean="0"/>
              <a:t>Self-Righteousness</a:t>
            </a:r>
            <a:endParaRPr lang="en-US" sz="2400" dirty="0"/>
          </a:p>
        </p:txBody>
      </p:sp>
      <p:sp>
        <p:nvSpPr>
          <p:cNvPr id="7" name="TextBox 6"/>
          <p:cNvSpPr txBox="1"/>
          <p:nvPr/>
        </p:nvSpPr>
        <p:spPr>
          <a:xfrm>
            <a:off x="7073153" y="2029633"/>
            <a:ext cx="2070847" cy="461665"/>
          </a:xfrm>
          <a:prstGeom prst="rect">
            <a:avLst/>
          </a:prstGeom>
          <a:noFill/>
        </p:spPr>
        <p:txBody>
          <a:bodyPr wrap="square" rtlCol="0">
            <a:spAutoFit/>
          </a:bodyPr>
          <a:lstStyle/>
          <a:p>
            <a:r>
              <a:rPr lang="en-US" sz="2400" dirty="0" smtClean="0"/>
              <a:t>Covetousness</a:t>
            </a:r>
            <a:endParaRPr lang="en-US" sz="2400" dirty="0"/>
          </a:p>
        </p:txBody>
      </p:sp>
      <p:sp>
        <p:nvSpPr>
          <p:cNvPr id="8" name="TextBox 7"/>
          <p:cNvSpPr txBox="1"/>
          <p:nvPr/>
        </p:nvSpPr>
        <p:spPr>
          <a:xfrm>
            <a:off x="500904" y="2860630"/>
            <a:ext cx="1627094" cy="461665"/>
          </a:xfrm>
          <a:prstGeom prst="rect">
            <a:avLst/>
          </a:prstGeom>
          <a:noFill/>
        </p:spPr>
        <p:txBody>
          <a:bodyPr wrap="square" rtlCol="0">
            <a:spAutoFit/>
          </a:bodyPr>
          <a:lstStyle/>
          <a:p>
            <a:r>
              <a:rPr lang="en-US" sz="2400" dirty="0" smtClean="0">
                <a:solidFill>
                  <a:srgbClr val="C00000"/>
                </a:solidFill>
              </a:rPr>
              <a:t>Luke 15:1-2</a:t>
            </a:r>
            <a:endParaRPr lang="en-US" sz="2400" dirty="0">
              <a:solidFill>
                <a:srgbClr val="C00000"/>
              </a:solidFill>
            </a:endParaRPr>
          </a:p>
        </p:txBody>
      </p:sp>
      <p:sp>
        <p:nvSpPr>
          <p:cNvPr id="9" name="TextBox 8"/>
          <p:cNvSpPr txBox="1"/>
          <p:nvPr/>
        </p:nvSpPr>
        <p:spPr>
          <a:xfrm>
            <a:off x="7194177" y="2468022"/>
            <a:ext cx="1627094" cy="461665"/>
          </a:xfrm>
          <a:prstGeom prst="rect">
            <a:avLst/>
          </a:prstGeom>
          <a:noFill/>
        </p:spPr>
        <p:txBody>
          <a:bodyPr wrap="square" rtlCol="0">
            <a:spAutoFit/>
          </a:bodyPr>
          <a:lstStyle/>
          <a:p>
            <a:r>
              <a:rPr lang="en-US" sz="2400" dirty="0" smtClean="0">
                <a:solidFill>
                  <a:srgbClr val="C00000"/>
                </a:solidFill>
              </a:rPr>
              <a:t>Luke 16:14</a:t>
            </a:r>
            <a:endParaRPr lang="en-US" sz="2400" dirty="0">
              <a:solidFill>
                <a:srgbClr val="C00000"/>
              </a:solidFill>
            </a:endParaRPr>
          </a:p>
        </p:txBody>
      </p:sp>
    </p:spTree>
    <p:extLst>
      <p:ext uri="{BB962C8B-B14F-4D97-AF65-F5344CB8AC3E}">
        <p14:creationId xmlns:p14="http://schemas.microsoft.com/office/powerpoint/2010/main" val="369102031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9447" y="147918"/>
            <a:ext cx="4894730" cy="646331"/>
          </a:xfrm>
          <a:prstGeom prst="rect">
            <a:avLst/>
          </a:prstGeom>
          <a:noFill/>
        </p:spPr>
        <p:txBody>
          <a:bodyPr wrap="square" rtlCol="0">
            <a:spAutoFit/>
          </a:bodyPr>
          <a:lstStyle/>
          <a:p>
            <a:pPr algn="ctr"/>
            <a:r>
              <a:rPr lang="en-US" sz="3600" b="1" u="sng" dirty="0" smtClean="0"/>
              <a:t>Who is Addressed?</a:t>
            </a:r>
            <a:endParaRPr lang="en-US" sz="3600" b="1" u="sng" dirty="0"/>
          </a:p>
        </p:txBody>
      </p:sp>
      <p:sp>
        <p:nvSpPr>
          <p:cNvPr id="3" name="TextBox 2"/>
          <p:cNvSpPr txBox="1"/>
          <p:nvPr/>
        </p:nvSpPr>
        <p:spPr>
          <a:xfrm>
            <a:off x="1290917" y="1600201"/>
            <a:ext cx="6723529" cy="1569660"/>
          </a:xfrm>
          <a:prstGeom prst="rect">
            <a:avLst/>
          </a:prstGeom>
          <a:noFill/>
        </p:spPr>
        <p:txBody>
          <a:bodyPr wrap="square" rtlCol="0">
            <a:spAutoFit/>
          </a:bodyPr>
          <a:lstStyle/>
          <a:p>
            <a:pPr marL="285750" indent="-285750">
              <a:buFont typeface="Wingdings" panose="05000000000000000000" pitchFamily="2" charset="2"/>
              <a:buChar char="ü"/>
            </a:pPr>
            <a:r>
              <a:rPr lang="en-US" sz="3200" dirty="0" smtClean="0"/>
              <a:t>Spoke to his </a:t>
            </a:r>
            <a:r>
              <a:rPr lang="en-US" sz="3200" b="1" dirty="0" smtClean="0"/>
              <a:t>disciples</a:t>
            </a:r>
            <a:r>
              <a:rPr lang="en-US" sz="3200" dirty="0" smtClean="0"/>
              <a:t> (</a:t>
            </a:r>
            <a:r>
              <a:rPr lang="en-US" sz="3200" dirty="0" err="1" smtClean="0"/>
              <a:t>v.</a:t>
            </a:r>
            <a:r>
              <a:rPr lang="en-US" sz="3200" dirty="0" smtClean="0"/>
              <a:t> 1)</a:t>
            </a:r>
          </a:p>
          <a:p>
            <a:pPr marL="285750" indent="-285750">
              <a:buFont typeface="Wingdings" panose="05000000000000000000" pitchFamily="2" charset="2"/>
              <a:buChar char="ü"/>
            </a:pPr>
            <a:endParaRPr lang="en-US" sz="3200" dirty="0" smtClean="0"/>
          </a:p>
          <a:p>
            <a:pPr marL="285750" indent="-285750">
              <a:buFont typeface="Wingdings" panose="05000000000000000000" pitchFamily="2" charset="2"/>
              <a:buChar char="ü"/>
            </a:pPr>
            <a:r>
              <a:rPr lang="en-US" sz="3200" dirty="0" smtClean="0"/>
              <a:t>In the hearing of the </a:t>
            </a:r>
            <a:r>
              <a:rPr lang="en-US" sz="3200" b="1" dirty="0" smtClean="0"/>
              <a:t>Pharisees</a:t>
            </a:r>
            <a:r>
              <a:rPr lang="en-US" sz="3200" dirty="0" smtClean="0"/>
              <a:t> (</a:t>
            </a:r>
            <a:r>
              <a:rPr lang="en-US" sz="3200" dirty="0" err="1" smtClean="0"/>
              <a:t>v.</a:t>
            </a:r>
            <a:r>
              <a:rPr lang="en-US" sz="3200" dirty="0" smtClean="0"/>
              <a:t> 14)</a:t>
            </a:r>
            <a:endParaRPr lang="en-US" sz="3200" dirty="0"/>
          </a:p>
        </p:txBody>
      </p:sp>
    </p:spTree>
    <p:extLst>
      <p:ext uri="{BB962C8B-B14F-4D97-AF65-F5344CB8AC3E}">
        <p14:creationId xmlns:p14="http://schemas.microsoft.com/office/powerpoint/2010/main" val="349549688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9447" y="147918"/>
            <a:ext cx="4894730" cy="646331"/>
          </a:xfrm>
          <a:prstGeom prst="rect">
            <a:avLst/>
          </a:prstGeom>
          <a:noFill/>
        </p:spPr>
        <p:txBody>
          <a:bodyPr wrap="square" rtlCol="0">
            <a:spAutoFit/>
          </a:bodyPr>
          <a:lstStyle/>
          <a:p>
            <a:pPr algn="ctr"/>
            <a:r>
              <a:rPr lang="en-US" sz="3600" b="1" u="sng" dirty="0" smtClean="0"/>
              <a:t>What is the Point?</a:t>
            </a:r>
            <a:endParaRPr lang="en-US" sz="3600" b="1" u="sng" dirty="0"/>
          </a:p>
        </p:txBody>
      </p:sp>
      <p:sp>
        <p:nvSpPr>
          <p:cNvPr id="3" name="TextBox 2"/>
          <p:cNvSpPr txBox="1"/>
          <p:nvPr/>
        </p:nvSpPr>
        <p:spPr>
          <a:xfrm>
            <a:off x="746312" y="1075764"/>
            <a:ext cx="8001000" cy="372409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Exposes covetousness – yet a lesson for God’s people</a:t>
            </a:r>
          </a:p>
          <a:p>
            <a:pPr marL="285750" indent="-285750">
              <a:buFont typeface="Arial" panose="020B0604020202020204" pitchFamily="34" charset="0"/>
              <a:buChar char="•"/>
            </a:pPr>
            <a:endParaRPr lang="en-US" sz="1000" dirty="0" smtClean="0"/>
          </a:p>
          <a:p>
            <a:pPr marL="285750" indent="-285750">
              <a:buFont typeface="Arial" panose="020B0604020202020204" pitchFamily="34" charset="0"/>
              <a:buChar char="•"/>
            </a:pPr>
            <a:r>
              <a:rPr lang="en-US" sz="2400" dirty="0" smtClean="0"/>
              <a:t>“…the design of our Lord evidently being, to teach these believers in self-righteous respectability that there</a:t>
            </a:r>
            <a:r>
              <a:rPr lang="en-US" sz="2400" dirty="0"/>
              <a:t> </a:t>
            </a:r>
            <a:r>
              <a:rPr lang="en-US" sz="2400" dirty="0" smtClean="0"/>
              <a:t>are other ways of misusing the portion which God has given us, than by riotous living…” (Taylor, 372)</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400" dirty="0" smtClean="0"/>
              <a:t>To encourage </a:t>
            </a:r>
            <a:r>
              <a:rPr lang="en-US" sz="2400" b="1" dirty="0" smtClean="0"/>
              <a:t>prudence</a:t>
            </a:r>
            <a:r>
              <a:rPr lang="en-US" sz="2400" dirty="0" smtClean="0"/>
              <a:t> –</a:t>
            </a:r>
          </a:p>
          <a:p>
            <a:pPr marL="800100" lvl="1" indent="-342900">
              <a:buFont typeface="Wingdings" panose="05000000000000000000" pitchFamily="2" charset="2"/>
              <a:buChar char="ü"/>
            </a:pPr>
            <a:r>
              <a:rPr lang="en-US" sz="2400" i="1" dirty="0" smtClean="0"/>
              <a:t>In spiritual matters among the people of God</a:t>
            </a:r>
          </a:p>
          <a:p>
            <a:pPr marL="800100" lvl="1" indent="-342900">
              <a:buFont typeface="Wingdings" panose="05000000000000000000" pitchFamily="2" charset="2"/>
              <a:buChar char="ü"/>
            </a:pPr>
            <a:r>
              <a:rPr lang="en-US" sz="2400" i="1" dirty="0" smtClean="0"/>
              <a:t>Like we see in the worldly minded in their pursuit of material goals</a:t>
            </a:r>
            <a:endParaRPr lang="en-US" sz="2400" i="1" dirty="0"/>
          </a:p>
        </p:txBody>
      </p:sp>
    </p:spTree>
    <p:extLst>
      <p:ext uri="{BB962C8B-B14F-4D97-AF65-F5344CB8AC3E}">
        <p14:creationId xmlns:p14="http://schemas.microsoft.com/office/powerpoint/2010/main" val="268233323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smtClean="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endPar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endParaRP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smtClean="0">
                <a:latin typeface="Times New Roman" panose="02020603050405020304" pitchFamily="18" charset="0"/>
                <a:cs typeface="Times New Roman" panose="02020603050405020304" pitchFamily="18" charset="0"/>
              </a:rPr>
              <a:t>Luke 16:1-13</a:t>
            </a:r>
            <a:endParaRPr lang="en-US" sz="28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406175" y="1418931"/>
            <a:ext cx="6806234" cy="831446"/>
          </a:xfrm>
          <a:prstGeom prst="rect">
            <a:avLst/>
          </a:prstGeom>
          <a:noFill/>
        </p:spPr>
        <p:txBody>
          <a:bodyPr wrap="square" rtlCol="0">
            <a:spAutoFit/>
          </a:bodyPr>
          <a:lstStyle/>
          <a:p>
            <a:pPr marL="514350" indent="-514350">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endParaRPr lang="en-US" sz="3600" u="sng" dirty="0">
              <a:latin typeface="Comic Sans MS" panose="030F0702030302020204" pitchFamily="66" charset="0"/>
            </a:endParaRPr>
          </a:p>
        </p:txBody>
      </p:sp>
    </p:spTree>
    <p:extLst>
      <p:ext uri="{BB962C8B-B14F-4D97-AF65-F5344CB8AC3E}">
        <p14:creationId xmlns:p14="http://schemas.microsoft.com/office/powerpoint/2010/main" val="144960643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923330"/>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4585871"/>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A rich man calls his steward into account </a:t>
            </a:r>
            <a:r>
              <a:rPr lang="en-US" sz="2800" dirty="0" smtClean="0">
                <a:latin typeface="Arial Narrow" panose="020B0606020202030204" pitchFamily="34" charset="0"/>
              </a:rPr>
              <a:t>(vv. 1-2)</a:t>
            </a:r>
          </a:p>
          <a:p>
            <a:pPr marL="971550" lvl="1" indent="-514350">
              <a:buFont typeface="+mj-lt"/>
              <a:buAutoNum type="arabicPeriod"/>
            </a:pPr>
            <a:r>
              <a:rPr lang="en-US" sz="2400" i="1" dirty="0" smtClean="0">
                <a:latin typeface="Arial Narrow" panose="020B0606020202030204" pitchFamily="34" charset="0"/>
              </a:rPr>
              <a:t>Steward: manager (NIV) – oversee business affairs of another</a:t>
            </a:r>
          </a:p>
          <a:p>
            <a:pPr marL="1428750" lvl="2" indent="-514350">
              <a:buFont typeface="+mj-lt"/>
              <a:buAutoNum type="alphaLcPeriod"/>
            </a:pPr>
            <a:r>
              <a:rPr lang="en-US" sz="2400" dirty="0" smtClean="0">
                <a:latin typeface="Arial Narrow" panose="020B0606020202030204" pitchFamily="34" charset="0"/>
              </a:rPr>
              <a:t>Eliezer – Abraham’s steward (Gen.15:2; 24:1-2)</a:t>
            </a:r>
          </a:p>
          <a:p>
            <a:pPr marL="1428750" lvl="2" indent="-514350">
              <a:buFont typeface="+mj-lt"/>
              <a:buAutoNum type="alphaLcPeriod"/>
            </a:pPr>
            <a:r>
              <a:rPr lang="en-US" sz="2400" dirty="0" smtClean="0">
                <a:latin typeface="Arial Narrow" panose="020B0606020202030204" pitchFamily="34" charset="0"/>
              </a:rPr>
              <a:t>Joseph – Potiphar’s steward (Gen. 39:4)</a:t>
            </a:r>
          </a:p>
          <a:p>
            <a:pPr marL="1428750" lvl="2" indent="-514350">
              <a:buFont typeface="+mj-lt"/>
              <a:buAutoNum type="alphaLcPeriod"/>
            </a:pPr>
            <a:r>
              <a:rPr lang="en-US" sz="2400" dirty="0" smtClean="0">
                <a:latin typeface="Arial Narrow" panose="020B0606020202030204" pitchFamily="34" charset="0"/>
              </a:rPr>
              <a:t>We all are stewards of all God has given us</a:t>
            </a:r>
          </a:p>
          <a:p>
            <a:pPr marL="971550" lvl="1" indent="-514350">
              <a:buFont typeface="+mj-lt"/>
              <a:buAutoNum type="arabicPeriod"/>
            </a:pPr>
            <a:r>
              <a:rPr lang="en-US" sz="2400" i="1" dirty="0" smtClean="0">
                <a:latin typeface="Arial Narrow" panose="020B0606020202030204" pitchFamily="34" charset="0"/>
              </a:rPr>
              <a:t>Accused of wasting rich man’s goods</a:t>
            </a:r>
          </a:p>
          <a:p>
            <a:pPr marL="1428750" lvl="2" indent="-514350">
              <a:buFont typeface="+mj-lt"/>
              <a:buAutoNum type="alphaLcPeriod"/>
            </a:pPr>
            <a:r>
              <a:rPr lang="en-US" sz="2400" dirty="0" smtClean="0">
                <a:latin typeface="Arial Narrow" panose="020B0606020202030204" pitchFamily="34" charset="0"/>
              </a:rPr>
              <a:t>Expect this to require giving up-to-date books</a:t>
            </a:r>
          </a:p>
          <a:p>
            <a:pPr marL="1428750" lvl="2" indent="-514350">
              <a:buFont typeface="+mj-lt"/>
              <a:buAutoNum type="alphaLcPeriod"/>
            </a:pPr>
            <a:r>
              <a:rPr lang="en-US" sz="2400" dirty="0" smtClean="0">
                <a:latin typeface="Arial Narrow" panose="020B0606020202030204" pitchFamily="34" charset="0"/>
              </a:rPr>
              <a:t>Called into account  - then fired!</a:t>
            </a:r>
          </a:p>
          <a:p>
            <a:pPr marL="1428750" lvl="2" indent="-514350">
              <a:buFont typeface="+mj-lt"/>
              <a:buAutoNum type="alphaLcPeriod"/>
            </a:pPr>
            <a:r>
              <a:rPr lang="en-US" sz="2400" dirty="0" smtClean="0">
                <a:latin typeface="Arial Narrow" panose="020B0606020202030204" pitchFamily="34" charset="0"/>
              </a:rPr>
              <a:t>His subsequent actions – shows must be true</a:t>
            </a:r>
          </a:p>
          <a:p>
            <a:pPr marL="1428750" lvl="2" indent="-514350">
              <a:buFont typeface="+mj-lt"/>
              <a:buAutoNum type="alphaLcPeriod"/>
            </a:pPr>
            <a:r>
              <a:rPr lang="en-US" sz="2400" dirty="0" smtClean="0">
                <a:latin typeface="Arial Narrow" panose="020B0606020202030204" pitchFamily="34" charset="0"/>
              </a:rPr>
              <a:t>Exactly what – not told – but had acted in his own interest &amp; not his masters</a:t>
            </a:r>
          </a:p>
        </p:txBody>
      </p:sp>
    </p:spTree>
    <p:extLst>
      <p:ext uri="{BB962C8B-B14F-4D97-AF65-F5344CB8AC3E}">
        <p14:creationId xmlns:p14="http://schemas.microsoft.com/office/powerpoint/2010/main" val="144850029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831446"/>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3693319"/>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A rich man calls his steward into account </a:t>
            </a:r>
            <a:r>
              <a:rPr lang="en-US" sz="2800" dirty="0" smtClean="0">
                <a:latin typeface="Arial Narrow" panose="020B0606020202030204" pitchFamily="34" charset="0"/>
              </a:rPr>
              <a:t>(vv. 1-2)</a:t>
            </a:r>
          </a:p>
          <a:p>
            <a:pPr marL="514350" indent="-514350">
              <a:buFont typeface="+mj-lt"/>
              <a:buAutoNum type="alphaUcPeriod"/>
            </a:pPr>
            <a:endParaRPr lang="en-US" sz="1000" dirty="0" smtClean="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Steward’s plan to take care of himself </a:t>
            </a:r>
            <a:r>
              <a:rPr lang="en-US" sz="2800" dirty="0" smtClean="0">
                <a:latin typeface="Arial Narrow" panose="020B0606020202030204" pitchFamily="34" charset="0"/>
              </a:rPr>
              <a:t>(vv. 3-7)</a:t>
            </a:r>
          </a:p>
          <a:p>
            <a:pPr marL="971550" lvl="1" indent="-514350">
              <a:buFont typeface="+mj-lt"/>
              <a:buAutoNum type="arabicPeriod"/>
            </a:pPr>
            <a:r>
              <a:rPr lang="en-US" sz="2400" i="1" dirty="0" smtClean="0">
                <a:latin typeface="Arial Narrow" panose="020B0606020202030204" pitchFamily="34" charset="0"/>
              </a:rPr>
              <a:t>Devises a plan for his future (vv. 3-4)</a:t>
            </a:r>
          </a:p>
          <a:p>
            <a:pPr marL="1428750" lvl="2" indent="-514350">
              <a:buFont typeface="+mj-lt"/>
              <a:buAutoNum type="alphaLcPeriod"/>
            </a:pPr>
            <a:r>
              <a:rPr lang="en-US" sz="2400" dirty="0" smtClean="0">
                <a:latin typeface="Arial Narrow" panose="020B0606020202030204" pitchFamily="34" charset="0"/>
              </a:rPr>
              <a:t>Still has a position of power – not removed yet</a:t>
            </a:r>
          </a:p>
          <a:p>
            <a:pPr marL="1428750" lvl="2" indent="-514350">
              <a:buFont typeface="+mj-lt"/>
              <a:buAutoNum type="alphaLcPeriod"/>
            </a:pPr>
            <a:r>
              <a:rPr lang="en-US" sz="2400" dirty="0" smtClean="0">
                <a:latin typeface="Arial Narrow" panose="020B0606020202030204" pitchFamily="34" charset="0"/>
              </a:rPr>
              <a:t>Can’t dig (not able) – “not strong enough” (NASB, NIV)</a:t>
            </a:r>
          </a:p>
          <a:p>
            <a:pPr marL="1428750" lvl="2" indent="-514350">
              <a:buFont typeface="+mj-lt"/>
              <a:buAutoNum type="alphaLcPeriod"/>
            </a:pPr>
            <a:r>
              <a:rPr lang="en-US" sz="2400" dirty="0" smtClean="0">
                <a:latin typeface="Arial Narrow" panose="020B0606020202030204" pitchFamily="34" charset="0"/>
              </a:rPr>
              <a:t>Ashamed to beg (too proud) – he is “management” – not going to do manual labor!</a:t>
            </a:r>
          </a:p>
          <a:p>
            <a:pPr marL="1428750" lvl="2" indent="-514350">
              <a:buFont typeface="+mj-lt"/>
              <a:buAutoNum type="alphaLcPeriod"/>
            </a:pPr>
            <a:r>
              <a:rPr lang="en-US" sz="2400" dirty="0" smtClean="0">
                <a:latin typeface="Arial Narrow" panose="020B0606020202030204" pitchFamily="34" charset="0"/>
              </a:rPr>
              <a:t>Concentrates on his future</a:t>
            </a:r>
          </a:p>
          <a:p>
            <a:pPr marL="1428750" lvl="2" indent="-514350">
              <a:buFont typeface="+mj-lt"/>
              <a:buAutoNum type="alphaLcPeriod"/>
            </a:pPr>
            <a:r>
              <a:rPr lang="en-US" sz="2400" dirty="0" smtClean="0">
                <a:latin typeface="Arial Narrow" panose="020B0606020202030204" pitchFamily="34" charset="0"/>
              </a:rPr>
              <a:t>Something has to be done – and quickly!!</a:t>
            </a:r>
            <a:endParaRPr lang="en-US" sz="2400" dirty="0">
              <a:latin typeface="Arial Narrow" panose="020B0606020202030204" pitchFamily="34" charset="0"/>
            </a:endParaRPr>
          </a:p>
        </p:txBody>
      </p:sp>
    </p:spTree>
    <p:extLst>
      <p:ext uri="{BB962C8B-B14F-4D97-AF65-F5344CB8AC3E}">
        <p14:creationId xmlns:p14="http://schemas.microsoft.com/office/powerpoint/2010/main" val="246155853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831446"/>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4062651"/>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A rich man calls his steward into account </a:t>
            </a:r>
            <a:r>
              <a:rPr lang="en-US" sz="2800" dirty="0" smtClean="0">
                <a:latin typeface="Arial Narrow" panose="020B0606020202030204" pitchFamily="34" charset="0"/>
              </a:rPr>
              <a:t>(vv. 1-2)</a:t>
            </a:r>
          </a:p>
          <a:p>
            <a:pPr marL="514350" indent="-514350">
              <a:buFont typeface="+mj-lt"/>
              <a:buAutoNum type="alphaUcPeriod"/>
            </a:pPr>
            <a:endParaRPr lang="en-US" sz="1000" dirty="0" smtClean="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Steward’s plan to take care of himself </a:t>
            </a:r>
            <a:r>
              <a:rPr lang="en-US" sz="2800" dirty="0" smtClean="0">
                <a:latin typeface="Arial Narrow" panose="020B0606020202030204" pitchFamily="34" charset="0"/>
              </a:rPr>
              <a:t>(vv. 3-7)</a:t>
            </a:r>
          </a:p>
          <a:p>
            <a:pPr marL="971550" lvl="1" indent="-514350">
              <a:buFont typeface="+mj-lt"/>
              <a:buAutoNum type="arabicPeriod"/>
            </a:pPr>
            <a:r>
              <a:rPr lang="en-US" sz="2400" i="1" dirty="0" smtClean="0">
                <a:latin typeface="Arial Narrow" panose="020B0606020202030204" pitchFamily="34" charset="0"/>
              </a:rPr>
              <a:t>Devises a plan for his future (vv. 3-4)</a:t>
            </a:r>
          </a:p>
          <a:p>
            <a:pPr marL="971550" lvl="1" indent="-514350">
              <a:buFont typeface="+mj-lt"/>
              <a:buAutoNum type="arabicPeriod"/>
            </a:pPr>
            <a:r>
              <a:rPr lang="en-US" sz="2400" i="1" dirty="0" smtClean="0">
                <a:latin typeface="Arial Narrow" panose="020B0606020202030204" pitchFamily="34" charset="0"/>
              </a:rPr>
              <a:t>Reduces the bills of the debtors (vv. 5-7)</a:t>
            </a:r>
          </a:p>
          <a:p>
            <a:pPr marL="1428750" lvl="2" indent="-514350">
              <a:buFont typeface="+mj-lt"/>
              <a:buAutoNum type="alphaLcPeriod"/>
            </a:pPr>
            <a:r>
              <a:rPr lang="en-US" sz="2400" dirty="0" smtClean="0">
                <a:latin typeface="Arial Narrow" panose="020B0606020202030204" pitchFamily="34" charset="0"/>
              </a:rPr>
              <a:t>These may be merchants who have accepted oil &amp; wheat on consignment</a:t>
            </a:r>
          </a:p>
          <a:p>
            <a:pPr marL="1428750" lvl="2" indent="-514350">
              <a:buFont typeface="+mj-lt"/>
              <a:buAutoNum type="alphaLcPeriod"/>
            </a:pPr>
            <a:r>
              <a:rPr lang="en-US" sz="2400" dirty="0" smtClean="0">
                <a:latin typeface="Arial Narrow" panose="020B0606020202030204" pitchFamily="34" charset="0"/>
              </a:rPr>
              <a:t>Has the debtor to write in own handwriting so realize and be thankful for how great a favor was done</a:t>
            </a:r>
          </a:p>
          <a:p>
            <a:pPr marL="1428750" lvl="2" indent="-514350">
              <a:buFont typeface="+mj-lt"/>
              <a:buAutoNum type="alphaLcPeriod"/>
            </a:pPr>
            <a:r>
              <a:rPr lang="en-US" sz="2400" dirty="0" smtClean="0">
                <a:latin typeface="Arial Narrow" panose="020B0606020202030204" pitchFamily="34" charset="0"/>
              </a:rPr>
              <a:t>First debtor (800 gallons of oil) – cut his debt by 50%</a:t>
            </a:r>
          </a:p>
          <a:p>
            <a:pPr marL="1428750" lvl="2" indent="-514350">
              <a:buFont typeface="+mj-lt"/>
              <a:buAutoNum type="alphaLcPeriod"/>
            </a:pPr>
            <a:r>
              <a:rPr lang="en-US" sz="2400" dirty="0" smtClean="0">
                <a:latin typeface="Arial Narrow" panose="020B0606020202030204" pitchFamily="34" charset="0"/>
              </a:rPr>
              <a:t>Second debtor (1000 bushels of wheat) cut his by 20%</a:t>
            </a:r>
            <a:endParaRPr lang="en-US" sz="2400" dirty="0">
              <a:latin typeface="Arial Narrow" panose="020B0606020202030204" pitchFamily="34" charset="0"/>
            </a:endParaRPr>
          </a:p>
        </p:txBody>
      </p:sp>
      <p:sp>
        <p:nvSpPr>
          <p:cNvPr id="4" name="Oval 3"/>
          <p:cNvSpPr/>
          <p:nvPr/>
        </p:nvSpPr>
        <p:spPr>
          <a:xfrm>
            <a:off x="1411941" y="5931792"/>
            <a:ext cx="6683188" cy="751396"/>
          </a:xfrm>
          <a:prstGeom prst="ellipse">
            <a:avLst/>
          </a:prstGeom>
          <a:solidFill>
            <a:schemeClr val="accent4">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bg1"/>
                </a:solidFill>
                <a:effectLst>
                  <a:outerShdw blurRad="38100" dist="38100" dir="2700000" algn="tl">
                    <a:srgbClr val="000000">
                      <a:alpha val="43137"/>
                    </a:srgbClr>
                  </a:outerShdw>
                </a:effectLst>
              </a:rPr>
              <a:t>His Focus Was On Himself!</a:t>
            </a:r>
            <a:endParaRPr lang="en-US" sz="2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4958098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outVertical)">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446" y="612107"/>
            <a:ext cx="6806234" cy="831446"/>
          </a:xfrm>
          <a:prstGeom prst="rect">
            <a:avLst/>
          </a:prstGeom>
          <a:noFill/>
        </p:spPr>
        <p:txBody>
          <a:bodyPr wrap="square" rtlCol="0">
            <a:spAutoFit/>
          </a:bodyPr>
          <a:lstStyle/>
          <a:p>
            <a:pPr marL="514350" indent="-514350" algn="ctr">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endParaRPr lang="en-US" sz="3600" u="sng" dirty="0">
              <a:latin typeface="Comic Sans MS" panose="030F0702030302020204" pitchFamily="66" charset="0"/>
            </a:endParaRPr>
          </a:p>
        </p:txBody>
      </p:sp>
      <p:sp>
        <p:nvSpPr>
          <p:cNvPr id="3" name="TextBox 2"/>
          <p:cNvSpPr txBox="1"/>
          <p:nvPr/>
        </p:nvSpPr>
        <p:spPr>
          <a:xfrm>
            <a:off x="639692" y="1869141"/>
            <a:ext cx="7845402" cy="4893647"/>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A rich man calls his steward into account </a:t>
            </a:r>
            <a:r>
              <a:rPr lang="en-US" sz="2800" dirty="0" smtClean="0">
                <a:latin typeface="Arial Narrow" panose="020B0606020202030204" pitchFamily="34" charset="0"/>
              </a:rPr>
              <a:t>(vv. 1-2)</a:t>
            </a:r>
          </a:p>
          <a:p>
            <a:pPr marL="514350" indent="-514350">
              <a:buFont typeface="+mj-lt"/>
              <a:buAutoNum type="alphaUcPeriod"/>
            </a:pPr>
            <a:endParaRPr lang="en-US" sz="1000" dirty="0" smtClean="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Steward’s plan to take care of himself </a:t>
            </a:r>
            <a:r>
              <a:rPr lang="en-US" sz="2800" dirty="0" smtClean="0">
                <a:latin typeface="Arial Narrow" panose="020B0606020202030204" pitchFamily="34" charset="0"/>
              </a:rPr>
              <a:t>(vv. 3-7)</a:t>
            </a:r>
          </a:p>
          <a:p>
            <a:pPr marL="971550" lvl="1" indent="-514350">
              <a:buFont typeface="+mj-lt"/>
              <a:buAutoNum type="arabicPeriod"/>
            </a:pPr>
            <a:endParaRPr lang="en-US" sz="1000" i="1" dirty="0" smtClean="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Commended for his shrewdness </a:t>
            </a:r>
            <a:r>
              <a:rPr lang="en-US" sz="2800" dirty="0" smtClean="0">
                <a:latin typeface="Arial Narrow" panose="020B0606020202030204" pitchFamily="34" charset="0"/>
              </a:rPr>
              <a:t>(</a:t>
            </a:r>
            <a:r>
              <a:rPr lang="en-US" sz="2800" dirty="0" err="1" smtClean="0">
                <a:latin typeface="Arial Narrow" panose="020B0606020202030204" pitchFamily="34" charset="0"/>
              </a:rPr>
              <a:t>v.</a:t>
            </a:r>
            <a:r>
              <a:rPr lang="en-US" sz="2800" dirty="0" smtClean="0">
                <a:latin typeface="Arial Narrow" panose="020B0606020202030204" pitchFamily="34" charset="0"/>
              </a:rPr>
              <a:t> 8)</a:t>
            </a:r>
          </a:p>
          <a:p>
            <a:pPr marL="971550" lvl="1" indent="-514350">
              <a:buFont typeface="+mj-lt"/>
              <a:buAutoNum type="arabicPeriod"/>
            </a:pPr>
            <a:r>
              <a:rPr lang="en-US" sz="2400" i="1" dirty="0" smtClean="0">
                <a:latin typeface="Arial Narrow" panose="020B0606020202030204" pitchFamily="34" charset="0"/>
              </a:rPr>
              <a:t>Not commended for his dishonesty (he was fired!)</a:t>
            </a:r>
          </a:p>
          <a:p>
            <a:pPr marL="971550" lvl="1" indent="-514350">
              <a:buFont typeface="+mj-lt"/>
              <a:buAutoNum type="arabicPeriod"/>
            </a:pPr>
            <a:r>
              <a:rPr lang="en-US" sz="2400" i="1" dirty="0" smtClean="0">
                <a:latin typeface="Arial Narrow" panose="020B0606020202030204" pitchFamily="34" charset="0"/>
              </a:rPr>
              <a:t>For prudence, foresight, diligence, focus, wisdom…</a:t>
            </a:r>
          </a:p>
          <a:p>
            <a:pPr marL="971550" lvl="1" indent="-514350">
              <a:buFont typeface="+mj-lt"/>
              <a:buAutoNum type="arabicPeriod"/>
            </a:pPr>
            <a:r>
              <a:rPr lang="en-US" sz="2400" i="1" dirty="0" smtClean="0">
                <a:latin typeface="Arial Narrow" panose="020B0606020202030204" pitchFamily="34" charset="0"/>
              </a:rPr>
              <a:t>Two effects: </a:t>
            </a:r>
          </a:p>
          <a:p>
            <a:pPr marL="1428750" lvl="2" indent="-514350">
              <a:buFont typeface="Arial" panose="020B0604020202020204" pitchFamily="34" charset="0"/>
              <a:buChar char="•"/>
            </a:pPr>
            <a:r>
              <a:rPr lang="en-US" sz="2000" dirty="0" smtClean="0">
                <a:latin typeface="Arial Narrow" panose="020B0606020202030204" pitchFamily="34" charset="0"/>
              </a:rPr>
              <a:t>Debtor grateful and helps him when he needs it</a:t>
            </a:r>
          </a:p>
          <a:p>
            <a:pPr marL="1428750" lvl="2" indent="-514350">
              <a:buFont typeface="Arial" panose="020B0604020202020204" pitchFamily="34" charset="0"/>
              <a:buChar char="•"/>
            </a:pPr>
            <a:r>
              <a:rPr lang="en-US" sz="2000" dirty="0" smtClean="0">
                <a:latin typeface="Arial Narrow" panose="020B0606020202030204" pitchFamily="34" charset="0"/>
              </a:rPr>
              <a:t>If doesn’t – can be blackmailed (for altering the bill in own hand)</a:t>
            </a:r>
          </a:p>
          <a:p>
            <a:pPr marL="971550" lvl="1" indent="-514350">
              <a:buFont typeface="+mj-lt"/>
              <a:buAutoNum type="arabicPeriod"/>
            </a:pPr>
            <a:r>
              <a:rPr lang="en-US" sz="2400" i="1" dirty="0" smtClean="0">
                <a:latin typeface="Arial Narrow" panose="020B0606020202030204" pitchFamily="34" charset="0"/>
              </a:rPr>
              <a:t>Preparing for his own future – wise in taking care of self</a:t>
            </a:r>
          </a:p>
          <a:p>
            <a:pPr marL="971550" lvl="1" indent="-514350">
              <a:buFont typeface="+mj-lt"/>
              <a:buAutoNum type="arabicPeriod"/>
            </a:pPr>
            <a:r>
              <a:rPr lang="en-US" sz="2400" i="1" dirty="0" smtClean="0">
                <a:latin typeface="Arial Narrow" panose="020B0606020202030204" pitchFamily="34" charset="0"/>
              </a:rPr>
              <a:t>Point: </a:t>
            </a:r>
            <a:r>
              <a:rPr lang="en-US" sz="2400" i="1" dirty="0" smtClean="0">
                <a:solidFill>
                  <a:srgbClr val="C00000"/>
                </a:solidFill>
                <a:effectLst>
                  <a:outerShdw blurRad="38100" dist="38100" dir="2700000" algn="tl">
                    <a:srgbClr val="000000">
                      <a:alpha val="43137"/>
                    </a:srgbClr>
                  </a:outerShdw>
                </a:effectLst>
                <a:latin typeface="Arial Narrow" panose="020B0606020202030204" pitchFamily="34" charset="0"/>
              </a:rPr>
              <a:t>world uses better judgment – more clever and shrewd in accomplishing their goal than God’s people in theirs!</a:t>
            </a:r>
          </a:p>
          <a:p>
            <a:pPr marL="971550" lvl="1" indent="-514350">
              <a:buFont typeface="+mj-lt"/>
              <a:buAutoNum type="arabicPeriod"/>
            </a:pPr>
            <a:endParaRPr lang="en-US" sz="2400" i="1" dirty="0">
              <a:latin typeface="Arial Narrow" panose="020B0606020202030204" pitchFamily="34" charset="0"/>
            </a:endParaRPr>
          </a:p>
        </p:txBody>
      </p:sp>
    </p:spTree>
    <p:extLst>
      <p:ext uri="{BB962C8B-B14F-4D97-AF65-F5344CB8AC3E}">
        <p14:creationId xmlns:p14="http://schemas.microsoft.com/office/powerpoint/2010/main" val="416721303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3306" y="1882588"/>
            <a:ext cx="6360459" cy="3416320"/>
          </a:xfrm>
          <a:prstGeom prst="rect">
            <a:avLst/>
          </a:prstGeom>
          <a:solidFill>
            <a:schemeClr val="bg1"/>
          </a:solidFill>
          <a:ln>
            <a:solidFill>
              <a:schemeClr val="tx1"/>
            </a:solidFill>
          </a:ln>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“So the master commended the unjust steward because he had dealt shrewdly. </a:t>
            </a:r>
            <a:r>
              <a:rPr lang="en-US" sz="3600" u="sng" dirty="0" smtClean="0">
                <a:latin typeface="Times New Roman" panose="02020603050405020304" pitchFamily="18" charset="0"/>
                <a:cs typeface="Times New Roman" panose="02020603050405020304" pitchFamily="18" charset="0"/>
              </a:rPr>
              <a:t>For the sons of this world are more shrewd in their generation than the sons of light.</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630705" y="564776"/>
            <a:ext cx="1859805" cy="769441"/>
          </a:xfrm>
          <a:prstGeom prst="rect">
            <a:avLst/>
          </a:prstGeom>
          <a:noFill/>
        </p:spPr>
        <p:txBody>
          <a:bodyPr wrap="none" rtlCol="0">
            <a:spAutoFit/>
          </a:bodyPr>
          <a:lstStyle/>
          <a:p>
            <a:r>
              <a:rPr lang="en-US" sz="4400" dirty="0" smtClean="0">
                <a:latin typeface="Times New Roman" panose="02020603050405020304" pitchFamily="18" charset="0"/>
                <a:cs typeface="Times New Roman" panose="02020603050405020304" pitchFamily="18" charset="0"/>
              </a:rPr>
              <a:t>Verse 8</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863100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smtClean="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endPar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endParaRP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smtClean="0">
                <a:latin typeface="Times New Roman" panose="02020603050405020304" pitchFamily="18" charset="0"/>
                <a:cs typeface="Times New Roman" panose="02020603050405020304" pitchFamily="18" charset="0"/>
              </a:rPr>
              <a:t>Luke 16:1-13</a:t>
            </a:r>
            <a:endParaRPr lang="en-US" sz="28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406175" y="1418931"/>
            <a:ext cx="6806234" cy="1754326"/>
          </a:xfrm>
          <a:prstGeom prst="rect">
            <a:avLst/>
          </a:prstGeom>
          <a:noFill/>
        </p:spPr>
        <p:txBody>
          <a:bodyPr wrap="square" rtlCol="0">
            <a:spAutoFit/>
          </a:bodyPr>
          <a:lstStyle/>
          <a:p>
            <a:pPr marL="514350" indent="-514350">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p>
          <a:p>
            <a:pPr marL="514350" indent="-514350">
              <a:lnSpc>
                <a:spcPct val="150000"/>
              </a:lnSpc>
              <a:buFont typeface="+mj-lt"/>
              <a:buAutoNum type="romanUcPeriod"/>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endParaRPr lang="en-US" sz="3600" u="sng" dirty="0">
              <a:latin typeface="Comic Sans MS" panose="030F0702030302020204" pitchFamily="66" charset="0"/>
            </a:endParaRPr>
          </a:p>
        </p:txBody>
      </p:sp>
    </p:spTree>
    <p:extLst>
      <p:ext uri="{BB962C8B-B14F-4D97-AF65-F5344CB8AC3E}">
        <p14:creationId xmlns:p14="http://schemas.microsoft.com/office/powerpoint/2010/main" val="97388685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845402" cy="3847207"/>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Use material blessings to receive eternal </a:t>
            </a:r>
            <a:r>
              <a:rPr lang="en-US" sz="2800" dirty="0" smtClean="0">
                <a:latin typeface="Arial Narrow" panose="020B0606020202030204" pitchFamily="34" charset="0"/>
              </a:rPr>
              <a:t>(</a:t>
            </a:r>
            <a:r>
              <a:rPr lang="en-US" sz="2800" dirty="0" err="1" smtClean="0">
                <a:latin typeface="Arial Narrow" panose="020B0606020202030204" pitchFamily="34" charset="0"/>
              </a:rPr>
              <a:t>v.</a:t>
            </a:r>
            <a:r>
              <a:rPr lang="en-US" sz="2800" dirty="0" smtClean="0">
                <a:latin typeface="Arial Narrow" panose="020B0606020202030204" pitchFamily="34" charset="0"/>
              </a:rPr>
              <a:t> 9)</a:t>
            </a:r>
          </a:p>
          <a:p>
            <a:pPr marL="971550" lvl="1" indent="-514350">
              <a:buFont typeface="+mj-lt"/>
              <a:buAutoNum type="arabicPeriod"/>
            </a:pPr>
            <a:r>
              <a:rPr lang="en-US" sz="2400" i="1" dirty="0" smtClean="0">
                <a:latin typeface="Arial Narrow" panose="020B0606020202030204" pitchFamily="34" charset="0"/>
              </a:rPr>
              <a:t>Unrighteous mammon</a:t>
            </a:r>
          </a:p>
          <a:p>
            <a:pPr marL="1428750" lvl="2" indent="-514350">
              <a:buFont typeface="+mj-lt"/>
              <a:buAutoNum type="alphaLcPeriod"/>
            </a:pPr>
            <a:r>
              <a:rPr lang="en-US" sz="2400" dirty="0" smtClean="0">
                <a:latin typeface="Arial Narrow" panose="020B0606020202030204" pitchFamily="34" charset="0"/>
              </a:rPr>
              <a:t>Is money – riches – possessions</a:t>
            </a:r>
            <a:endParaRPr lang="en-US" sz="2400" dirty="0">
              <a:latin typeface="Arial Narrow" panose="020B0606020202030204" pitchFamily="34" charset="0"/>
            </a:endParaRPr>
          </a:p>
          <a:p>
            <a:pPr marL="1428750" lvl="2" indent="-514350">
              <a:buFont typeface="+mj-lt"/>
              <a:buAutoNum type="alphaLcPeriod"/>
            </a:pPr>
            <a:r>
              <a:rPr lang="en-US" sz="2400" dirty="0" smtClean="0">
                <a:latin typeface="Arial Narrow" panose="020B0606020202030204" pitchFamily="34" charset="0"/>
              </a:rPr>
              <a:t>“Unrighteous” in contrast to “true riches” (</a:t>
            </a:r>
            <a:r>
              <a:rPr lang="en-US" sz="2400" dirty="0" err="1" smtClean="0">
                <a:latin typeface="Arial Narrow" panose="020B0606020202030204" pitchFamily="34" charset="0"/>
              </a:rPr>
              <a:t>v.</a:t>
            </a:r>
            <a:r>
              <a:rPr lang="en-US" sz="2400" dirty="0" smtClean="0">
                <a:latin typeface="Arial Narrow" panose="020B0606020202030204" pitchFamily="34" charset="0"/>
              </a:rPr>
              <a:t> 11)</a:t>
            </a:r>
          </a:p>
          <a:p>
            <a:pPr marL="971550" lvl="1" indent="-514350">
              <a:buFont typeface="+mj-lt"/>
              <a:buAutoNum type="arabicPeriod"/>
            </a:pPr>
            <a:r>
              <a:rPr lang="en-US" sz="2400" i="1" dirty="0" smtClean="0">
                <a:latin typeface="Arial Narrow" panose="020B0606020202030204" pitchFamily="34" charset="0"/>
              </a:rPr>
              <a:t>Make friends</a:t>
            </a:r>
          </a:p>
          <a:p>
            <a:pPr marL="1428750" lvl="2" indent="-514350">
              <a:buFont typeface="+mj-lt"/>
              <a:buAutoNum type="alphaLcPeriod"/>
            </a:pPr>
            <a:r>
              <a:rPr lang="en-US" sz="2400" dirty="0" smtClean="0">
                <a:latin typeface="Arial Narrow" panose="020B0606020202030204" pitchFamily="34" charset="0"/>
              </a:rPr>
              <a:t>As steward did – use it wisely to reach goal</a:t>
            </a:r>
          </a:p>
          <a:p>
            <a:pPr marL="1428750" lvl="2" indent="-514350">
              <a:buFont typeface="+mj-lt"/>
              <a:buAutoNum type="alphaLcPeriod"/>
            </a:pPr>
            <a:r>
              <a:rPr lang="en-US" sz="2400" dirty="0" smtClean="0">
                <a:latin typeface="Arial Narrow" panose="020B0606020202030204" pitchFamily="34" charset="0"/>
              </a:rPr>
              <a:t>Equal to: receiving everlasting habitation</a:t>
            </a:r>
          </a:p>
          <a:p>
            <a:pPr marL="971550" lvl="1" indent="-514350">
              <a:buFont typeface="+mj-lt"/>
              <a:buAutoNum type="arabicPeriod"/>
            </a:pPr>
            <a:r>
              <a:rPr lang="en-US" sz="2400" i="1" dirty="0" smtClean="0">
                <a:latin typeface="Arial Narrow" panose="020B0606020202030204" pitchFamily="34" charset="0"/>
              </a:rPr>
              <a:t>Knowing it will fail – end – stewardship will soon be over</a:t>
            </a:r>
          </a:p>
          <a:p>
            <a:pPr marL="971550" lvl="1" indent="-514350">
              <a:buFont typeface="+mj-lt"/>
              <a:buAutoNum type="arabicPeriod"/>
            </a:pPr>
            <a:r>
              <a:rPr lang="en-US" sz="2400" i="1" dirty="0" smtClean="0">
                <a:latin typeface="Arial Narrow" panose="020B0606020202030204" pitchFamily="34" charset="0"/>
              </a:rPr>
              <a:t>“Jesus implores us to use our earthly goods in view of eternity and our eternal spiritual dwelling” (Caldwell)</a:t>
            </a:r>
          </a:p>
        </p:txBody>
      </p:sp>
    </p:spTree>
    <p:extLst>
      <p:ext uri="{BB962C8B-B14F-4D97-AF65-F5344CB8AC3E}">
        <p14:creationId xmlns:p14="http://schemas.microsoft.com/office/powerpoint/2010/main" val="62933775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845402" cy="1477328"/>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Use material blessings to receive eternal </a:t>
            </a:r>
            <a:r>
              <a:rPr lang="en-US" sz="2800" dirty="0" smtClean="0">
                <a:latin typeface="Arial Narrow" panose="020B0606020202030204" pitchFamily="34" charset="0"/>
              </a:rPr>
              <a:t>(</a:t>
            </a:r>
            <a:r>
              <a:rPr lang="en-US" sz="2800" dirty="0" err="1" smtClean="0">
                <a:latin typeface="Arial Narrow" panose="020B0606020202030204" pitchFamily="34" charset="0"/>
              </a:rPr>
              <a:t>v.</a:t>
            </a:r>
            <a:r>
              <a:rPr lang="en-US" sz="2800" dirty="0" smtClean="0">
                <a:latin typeface="Arial Narrow" panose="020B0606020202030204" pitchFamily="34" charset="0"/>
              </a:rPr>
              <a:t> 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Stewardship</a:t>
            </a:r>
            <a:r>
              <a:rPr lang="en-US" sz="2800" dirty="0" smtClean="0">
                <a:latin typeface="Arial Narrow" panose="020B0606020202030204" pitchFamily="34" charset="0"/>
              </a:rPr>
              <a:t> (vv. 10-12)</a:t>
            </a:r>
          </a:p>
          <a:p>
            <a:pPr marL="971550" lvl="1" indent="-514350">
              <a:buFont typeface="+mj-lt"/>
              <a:buAutoNum type="arabicPeriod"/>
            </a:pPr>
            <a:r>
              <a:rPr lang="en-US" sz="2400" i="1" dirty="0" smtClean="0">
                <a:latin typeface="Arial Narrow" panose="020B0606020202030204" pitchFamily="34" charset="0"/>
              </a:rPr>
              <a:t>Must be a good steward of little to be trusted with more</a:t>
            </a:r>
          </a:p>
        </p:txBody>
      </p:sp>
      <p:sp>
        <p:nvSpPr>
          <p:cNvPr id="4" name="TextBox 3"/>
          <p:cNvSpPr txBox="1"/>
          <p:nvPr/>
        </p:nvSpPr>
        <p:spPr>
          <a:xfrm>
            <a:off x="551329" y="3450806"/>
            <a:ext cx="7987553" cy="2616101"/>
          </a:xfrm>
          <a:prstGeom prst="rect">
            <a:avLst/>
          </a:prstGeom>
          <a:solidFill>
            <a:schemeClr val="bg1"/>
          </a:solidFill>
          <a:ln>
            <a:solidFill>
              <a:schemeClr val="accent4">
                <a:lumMod val="50000"/>
              </a:schemeClr>
            </a:solidFill>
          </a:ln>
        </p:spPr>
        <p:txBody>
          <a:bodyPr wrap="square" rtlCol="0">
            <a:spAutoFit/>
          </a:bodyPr>
          <a:lstStyle/>
          <a:p>
            <a:r>
              <a:rPr lang="en-US" sz="2400" dirty="0" smtClean="0">
                <a:latin typeface="Arial Narrow" panose="020B0606020202030204" pitchFamily="34" charset="0"/>
              </a:rPr>
              <a:t>“You may allege that you have too little of this world’s goods to be much concerned with the truth which I have now announced; but that is a mistake, for fidelity does not depend upon the amount entrusted to you, but on the use to which that amount, however small, is put by you; and that, again, depends on your sense of responsibility as a steward of God.”</a:t>
            </a:r>
            <a:endParaRPr lang="en-US" sz="2400" dirty="0">
              <a:latin typeface="Arial Narrow" panose="020B0606020202030204" pitchFamily="34" charset="0"/>
            </a:endParaRPr>
          </a:p>
          <a:p>
            <a:pPr algn="r"/>
            <a:r>
              <a:rPr lang="en-US" sz="2000" dirty="0" smtClean="0">
                <a:latin typeface="Arial Narrow" panose="020B0606020202030204" pitchFamily="34" charset="0"/>
              </a:rPr>
              <a:t>William Taylor, </a:t>
            </a:r>
            <a:r>
              <a:rPr lang="en-US" sz="2000" i="1" dirty="0" smtClean="0">
                <a:latin typeface="Arial Narrow" panose="020B0606020202030204" pitchFamily="34" charset="0"/>
              </a:rPr>
              <a:t>Parables of Our Savior</a:t>
            </a:r>
            <a:r>
              <a:rPr lang="en-US" sz="2000" dirty="0" smtClean="0">
                <a:latin typeface="Arial Narrow" panose="020B0606020202030204" pitchFamily="34" charset="0"/>
              </a:rPr>
              <a:t>, 383-384</a:t>
            </a:r>
            <a:endParaRPr lang="en-US" sz="2400" dirty="0">
              <a:latin typeface="Arial Narrow" panose="020B0606020202030204" pitchFamily="34" charset="0"/>
            </a:endParaRPr>
          </a:p>
        </p:txBody>
      </p:sp>
    </p:spTree>
    <p:extLst>
      <p:ext uri="{BB962C8B-B14F-4D97-AF65-F5344CB8AC3E}">
        <p14:creationId xmlns:p14="http://schemas.microsoft.com/office/powerpoint/2010/main" val="4128741280"/>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845402" cy="1846659"/>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Use material blessings to receive eternal </a:t>
            </a:r>
            <a:r>
              <a:rPr lang="en-US" sz="2800" dirty="0" smtClean="0">
                <a:latin typeface="Arial Narrow" panose="020B0606020202030204" pitchFamily="34" charset="0"/>
              </a:rPr>
              <a:t>(</a:t>
            </a:r>
            <a:r>
              <a:rPr lang="en-US" sz="2800" dirty="0" err="1" smtClean="0">
                <a:latin typeface="Arial Narrow" panose="020B0606020202030204" pitchFamily="34" charset="0"/>
              </a:rPr>
              <a:t>v.</a:t>
            </a:r>
            <a:r>
              <a:rPr lang="en-US" sz="2800" dirty="0" smtClean="0">
                <a:latin typeface="Arial Narrow" panose="020B0606020202030204" pitchFamily="34" charset="0"/>
              </a:rPr>
              <a:t> 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Stewardship</a:t>
            </a:r>
            <a:r>
              <a:rPr lang="en-US" sz="2800" dirty="0" smtClean="0">
                <a:latin typeface="Arial Narrow" panose="020B0606020202030204" pitchFamily="34" charset="0"/>
              </a:rPr>
              <a:t> (vv. 10-12)</a:t>
            </a:r>
          </a:p>
          <a:p>
            <a:pPr marL="971550" lvl="1" indent="-514350">
              <a:buFont typeface="+mj-lt"/>
              <a:buAutoNum type="arabicPeriod"/>
            </a:pPr>
            <a:r>
              <a:rPr lang="en-US" sz="2400" i="1" dirty="0" smtClean="0">
                <a:latin typeface="Arial Narrow" panose="020B0606020202030204" pitchFamily="34" charset="0"/>
              </a:rPr>
              <a:t>Must be a good steward of little to be trusted with more</a:t>
            </a:r>
          </a:p>
          <a:p>
            <a:pPr marL="971550" lvl="1" indent="-514350">
              <a:buFont typeface="+mj-lt"/>
              <a:buAutoNum type="arabicPeriod"/>
            </a:pPr>
            <a:r>
              <a:rPr lang="en-US" sz="2400" i="1" dirty="0" smtClean="0">
                <a:latin typeface="Arial Narrow" panose="020B0606020202030204" pitchFamily="34" charset="0"/>
              </a:rPr>
              <a:t>Must be a good steward of material to be blessed eternally</a:t>
            </a:r>
          </a:p>
        </p:txBody>
      </p:sp>
      <p:sp>
        <p:nvSpPr>
          <p:cNvPr id="5" name="TextBox 4"/>
          <p:cNvSpPr txBox="1"/>
          <p:nvPr/>
        </p:nvSpPr>
        <p:spPr>
          <a:xfrm>
            <a:off x="639692" y="4002135"/>
            <a:ext cx="7987553" cy="1938992"/>
          </a:xfrm>
          <a:prstGeom prst="rect">
            <a:avLst/>
          </a:prstGeom>
          <a:solidFill>
            <a:schemeClr val="bg1"/>
          </a:solidFill>
          <a:ln>
            <a:solidFill>
              <a:schemeClr val="accent4">
                <a:lumMod val="50000"/>
              </a:schemeClr>
            </a:solidFill>
          </a:ln>
        </p:spPr>
        <p:txBody>
          <a:bodyPr wrap="square" rtlCol="0">
            <a:spAutoFit/>
          </a:bodyPr>
          <a:lstStyle/>
          <a:p>
            <a:r>
              <a:rPr lang="en-US" sz="2400" dirty="0" smtClean="0">
                <a:latin typeface="Arial Narrow" panose="020B0606020202030204" pitchFamily="34" charset="0"/>
              </a:rPr>
              <a:t>“The stewardship of material possessions is a training ground for the stewardship of that which is truly important, the spiritual, called by Jesus in verse 11, ‘true riches.’”</a:t>
            </a:r>
          </a:p>
          <a:p>
            <a:endParaRPr lang="en-US" sz="2400" dirty="0">
              <a:latin typeface="Arial Narrow" panose="020B0606020202030204" pitchFamily="34" charset="0"/>
            </a:endParaRPr>
          </a:p>
          <a:p>
            <a:pPr algn="r"/>
            <a:r>
              <a:rPr lang="en-US" sz="2000" dirty="0" smtClean="0">
                <a:latin typeface="Arial Narrow" panose="020B0606020202030204" pitchFamily="34" charset="0"/>
              </a:rPr>
              <a:t>Greg </a:t>
            </a:r>
            <a:r>
              <a:rPr lang="en-US" sz="2000" dirty="0" err="1" smtClean="0">
                <a:latin typeface="Arial Narrow" panose="020B0606020202030204" pitchFamily="34" charset="0"/>
              </a:rPr>
              <a:t>Litmer</a:t>
            </a:r>
            <a:r>
              <a:rPr lang="en-US" sz="2000" dirty="0" smtClean="0">
                <a:latin typeface="Arial Narrow" panose="020B0606020202030204" pitchFamily="34" charset="0"/>
              </a:rPr>
              <a:t>, </a:t>
            </a:r>
            <a:r>
              <a:rPr lang="en-US" sz="2000" i="1" dirty="0" smtClean="0">
                <a:latin typeface="Arial Narrow" panose="020B0606020202030204" pitchFamily="34" charset="0"/>
              </a:rPr>
              <a:t>Jesus</a:t>
            </a:r>
            <a:r>
              <a:rPr lang="en-US" sz="2000" dirty="0" smtClean="0">
                <a:latin typeface="Arial Narrow" panose="020B0606020202030204" pitchFamily="34" charset="0"/>
              </a:rPr>
              <a:t>, p. 176</a:t>
            </a:r>
            <a:endParaRPr lang="en-US" sz="2000" dirty="0">
              <a:latin typeface="Arial Narrow" panose="020B0606020202030204" pitchFamily="34" charset="0"/>
            </a:endParaRPr>
          </a:p>
        </p:txBody>
      </p:sp>
    </p:spTree>
    <p:extLst>
      <p:ext uri="{BB962C8B-B14F-4D97-AF65-F5344CB8AC3E}">
        <p14:creationId xmlns:p14="http://schemas.microsoft.com/office/powerpoint/2010/main" val="150646462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2763" y="558319"/>
            <a:ext cx="6806234" cy="923330"/>
          </a:xfrm>
          <a:prstGeom prst="rect">
            <a:avLst/>
          </a:prstGeom>
          <a:noFill/>
        </p:spPr>
        <p:txBody>
          <a:bodyPr wrap="square" rtlCol="0">
            <a:spAutoFit/>
          </a:bodyPr>
          <a:lstStyle/>
          <a:p>
            <a:pPr marL="857250" indent="-857250" algn="ctr">
              <a:lnSpc>
                <a:spcPct val="150000"/>
              </a:lnSpc>
              <a:buFont typeface="+mj-lt"/>
              <a:buAutoNum type="romanUcPeriod" startAt="2"/>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endParaRPr lang="en-US" sz="3600" u="sng" dirty="0">
              <a:latin typeface="Comic Sans MS" panose="030F0702030302020204" pitchFamily="66" charset="0"/>
            </a:endParaRPr>
          </a:p>
        </p:txBody>
      </p:sp>
      <p:sp>
        <p:nvSpPr>
          <p:cNvPr id="3" name="TextBox 2"/>
          <p:cNvSpPr txBox="1"/>
          <p:nvPr/>
        </p:nvSpPr>
        <p:spPr>
          <a:xfrm>
            <a:off x="639692" y="1869141"/>
            <a:ext cx="7926084" cy="4278094"/>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Use material blessings to receive eternal </a:t>
            </a:r>
            <a:r>
              <a:rPr lang="en-US" sz="2800" dirty="0" smtClean="0">
                <a:latin typeface="Arial Narrow" panose="020B0606020202030204" pitchFamily="34" charset="0"/>
              </a:rPr>
              <a:t>(</a:t>
            </a:r>
            <a:r>
              <a:rPr lang="en-US" sz="2800" dirty="0" err="1" smtClean="0">
                <a:latin typeface="Arial Narrow" panose="020B0606020202030204" pitchFamily="34" charset="0"/>
              </a:rPr>
              <a:t>v.</a:t>
            </a:r>
            <a:r>
              <a:rPr lang="en-US" sz="2800" dirty="0" smtClean="0">
                <a:latin typeface="Arial Narrow" panose="020B0606020202030204" pitchFamily="34" charset="0"/>
              </a:rPr>
              <a:t> 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Stewardship</a:t>
            </a:r>
            <a:r>
              <a:rPr lang="en-US" sz="2800" dirty="0" smtClean="0">
                <a:latin typeface="Arial Narrow" panose="020B0606020202030204" pitchFamily="34" charset="0"/>
              </a:rPr>
              <a:t> (vv. 10-12)</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b="1" dirty="0" smtClean="0">
                <a:latin typeface="Arial Narrow" panose="020B0606020202030204" pitchFamily="34" charset="0"/>
              </a:rPr>
              <a:t>Priority </a:t>
            </a:r>
            <a:r>
              <a:rPr lang="en-US" sz="2800" dirty="0" smtClean="0">
                <a:latin typeface="Arial Narrow" panose="020B0606020202030204" pitchFamily="34" charset="0"/>
              </a:rPr>
              <a:t>(</a:t>
            </a:r>
            <a:r>
              <a:rPr lang="en-US" sz="2800" dirty="0" err="1" smtClean="0">
                <a:latin typeface="Arial Narrow" panose="020B0606020202030204" pitchFamily="34" charset="0"/>
              </a:rPr>
              <a:t>v.</a:t>
            </a:r>
            <a:r>
              <a:rPr lang="en-US" sz="2800" dirty="0" smtClean="0">
                <a:latin typeface="Arial Narrow" panose="020B0606020202030204" pitchFamily="34" charset="0"/>
              </a:rPr>
              <a:t> 13)</a:t>
            </a:r>
          </a:p>
          <a:p>
            <a:pPr marL="971550" lvl="1" indent="-514350">
              <a:buFont typeface="+mj-lt"/>
              <a:buAutoNum type="arabicPeriod"/>
            </a:pPr>
            <a:r>
              <a:rPr lang="en-US" sz="2400" i="1" dirty="0" smtClean="0">
                <a:latin typeface="Arial Narrow" panose="020B0606020202030204" pitchFamily="34" charset="0"/>
              </a:rPr>
              <a:t>Real motive that inspires fidelity is love</a:t>
            </a:r>
          </a:p>
          <a:p>
            <a:pPr marL="971550" lvl="1" indent="-514350">
              <a:buFont typeface="+mj-lt"/>
              <a:buAutoNum type="arabicPeriod"/>
            </a:pPr>
            <a:r>
              <a:rPr lang="en-US" sz="2400" i="1" dirty="0" smtClean="0">
                <a:latin typeface="Arial Narrow" panose="020B0606020202030204" pitchFamily="34" charset="0"/>
              </a:rPr>
              <a:t>Must decide which master we serve (like two bosses – on two jobs)</a:t>
            </a:r>
          </a:p>
          <a:p>
            <a:pPr marL="971550" lvl="1" indent="-514350">
              <a:buFont typeface="+mj-lt"/>
              <a:buAutoNum type="arabicPeriod"/>
            </a:pPr>
            <a:r>
              <a:rPr lang="en-US" sz="2400" i="1" dirty="0" smtClean="0">
                <a:latin typeface="Arial Narrow" panose="020B0606020202030204" pitchFamily="34" charset="0"/>
              </a:rPr>
              <a:t>At the heart of proper use of material – is getting priority straight!</a:t>
            </a:r>
          </a:p>
          <a:p>
            <a:pPr marL="971550" lvl="1" indent="-514350">
              <a:buFont typeface="+mj-lt"/>
              <a:buAutoNum type="arabicPeriod"/>
            </a:pPr>
            <a:r>
              <a:rPr lang="en-US" sz="2400" i="1" dirty="0" smtClean="0">
                <a:latin typeface="Arial Narrow" panose="020B0606020202030204" pitchFamily="34" charset="0"/>
              </a:rPr>
              <a:t>When serving mammon – success depends on what we gain</a:t>
            </a:r>
          </a:p>
          <a:p>
            <a:pPr marL="971550" lvl="1" indent="-514350">
              <a:buFont typeface="+mj-lt"/>
              <a:buAutoNum type="arabicPeriod"/>
            </a:pPr>
            <a:r>
              <a:rPr lang="en-US" sz="2400" i="1" dirty="0" smtClean="0">
                <a:latin typeface="Arial Narrow" panose="020B0606020202030204" pitchFamily="34" charset="0"/>
              </a:rPr>
              <a:t>When Serving God –success depends on what we give</a:t>
            </a:r>
          </a:p>
        </p:txBody>
      </p:sp>
    </p:spTree>
    <p:extLst>
      <p:ext uri="{BB962C8B-B14F-4D97-AF65-F5344CB8AC3E}">
        <p14:creationId xmlns:p14="http://schemas.microsoft.com/office/powerpoint/2010/main" val="210884626"/>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smtClean="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endPar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endParaRP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smtClean="0">
                <a:latin typeface="Times New Roman" panose="02020603050405020304" pitchFamily="18" charset="0"/>
                <a:cs typeface="Times New Roman" panose="02020603050405020304" pitchFamily="18" charset="0"/>
              </a:rPr>
              <a:t>Luke 16:1-13</a:t>
            </a:r>
            <a:endParaRPr lang="en-US" sz="28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406175" y="1418931"/>
            <a:ext cx="6806234" cy="2493440"/>
          </a:xfrm>
          <a:prstGeom prst="rect">
            <a:avLst/>
          </a:prstGeom>
          <a:noFill/>
        </p:spPr>
        <p:txBody>
          <a:bodyPr wrap="square" rtlCol="0">
            <a:spAutoFit/>
          </a:bodyPr>
          <a:lstStyle/>
          <a:p>
            <a:pPr marL="514350" indent="-514350">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p>
          <a:p>
            <a:pPr marL="514350" indent="-514350">
              <a:lnSpc>
                <a:spcPct val="150000"/>
              </a:lnSpc>
              <a:buFont typeface="+mj-lt"/>
              <a:buAutoNum type="romanUcPeriod"/>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p>
          <a:p>
            <a:pPr marL="514350" indent="-514350">
              <a:lnSpc>
                <a:spcPct val="150000"/>
              </a:lnSpc>
              <a:buFont typeface="+mj-lt"/>
              <a:buAutoNum type="romanUcPeriod"/>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Tree>
    <p:extLst>
      <p:ext uri="{BB962C8B-B14F-4D97-AF65-F5344CB8AC3E}">
        <p14:creationId xmlns:p14="http://schemas.microsoft.com/office/powerpoint/2010/main" val="45215723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
        <p:nvSpPr>
          <p:cNvPr id="3" name="TextBox 2"/>
          <p:cNvSpPr txBox="1"/>
          <p:nvPr/>
        </p:nvSpPr>
        <p:spPr>
          <a:xfrm>
            <a:off x="639692" y="1869141"/>
            <a:ext cx="7845402" cy="2739211"/>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We are stewards</a:t>
            </a:r>
            <a:endParaRPr lang="en-US" sz="2800" dirty="0" smtClean="0">
              <a:latin typeface="Arial Narrow" panose="020B0606020202030204" pitchFamily="34" charset="0"/>
            </a:endParaRPr>
          </a:p>
          <a:p>
            <a:pPr marL="971550" lvl="1" indent="-514350">
              <a:buFont typeface="+mj-lt"/>
              <a:buAutoNum type="arabicPeriod"/>
            </a:pPr>
            <a:r>
              <a:rPr lang="en-US" sz="2400" i="1" dirty="0" smtClean="0">
                <a:latin typeface="Arial Narrow" panose="020B0606020202030204" pitchFamily="34" charset="0"/>
              </a:rPr>
              <a:t>All our money, possessions, blessings, time, abilities and even ourselves (body) – belong to God</a:t>
            </a:r>
          </a:p>
          <a:p>
            <a:pPr marL="971550" lvl="1" indent="-514350">
              <a:buFont typeface="+mj-lt"/>
              <a:buAutoNum type="arabicPeriod"/>
            </a:pPr>
            <a:r>
              <a:rPr lang="en-US" sz="2400" i="1" dirty="0" smtClean="0">
                <a:latin typeface="Arial Narrow" panose="020B0606020202030204" pitchFamily="34" charset="0"/>
              </a:rPr>
              <a:t>Thus we are stewards of all we possess</a:t>
            </a:r>
          </a:p>
          <a:p>
            <a:pPr marL="971550" lvl="1" indent="-514350">
              <a:buFont typeface="+mj-lt"/>
              <a:buAutoNum type="arabicPeriod"/>
            </a:pPr>
            <a:r>
              <a:rPr lang="en-US" sz="2400" i="1" dirty="0" smtClean="0">
                <a:latin typeface="Arial Narrow" panose="020B0606020202030204" pitchFamily="34" charset="0"/>
              </a:rPr>
              <a:t>Often people say, “My money, my body, my time…” do with it as I please!”</a:t>
            </a:r>
          </a:p>
          <a:p>
            <a:pPr marL="971550" lvl="1" indent="-514350">
              <a:buFont typeface="+mj-lt"/>
              <a:buAutoNum type="arabicPeriod"/>
            </a:pPr>
            <a:r>
              <a:rPr lang="en-US" sz="2400" i="1" dirty="0" smtClean="0">
                <a:latin typeface="Arial Narrow" panose="020B0606020202030204" pitchFamily="34" charset="0"/>
              </a:rPr>
              <a:t>We will give an account of all</a:t>
            </a:r>
          </a:p>
        </p:txBody>
      </p:sp>
    </p:spTree>
    <p:extLst>
      <p:ext uri="{BB962C8B-B14F-4D97-AF65-F5344CB8AC3E}">
        <p14:creationId xmlns:p14="http://schemas.microsoft.com/office/powerpoint/2010/main" val="1418104397"/>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
        <p:nvSpPr>
          <p:cNvPr id="3" name="TextBox 2"/>
          <p:cNvSpPr txBox="1"/>
          <p:nvPr/>
        </p:nvSpPr>
        <p:spPr>
          <a:xfrm>
            <a:off x="639692" y="1869141"/>
            <a:ext cx="7845402" cy="4154984"/>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We are stewards</a:t>
            </a:r>
          </a:p>
          <a:p>
            <a:pPr marL="514350" indent="-514350">
              <a:buFont typeface="+mj-lt"/>
              <a:buAutoNum type="alphaUcPeriod"/>
            </a:pPr>
            <a:r>
              <a:rPr lang="en-US" sz="2800" b="1" dirty="0" smtClean="0">
                <a:latin typeface="Arial Narrow" panose="020B0606020202030204" pitchFamily="34" charset="0"/>
              </a:rPr>
              <a:t>Look hard for every opportunity</a:t>
            </a:r>
            <a:endParaRPr lang="en-US" sz="2800" dirty="0" smtClean="0">
              <a:latin typeface="Arial Narrow" panose="020B0606020202030204" pitchFamily="34" charset="0"/>
            </a:endParaRPr>
          </a:p>
          <a:p>
            <a:pPr marL="971550" lvl="1" indent="-514350">
              <a:buFont typeface="+mj-lt"/>
              <a:buAutoNum type="arabicPeriod"/>
            </a:pPr>
            <a:r>
              <a:rPr lang="en-US" sz="2400" i="1" dirty="0" smtClean="0">
                <a:latin typeface="Arial Narrow" panose="020B0606020202030204" pitchFamily="34" charset="0"/>
              </a:rPr>
              <a:t>The steward did!</a:t>
            </a:r>
          </a:p>
          <a:p>
            <a:pPr marL="971550" lvl="1" indent="-514350">
              <a:buFont typeface="+mj-lt"/>
              <a:buAutoNum type="arabicPeriod"/>
            </a:pPr>
            <a:r>
              <a:rPr lang="en-US" sz="2400" i="1" dirty="0" smtClean="0">
                <a:latin typeface="Arial Narrow" panose="020B0606020202030204" pitchFamily="34" charset="0"/>
              </a:rPr>
              <a:t>Must ask, “How can I use this circumstance for my goal?”</a:t>
            </a:r>
          </a:p>
          <a:p>
            <a:pPr marL="971550" lvl="1" indent="-514350">
              <a:buFont typeface="+mj-lt"/>
              <a:buAutoNum type="arabicPeriod"/>
            </a:pPr>
            <a:r>
              <a:rPr lang="en-US" sz="2400" i="1" dirty="0" smtClean="0">
                <a:latin typeface="Arial Narrow" panose="020B0606020202030204" pitchFamily="34" charset="0"/>
              </a:rPr>
              <a:t>Ever keep a watchful eye on how everything we have relates to the service of God and so use it!</a:t>
            </a:r>
          </a:p>
          <a:p>
            <a:pPr marL="971550" lvl="1" indent="-514350">
              <a:buFont typeface="+mj-lt"/>
              <a:buAutoNum type="arabicPeriod"/>
            </a:pPr>
            <a:r>
              <a:rPr lang="en-US" sz="2400" i="1" dirty="0" smtClean="0">
                <a:latin typeface="Arial Narrow" panose="020B0606020202030204" pitchFamily="34" charset="0"/>
              </a:rPr>
              <a:t>We often fail to seize the opportunity</a:t>
            </a:r>
          </a:p>
          <a:p>
            <a:pPr marL="1428750" lvl="2" indent="-514350">
              <a:buFont typeface="Arial" panose="020B0604020202020204" pitchFamily="34" charset="0"/>
              <a:buChar char="•"/>
            </a:pPr>
            <a:r>
              <a:rPr lang="en-US" sz="2200" dirty="0" smtClean="0">
                <a:latin typeface="Arial Narrow" panose="020B0606020202030204" pitchFamily="34" charset="0"/>
              </a:rPr>
              <a:t>Claim our goal is service to God – yet irregular!</a:t>
            </a:r>
          </a:p>
          <a:p>
            <a:pPr marL="1428750" lvl="2" indent="-514350">
              <a:buFont typeface="Arial" panose="020B0604020202020204" pitchFamily="34" charset="0"/>
              <a:buChar char="•"/>
            </a:pPr>
            <a:r>
              <a:rPr lang="en-US" sz="2200" dirty="0" smtClean="0">
                <a:latin typeface="Arial Narrow" panose="020B0606020202030204" pitchFamily="34" charset="0"/>
              </a:rPr>
              <a:t>Admit dangers – then decide without regard to it</a:t>
            </a:r>
          </a:p>
          <a:p>
            <a:pPr marL="1428750" lvl="2" indent="-514350">
              <a:buFont typeface="Arial" panose="020B0604020202020204" pitchFamily="34" charset="0"/>
              <a:buChar char="•"/>
            </a:pPr>
            <a:r>
              <a:rPr lang="en-US" sz="2200" dirty="0" smtClean="0">
                <a:latin typeface="Arial Narrow" panose="020B0606020202030204" pitchFamily="34" charset="0"/>
              </a:rPr>
              <a:t>Work tirelessly for 30 </a:t>
            </a:r>
            <a:r>
              <a:rPr lang="en-US" sz="2200" dirty="0" err="1" smtClean="0">
                <a:latin typeface="Arial Narrow" panose="020B0606020202030204" pitchFamily="34" charset="0"/>
              </a:rPr>
              <a:t>yrs</a:t>
            </a:r>
            <a:r>
              <a:rPr lang="en-US" sz="2200" dirty="0" smtClean="0">
                <a:latin typeface="Arial Narrow" panose="020B0606020202030204" pitchFamily="34" charset="0"/>
              </a:rPr>
              <a:t> to pay a mortgage (house that will decay) – then little attention to eternal mansion!</a:t>
            </a:r>
          </a:p>
        </p:txBody>
      </p:sp>
    </p:spTree>
    <p:extLst>
      <p:ext uri="{BB962C8B-B14F-4D97-AF65-F5344CB8AC3E}">
        <p14:creationId xmlns:p14="http://schemas.microsoft.com/office/powerpoint/2010/main" val="4038502809"/>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3341" y="1909482"/>
            <a:ext cx="7288306" cy="2923877"/>
          </a:xfrm>
          <a:prstGeom prst="rect">
            <a:avLst/>
          </a:prstGeom>
          <a:solidFill>
            <a:schemeClr val="bg1"/>
          </a:solidFill>
          <a:ln>
            <a:solidFill>
              <a:schemeClr val="accent4">
                <a:lumMod val="50000"/>
              </a:schemeClr>
            </a:solidFill>
          </a:ln>
        </p:spPr>
        <p:txBody>
          <a:bodyPr wrap="square" rtlCol="0">
            <a:spAutoFit/>
          </a:bodyPr>
          <a:lstStyle/>
          <a:p>
            <a:r>
              <a:rPr lang="en-US" sz="3200" dirty="0" smtClean="0"/>
              <a:t>“…the children of light being thus rebuked that they are not at half the pains to win heaven, which the men of this world are to win earth.”</a:t>
            </a:r>
          </a:p>
          <a:p>
            <a:endParaRPr lang="en-US" sz="3200" dirty="0"/>
          </a:p>
          <a:p>
            <a:pPr algn="r"/>
            <a:r>
              <a:rPr lang="en-US" sz="2400" dirty="0" smtClean="0"/>
              <a:t>R. C. Trench, </a:t>
            </a:r>
            <a:r>
              <a:rPr lang="en-US" sz="2400" i="1" dirty="0" smtClean="0"/>
              <a:t>Parables of Our Lord</a:t>
            </a:r>
            <a:r>
              <a:rPr lang="en-US" sz="2400" dirty="0" smtClean="0"/>
              <a:t>,  158</a:t>
            </a:r>
            <a:endParaRPr lang="en-US" sz="2400" dirty="0"/>
          </a:p>
        </p:txBody>
      </p:sp>
    </p:spTree>
    <p:extLst>
      <p:ext uri="{BB962C8B-B14F-4D97-AF65-F5344CB8AC3E}">
        <p14:creationId xmlns:p14="http://schemas.microsoft.com/office/powerpoint/2010/main" val="167418688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
        <p:nvSpPr>
          <p:cNvPr id="3" name="TextBox 2"/>
          <p:cNvSpPr txBox="1"/>
          <p:nvPr/>
        </p:nvSpPr>
        <p:spPr>
          <a:xfrm>
            <a:off x="639692" y="1869141"/>
            <a:ext cx="7966426" cy="3970318"/>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We are stewards</a:t>
            </a:r>
          </a:p>
          <a:p>
            <a:pPr marL="514350" indent="-514350">
              <a:buFont typeface="+mj-lt"/>
              <a:buAutoNum type="alphaUcPeriod"/>
            </a:pPr>
            <a:r>
              <a:rPr lang="en-US" sz="2800" b="1" dirty="0" smtClean="0">
                <a:latin typeface="Arial Narrow" panose="020B0606020202030204" pitchFamily="34" charset="0"/>
              </a:rPr>
              <a:t>Look hard for every opportunity</a:t>
            </a:r>
          </a:p>
          <a:p>
            <a:pPr marL="514350" indent="-514350">
              <a:buFont typeface="+mj-lt"/>
              <a:buAutoNum type="alphaUcPeriod"/>
            </a:pPr>
            <a:r>
              <a:rPr lang="en-US" sz="2800" b="1" dirty="0" smtClean="0">
                <a:latin typeface="Arial Narrow" panose="020B0606020202030204" pitchFamily="34" charset="0"/>
              </a:rPr>
              <a:t>Priority</a:t>
            </a:r>
            <a:endParaRPr lang="en-US" sz="2800" dirty="0" smtClean="0">
              <a:latin typeface="Arial Narrow" panose="020B0606020202030204" pitchFamily="34" charset="0"/>
            </a:endParaRPr>
          </a:p>
          <a:p>
            <a:pPr marL="971550" lvl="1" indent="-514350">
              <a:buFont typeface="+mj-lt"/>
              <a:buAutoNum type="arabicPeriod"/>
            </a:pPr>
            <a:r>
              <a:rPr lang="en-US" sz="2400" i="1" dirty="0" smtClean="0">
                <a:latin typeface="Arial Narrow" panose="020B0606020202030204" pitchFamily="34" charset="0"/>
              </a:rPr>
              <a:t>If we are not careful – priorities can quickly get out of balance</a:t>
            </a:r>
          </a:p>
          <a:p>
            <a:pPr marL="971550" lvl="1" indent="-514350">
              <a:buFont typeface="+mj-lt"/>
              <a:buAutoNum type="arabicPeriod"/>
            </a:pPr>
            <a:r>
              <a:rPr lang="en-US" sz="2400" i="1" dirty="0" smtClean="0">
                <a:latin typeface="Arial Narrow" panose="020B0606020202030204" pitchFamily="34" charset="0"/>
              </a:rPr>
              <a:t>Find ourselves working harder for material things than we do spiritual!</a:t>
            </a:r>
          </a:p>
          <a:p>
            <a:pPr marL="971550" lvl="1" indent="-514350">
              <a:buFont typeface="+mj-lt"/>
              <a:buAutoNum type="arabicPeriod"/>
            </a:pPr>
            <a:r>
              <a:rPr lang="en-US" sz="2400" i="1" dirty="0" smtClean="0">
                <a:latin typeface="Arial Narrow" panose="020B0606020202030204" pitchFamily="34" charset="0"/>
              </a:rPr>
              <a:t>“Those things which in theory he calls secondary, he often allows to become primary; and very frequently he loses sight of the interests of eternity, in his devotion to those of time” (William Taylor, 378).</a:t>
            </a:r>
            <a:endParaRPr lang="en-US" sz="2000" dirty="0" smtClean="0">
              <a:latin typeface="Arial Narrow" panose="020B0606020202030204" pitchFamily="34" charset="0"/>
            </a:endParaRPr>
          </a:p>
        </p:txBody>
      </p:sp>
    </p:spTree>
    <p:extLst>
      <p:ext uri="{BB962C8B-B14F-4D97-AF65-F5344CB8AC3E}">
        <p14:creationId xmlns:p14="http://schemas.microsoft.com/office/powerpoint/2010/main" val="3859282548"/>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
        <p:nvSpPr>
          <p:cNvPr id="3" name="TextBox 2"/>
          <p:cNvSpPr txBox="1"/>
          <p:nvPr/>
        </p:nvSpPr>
        <p:spPr>
          <a:xfrm>
            <a:off x="639692" y="1869141"/>
            <a:ext cx="7966426" cy="3293209"/>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We are stewards</a:t>
            </a:r>
          </a:p>
          <a:p>
            <a:pPr marL="514350" indent="-514350">
              <a:buFont typeface="+mj-lt"/>
              <a:buAutoNum type="alphaUcPeriod"/>
            </a:pPr>
            <a:r>
              <a:rPr lang="en-US" sz="2800" b="1" dirty="0" smtClean="0">
                <a:latin typeface="Arial Narrow" panose="020B0606020202030204" pitchFamily="34" charset="0"/>
              </a:rPr>
              <a:t>Look hard for every opportunity</a:t>
            </a:r>
          </a:p>
          <a:p>
            <a:pPr marL="514350" indent="-514350">
              <a:buFont typeface="+mj-lt"/>
              <a:buAutoNum type="alphaUcPeriod"/>
            </a:pPr>
            <a:r>
              <a:rPr lang="en-US" sz="2800" b="1" dirty="0" smtClean="0">
                <a:latin typeface="Arial Narrow" panose="020B0606020202030204" pitchFamily="34" charset="0"/>
              </a:rPr>
              <a:t>Priority</a:t>
            </a:r>
          </a:p>
          <a:p>
            <a:pPr marL="514350" indent="-514350">
              <a:buFont typeface="+mj-lt"/>
              <a:buAutoNum type="alphaUcPeriod"/>
            </a:pPr>
            <a:r>
              <a:rPr lang="en-US" sz="2800" b="1" dirty="0" smtClean="0">
                <a:latin typeface="Arial Narrow" panose="020B0606020202030204" pitchFamily="34" charset="0"/>
              </a:rPr>
              <a:t>Urgency and promptness</a:t>
            </a:r>
            <a:endParaRPr lang="en-US" sz="2800" dirty="0" smtClean="0">
              <a:latin typeface="Arial Narrow" panose="020B0606020202030204" pitchFamily="34" charset="0"/>
            </a:endParaRPr>
          </a:p>
          <a:p>
            <a:pPr marL="971550" lvl="1" indent="-514350">
              <a:buFont typeface="+mj-lt"/>
              <a:buAutoNum type="arabicPeriod"/>
            </a:pPr>
            <a:r>
              <a:rPr lang="en-US" sz="2400" i="1" dirty="0" smtClean="0">
                <a:latin typeface="Arial Narrow" panose="020B0606020202030204" pitchFamily="34" charset="0"/>
              </a:rPr>
              <a:t>Stewards time was soon to be cut off</a:t>
            </a:r>
            <a:endParaRPr lang="en-US" sz="2000" dirty="0">
              <a:latin typeface="Arial Narrow" panose="020B0606020202030204" pitchFamily="34" charset="0"/>
            </a:endParaRPr>
          </a:p>
          <a:p>
            <a:pPr marL="1428750" lvl="2" indent="-514350">
              <a:buFont typeface="+mj-lt"/>
              <a:buAutoNum type="alphaLcPeriod"/>
            </a:pPr>
            <a:r>
              <a:rPr lang="en-US" sz="2400" dirty="0" smtClean="0">
                <a:latin typeface="Arial Narrow" panose="020B0606020202030204" pitchFamily="34" charset="0"/>
              </a:rPr>
              <a:t>Acted promptly – didn’t say, “Sometime, I will…”</a:t>
            </a:r>
          </a:p>
          <a:p>
            <a:pPr marL="1428750" lvl="2" indent="-514350">
              <a:buFont typeface="+mj-lt"/>
              <a:buAutoNum type="alphaLcPeriod"/>
            </a:pPr>
            <a:r>
              <a:rPr lang="en-US" sz="2400" dirty="0" smtClean="0">
                <a:latin typeface="Arial Narrow" panose="020B0606020202030204" pitchFamily="34" charset="0"/>
              </a:rPr>
              <a:t>“Didn’t let grass grown under his feet” – worked fast</a:t>
            </a:r>
          </a:p>
          <a:p>
            <a:pPr marL="1428750" lvl="2" indent="-514350">
              <a:buFont typeface="+mj-lt"/>
              <a:buAutoNum type="alphaLcPeriod"/>
            </a:pPr>
            <a:r>
              <a:rPr lang="en-US" sz="2400" dirty="0" smtClean="0">
                <a:latin typeface="Arial Narrow" panose="020B0606020202030204" pitchFamily="34" charset="0"/>
              </a:rPr>
              <a:t>Even urged the debtor to “write quickly”</a:t>
            </a:r>
          </a:p>
        </p:txBody>
      </p:sp>
    </p:spTree>
    <p:extLst>
      <p:ext uri="{BB962C8B-B14F-4D97-AF65-F5344CB8AC3E}">
        <p14:creationId xmlns:p14="http://schemas.microsoft.com/office/powerpoint/2010/main" val="402846042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576" y="639002"/>
            <a:ext cx="6806234" cy="831446"/>
          </a:xfrm>
          <a:prstGeom prst="rect">
            <a:avLst/>
          </a:prstGeom>
          <a:noFill/>
        </p:spPr>
        <p:txBody>
          <a:bodyPr wrap="square" rtlCol="0">
            <a:spAutoFit/>
          </a:bodyPr>
          <a:lstStyle/>
          <a:p>
            <a:pPr marL="857250" indent="-857250" algn="ctr">
              <a:lnSpc>
                <a:spcPct val="150000"/>
              </a:lnSpc>
              <a:buFont typeface="+mj-lt"/>
              <a:buAutoNum type="romanUcPeriod" startAt="3"/>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
        <p:nvSpPr>
          <p:cNvPr id="3" name="TextBox 2"/>
          <p:cNvSpPr txBox="1"/>
          <p:nvPr/>
        </p:nvSpPr>
        <p:spPr>
          <a:xfrm>
            <a:off x="639692" y="1869141"/>
            <a:ext cx="7966426" cy="3662541"/>
          </a:xfrm>
          <a:prstGeom prst="rect">
            <a:avLst/>
          </a:prstGeom>
          <a:noFill/>
        </p:spPr>
        <p:txBody>
          <a:bodyPr wrap="square" rtlCol="0">
            <a:spAutoFit/>
          </a:bodyPr>
          <a:lstStyle/>
          <a:p>
            <a:pPr marL="514350" indent="-514350">
              <a:buFont typeface="+mj-lt"/>
              <a:buAutoNum type="alphaUcPeriod"/>
            </a:pPr>
            <a:r>
              <a:rPr lang="en-US" sz="2800" b="1" dirty="0" smtClean="0">
                <a:latin typeface="Arial Narrow" panose="020B0606020202030204" pitchFamily="34" charset="0"/>
              </a:rPr>
              <a:t>We are stewards</a:t>
            </a:r>
          </a:p>
          <a:p>
            <a:pPr marL="514350" indent="-514350">
              <a:buFont typeface="+mj-lt"/>
              <a:buAutoNum type="alphaUcPeriod"/>
            </a:pPr>
            <a:r>
              <a:rPr lang="en-US" sz="2800" b="1" dirty="0" smtClean="0">
                <a:latin typeface="Arial Narrow" panose="020B0606020202030204" pitchFamily="34" charset="0"/>
              </a:rPr>
              <a:t>Look hard for every opportunity</a:t>
            </a:r>
          </a:p>
          <a:p>
            <a:pPr marL="514350" indent="-514350">
              <a:buFont typeface="+mj-lt"/>
              <a:buAutoNum type="alphaUcPeriod"/>
            </a:pPr>
            <a:r>
              <a:rPr lang="en-US" sz="2800" b="1" dirty="0" smtClean="0">
                <a:latin typeface="Arial Narrow" panose="020B0606020202030204" pitchFamily="34" charset="0"/>
              </a:rPr>
              <a:t>Priority</a:t>
            </a:r>
          </a:p>
          <a:p>
            <a:pPr marL="514350" indent="-514350">
              <a:buFont typeface="+mj-lt"/>
              <a:buAutoNum type="alphaUcPeriod"/>
            </a:pPr>
            <a:r>
              <a:rPr lang="en-US" sz="2800" b="1" dirty="0" smtClean="0">
                <a:latin typeface="Arial Narrow" panose="020B0606020202030204" pitchFamily="34" charset="0"/>
              </a:rPr>
              <a:t>Urgency and promptness</a:t>
            </a:r>
            <a:endParaRPr lang="en-US" sz="2800" dirty="0" smtClean="0">
              <a:latin typeface="Arial Narrow" panose="020B0606020202030204" pitchFamily="34" charset="0"/>
            </a:endParaRPr>
          </a:p>
          <a:p>
            <a:pPr marL="971550" lvl="1" indent="-514350">
              <a:buFont typeface="+mj-lt"/>
              <a:buAutoNum type="arabicPeriod"/>
            </a:pPr>
            <a:r>
              <a:rPr lang="en-US" sz="2400" i="1" dirty="0" smtClean="0">
                <a:latin typeface="Arial Narrow" panose="020B0606020202030204" pitchFamily="34" charset="0"/>
              </a:rPr>
              <a:t>Stewards time was soon to be cut off</a:t>
            </a:r>
            <a:endParaRPr lang="en-US" sz="2400" i="1" dirty="0">
              <a:latin typeface="Arial Narrow" panose="020B0606020202030204" pitchFamily="34" charset="0"/>
            </a:endParaRPr>
          </a:p>
          <a:p>
            <a:pPr marL="971550" lvl="1" indent="-514350">
              <a:buFont typeface="+mj-lt"/>
              <a:buAutoNum type="arabicPeriod"/>
            </a:pPr>
            <a:r>
              <a:rPr lang="en-US" sz="2400" i="1" dirty="0" smtClean="0">
                <a:latin typeface="Arial Narrow" panose="020B0606020202030204" pitchFamily="34" charset="0"/>
              </a:rPr>
              <a:t>Our time and possession will soon be over (</a:t>
            </a:r>
            <a:r>
              <a:rPr lang="en-US" sz="2400" i="1" dirty="0" err="1" smtClean="0">
                <a:latin typeface="Arial Narrow" panose="020B0606020202030204" pitchFamily="34" charset="0"/>
              </a:rPr>
              <a:t>v.</a:t>
            </a:r>
            <a:r>
              <a:rPr lang="en-US" sz="2400" i="1" dirty="0" smtClean="0">
                <a:latin typeface="Arial Narrow" panose="020B0606020202030204" pitchFamily="34" charset="0"/>
              </a:rPr>
              <a:t> 9)</a:t>
            </a:r>
          </a:p>
          <a:p>
            <a:pPr marL="971550" lvl="1" indent="-514350">
              <a:buFont typeface="+mj-lt"/>
              <a:buAutoNum type="arabicPeriod"/>
            </a:pPr>
            <a:r>
              <a:rPr lang="en-US" sz="2400" i="1" dirty="0" smtClean="0">
                <a:latin typeface="Arial Narrow" panose="020B0606020202030204" pitchFamily="34" charset="0"/>
              </a:rPr>
              <a:t>“There are martyrs of the Devil, who put to shame the saints of God, and running as they do with more alacrity to death, than these to life” (R.C. Trench, 157).</a:t>
            </a:r>
            <a:endParaRPr lang="en-US" sz="2000" dirty="0">
              <a:latin typeface="Arial Narrow" panose="020B0606020202030204" pitchFamily="34" charset="0"/>
            </a:endParaRPr>
          </a:p>
        </p:txBody>
      </p:sp>
    </p:spTree>
    <p:extLst>
      <p:ext uri="{BB962C8B-B14F-4D97-AF65-F5344CB8AC3E}">
        <p14:creationId xmlns:p14="http://schemas.microsoft.com/office/powerpoint/2010/main" val="1378090691"/>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269" y="486815"/>
            <a:ext cx="7747634"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smtClean="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Unjust Steward</a:t>
            </a:r>
            <a:endPar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endParaRPr>
          </a:p>
        </p:txBody>
      </p:sp>
      <p:pic>
        <p:nvPicPr>
          <p:cNvPr id="3" name="Picture 2" descr="http://www.esgetology.com/wp-content/uploads/2012/08/dishonest-ste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1" y="4248546"/>
            <a:ext cx="2965098" cy="216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4536" y="5650250"/>
            <a:ext cx="2593367" cy="523220"/>
          </a:xfrm>
          <a:prstGeom prst="rect">
            <a:avLst/>
          </a:prstGeom>
          <a:noFill/>
        </p:spPr>
        <p:txBody>
          <a:bodyPr wrap="square" rtlCol="0">
            <a:spAutoFit/>
          </a:bodyPr>
          <a:lstStyle/>
          <a:p>
            <a:pPr algn="ctr"/>
            <a:r>
              <a:rPr lang="en-US" sz="2800" b="1" dirty="0" smtClean="0">
                <a:latin typeface="Times New Roman" panose="02020603050405020304" pitchFamily="18" charset="0"/>
                <a:cs typeface="Times New Roman" panose="02020603050405020304" pitchFamily="18" charset="0"/>
              </a:rPr>
              <a:t>Luke 16:1-13</a:t>
            </a:r>
            <a:endParaRPr lang="en-US" sz="28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406175" y="1418931"/>
            <a:ext cx="6806234" cy="2493440"/>
          </a:xfrm>
          <a:prstGeom prst="rect">
            <a:avLst/>
          </a:prstGeom>
          <a:noFill/>
        </p:spPr>
        <p:txBody>
          <a:bodyPr wrap="square" rtlCol="0">
            <a:spAutoFit/>
          </a:bodyPr>
          <a:lstStyle/>
          <a:p>
            <a:pPr marL="514350" indent="-514350">
              <a:lnSpc>
                <a:spcPct val="150000"/>
              </a:lnSpc>
              <a:buFont typeface="+mj-lt"/>
              <a:buAutoNum type="romanUcPeriod"/>
            </a:pPr>
            <a:r>
              <a:rPr lang="en-US" sz="3600" u="sng" dirty="0" smtClean="0">
                <a:latin typeface="Comic Sans MS" panose="030F0702030302020204" pitchFamily="66" charset="0"/>
              </a:rPr>
              <a:t>The Parable</a:t>
            </a:r>
            <a:r>
              <a:rPr lang="en-US" sz="3600" dirty="0" smtClean="0">
                <a:latin typeface="Comic Sans MS" panose="030F0702030302020204" pitchFamily="66" charset="0"/>
              </a:rPr>
              <a:t> (vv. 1-8)</a:t>
            </a:r>
          </a:p>
          <a:p>
            <a:pPr marL="514350" indent="-514350">
              <a:lnSpc>
                <a:spcPct val="150000"/>
              </a:lnSpc>
              <a:buFont typeface="+mj-lt"/>
              <a:buAutoNum type="romanUcPeriod"/>
            </a:pPr>
            <a:r>
              <a:rPr lang="en-US" sz="3600" u="sng" dirty="0" smtClean="0">
                <a:latin typeface="Comic Sans MS" panose="030F0702030302020204" pitchFamily="66" charset="0"/>
              </a:rPr>
              <a:t>The Comments</a:t>
            </a:r>
            <a:r>
              <a:rPr lang="en-US" sz="3600" dirty="0" smtClean="0">
                <a:latin typeface="Comic Sans MS" panose="030F0702030302020204" pitchFamily="66" charset="0"/>
              </a:rPr>
              <a:t> (vv. 9-13)</a:t>
            </a:r>
          </a:p>
          <a:p>
            <a:pPr marL="514350" indent="-514350">
              <a:lnSpc>
                <a:spcPct val="150000"/>
              </a:lnSpc>
              <a:buFont typeface="+mj-lt"/>
              <a:buAutoNum type="romanUcPeriod"/>
            </a:pPr>
            <a:r>
              <a:rPr lang="en-US" sz="3600" dirty="0" smtClean="0">
                <a:latin typeface="Comic Sans MS" panose="030F0702030302020204" pitchFamily="66" charset="0"/>
              </a:rPr>
              <a:t> </a:t>
            </a:r>
            <a:r>
              <a:rPr lang="en-US" sz="3600" u="sng" dirty="0" smtClean="0">
                <a:latin typeface="Comic Sans MS" panose="030F0702030302020204" pitchFamily="66" charset="0"/>
              </a:rPr>
              <a:t>The Lessons</a:t>
            </a:r>
            <a:endParaRPr lang="en-US" sz="3600" u="sng" dirty="0">
              <a:latin typeface="Comic Sans MS" panose="030F0702030302020204" pitchFamily="66" charset="0"/>
            </a:endParaRPr>
          </a:p>
        </p:txBody>
      </p:sp>
    </p:spTree>
    <p:extLst>
      <p:ext uri="{BB962C8B-B14F-4D97-AF65-F5344CB8AC3E}">
        <p14:creationId xmlns:p14="http://schemas.microsoft.com/office/powerpoint/2010/main" val="181702003"/>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1594</TotalTime>
  <Words>2381</Words>
  <Application>Microsoft Office PowerPoint</Application>
  <PresentationFormat>On-screen Show (4:3)</PresentationFormat>
  <Paragraphs>209</Paragraphs>
  <Slides>28</Slides>
  <Notes>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Arial Narrow</vt:lpstr>
      <vt:lpstr>Calibri</vt:lpstr>
      <vt:lpstr>Times New Roman</vt:lpstr>
      <vt:lpstr>Calibri Light</vt:lpstr>
      <vt:lpstr>Comic Sans MS</vt:lpstr>
      <vt:lpstr>Arial</vt:lpstr>
      <vt:lpstr>Wingdings</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53</cp:revision>
  <dcterms:created xsi:type="dcterms:W3CDTF">2014-12-13T04:00:37Z</dcterms:created>
  <dcterms:modified xsi:type="dcterms:W3CDTF">2015-02-26T12:41:58Z</dcterms:modified>
</cp:coreProperties>
</file>