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6"/>
  </p:notesMasterIdLst>
  <p:handoutMasterIdLst>
    <p:handoutMasterId r:id="rId27"/>
  </p:handoutMasterIdLst>
  <p:sldIdLst>
    <p:sldId id="259" r:id="rId3"/>
    <p:sldId id="257" r:id="rId4"/>
    <p:sldId id="256" r:id="rId5"/>
    <p:sldId id="258" r:id="rId6"/>
    <p:sldId id="264" r:id="rId7"/>
    <p:sldId id="268" r:id="rId8"/>
    <p:sldId id="271" r:id="rId9"/>
    <p:sldId id="265" r:id="rId10"/>
    <p:sldId id="269" r:id="rId11"/>
    <p:sldId id="272" r:id="rId12"/>
    <p:sldId id="281" r:id="rId13"/>
    <p:sldId id="266" r:id="rId14"/>
    <p:sldId id="270" r:id="rId15"/>
    <p:sldId id="273" r:id="rId16"/>
    <p:sldId id="274" r:id="rId17"/>
    <p:sldId id="276" r:id="rId18"/>
    <p:sldId id="277" r:id="rId19"/>
    <p:sldId id="278" r:id="rId20"/>
    <p:sldId id="275" r:id="rId21"/>
    <p:sldId id="279" r:id="rId22"/>
    <p:sldId id="280" r:id="rId23"/>
    <p:sldId id="267" r:id="rId24"/>
    <p:sldId id="26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C60FFA-C215-43F0-9CD9-A5F35BCB0C66}" type="datetimeFigureOut">
              <a:rPr lang="en-US" smtClean="0"/>
              <a:t>8/29/2016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FD6F9A-76FA-4EDD-8E4E-1BDC239D2D63}" type="slidenum">
              <a:rPr lang="en-US" smtClean="0"/>
              <a:t>‹#›</a:t>
            </a:fld>
            <a:endParaRPr lang="en-US"/>
          </a:p>
        </p:txBody>
      </p:sp>
    </p:spTree>
    <p:extLst>
      <p:ext uri="{BB962C8B-B14F-4D97-AF65-F5344CB8AC3E}">
        <p14:creationId xmlns:p14="http://schemas.microsoft.com/office/powerpoint/2010/main" val="2020330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D5808-2907-4DAF-BA8E-2EEB75111D09}" type="datetimeFigureOut">
              <a:rPr lang="en-US" smtClean="0"/>
              <a:t>8/29/2016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7D069-E7D1-4A2C-91ED-1581F105AEE5}" type="slidenum">
              <a:rPr lang="en-US" smtClean="0"/>
              <a:t>‹#›</a:t>
            </a:fld>
            <a:endParaRPr lang="en-US"/>
          </a:p>
        </p:txBody>
      </p:sp>
    </p:spTree>
    <p:extLst>
      <p:ext uri="{BB962C8B-B14F-4D97-AF65-F5344CB8AC3E}">
        <p14:creationId xmlns:p14="http://schemas.microsoft.com/office/powerpoint/2010/main" val="1172239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540544" y="776288"/>
            <a:ext cx="8062912" cy="1470025"/>
          </a:xfrm>
          <a:prstGeom prst="rect">
            <a:avLst/>
          </a:prstGeo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a:prstGeom prst="rect">
            <a:avLst/>
          </a:prstGeo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595B48D0-AA20-41AE-A6B9-52C3E770A112}" type="datetimeFigureOut">
              <a:rPr lang="en-US" smtClean="0"/>
              <a:pPr/>
              <a:t>8/29/2016</a:t>
            </a:fld>
            <a:endParaRPr lang="en-US" dirty="0"/>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dirty="0"/>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791456" y="6480048"/>
            <a:ext cx="2133600" cy="301752"/>
          </a:xfrm>
        </p:spPr>
        <p:txBody>
          <a:bodyPr/>
          <a:lstStyle/>
          <a:p>
            <a:fld id="{595B48D0-AA20-41AE-A6B9-52C3E770A112}" type="datetimeFigureOut">
              <a:rPr lang="en-US" smtClean="0"/>
              <a:pPr/>
              <a:t>8/29/2016</a:t>
            </a:fld>
            <a:endParaRPr lang="en-US" dirty="0"/>
          </a:p>
        </p:txBody>
      </p:sp>
      <p:sp>
        <p:nvSpPr>
          <p:cNvPr id="5" name="Footer Placeholder 4"/>
          <p:cNvSpPr>
            <a:spLocks noGrp="1"/>
          </p:cNvSpPr>
          <p:nvPr>
            <p:ph type="ftr" sz="quarter" idx="11"/>
          </p:nvPr>
        </p:nvSpPr>
        <p:spPr>
          <a:xfrm>
            <a:off x="457200" y="6480969"/>
            <a:ext cx="4260056" cy="300831"/>
          </a:xfrm>
        </p:spPr>
        <p:txBody>
          <a:bodyPr/>
          <a:lstStyle/>
          <a:p>
            <a:endParaRPr lang="en-US" dirty="0"/>
          </a:p>
        </p:txBody>
      </p:sp>
      <p:sp>
        <p:nvSpPr>
          <p:cNvPr id="6" name="Slide Number Placeholder 5"/>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userDrawn="1"/>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Date Placeholder 3"/>
          <p:cNvSpPr>
            <a:spLocks noGrp="1"/>
          </p:cNvSpPr>
          <p:nvPr>
            <p:ph type="dt" sz="half" idx="10"/>
          </p:nvPr>
        </p:nvSpPr>
        <p:spPr>
          <a:xfrm>
            <a:off x="6955632" y="6477000"/>
            <a:ext cx="2133600" cy="304800"/>
          </a:xfrm>
        </p:spPr>
        <p:txBody>
          <a:bodyPr/>
          <a:lstStyle/>
          <a:p>
            <a:fld id="{595B48D0-AA20-41AE-A6B9-52C3E770A112}" type="datetimeFigureOut">
              <a:rPr lang="en-US" smtClean="0"/>
              <a:pPr/>
              <a:t>8/29/2016</a:t>
            </a:fld>
            <a:endParaRPr lang="en-US" dirty="0"/>
          </a:p>
        </p:txBody>
      </p:sp>
      <p:sp>
        <p:nvSpPr>
          <p:cNvPr id="5" name="Footer Placeholder 4"/>
          <p:cNvSpPr>
            <a:spLocks noGrp="1"/>
          </p:cNvSpPr>
          <p:nvPr>
            <p:ph type="ftr" sz="quarter" idx="11"/>
          </p:nvPr>
        </p:nvSpPr>
        <p:spPr>
          <a:xfrm>
            <a:off x="2619376" y="6480969"/>
            <a:ext cx="4260056" cy="300831"/>
          </a:xfrm>
        </p:spPr>
        <p:txBody>
          <a:bodyPr/>
          <a:lstStyle/>
          <a:p>
            <a:endParaRPr lang="en-US" dirty="0"/>
          </a:p>
        </p:txBody>
      </p:sp>
      <p:sp>
        <p:nvSpPr>
          <p:cNvPr id="6" name="Slide Number Placeholder 5"/>
          <p:cNvSpPr>
            <a:spLocks noGrp="1"/>
          </p:cNvSpPr>
          <p:nvPr>
            <p:ph type="sldNum" sz="quarter" idx="12"/>
          </p:nvPr>
        </p:nvSpPr>
        <p:spPr>
          <a:xfrm>
            <a:off x="8451056" y="809624"/>
            <a:ext cx="502920" cy="300831"/>
          </a:xfrm>
        </p:spPr>
        <p:txBody>
          <a:bodyPr/>
          <a:lstStyle/>
          <a:p>
            <a:fld id="{4C34BBA3-EE87-4495-80AD-A4044BC19503}" type="slidenum">
              <a:rPr lang="en-US" smtClean="0"/>
              <a:pPr/>
              <a:t>‹#›</a:t>
            </a:fld>
            <a:endParaRPr lang="en-US" dirty="0"/>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595B48D0-AA20-41AE-A6B9-52C3E770A112}" type="datetimeFigureOut">
              <a:rPr lang="en-US" smtClean="0"/>
              <a:pPr/>
              <a:t>8/29/2016</a:t>
            </a:fld>
            <a:endParaRPr lang="en-US" dirty="0"/>
          </a:p>
        </p:txBody>
      </p:sp>
      <p:sp>
        <p:nvSpPr>
          <p:cNvPr id="6" name="Footer Placeholder 5"/>
          <p:cNvSpPr>
            <a:spLocks noGrp="1"/>
          </p:cNvSpPr>
          <p:nvPr>
            <p:ph type="ftr" sz="quarter" idx="11"/>
          </p:nvPr>
        </p:nvSpPr>
        <p:spPr>
          <a:xfrm>
            <a:off x="457200" y="6480969"/>
            <a:ext cx="4260056" cy="301752"/>
          </a:xfrm>
        </p:spPr>
        <p:txBody>
          <a:bodyPr/>
          <a:lstStyle/>
          <a:p>
            <a:endParaRPr lang="en-US" dirty="0"/>
          </a:p>
        </p:txBody>
      </p:sp>
      <p:sp>
        <p:nvSpPr>
          <p:cNvPr id="7" name="Slide Number Placeholder 6"/>
          <p:cNvSpPr>
            <a:spLocks noGrp="1"/>
          </p:cNvSpPr>
          <p:nvPr>
            <p:ph type="sldNum" sz="quarter" idx="12"/>
          </p:nvPr>
        </p:nvSpPr>
        <p:spPr>
          <a:xfrm>
            <a:off x="7589520" y="6480969"/>
            <a:ext cx="502920" cy="301752"/>
          </a:xfrm>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a:prstGeom prst="rect">
            <a:avLst/>
          </a:prstGeo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6" y="290732"/>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6" y="3427124"/>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30" y="290732"/>
            <a:ext cx="6858000" cy="3017520"/>
          </a:xfrm>
          <a:prstGeom prst="rect">
            <a:avLst/>
          </a:prstGeo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30" y="3427124"/>
            <a:ext cx="6858000" cy="3017520"/>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595B48D0-AA20-41AE-A6B9-52C3E770A112}" type="datetimeFigureOut">
              <a:rPr lang="en-US" smtClean="0"/>
              <a:pPr/>
              <a:t>8/29/2016</a:t>
            </a:fld>
            <a:endParaRPr lang="en-US" dirty="0"/>
          </a:p>
        </p:txBody>
      </p:sp>
      <p:sp>
        <p:nvSpPr>
          <p:cNvPr id="8" name="Footer Placeholder 7"/>
          <p:cNvSpPr>
            <a:spLocks noGrp="1"/>
          </p:cNvSpPr>
          <p:nvPr>
            <p:ph type="ftr" sz="quarter" idx="11"/>
          </p:nvPr>
        </p:nvSpPr>
        <p:spPr>
          <a:xfrm>
            <a:off x="457200" y="6480969"/>
            <a:ext cx="4261104" cy="301752"/>
          </a:xfrm>
        </p:spPr>
        <p:txBody>
          <a:bodyPr/>
          <a:lstStyle/>
          <a:p>
            <a:endParaRPr lang="en-US" dirty="0"/>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4C34BBA3-EE87-4495-80AD-A4044BC1950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fld id="{595B48D0-AA20-41AE-A6B9-52C3E770A112}" type="datetimeFigureOut">
              <a:rPr lang="en-US" smtClean="0"/>
              <a:pPr/>
              <a:t>8/29/2016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595B48D0-AA20-41AE-A6B9-52C3E770A112}" type="datetimeFigureOut">
              <a:rPr lang="en-US" smtClean="0"/>
              <a:pPr/>
              <a:t>8/29/2016</a:t>
            </a:fld>
            <a:endParaRPr lang="en-US" dirty="0"/>
          </a:p>
        </p:txBody>
      </p:sp>
      <p:sp>
        <p:nvSpPr>
          <p:cNvPr id="3" name="Footer Placeholder 2"/>
          <p:cNvSpPr>
            <a:spLocks noGrp="1"/>
          </p:cNvSpPr>
          <p:nvPr>
            <p:ph type="ftr" sz="quarter" idx="11"/>
          </p:nvPr>
        </p:nvSpPr>
        <p:spPr>
          <a:xfrm>
            <a:off x="457200" y="6481890"/>
            <a:ext cx="4260056" cy="300831"/>
          </a:xfrm>
        </p:spPr>
        <p:txBody>
          <a:bodyPr/>
          <a:lstStyle/>
          <a:p>
            <a:endParaRPr lang="en-US" dirty="0"/>
          </a:p>
        </p:txBody>
      </p:sp>
      <p:sp>
        <p:nvSpPr>
          <p:cNvPr id="4" name="Slide Number Placeholder 3"/>
          <p:cNvSpPr>
            <a:spLocks noGrp="1"/>
          </p:cNvSpPr>
          <p:nvPr>
            <p:ph type="sldNum" sz="quarter" idx="12"/>
          </p:nvPr>
        </p:nvSpPr>
        <p:spPr>
          <a:xfrm>
            <a:off x="7589520" y="6480969"/>
            <a:ext cx="502920" cy="301752"/>
          </a:xfrm>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a:prstGeom prst="rect">
            <a:avLst/>
          </a:prstGeo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a:prstGeom prst="rect">
            <a:avLst/>
          </a:prstGeo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320040"/>
            <a:ext cx="5276088" cy="5989320"/>
          </a:xfrm>
          <a:prstGeom prst="rect">
            <a:avLst/>
          </a:prstGeo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595B48D0-AA20-41AE-A6B9-52C3E770A112}" type="datetimeFigureOut">
              <a:rPr lang="en-US" smtClean="0"/>
              <a:pPr/>
              <a:t>8/29/2016</a:t>
            </a:fld>
            <a:endParaRPr lang="en-US" dirty="0"/>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4C34BBA3-EE87-4495-80AD-A4044BC1950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a:prstGeom prst="rect">
            <a:avLst/>
          </a:prstGeom>
        </p:spPr>
        <p:txBody>
          <a:bodyPr vert="vert270" anchor="b"/>
          <a:lstStyle>
            <a:lvl1pPr marL="0" algn="l">
              <a:buNone/>
              <a:defRPr sz="3000" b="0" cap="all" baseline="0"/>
            </a:lvl1pPr>
          </a:lstStyle>
          <a:p>
            <a:r>
              <a:rPr kumimoji="0" lang="en-US"/>
              <a:t>Click to edit Master title style</a:t>
            </a:r>
          </a:p>
        </p:txBody>
      </p:sp>
      <p:sp>
        <p:nvSpPr>
          <p:cNvPr id="4" name="Text Placeholder 3"/>
          <p:cNvSpPr>
            <a:spLocks noGrp="1"/>
          </p:cNvSpPr>
          <p:nvPr>
            <p:ph type="body" sz="half" idx="2"/>
          </p:nvPr>
        </p:nvSpPr>
        <p:spPr>
          <a:xfrm>
            <a:off x="1143000" y="5867400"/>
            <a:ext cx="7333488" cy="685800"/>
          </a:xfrm>
          <a:prstGeom prst="rect">
            <a:avLst/>
          </a:prstGeo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95B48D0-AA20-41AE-A6B9-52C3E770A112}" type="datetimeFigureOut">
              <a:rPr lang="en-US" smtClean="0"/>
              <a:pPr/>
              <a:t>8/29/2016</a:t>
            </a:fld>
            <a:endParaRPr lang="en-US" dirty="0"/>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4C34BBA3-EE87-4495-80AD-A4044BC1950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882808"/>
            <a:ext cx="82296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5B48D0-AA20-41AE-A6B9-52C3E770A112}" type="datetimeFigureOut">
              <a:rPr lang="en-US" smtClean="0"/>
              <a:pPr/>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a:prstGeom prst="rect">
            <a:avLst/>
          </a:prstGeo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5B48D0-AA20-41AE-A6B9-52C3E770A112}" type="datetimeFigureOut">
              <a:rPr lang="en-US" smtClean="0"/>
              <a:pPr/>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sp>
        <p:nvSpPr>
          <p:cNvPr id="8" name="Title 7"/>
          <p:cNvSpPr>
            <a:spLocks noGrp="1"/>
          </p:cNvSpPr>
          <p:nvPr>
            <p:ph type="ctrTitle"/>
          </p:nvPr>
        </p:nvSpPr>
        <p:spPr>
          <a:xfrm>
            <a:off x="540544" y="776288"/>
            <a:ext cx="8062912" cy="1470025"/>
          </a:xfrm>
          <a:prstGeom prst="rect">
            <a:avLst/>
          </a:prstGeo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a:prstGeom prst="rect">
            <a:avLst/>
          </a:prstGeo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pPr rtl="0"/>
            <a:fld id="{595B48D0-AA20-41AE-A6B9-52C3E770A112}" type="datetimeFigureOut">
              <a:rPr lang="en-US" kern="1200" smtClean="0">
                <a:solidFill>
                  <a:prstClr val="white"/>
                </a:solidFill>
                <a:latin typeface="Century Gothic"/>
                <a:ea typeface="+mn-ea"/>
                <a:cs typeface="+mn-cs"/>
              </a:rPr>
              <a:pPr rtl="0"/>
              <a:t>8/29/2016</a:t>
            </a:fld>
            <a:endParaRPr lang="en-US" kern="1200" dirty="0">
              <a:solidFill>
                <a:prstClr val="white"/>
              </a:solidFill>
              <a:latin typeface="Century Gothic"/>
              <a:ea typeface="+mn-ea"/>
              <a:cs typeface="+mn-cs"/>
            </a:endParaRPr>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pPr rtl="0"/>
            <a:endParaRPr lang="en-US" kern="1200" dirty="0">
              <a:solidFill>
                <a:prstClr val="white"/>
              </a:solidFill>
              <a:latin typeface="Century Gothic"/>
              <a:ea typeface="+mn-ea"/>
              <a:cs typeface="+mn-cs"/>
            </a:endParaRPr>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rtl="0"/>
            <a:fld id="{4C34BBA3-EE87-4495-80AD-A4044BC19503}" type="slidenum">
              <a:rPr lang="en-US" kern="1200" smtClean="0">
                <a:latin typeface="Century Gothic"/>
                <a:ea typeface="+mn-ea"/>
                <a:cs typeface="+mn-cs"/>
              </a:rPr>
              <a:pPr rtl="0"/>
              <a:t>‹#›</a:t>
            </a:fld>
            <a:endParaRPr lang="en-US" kern="1200" dirty="0">
              <a:latin typeface="Century Gothic"/>
              <a:ea typeface="+mn-ea"/>
              <a:cs typeface="+mn-cs"/>
            </a:endParaRPr>
          </a:p>
        </p:txBody>
      </p:sp>
    </p:spTree>
  </p:cSld>
  <p:clrMapOvr>
    <a:masterClrMapping/>
  </p:clrMapOvr>
  <p:transition spd="slow">
    <p:strips/>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791456" y="6480048"/>
            <a:ext cx="2133600"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a:xfrm>
            <a:off x="457200" y="6480969"/>
            <a:ext cx="4260056" cy="300831"/>
          </a:xfrm>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userDrawn="1"/>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sp>
        <p:nvSpPr>
          <p:cNvPr id="4" name="Date Placeholder 3"/>
          <p:cNvSpPr>
            <a:spLocks noGrp="1"/>
          </p:cNvSpPr>
          <p:nvPr>
            <p:ph type="dt" sz="half" idx="10"/>
          </p:nvPr>
        </p:nvSpPr>
        <p:spPr>
          <a:xfrm>
            <a:off x="6955632" y="6477000"/>
            <a:ext cx="2133600" cy="304800"/>
          </a:xfrm>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a:xfrm>
            <a:off x="2619376" y="6480969"/>
            <a:ext cx="4260056" cy="300831"/>
          </a:xfrm>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a:xfrm>
            <a:off x="8451056" y="809624"/>
            <a:ext cx="502920" cy="300831"/>
          </a:xfrm>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6" name="Footer Placeholder 5"/>
          <p:cNvSpPr>
            <a:spLocks noGrp="1"/>
          </p:cNvSpPr>
          <p:nvPr>
            <p:ph type="ftr" sz="quarter" idx="11"/>
          </p:nvPr>
        </p:nvSpPr>
        <p:spPr>
          <a:xfrm>
            <a:off x="457200" y="6480969"/>
            <a:ext cx="4260056" cy="301752"/>
          </a:xfrm>
        </p:spPr>
        <p:txBody>
          <a:bodyPr/>
          <a:lstStyle/>
          <a:p>
            <a:pPr algn="r" rtl="0"/>
            <a:endParaRPr lang="en-US" sz="1000" kern="1200" dirty="0">
              <a:solidFill>
                <a:prstClr val="white"/>
              </a:solidFill>
              <a:latin typeface="Century Gothic"/>
              <a:ea typeface="+mn-ea"/>
              <a:cs typeface="+mn-cs"/>
            </a:endParaRPr>
          </a:p>
        </p:txBody>
      </p:sp>
      <p:sp>
        <p:nvSpPr>
          <p:cNvPr id="7" name="Slide Number Placeholder 6"/>
          <p:cNvSpPr>
            <a:spLocks noGrp="1"/>
          </p:cNvSpPr>
          <p:nvPr>
            <p:ph type="sldNum" sz="quarter" idx="12"/>
          </p:nvPr>
        </p:nvSpPr>
        <p:spPr>
          <a:xfrm>
            <a:off x="7589520" y="6480969"/>
            <a:ext cx="502920" cy="301752"/>
          </a:xfrm>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a:prstGeom prst="rect">
            <a:avLst/>
          </a:prstGeo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6" y="290732"/>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6" y="3427124"/>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30" y="290732"/>
            <a:ext cx="6858000" cy="3017520"/>
          </a:xfrm>
          <a:prstGeom prst="rect">
            <a:avLst/>
          </a:prstGeo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30" y="3427124"/>
            <a:ext cx="6858000" cy="3017520"/>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8" name="Footer Placeholder 7"/>
          <p:cNvSpPr>
            <a:spLocks noGrp="1"/>
          </p:cNvSpPr>
          <p:nvPr>
            <p:ph type="ftr" sz="quarter" idx="11"/>
          </p:nvPr>
        </p:nvSpPr>
        <p:spPr>
          <a:xfrm>
            <a:off x="457200" y="6480969"/>
            <a:ext cx="4261104" cy="301752"/>
          </a:xfrm>
        </p:spPr>
        <p:txBody>
          <a:bodyPr/>
          <a:lstStyle/>
          <a:p>
            <a:pPr algn="r" rtl="0"/>
            <a:endParaRPr lang="en-US" sz="1000" kern="1200" dirty="0">
              <a:solidFill>
                <a:prstClr val="white"/>
              </a:solidFill>
              <a:latin typeface="Century Gothic"/>
              <a:ea typeface="+mn-ea"/>
              <a:cs typeface="+mn-cs"/>
            </a:endParaRPr>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pPr rtl="0"/>
            <a:fld id="{4C34BBA3-EE87-4495-80AD-A4044BC19503}" type="slidenum">
              <a:rPr lang="en-US" sz="1200" kern="1200" smtClean="0">
                <a:solidFill>
                  <a:prstClr val="white"/>
                </a:solidFill>
                <a:latin typeface="Century Gothic"/>
                <a:ea typeface="+mn-ea"/>
                <a:cs typeface="+mn-cs"/>
              </a:rPr>
              <a:pPr rtl="0"/>
              <a:t>‹#›</a:t>
            </a:fld>
            <a:endParaRPr lang="en-US" sz="1200" kern="1200" dirty="0">
              <a:solidFill>
                <a:prstClr val="white"/>
              </a:solidFill>
              <a:latin typeface="Century Gothic"/>
              <a:ea typeface="+mn-ea"/>
              <a:cs typeface="+mn-cs"/>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4" name="Footer Placeholder 3"/>
          <p:cNvSpPr>
            <a:spLocks noGrp="1"/>
          </p:cNvSpPr>
          <p:nvPr>
            <p:ph type="ftr" sz="quarter" idx="11"/>
          </p:nvPr>
        </p:nvSpPr>
        <p:spPr/>
        <p:txBody>
          <a:bodyPr/>
          <a:lstStyle/>
          <a:p>
            <a:pPr algn="r" rtl="0"/>
            <a:endParaRPr lang="en-US" sz="1000" kern="1200" dirty="0">
              <a:solidFill>
                <a:prstClr val="white"/>
              </a:solidFill>
              <a:latin typeface="Century Gothic"/>
              <a:ea typeface="+mn-ea"/>
              <a:cs typeface="+mn-cs"/>
            </a:endParaRPr>
          </a:p>
        </p:txBody>
      </p:sp>
      <p:sp>
        <p:nvSpPr>
          <p:cNvPr id="5" name="Slide Number Placeholder 4"/>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3" name="Footer Placeholder 2"/>
          <p:cNvSpPr>
            <a:spLocks noGrp="1"/>
          </p:cNvSpPr>
          <p:nvPr>
            <p:ph type="ftr" sz="quarter" idx="11"/>
          </p:nvPr>
        </p:nvSpPr>
        <p:spPr>
          <a:xfrm>
            <a:off x="457200" y="6481890"/>
            <a:ext cx="4260056" cy="300831"/>
          </a:xfrm>
        </p:spPr>
        <p:txBody>
          <a:bodyPr/>
          <a:lstStyle/>
          <a:p>
            <a:pPr algn="r" rtl="0"/>
            <a:endParaRPr lang="en-US" sz="1000" kern="1200" dirty="0">
              <a:solidFill>
                <a:prstClr val="white"/>
              </a:solidFill>
              <a:latin typeface="Century Gothic"/>
              <a:ea typeface="+mn-ea"/>
              <a:cs typeface="+mn-cs"/>
            </a:endParaRPr>
          </a:p>
        </p:txBody>
      </p:sp>
      <p:sp>
        <p:nvSpPr>
          <p:cNvPr id="4" name="Slide Number Placeholder 3"/>
          <p:cNvSpPr>
            <a:spLocks noGrp="1"/>
          </p:cNvSpPr>
          <p:nvPr>
            <p:ph type="sldNum" sz="quarter" idx="12"/>
          </p:nvPr>
        </p:nvSpPr>
        <p:spPr>
          <a:xfrm>
            <a:off x="7589520" y="6480969"/>
            <a:ext cx="502920" cy="301752"/>
          </a:xfrm>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a:prstGeom prst="rect">
            <a:avLst/>
          </a:prstGeo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a:prstGeom prst="rect">
            <a:avLst/>
          </a:prstGeo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320040"/>
            <a:ext cx="5276088" cy="5989320"/>
          </a:xfrm>
          <a:prstGeom prst="rect">
            <a:avLst/>
          </a:prstGeo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pPr algn="l" rtl="0"/>
            <a:fld id="{595B48D0-AA20-41AE-A6B9-52C3E770A112}" type="datetimeFigureOut">
              <a:rPr lang="en-US" kern="1200" smtClean="0">
                <a:solidFill>
                  <a:prstClr val="white"/>
                </a:solidFill>
                <a:latin typeface="Century Gothic"/>
                <a:ea typeface="+mn-ea"/>
                <a:cs typeface="+mn-cs"/>
              </a:rPr>
              <a:pPr algn="l" rtl="0"/>
              <a:t>8/29/2016</a:t>
            </a:fld>
            <a:endParaRPr lang="en-US" kern="1200" dirty="0">
              <a:solidFill>
                <a:prstClr val="white"/>
              </a:solidFill>
              <a:latin typeface="Century Gothic"/>
              <a:ea typeface="+mn-ea"/>
              <a:cs typeface="+mn-cs"/>
            </a:endParaRPr>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pPr algn="r" rtl="0"/>
            <a:endParaRPr lang="en-US" kern="1200" dirty="0">
              <a:solidFill>
                <a:prstClr val="white"/>
              </a:solidFill>
              <a:latin typeface="Century Gothic"/>
              <a:ea typeface="+mn-ea"/>
              <a:cs typeface="+mn-cs"/>
            </a:endParaRPr>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pPr algn="ctr" rtl="0"/>
            <a:fld id="{4C34BBA3-EE87-4495-80AD-A4044BC19503}" type="slidenum">
              <a:rPr lang="en-US" kern="1200" smtClean="0">
                <a:solidFill>
                  <a:prstClr val="white"/>
                </a:solidFill>
                <a:latin typeface="Century Gothic"/>
                <a:ea typeface="+mn-ea"/>
                <a:cs typeface="+mn-cs"/>
              </a:rPr>
              <a:pPr algn="ctr" rtl="0"/>
              <a:t>‹#›</a:t>
            </a:fld>
            <a:endParaRPr lang="en-US" kern="1200" dirty="0">
              <a:solidFill>
                <a:prstClr val="white"/>
              </a:solidFill>
              <a:latin typeface="Century Gothic"/>
              <a:ea typeface="+mn-ea"/>
              <a:cs typeface="+mn-cs"/>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a:prstGeom prst="rect">
            <a:avLst/>
          </a:prstGeom>
        </p:spPr>
        <p:txBody>
          <a:bodyPr vert="vert270" anchor="b"/>
          <a:lstStyle>
            <a:lvl1pPr marL="0" algn="l">
              <a:buNone/>
              <a:defRPr sz="3000" b="0" cap="all" baseline="0"/>
            </a:lvl1pPr>
          </a:lstStyle>
          <a:p>
            <a:r>
              <a:rPr kumimoji="0" lang="en-US"/>
              <a:t>Click to edit Master title style</a:t>
            </a:r>
          </a:p>
        </p:txBody>
      </p:sp>
      <p:sp>
        <p:nvSpPr>
          <p:cNvPr id="4" name="Text Placeholder 3"/>
          <p:cNvSpPr>
            <a:spLocks noGrp="1"/>
          </p:cNvSpPr>
          <p:nvPr>
            <p:ph type="body" sz="half" idx="2"/>
          </p:nvPr>
        </p:nvSpPr>
        <p:spPr>
          <a:xfrm>
            <a:off x="1143000" y="5867400"/>
            <a:ext cx="7333488" cy="685800"/>
          </a:xfrm>
          <a:prstGeom prst="rect">
            <a:avLst/>
          </a:prstGeo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pPr algn="l" rtl="0"/>
            <a:fld id="{595B48D0-AA20-41AE-A6B9-52C3E770A112}" type="datetimeFigureOut">
              <a:rPr lang="en-US" kern="1200" smtClean="0">
                <a:solidFill>
                  <a:prstClr val="white"/>
                </a:solidFill>
                <a:latin typeface="Century Gothic"/>
                <a:ea typeface="+mn-ea"/>
                <a:cs typeface="+mn-cs"/>
              </a:rPr>
              <a:pPr algn="l" rtl="0"/>
              <a:t>8/29/2016</a:t>
            </a:fld>
            <a:endParaRPr lang="en-US" kern="1200" dirty="0">
              <a:solidFill>
                <a:prstClr val="white"/>
              </a:solidFill>
              <a:latin typeface="Century Gothic"/>
              <a:ea typeface="+mn-ea"/>
              <a:cs typeface="+mn-cs"/>
            </a:endParaRPr>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pPr algn="r" rtl="0"/>
            <a:endParaRPr lang="en-US" kern="1200" dirty="0">
              <a:solidFill>
                <a:prstClr val="white"/>
              </a:solidFill>
              <a:latin typeface="Century Gothic"/>
              <a:ea typeface="+mn-ea"/>
              <a:cs typeface="+mn-cs"/>
            </a:endParaRPr>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pPr rtl="0"/>
            <a:fld id="{4C34BBA3-EE87-4495-80AD-A4044BC19503}" type="slidenum">
              <a:rPr lang="en-US" kern="1200" smtClean="0">
                <a:solidFill>
                  <a:prstClr val="white"/>
                </a:solidFill>
                <a:latin typeface="Century Gothic"/>
                <a:ea typeface="+mn-ea"/>
                <a:cs typeface="+mn-cs"/>
              </a:rPr>
              <a:pPr rtl="0"/>
              <a:t>‹#›</a:t>
            </a:fld>
            <a:endParaRPr lang="en-US" kern="1200" dirty="0">
              <a:solidFill>
                <a:prstClr val="white"/>
              </a:solidFill>
              <a:latin typeface="Century Gothic"/>
              <a:ea typeface="+mn-ea"/>
              <a:cs typeface="+mn-cs"/>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882808"/>
            <a:ext cx="82296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a:prstGeom prst="rect">
            <a:avLst/>
          </a:prstGeo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lgn="l" rtl="0"/>
            <a:fld id="{595B48D0-AA20-41AE-A6B9-52C3E770A112}" type="datetimeFigureOut">
              <a:rPr lang="en-US" sz="1000" kern="1200">
                <a:solidFill>
                  <a:prstClr val="white"/>
                </a:solidFill>
                <a:latin typeface="Century Gothic"/>
                <a:ea typeface="+mn-ea"/>
                <a:cs typeface="+mn-cs"/>
              </a:rPr>
              <a:pPr algn="l" rtl="0"/>
              <a:t>8/29/2016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95B48D0-AA20-41AE-A6B9-52C3E770A112}" type="datetimeFigureOut">
              <a:rPr lang="en-US" smtClean="0"/>
              <a:pPr/>
              <a:t>8/29/2016</a:t>
            </a:fld>
            <a:endParaRPr lang="en-US" dirty="0"/>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dirty="0"/>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C34BBA3-EE87-4495-80AD-A4044BC1950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trips/>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rtl="0"/>
            <a:fld id="{595B48D0-AA20-41AE-A6B9-52C3E770A112}" type="datetimeFigureOut">
              <a:rPr lang="en-US" kern="1200" smtClean="0">
                <a:solidFill>
                  <a:prstClr val="white"/>
                </a:solidFill>
                <a:latin typeface="Century Gothic"/>
                <a:ea typeface="+mn-ea"/>
                <a:cs typeface="+mn-cs"/>
              </a:rPr>
              <a:pPr rtl="0"/>
              <a:t>8/29/2016</a:t>
            </a:fld>
            <a:endParaRPr lang="en-US" kern="1200" dirty="0">
              <a:solidFill>
                <a:prstClr val="white"/>
              </a:solidFill>
              <a:latin typeface="Century Gothic"/>
              <a:ea typeface="+mn-ea"/>
              <a:cs typeface="+mn-cs"/>
            </a:endParaRPr>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rtl="0"/>
            <a:endParaRPr lang="en-US" kern="1200" dirty="0">
              <a:solidFill>
                <a:prstClr val="white"/>
              </a:solidFill>
              <a:latin typeface="Century Gothic"/>
              <a:ea typeface="+mn-ea"/>
              <a:cs typeface="+mn-cs"/>
            </a:endParaRPr>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rtl="0"/>
            <a:fld id="{4C34BBA3-EE87-4495-80AD-A4044BC19503}" type="slidenum">
              <a:rPr lang="en-US" kern="1200" smtClean="0">
                <a:solidFill>
                  <a:prstClr val="white"/>
                </a:solidFill>
                <a:latin typeface="Century Gothic"/>
                <a:ea typeface="+mn-ea"/>
                <a:cs typeface="+mn-cs"/>
              </a:rPr>
              <a:pPr rtl="0"/>
              <a:t>‹#›</a:t>
            </a:fld>
            <a:endParaRPr lang="en-US" kern="1200" dirty="0">
              <a:solidFill>
                <a:prstClr val="white"/>
              </a:solidFill>
              <a:latin typeface="Century Gothic"/>
              <a:ea typeface="+mn-ea"/>
              <a:cs typeface="+mn-cs"/>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strips/>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p:strip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5800" y="533400"/>
            <a:ext cx="6861174" cy="255454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8000" b="1" cap="none" spc="150" dirty="0">
                <a:ln w="11430"/>
                <a:solidFill>
                  <a:srgbClr val="FFFF99"/>
                </a:solidFill>
                <a:effectLst>
                  <a:outerShdw blurRad="25400" algn="tl" rotWithShape="0">
                    <a:srgbClr val="000000">
                      <a:alpha val="43000"/>
                    </a:srgbClr>
                  </a:outerShdw>
                </a:effectLst>
              </a:rPr>
              <a:t>Parable of</a:t>
            </a:r>
          </a:p>
          <a:p>
            <a:pPr algn="ctr"/>
            <a:r>
              <a:rPr lang="en-US" sz="8000" b="1" cap="none" spc="150" dirty="0">
                <a:ln w="11430"/>
                <a:solidFill>
                  <a:srgbClr val="FFFF99"/>
                </a:solidFill>
                <a:effectLst>
                  <a:outerShdw blurRad="25400" algn="tl" rotWithShape="0">
                    <a:srgbClr val="000000">
                      <a:alpha val="43000"/>
                    </a:srgbClr>
                  </a:outerShdw>
                </a:effectLst>
              </a:rPr>
              <a:t>The Two Sons</a:t>
            </a:r>
          </a:p>
        </p:txBody>
      </p:sp>
      <p:sp>
        <p:nvSpPr>
          <p:cNvPr id="3" name="TextBox 2"/>
          <p:cNvSpPr txBox="1"/>
          <p:nvPr/>
        </p:nvSpPr>
        <p:spPr>
          <a:xfrm>
            <a:off x="1905000" y="3954959"/>
            <a:ext cx="5486400" cy="769441"/>
          </a:xfrm>
          <a:prstGeom prst="rect">
            <a:avLst/>
          </a:prstGeom>
          <a:noFill/>
        </p:spPr>
        <p:txBody>
          <a:bodyPr wrap="square" rtlCol="0">
            <a:spAutoFit/>
          </a:bodyPr>
          <a:lstStyle/>
          <a:p>
            <a:pPr algn="ctr"/>
            <a:r>
              <a:rPr lang="en-US" sz="4400" dirty="0"/>
              <a:t>Matthew 21:28-32</a:t>
            </a:r>
          </a:p>
        </p:txBody>
      </p:sp>
    </p:spTree>
  </p:cSld>
  <p:clrMapOvr>
    <a:masterClrMapping/>
  </p:clrMapOvr>
  <p:transition spd="slow">
    <p:strip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52400"/>
            <a:ext cx="7848600" cy="6617196"/>
          </a:xfrm>
          <a:prstGeom prst="rect">
            <a:avLst/>
          </a:prstGeom>
          <a:solidFill>
            <a:schemeClr val="tx1"/>
          </a:solidFill>
        </p:spPr>
        <p:txBody>
          <a:bodyPr wrap="square" rtlCol="0">
            <a:spAutoFit/>
          </a:bodyPr>
          <a:lstStyle/>
          <a:p>
            <a:pPr algn="ctr"/>
            <a:r>
              <a:rPr lang="en-US" sz="2400" b="1" u="sng" dirty="0">
                <a:solidFill>
                  <a:schemeClr val="bg1"/>
                </a:solidFill>
              </a:rPr>
              <a:t>Matt 21:28-32</a:t>
            </a:r>
          </a:p>
          <a:p>
            <a:endParaRPr lang="en-US" sz="2000" dirty="0">
              <a:solidFill>
                <a:schemeClr val="bg1"/>
              </a:solidFill>
            </a:endParaRPr>
          </a:p>
          <a:p>
            <a:r>
              <a:rPr lang="en-US" sz="2000" dirty="0">
                <a:solidFill>
                  <a:schemeClr val="bg1"/>
                </a:solidFill>
              </a:rPr>
              <a:t>28 "But what do you think? A man had two sons, and he came to the first and said, 'Son, go, work today in my vineyard.' </a:t>
            </a:r>
          </a:p>
          <a:p>
            <a:endParaRPr lang="en-US" sz="2000" dirty="0">
              <a:solidFill>
                <a:schemeClr val="bg1"/>
              </a:solidFill>
            </a:endParaRPr>
          </a:p>
          <a:p>
            <a:r>
              <a:rPr lang="en-US" sz="2000" dirty="0">
                <a:solidFill>
                  <a:schemeClr val="bg1"/>
                </a:solidFill>
              </a:rPr>
              <a:t>29 He answered and said, 'I will not,' but afterward he regretted it and went. </a:t>
            </a:r>
          </a:p>
          <a:p>
            <a:endParaRPr lang="en-US" sz="2000" dirty="0">
              <a:solidFill>
                <a:schemeClr val="bg1"/>
              </a:solidFill>
            </a:endParaRPr>
          </a:p>
          <a:p>
            <a:r>
              <a:rPr lang="en-US" sz="2000" dirty="0">
                <a:solidFill>
                  <a:schemeClr val="bg1"/>
                </a:solidFill>
              </a:rPr>
              <a:t>30 Then he came to the second and said likewise. And he answered and said, 'I go, sir,' but he did not go. </a:t>
            </a:r>
          </a:p>
          <a:p>
            <a:endParaRPr lang="en-US" sz="2000" dirty="0">
              <a:solidFill>
                <a:schemeClr val="bg1"/>
              </a:solidFill>
            </a:endParaRPr>
          </a:p>
          <a:p>
            <a:r>
              <a:rPr lang="en-US" sz="2000" dirty="0">
                <a:solidFill>
                  <a:schemeClr val="bg1"/>
                </a:solidFill>
              </a:rPr>
              <a:t>31 Which of the two did the will of his father?" They said to Him, "The first." Jesus said to them, "Assuredly, I say to you that tax collectors and harlots enter the kingdom of God before you. </a:t>
            </a:r>
          </a:p>
          <a:p>
            <a:endParaRPr lang="en-US" sz="2000" dirty="0">
              <a:solidFill>
                <a:schemeClr val="bg1"/>
              </a:solidFill>
            </a:endParaRPr>
          </a:p>
          <a:p>
            <a:r>
              <a:rPr lang="en-US" sz="2000" dirty="0">
                <a:solidFill>
                  <a:schemeClr val="bg1"/>
                </a:solidFill>
              </a:rPr>
              <a:t>32 For John came to you in the way of righteousness, and you did not believe him; but tax collectors and harlots believed him; and when you saw it, you did not afterward relent and believe him. </a:t>
            </a:r>
          </a:p>
        </p:txBody>
      </p:sp>
    </p:spTree>
  </p:cSld>
  <p:clrMapOvr>
    <a:masterClrMapping/>
  </p:clrMapOvr>
  <p:transition spd="slow">
    <p:strip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57200"/>
            <a:ext cx="7904728"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cap="none" spc="150" dirty="0">
                <a:ln w="11430"/>
                <a:solidFill>
                  <a:srgbClr val="FFFF99"/>
                </a:solidFill>
                <a:effectLst>
                  <a:outerShdw blurRad="25400" algn="tl" rotWithShape="0">
                    <a:srgbClr val="000000">
                      <a:alpha val="43000"/>
                    </a:srgbClr>
                  </a:outerShdw>
                </a:effectLst>
              </a:rPr>
              <a:t>Parable of Two Sons</a:t>
            </a:r>
          </a:p>
        </p:txBody>
      </p:sp>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Matthew 21:28-32</a:t>
            </a:r>
          </a:p>
        </p:txBody>
      </p:sp>
      <p:sp>
        <p:nvSpPr>
          <p:cNvPr id="5" name="Bevel 4"/>
          <p:cNvSpPr/>
          <p:nvPr/>
        </p:nvSpPr>
        <p:spPr>
          <a:xfrm>
            <a:off x="533400" y="23622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600" dirty="0">
                <a:solidFill>
                  <a:schemeClr val="bg1"/>
                </a:solidFill>
              </a:rPr>
              <a:t>The Context (vv. 23-27)</a:t>
            </a:r>
          </a:p>
        </p:txBody>
      </p:sp>
      <p:sp>
        <p:nvSpPr>
          <p:cNvPr id="7" name="Bevel 6"/>
          <p:cNvSpPr/>
          <p:nvPr/>
        </p:nvSpPr>
        <p:spPr>
          <a:xfrm>
            <a:off x="533400" y="35433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rPr>
              <a:t>The Parable (vv. 28-30)</a:t>
            </a:r>
          </a:p>
        </p:txBody>
      </p:sp>
      <p:sp>
        <p:nvSpPr>
          <p:cNvPr id="8" name="Bevel 7"/>
          <p:cNvSpPr/>
          <p:nvPr/>
        </p:nvSpPr>
        <p:spPr>
          <a:xfrm>
            <a:off x="533400" y="47244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rPr>
              <a:t>The Application (vv. 31-32)</a:t>
            </a:r>
          </a:p>
        </p:txBody>
      </p:sp>
    </p:spTree>
  </p:cSld>
  <p:clrMapOvr>
    <a:masterClrMapping/>
  </p:clrMapOvr>
  <p:transition spd="slow">
    <p:strip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57200"/>
            <a:ext cx="7904728"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cap="none" spc="150" dirty="0">
                <a:ln w="11430"/>
                <a:solidFill>
                  <a:srgbClr val="FFFF99"/>
                </a:solidFill>
                <a:effectLst>
                  <a:outerShdw blurRad="25400" algn="tl" rotWithShape="0">
                    <a:srgbClr val="000000">
                      <a:alpha val="43000"/>
                    </a:srgbClr>
                  </a:outerShdw>
                </a:effectLst>
              </a:rPr>
              <a:t>Parable of Two Sons</a:t>
            </a:r>
          </a:p>
        </p:txBody>
      </p:sp>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Matthew 21:28-32</a:t>
            </a:r>
          </a:p>
        </p:txBody>
      </p:sp>
      <p:sp>
        <p:nvSpPr>
          <p:cNvPr id="5" name="Bevel 4"/>
          <p:cNvSpPr/>
          <p:nvPr/>
        </p:nvSpPr>
        <p:spPr>
          <a:xfrm>
            <a:off x="533400" y="23622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600" dirty="0">
                <a:solidFill>
                  <a:schemeClr val="bg1"/>
                </a:solidFill>
              </a:rPr>
              <a:t>The Context (vv. 23-37)</a:t>
            </a:r>
          </a:p>
        </p:txBody>
      </p:sp>
      <p:sp>
        <p:nvSpPr>
          <p:cNvPr id="7" name="Bevel 6"/>
          <p:cNvSpPr/>
          <p:nvPr/>
        </p:nvSpPr>
        <p:spPr>
          <a:xfrm>
            <a:off x="533400" y="35433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tx1">
                    <a:lumMod val="85000"/>
                  </a:schemeClr>
                </a:solidFill>
              </a:rPr>
              <a:t>The Parable (vv. 28-30)</a:t>
            </a:r>
          </a:p>
        </p:txBody>
      </p:sp>
      <p:sp>
        <p:nvSpPr>
          <p:cNvPr id="8" name="Bevel 7"/>
          <p:cNvSpPr/>
          <p:nvPr/>
        </p:nvSpPr>
        <p:spPr>
          <a:xfrm>
            <a:off x="533400" y="47244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lumMod val="85000"/>
                  </a:schemeClr>
                </a:solidFill>
              </a:rPr>
              <a:t>The Application (vv. 31-32)</a:t>
            </a:r>
          </a:p>
        </p:txBody>
      </p:sp>
    </p:spTree>
  </p:cSld>
  <p:clrMapOvr>
    <a:masterClrMapping/>
  </p:clrMapOvr>
  <p:transition spd="slow">
    <p:strip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600" dirty="0">
                <a:solidFill>
                  <a:schemeClr val="bg1"/>
                </a:solidFill>
              </a:rPr>
              <a:t>The Context (vv. 23-27)</a:t>
            </a:r>
          </a:p>
        </p:txBody>
      </p:sp>
      <p:sp>
        <p:nvSpPr>
          <p:cNvPr id="3" name="TextBox 2"/>
          <p:cNvSpPr txBox="1"/>
          <p:nvPr/>
        </p:nvSpPr>
        <p:spPr>
          <a:xfrm>
            <a:off x="381000" y="1524000"/>
            <a:ext cx="8229600" cy="3724096"/>
          </a:xfrm>
          <a:prstGeom prst="rect">
            <a:avLst/>
          </a:prstGeom>
          <a:noFill/>
        </p:spPr>
        <p:txBody>
          <a:bodyPr wrap="square" rtlCol="0">
            <a:spAutoFit/>
          </a:bodyPr>
          <a:lstStyle/>
          <a:p>
            <a:pPr marL="514350" indent="-514350">
              <a:buFont typeface="+mj-lt"/>
              <a:buAutoNum type="alphaUcPeriod"/>
            </a:pPr>
            <a:r>
              <a:rPr lang="en-US" sz="2800" b="1" dirty="0">
                <a:solidFill>
                  <a:srgbClr val="FFFF99"/>
                </a:solidFill>
                <a:effectLst>
                  <a:outerShdw blurRad="38100" dist="38100" dir="2700000" algn="tl">
                    <a:srgbClr val="000000">
                      <a:alpha val="43137"/>
                    </a:srgbClr>
                  </a:outerShdw>
                </a:effectLst>
                <a:latin typeface="Arial Narrow" pitchFamily="34" charset="0"/>
              </a:rPr>
              <a:t> Timing: Tuesday of Passion week</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Matt. 21:1-ff; v. 18 - Tuesday</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Same day as the Rebuke (23) and announcement of destruction (24)</a:t>
            </a:r>
          </a:p>
          <a:p>
            <a:pPr marL="971550" lvl="1" indent="-514350">
              <a:buFont typeface="+mj-lt"/>
              <a:buAutoNum type="arabicPeriod"/>
            </a:pPr>
            <a:endParaRPr lang="en-US" sz="1200" dirty="0">
              <a:effectLst>
                <a:outerShdw blurRad="38100" dist="38100" dir="2700000" algn="tl">
                  <a:srgbClr val="000000">
                    <a:alpha val="43137"/>
                  </a:srgbClr>
                </a:outerShdw>
              </a:effectLst>
              <a:latin typeface="Arial Narrow" pitchFamily="34" charset="0"/>
            </a:endParaRPr>
          </a:p>
          <a:p>
            <a:pPr marL="514350" indent="-514350">
              <a:buFont typeface="+mj-lt"/>
              <a:buAutoNum type="alphaUcPeriod"/>
            </a:pPr>
            <a:r>
              <a:rPr lang="en-US" sz="2800" b="1" dirty="0">
                <a:solidFill>
                  <a:srgbClr val="FFFF99"/>
                </a:solidFill>
                <a:effectLst>
                  <a:outerShdw blurRad="38100" dist="38100" dir="2700000" algn="tl">
                    <a:srgbClr val="000000">
                      <a:alpha val="43137"/>
                    </a:srgbClr>
                  </a:outerShdw>
                </a:effectLst>
                <a:latin typeface="Arial Narrow" pitchFamily="34" charset="0"/>
              </a:rPr>
              <a:t>Discussion of Authority (21:23-37)</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Questioned by chief priest &amp; elders (v. 23)</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Jesus answered (vv. 24-25a)</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Their predicament (vv. 25b-27)</a:t>
            </a:r>
          </a:p>
        </p:txBody>
      </p:sp>
      <p:sp>
        <p:nvSpPr>
          <p:cNvPr id="4" name="Snip Diagonal Corner Rectangle 3"/>
          <p:cNvSpPr/>
          <p:nvPr/>
        </p:nvSpPr>
        <p:spPr>
          <a:xfrm>
            <a:off x="685800" y="5638800"/>
            <a:ext cx="7696200" cy="914400"/>
          </a:xfrm>
          <a:prstGeom prst="snip2DiagRect">
            <a:avLst>
              <a:gd name="adj1" fmla="val 0"/>
              <a:gd name="adj2" fmla="val 50000"/>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Parable given in response to the chief priest &amp; elders</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1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1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1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762000"/>
            <a:ext cx="7543800" cy="446276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3200" dirty="0"/>
              <a:t>“They endeavored, therefore, to evade both alternatives by alleging that they could not tell whence it was; and this reply of theirs, which was an evident subterfuge, evoked the parable which forms our theme at this time.”</a:t>
            </a:r>
          </a:p>
          <a:p>
            <a:endParaRPr lang="en-US" sz="3200" dirty="0"/>
          </a:p>
          <a:p>
            <a:pPr algn="r"/>
            <a:r>
              <a:rPr lang="en-US" sz="2400" dirty="0"/>
              <a:t>William Taylor, </a:t>
            </a:r>
            <a:r>
              <a:rPr lang="en-US" sz="2400" i="1" dirty="0"/>
              <a:t>Parables of our Lord</a:t>
            </a:r>
            <a:r>
              <a:rPr lang="en-US" sz="2400" dirty="0"/>
              <a:t>, 121</a:t>
            </a:r>
          </a:p>
        </p:txBody>
      </p:sp>
    </p:spTree>
  </p:cSld>
  <p:clrMapOvr>
    <a:masterClrMapping/>
  </p:clrMapOvr>
  <p:transition spd="slow">
    <p:strips/>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57200"/>
            <a:ext cx="7904728"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cap="none" spc="150" dirty="0">
                <a:ln w="11430"/>
                <a:solidFill>
                  <a:srgbClr val="FFFF99"/>
                </a:solidFill>
                <a:effectLst>
                  <a:outerShdw blurRad="25400" algn="tl" rotWithShape="0">
                    <a:srgbClr val="000000">
                      <a:alpha val="43000"/>
                    </a:srgbClr>
                  </a:outerShdw>
                </a:effectLst>
              </a:rPr>
              <a:t>Parable of Two Sons</a:t>
            </a:r>
          </a:p>
        </p:txBody>
      </p:sp>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Matthew 21:28-32</a:t>
            </a:r>
          </a:p>
        </p:txBody>
      </p:sp>
      <p:sp>
        <p:nvSpPr>
          <p:cNvPr id="5" name="Bevel 4"/>
          <p:cNvSpPr/>
          <p:nvPr/>
        </p:nvSpPr>
        <p:spPr>
          <a:xfrm>
            <a:off x="533400" y="23622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600" dirty="0">
                <a:solidFill>
                  <a:schemeClr val="tx1">
                    <a:lumMod val="85000"/>
                  </a:schemeClr>
                </a:solidFill>
              </a:rPr>
              <a:t>The Context (vv. 23-27)</a:t>
            </a:r>
          </a:p>
        </p:txBody>
      </p:sp>
      <p:sp>
        <p:nvSpPr>
          <p:cNvPr id="7" name="Bevel 6"/>
          <p:cNvSpPr/>
          <p:nvPr/>
        </p:nvSpPr>
        <p:spPr>
          <a:xfrm>
            <a:off x="533400" y="35433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rPr>
              <a:t>The Parable (vv. 28-30)</a:t>
            </a:r>
          </a:p>
        </p:txBody>
      </p:sp>
      <p:sp>
        <p:nvSpPr>
          <p:cNvPr id="8" name="Bevel 7"/>
          <p:cNvSpPr/>
          <p:nvPr/>
        </p:nvSpPr>
        <p:spPr>
          <a:xfrm>
            <a:off x="533400" y="47244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tx1">
                    <a:lumMod val="85000"/>
                  </a:schemeClr>
                </a:solidFill>
              </a:rPr>
              <a:t>The Application (vv. 31-32)</a:t>
            </a:r>
          </a:p>
        </p:txBody>
      </p:sp>
    </p:spTree>
  </p:cSld>
  <p:clrMapOvr>
    <a:masterClrMapping/>
  </p:clrMapOvr>
  <p:transition spd="slow">
    <p:strips/>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rPr>
              <a:t>The Parable (vv. 28-30)</a:t>
            </a:r>
          </a:p>
        </p:txBody>
      </p:sp>
      <p:sp>
        <p:nvSpPr>
          <p:cNvPr id="3" name="TextBox 2"/>
          <p:cNvSpPr txBox="1"/>
          <p:nvPr/>
        </p:nvSpPr>
        <p:spPr>
          <a:xfrm>
            <a:off x="381000" y="1524000"/>
            <a:ext cx="8229600" cy="3108543"/>
          </a:xfrm>
          <a:prstGeom prst="rect">
            <a:avLst/>
          </a:prstGeom>
          <a:noFill/>
        </p:spPr>
        <p:txBody>
          <a:bodyPr wrap="square" rtlCol="0">
            <a:spAutoFit/>
          </a:bodyPr>
          <a:lstStyle/>
          <a:p>
            <a:pPr marL="514350" indent="-514350">
              <a:buFont typeface="+mj-lt"/>
              <a:buAutoNum type="alphaUcPeriod"/>
            </a:pPr>
            <a:r>
              <a:rPr lang="en-US" sz="2800" dirty="0">
                <a:effectLst>
                  <a:outerShdw blurRad="38100" dist="38100" dir="2700000" algn="tl">
                    <a:srgbClr val="000000">
                      <a:alpha val="43137"/>
                    </a:srgbClr>
                  </a:outerShdw>
                </a:effectLst>
                <a:latin typeface="Arial Narrow" pitchFamily="34" charset="0"/>
              </a:rPr>
              <a:t> </a:t>
            </a:r>
            <a:r>
              <a:rPr lang="en-US" sz="2800" b="1" dirty="0">
                <a:solidFill>
                  <a:srgbClr val="FFFF99"/>
                </a:solidFill>
                <a:effectLst>
                  <a:outerShdw blurRad="38100" dist="38100" dir="2700000" algn="tl">
                    <a:srgbClr val="000000">
                      <a:alpha val="43137"/>
                    </a:srgbClr>
                  </a:outerShdw>
                </a:effectLst>
                <a:latin typeface="Arial Narrow" pitchFamily="34" charset="0"/>
              </a:rPr>
              <a:t>One Instruction – To Two Sons</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“Go work today in my vineyard” (vv. 28, 30)</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The Instruction included:</a:t>
            </a:r>
          </a:p>
          <a:p>
            <a:pPr marL="1428750" lvl="2" indent="-514350">
              <a:buFont typeface="Arial" pitchFamily="34" charset="0"/>
              <a:buChar char="•"/>
            </a:pPr>
            <a:r>
              <a:rPr lang="en-US" sz="2800" dirty="0">
                <a:solidFill>
                  <a:srgbClr val="FFFF99"/>
                </a:solidFill>
                <a:effectLst>
                  <a:outerShdw blurRad="38100" dist="38100" dir="2700000" algn="tl">
                    <a:srgbClr val="000000">
                      <a:alpha val="43137"/>
                    </a:srgbClr>
                  </a:outerShdw>
                </a:effectLst>
                <a:latin typeface="Arial Narrow" pitchFamily="34" charset="0"/>
              </a:rPr>
              <a:t>What?</a:t>
            </a:r>
            <a:r>
              <a:rPr lang="en-US" sz="2800" dirty="0">
                <a:effectLst>
                  <a:outerShdw blurRad="38100" dist="38100" dir="2700000" algn="tl">
                    <a:srgbClr val="000000">
                      <a:alpha val="43137"/>
                    </a:srgbClr>
                  </a:outerShdw>
                </a:effectLst>
                <a:latin typeface="Arial Narrow" pitchFamily="34" charset="0"/>
              </a:rPr>
              <a:t> Work</a:t>
            </a:r>
          </a:p>
          <a:p>
            <a:pPr marL="1428750" lvl="2" indent="-514350">
              <a:buFont typeface="Arial" pitchFamily="34" charset="0"/>
              <a:buChar char="•"/>
            </a:pPr>
            <a:r>
              <a:rPr lang="en-US" sz="2800" dirty="0">
                <a:solidFill>
                  <a:srgbClr val="FFFF99"/>
                </a:solidFill>
                <a:effectLst>
                  <a:outerShdw blurRad="38100" dist="38100" dir="2700000" algn="tl">
                    <a:srgbClr val="000000">
                      <a:alpha val="43137"/>
                    </a:srgbClr>
                  </a:outerShdw>
                </a:effectLst>
                <a:latin typeface="Arial Narrow" pitchFamily="34" charset="0"/>
              </a:rPr>
              <a:t>When? </a:t>
            </a:r>
            <a:r>
              <a:rPr lang="en-US" sz="2800" dirty="0">
                <a:effectLst>
                  <a:outerShdw blurRad="38100" dist="38100" dir="2700000" algn="tl">
                    <a:srgbClr val="000000">
                      <a:alpha val="43137"/>
                    </a:srgbClr>
                  </a:outerShdw>
                </a:effectLst>
                <a:latin typeface="Arial Narrow" pitchFamily="34" charset="0"/>
              </a:rPr>
              <a:t>Today</a:t>
            </a:r>
          </a:p>
          <a:p>
            <a:pPr marL="1428750" lvl="2" indent="-514350">
              <a:buFont typeface="Arial" pitchFamily="34" charset="0"/>
              <a:buChar char="•"/>
            </a:pPr>
            <a:r>
              <a:rPr lang="en-US" sz="2800" dirty="0">
                <a:solidFill>
                  <a:srgbClr val="FFFF99"/>
                </a:solidFill>
                <a:effectLst>
                  <a:outerShdw blurRad="38100" dist="38100" dir="2700000" algn="tl">
                    <a:srgbClr val="000000">
                      <a:alpha val="43137"/>
                    </a:srgbClr>
                  </a:outerShdw>
                </a:effectLst>
                <a:latin typeface="Arial Narrow" pitchFamily="34" charset="0"/>
              </a:rPr>
              <a:t>Where? </a:t>
            </a:r>
            <a:r>
              <a:rPr lang="en-US" sz="2800" dirty="0">
                <a:effectLst>
                  <a:outerShdw blurRad="38100" dist="38100" dir="2700000" algn="tl">
                    <a:srgbClr val="000000">
                      <a:alpha val="43137"/>
                    </a:srgbClr>
                  </a:outerShdw>
                </a:effectLst>
                <a:latin typeface="Arial Narrow" pitchFamily="34" charset="0"/>
              </a:rPr>
              <a:t>In my vineyard</a:t>
            </a:r>
          </a:p>
          <a:p>
            <a:pPr marL="1428750" lvl="2" indent="-514350">
              <a:buFont typeface="Arial" pitchFamily="34" charset="0"/>
              <a:buChar char="•"/>
            </a:pPr>
            <a:r>
              <a:rPr lang="en-US" sz="2800" dirty="0">
                <a:solidFill>
                  <a:srgbClr val="FFFF99"/>
                </a:solidFill>
                <a:effectLst>
                  <a:outerShdw blurRad="38100" dist="38100" dir="2700000" algn="tl">
                    <a:srgbClr val="000000">
                      <a:alpha val="43137"/>
                    </a:srgbClr>
                  </a:outerShdw>
                </a:effectLst>
                <a:latin typeface="Arial Narrow" pitchFamily="34" charset="0"/>
              </a:rPr>
              <a:t>Who? </a:t>
            </a:r>
            <a:r>
              <a:rPr lang="en-US" sz="2800" dirty="0">
                <a:effectLst>
                  <a:outerShdw blurRad="38100" dist="38100" dir="2700000" algn="tl">
                    <a:srgbClr val="000000">
                      <a:alpha val="43137"/>
                    </a:srgbClr>
                  </a:outerShdw>
                </a:effectLst>
                <a:latin typeface="Arial Narrow" pitchFamily="34" charset="0"/>
              </a:rPr>
              <a:t>– Both (received personal requests)</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Left)">
                                      <p:cBhvr>
                                        <p:cTn id="3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rPr>
              <a:t>The Parable (vv. 28-30)</a:t>
            </a:r>
          </a:p>
        </p:txBody>
      </p:sp>
      <p:sp>
        <p:nvSpPr>
          <p:cNvPr id="3" name="TextBox 2"/>
          <p:cNvSpPr txBox="1"/>
          <p:nvPr/>
        </p:nvSpPr>
        <p:spPr>
          <a:xfrm>
            <a:off x="381000" y="1524000"/>
            <a:ext cx="8229600" cy="4278094"/>
          </a:xfrm>
          <a:prstGeom prst="rect">
            <a:avLst/>
          </a:prstGeom>
          <a:noFill/>
        </p:spPr>
        <p:txBody>
          <a:bodyPr wrap="square" rtlCol="0">
            <a:spAutoFit/>
          </a:bodyPr>
          <a:lstStyle/>
          <a:p>
            <a:pPr marL="514350" indent="-514350">
              <a:buFont typeface="+mj-lt"/>
              <a:buAutoNum type="alphaUcPeriod"/>
            </a:pPr>
            <a:r>
              <a:rPr lang="en-US" sz="2800" dirty="0">
                <a:effectLst>
                  <a:outerShdw blurRad="38100" dist="38100" dir="2700000" algn="tl">
                    <a:srgbClr val="000000">
                      <a:alpha val="43137"/>
                    </a:srgbClr>
                  </a:outerShdw>
                </a:effectLst>
                <a:latin typeface="Arial Narrow" pitchFamily="34" charset="0"/>
              </a:rPr>
              <a:t> </a:t>
            </a:r>
            <a:r>
              <a:rPr lang="en-US" sz="2800" b="1" dirty="0">
                <a:solidFill>
                  <a:srgbClr val="FFFF99"/>
                </a:solidFill>
                <a:effectLst>
                  <a:outerShdw blurRad="38100" dist="38100" dir="2700000" algn="tl">
                    <a:srgbClr val="000000">
                      <a:alpha val="43137"/>
                    </a:srgbClr>
                  </a:outerShdw>
                </a:effectLst>
                <a:latin typeface="Arial Narrow" pitchFamily="34" charset="0"/>
              </a:rPr>
              <a:t>One Instruction – To Two Sons</a:t>
            </a:r>
            <a:endParaRPr lang="en-US" sz="2800" dirty="0">
              <a:solidFill>
                <a:srgbClr val="FFFF99"/>
              </a:solidFill>
              <a:effectLst>
                <a:outerShdw blurRad="38100" dist="38100" dir="2700000" algn="tl">
                  <a:srgbClr val="000000">
                    <a:alpha val="43137"/>
                  </a:srgbClr>
                </a:outerShdw>
              </a:effectLst>
              <a:latin typeface="Arial Narrow" pitchFamily="34" charset="0"/>
            </a:endParaRPr>
          </a:p>
          <a:p>
            <a:pPr marL="514350" indent="-514350">
              <a:buFont typeface="+mj-lt"/>
              <a:buAutoNum type="alphaUcPeriod"/>
            </a:pPr>
            <a:r>
              <a:rPr lang="en-US" sz="2800" dirty="0">
                <a:effectLst>
                  <a:outerShdw blurRad="38100" dist="38100" dir="2700000" algn="tl">
                    <a:srgbClr val="000000">
                      <a:alpha val="43137"/>
                    </a:srgbClr>
                  </a:outerShdw>
                </a:effectLst>
                <a:latin typeface="Arial Narrow" pitchFamily="34" charset="0"/>
              </a:rPr>
              <a:t> </a:t>
            </a:r>
            <a:r>
              <a:rPr lang="en-US" sz="2800" b="1" dirty="0">
                <a:solidFill>
                  <a:srgbClr val="FFFF99"/>
                </a:solidFill>
                <a:effectLst>
                  <a:outerShdw blurRad="38100" dist="38100" dir="2700000" algn="tl">
                    <a:srgbClr val="000000">
                      <a:alpha val="43137"/>
                    </a:srgbClr>
                  </a:outerShdw>
                </a:effectLst>
                <a:latin typeface="Arial Narrow" pitchFamily="34" charset="0"/>
              </a:rPr>
              <a:t>Two Reactions – From Two Sons</a:t>
            </a:r>
          </a:p>
          <a:p>
            <a:pPr marL="514350" indent="-514350">
              <a:buFont typeface="+mj-lt"/>
              <a:buAutoNum type="alphaUcPeriod"/>
            </a:pPr>
            <a:endParaRPr lang="en-US" sz="1000" b="1" dirty="0">
              <a:solidFill>
                <a:srgbClr val="FFFF99"/>
              </a:solidFill>
              <a:effectLst>
                <a:outerShdw blurRad="38100" dist="38100" dir="2700000" algn="tl">
                  <a:srgbClr val="000000">
                    <a:alpha val="43137"/>
                  </a:srgbClr>
                </a:outerShdw>
              </a:effectLst>
              <a:latin typeface="Arial Narrow" pitchFamily="34" charset="0"/>
            </a:endParaRP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First: (v. 29)</a:t>
            </a:r>
          </a:p>
          <a:p>
            <a:pPr marL="1428750" lvl="2" indent="-514350">
              <a:buFont typeface="+mj-lt"/>
              <a:buAutoNum type="alphaLcPeriod"/>
            </a:pPr>
            <a:r>
              <a:rPr lang="en-US" sz="2800" u="sng" dirty="0">
                <a:effectLst>
                  <a:outerShdw blurRad="38100" dist="38100" dir="2700000" algn="tl">
                    <a:srgbClr val="000000">
                      <a:alpha val="43137"/>
                    </a:srgbClr>
                  </a:outerShdw>
                </a:effectLst>
                <a:latin typeface="Arial Narrow" pitchFamily="34" charset="0"/>
              </a:rPr>
              <a:t>Said:</a:t>
            </a:r>
            <a:r>
              <a:rPr lang="en-US" sz="2800" dirty="0">
                <a:effectLst>
                  <a:outerShdw blurRad="38100" dist="38100" dir="2700000" algn="tl">
                    <a:srgbClr val="000000">
                      <a:alpha val="43137"/>
                    </a:srgbClr>
                  </a:outerShdw>
                </a:effectLst>
                <a:latin typeface="Arial Narrow" pitchFamily="34" charset="0"/>
              </a:rPr>
              <a:t> “I will not” (rebellion, rejection)</a:t>
            </a:r>
          </a:p>
          <a:p>
            <a:pPr marL="1428750" lvl="2" indent="-514350">
              <a:buFont typeface="+mj-lt"/>
              <a:buAutoNum type="alphaLcPeriod"/>
            </a:pPr>
            <a:r>
              <a:rPr lang="en-US" sz="2800" u="sng" dirty="0">
                <a:effectLst>
                  <a:outerShdw blurRad="38100" dist="38100" dir="2700000" algn="tl">
                    <a:srgbClr val="000000">
                      <a:alpha val="43137"/>
                    </a:srgbClr>
                  </a:outerShdw>
                </a:effectLst>
                <a:latin typeface="Arial Narrow" pitchFamily="34" charset="0"/>
              </a:rPr>
              <a:t>Action</a:t>
            </a:r>
            <a:r>
              <a:rPr lang="en-US" sz="2800" dirty="0">
                <a:effectLst>
                  <a:outerShdw blurRad="38100" dist="38100" dir="2700000" algn="tl">
                    <a:srgbClr val="000000">
                      <a:alpha val="43137"/>
                    </a:srgbClr>
                  </a:outerShdw>
                </a:effectLst>
                <a:latin typeface="Arial Narrow" pitchFamily="34" charset="0"/>
              </a:rPr>
              <a:t>: Regretted (Afterward – time to think –cf. Rom. 2:4) &amp; Went (cf. Matt. 3:8)</a:t>
            </a:r>
          </a:p>
          <a:p>
            <a:pPr marL="1428750" lvl="2" indent="-514350">
              <a:buFont typeface="+mj-lt"/>
              <a:buAutoNum type="alphaLcPeriod"/>
            </a:pPr>
            <a:endParaRPr lang="en-US" sz="1000" dirty="0">
              <a:effectLst>
                <a:outerShdw blurRad="38100" dist="38100" dir="2700000" algn="tl">
                  <a:srgbClr val="000000">
                    <a:alpha val="43137"/>
                  </a:srgbClr>
                </a:outerShdw>
              </a:effectLst>
              <a:latin typeface="Arial Narrow" pitchFamily="34" charset="0"/>
            </a:endParaRP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Second (v. 30)</a:t>
            </a:r>
          </a:p>
          <a:p>
            <a:pPr marL="1428750" lvl="2" indent="-514350">
              <a:buFont typeface="+mj-lt"/>
              <a:buAutoNum type="alphaLcPeriod"/>
            </a:pPr>
            <a:r>
              <a:rPr lang="en-US" sz="2800" u="sng" dirty="0">
                <a:effectLst>
                  <a:outerShdw blurRad="38100" dist="38100" dir="2700000" algn="tl">
                    <a:srgbClr val="000000">
                      <a:alpha val="43137"/>
                    </a:srgbClr>
                  </a:outerShdw>
                </a:effectLst>
                <a:latin typeface="Arial Narrow" pitchFamily="34" charset="0"/>
              </a:rPr>
              <a:t>Said:</a:t>
            </a:r>
            <a:r>
              <a:rPr lang="en-US" sz="2800" dirty="0">
                <a:effectLst>
                  <a:outerShdw blurRad="38100" dist="38100" dir="2700000" algn="tl">
                    <a:srgbClr val="000000">
                      <a:alpha val="43137"/>
                    </a:srgbClr>
                  </a:outerShdw>
                </a:effectLst>
                <a:latin typeface="Arial Narrow" pitchFamily="34" charset="0"/>
              </a:rPr>
              <a:t> “I go sir” (respect, please father, promises)</a:t>
            </a:r>
          </a:p>
          <a:p>
            <a:pPr marL="1428750" lvl="2" indent="-514350">
              <a:buFont typeface="+mj-lt"/>
              <a:buAutoNum type="alphaLcPeriod"/>
            </a:pPr>
            <a:r>
              <a:rPr lang="en-US" sz="2800" u="sng" dirty="0">
                <a:effectLst>
                  <a:outerShdw blurRad="38100" dist="38100" dir="2700000" algn="tl">
                    <a:srgbClr val="000000">
                      <a:alpha val="43137"/>
                    </a:srgbClr>
                  </a:outerShdw>
                </a:effectLst>
                <a:latin typeface="Arial Narrow" pitchFamily="34" charset="0"/>
              </a:rPr>
              <a:t>Action:</a:t>
            </a:r>
            <a:r>
              <a:rPr lang="en-US" sz="2800" dirty="0">
                <a:effectLst>
                  <a:outerShdw blurRad="38100" dist="38100" dir="2700000" algn="tl">
                    <a:srgbClr val="000000">
                      <a:alpha val="43137"/>
                    </a:srgbClr>
                  </a:outerShdw>
                </a:effectLst>
                <a:latin typeface="Arial Narrow" pitchFamily="34" charset="0"/>
              </a:rPr>
              <a:t>  Did not  (pretense)</a:t>
            </a:r>
            <a:endParaRPr lang="en-US" sz="2800" u="sng" dirty="0">
              <a:effectLst>
                <a:outerShdw blurRad="38100" dist="38100" dir="2700000" algn="tl">
                  <a:srgbClr val="000000">
                    <a:alpha val="43137"/>
                  </a:srgbClr>
                </a:outerShdw>
              </a:effectLst>
              <a:latin typeface="Arial Narrow" pitchFamily="34" charset="0"/>
            </a:endParaRP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strips(downLeft)">
                                      <p:cBhvr>
                                        <p:cTn id="7" dur="1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trips(downLeft)">
                                      <p:cBhvr>
                                        <p:cTn id="12" dur="1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trips(downLeft)">
                                      <p:cBhvr>
                                        <p:cTn id="17" dur="1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trips(downLeft)">
                                      <p:cBhvr>
                                        <p:cTn id="22" dur="10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strips(downLeft)">
                                      <p:cBhvr>
                                        <p:cTn id="27" dur="1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strips(downLeft)">
                                      <p:cBhvr>
                                        <p:cTn id="3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57200" y="457200"/>
            <a:ext cx="3810000" cy="6096000"/>
          </a:xfrm>
          <a:prstGeom prst="roundRect">
            <a:avLst>
              <a:gd name="adj" fmla="val 11282"/>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pic>
        <p:nvPicPr>
          <p:cNvPr id="4" name="Picture 3" descr="j0432610.png"/>
          <p:cNvPicPr>
            <a:picLocks noChangeAspect="1"/>
          </p:cNvPicPr>
          <p:nvPr/>
        </p:nvPicPr>
        <p:blipFill>
          <a:blip r:embed="rId2"/>
          <a:stretch>
            <a:fillRect/>
          </a:stretch>
        </p:blipFill>
        <p:spPr>
          <a:xfrm>
            <a:off x="2438400" y="685800"/>
            <a:ext cx="1828572" cy="1828572"/>
          </a:xfrm>
          <a:prstGeom prst="rect">
            <a:avLst/>
          </a:prstGeom>
        </p:spPr>
      </p:pic>
      <p:sp>
        <p:nvSpPr>
          <p:cNvPr id="5" name="TextBox 4"/>
          <p:cNvSpPr txBox="1"/>
          <p:nvPr/>
        </p:nvSpPr>
        <p:spPr>
          <a:xfrm>
            <a:off x="1219200" y="914400"/>
            <a:ext cx="998991" cy="1200329"/>
          </a:xfrm>
          <a:prstGeom prst="rect">
            <a:avLst/>
          </a:prstGeom>
          <a:noFill/>
        </p:spPr>
        <p:txBody>
          <a:bodyPr wrap="none" rtlCol="0">
            <a:spAutoFit/>
          </a:bodyPr>
          <a:lstStyle/>
          <a:p>
            <a:pPr algn="ctr"/>
            <a:r>
              <a:rPr lang="en-US" sz="3600" dirty="0"/>
              <a:t>First</a:t>
            </a:r>
          </a:p>
          <a:p>
            <a:pPr algn="ctr"/>
            <a:r>
              <a:rPr lang="en-US" sz="3600" dirty="0"/>
              <a:t>Son</a:t>
            </a:r>
          </a:p>
        </p:txBody>
      </p:sp>
      <p:sp>
        <p:nvSpPr>
          <p:cNvPr id="6" name="TextBox 5"/>
          <p:cNvSpPr txBox="1"/>
          <p:nvPr/>
        </p:nvSpPr>
        <p:spPr>
          <a:xfrm>
            <a:off x="457200" y="3048000"/>
            <a:ext cx="3778599" cy="2554545"/>
          </a:xfrm>
          <a:prstGeom prst="rect">
            <a:avLst/>
          </a:prstGeom>
          <a:noFill/>
        </p:spPr>
        <p:txBody>
          <a:bodyPr wrap="none" rtlCol="0">
            <a:spAutoFit/>
          </a:bodyPr>
          <a:lstStyle/>
          <a:p>
            <a:pPr algn="ctr"/>
            <a:r>
              <a:rPr lang="en-US" sz="3200" b="1" dirty="0">
                <a:solidFill>
                  <a:srgbClr val="FFFF00"/>
                </a:solidFill>
                <a:effectLst>
                  <a:outerShdw blurRad="38100" dist="38100" dir="2700000" algn="tl">
                    <a:srgbClr val="000000">
                      <a:alpha val="43137"/>
                    </a:srgbClr>
                  </a:outerShdw>
                </a:effectLst>
              </a:rPr>
              <a:t>Said:</a:t>
            </a:r>
          </a:p>
          <a:p>
            <a:pPr algn="ctr"/>
            <a:r>
              <a:rPr lang="en-US" sz="3200" dirty="0"/>
              <a:t>“I will not”</a:t>
            </a:r>
          </a:p>
          <a:p>
            <a:pPr algn="ctr"/>
            <a:endParaRPr lang="en-US" sz="3200" dirty="0"/>
          </a:p>
          <a:p>
            <a:pPr algn="ctr"/>
            <a:r>
              <a:rPr lang="en-US" sz="3200" b="1" dirty="0">
                <a:solidFill>
                  <a:srgbClr val="FFFF00"/>
                </a:solidFill>
              </a:rPr>
              <a:t>Action:</a:t>
            </a:r>
          </a:p>
          <a:p>
            <a:pPr algn="ctr"/>
            <a:r>
              <a:rPr lang="en-US" sz="3200" dirty="0"/>
              <a:t>Regretted &amp; Went</a:t>
            </a:r>
          </a:p>
        </p:txBody>
      </p:sp>
      <p:grpSp>
        <p:nvGrpSpPr>
          <p:cNvPr id="11" name="Group 10"/>
          <p:cNvGrpSpPr/>
          <p:nvPr/>
        </p:nvGrpSpPr>
        <p:grpSpPr>
          <a:xfrm>
            <a:off x="4800600" y="457200"/>
            <a:ext cx="3810000" cy="6096000"/>
            <a:chOff x="4800600" y="457200"/>
            <a:chExt cx="3810000" cy="6096000"/>
          </a:xfrm>
        </p:grpSpPr>
        <p:sp>
          <p:nvSpPr>
            <p:cNvPr id="7" name="Rounded Rectangle 6"/>
            <p:cNvSpPr/>
            <p:nvPr/>
          </p:nvSpPr>
          <p:spPr>
            <a:xfrm>
              <a:off x="4800600" y="457200"/>
              <a:ext cx="3810000" cy="6096000"/>
            </a:xfrm>
            <a:prstGeom prst="roundRect">
              <a:avLst>
                <a:gd name="adj" fmla="val 11282"/>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pic>
          <p:nvPicPr>
            <p:cNvPr id="8" name="Picture 7" descr="j0432610.png"/>
            <p:cNvPicPr>
              <a:picLocks noChangeAspect="1"/>
            </p:cNvPicPr>
            <p:nvPr/>
          </p:nvPicPr>
          <p:blipFill>
            <a:blip r:embed="rId2">
              <a:duotone>
                <a:prstClr val="black"/>
                <a:srgbClr val="D9C3A5">
                  <a:tint val="50000"/>
                  <a:satMod val="180000"/>
                </a:srgbClr>
              </a:duotone>
            </a:blip>
            <a:stretch>
              <a:fillRect/>
            </a:stretch>
          </p:blipFill>
          <p:spPr>
            <a:xfrm>
              <a:off x="6781800" y="685800"/>
              <a:ext cx="1828572" cy="1828572"/>
            </a:xfrm>
            <a:prstGeom prst="rect">
              <a:avLst/>
            </a:prstGeom>
          </p:spPr>
        </p:pic>
        <p:sp>
          <p:nvSpPr>
            <p:cNvPr id="9" name="TextBox 8"/>
            <p:cNvSpPr txBox="1"/>
            <p:nvPr/>
          </p:nvSpPr>
          <p:spPr>
            <a:xfrm>
              <a:off x="5105400" y="914400"/>
              <a:ext cx="1912703" cy="1200329"/>
            </a:xfrm>
            <a:prstGeom prst="rect">
              <a:avLst/>
            </a:prstGeom>
            <a:noFill/>
          </p:spPr>
          <p:txBody>
            <a:bodyPr wrap="none" rtlCol="0">
              <a:spAutoFit/>
            </a:bodyPr>
            <a:lstStyle/>
            <a:p>
              <a:pPr algn="ctr"/>
              <a:r>
                <a:rPr lang="en-US" sz="3600" dirty="0"/>
                <a:t>Second</a:t>
              </a:r>
            </a:p>
            <a:p>
              <a:pPr algn="ctr"/>
              <a:r>
                <a:rPr lang="en-US" sz="3600" dirty="0"/>
                <a:t>Son</a:t>
              </a:r>
            </a:p>
          </p:txBody>
        </p:sp>
        <p:sp>
          <p:nvSpPr>
            <p:cNvPr id="10" name="TextBox 9"/>
            <p:cNvSpPr txBox="1"/>
            <p:nvPr/>
          </p:nvSpPr>
          <p:spPr>
            <a:xfrm>
              <a:off x="5800271" y="3048000"/>
              <a:ext cx="1819729" cy="2554545"/>
            </a:xfrm>
            <a:prstGeom prst="rect">
              <a:avLst/>
            </a:prstGeom>
            <a:noFill/>
          </p:spPr>
          <p:txBody>
            <a:bodyPr wrap="none" rtlCol="0">
              <a:spAutoFit/>
            </a:bodyPr>
            <a:lstStyle/>
            <a:p>
              <a:pPr algn="ctr"/>
              <a:r>
                <a:rPr lang="en-US" sz="3200" b="1" dirty="0">
                  <a:solidFill>
                    <a:srgbClr val="FFFF00"/>
                  </a:solidFill>
                  <a:effectLst>
                    <a:outerShdw blurRad="38100" dist="38100" dir="2700000" algn="tl">
                      <a:srgbClr val="000000">
                        <a:alpha val="43137"/>
                      </a:srgbClr>
                    </a:outerShdw>
                  </a:effectLst>
                </a:rPr>
                <a:t>Said:</a:t>
              </a:r>
            </a:p>
            <a:p>
              <a:pPr algn="ctr"/>
              <a:r>
                <a:rPr lang="en-US" sz="3200" dirty="0"/>
                <a:t>“I go sir”</a:t>
              </a:r>
            </a:p>
            <a:p>
              <a:pPr algn="ctr"/>
              <a:endParaRPr lang="en-US" sz="3200" dirty="0"/>
            </a:p>
            <a:p>
              <a:pPr algn="ctr"/>
              <a:r>
                <a:rPr lang="en-US" sz="3200" b="1" dirty="0">
                  <a:solidFill>
                    <a:srgbClr val="FFFF00"/>
                  </a:solidFill>
                </a:rPr>
                <a:t>Action:</a:t>
              </a:r>
            </a:p>
            <a:p>
              <a:pPr algn="ctr"/>
              <a:r>
                <a:rPr lang="en-US" sz="3200" dirty="0"/>
                <a:t>Did Not</a:t>
              </a:r>
            </a:p>
          </p:txBody>
        </p:sp>
      </p:grpSp>
      <p:sp>
        <p:nvSpPr>
          <p:cNvPr id="2" name="Rectangle 1"/>
          <p:cNvSpPr/>
          <p:nvPr/>
        </p:nvSpPr>
        <p:spPr>
          <a:xfrm>
            <a:off x="0" y="4419600"/>
            <a:ext cx="9144000" cy="2438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ppt_w</p:attrName>
                                        </p:attrNameLst>
                                      </p:cBhvr>
                                      <p:tavLst>
                                        <p:tav tm="0">
                                          <p:val>
                                            <p:fltVal val="0"/>
                                          </p:val>
                                        </p:tav>
                                        <p:tav tm="100000">
                                          <p:val>
                                            <p:strVal val="#ppt_w"/>
                                          </p:val>
                                        </p:tav>
                                      </p:tavLst>
                                    </p:anim>
                                    <p:anim calcmode="lin" valueType="num">
                                      <p:cBhvr>
                                        <p:cTn id="8" dur="50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xit" presetSubtype="0" fill="hold" grpId="0" nodeType="clickEffect">
                                  <p:stCondLst>
                                    <p:cond delay="0"/>
                                  </p:stCondLst>
                                  <p:childTnLst>
                                    <p:anim calcmode="lin" valueType="num">
                                      <p:cBhvr>
                                        <p:cTn id="12" dur="1000"/>
                                        <p:tgtEl>
                                          <p:spTgt spid="2"/>
                                        </p:tgtEl>
                                        <p:attrNameLst>
                                          <p:attrName>ppt_w</p:attrName>
                                        </p:attrNameLst>
                                      </p:cBhvr>
                                      <p:tavLst>
                                        <p:tav tm="0">
                                          <p:val>
                                            <p:strVal val="ppt_w"/>
                                          </p:val>
                                        </p:tav>
                                        <p:tav tm="100000">
                                          <p:val>
                                            <p:strVal val="ppt_w*0.70"/>
                                          </p:val>
                                        </p:tav>
                                      </p:tavLst>
                                    </p:anim>
                                    <p:anim calcmode="lin" valueType="num">
                                      <p:cBhvr>
                                        <p:cTn id="13" dur="1000"/>
                                        <p:tgtEl>
                                          <p:spTgt spid="2"/>
                                        </p:tgtEl>
                                        <p:attrNameLst>
                                          <p:attrName>ppt_h</p:attrName>
                                        </p:attrNameLst>
                                      </p:cBhvr>
                                      <p:tavLst>
                                        <p:tav tm="0">
                                          <p:val>
                                            <p:strVal val="ppt_h"/>
                                          </p:val>
                                        </p:tav>
                                        <p:tav tm="100000">
                                          <p:val>
                                            <p:strVal val="ppt_h"/>
                                          </p:val>
                                        </p:tav>
                                      </p:tavLst>
                                    </p:anim>
                                    <p:animEffect transition="out" filter="fade">
                                      <p:cBhvr>
                                        <p:cTn id="14" dur="1000"/>
                                        <p:tgtEl>
                                          <p:spTgt spid="2"/>
                                        </p:tgtEl>
                                      </p:cBhvr>
                                    </p:animEffect>
                                    <p:set>
                                      <p:cBhvr>
                                        <p:cTn id="1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57200"/>
            <a:ext cx="7904728"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cap="none" spc="150" dirty="0">
                <a:ln w="11430"/>
                <a:solidFill>
                  <a:srgbClr val="FFFF99"/>
                </a:solidFill>
                <a:effectLst>
                  <a:outerShdw blurRad="25400" algn="tl" rotWithShape="0">
                    <a:srgbClr val="000000">
                      <a:alpha val="43000"/>
                    </a:srgbClr>
                  </a:outerShdw>
                </a:effectLst>
              </a:rPr>
              <a:t>Parable of Two Sons</a:t>
            </a:r>
          </a:p>
        </p:txBody>
      </p:sp>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Matthew 21:28-32</a:t>
            </a:r>
          </a:p>
        </p:txBody>
      </p:sp>
      <p:sp>
        <p:nvSpPr>
          <p:cNvPr id="5" name="Bevel 4"/>
          <p:cNvSpPr/>
          <p:nvPr/>
        </p:nvSpPr>
        <p:spPr>
          <a:xfrm>
            <a:off x="533400" y="23622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600" dirty="0">
                <a:solidFill>
                  <a:schemeClr val="tx1">
                    <a:lumMod val="85000"/>
                  </a:schemeClr>
                </a:solidFill>
              </a:rPr>
              <a:t>The Context (vv. 23-27)</a:t>
            </a:r>
          </a:p>
        </p:txBody>
      </p:sp>
      <p:sp>
        <p:nvSpPr>
          <p:cNvPr id="7" name="Bevel 6"/>
          <p:cNvSpPr/>
          <p:nvPr/>
        </p:nvSpPr>
        <p:spPr>
          <a:xfrm>
            <a:off x="533400" y="35433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tx1">
                    <a:lumMod val="85000"/>
                  </a:schemeClr>
                </a:solidFill>
              </a:rPr>
              <a:t>The Parable (vv. 28-30)</a:t>
            </a:r>
          </a:p>
        </p:txBody>
      </p:sp>
      <p:sp>
        <p:nvSpPr>
          <p:cNvPr id="8" name="Bevel 7"/>
          <p:cNvSpPr/>
          <p:nvPr/>
        </p:nvSpPr>
        <p:spPr>
          <a:xfrm>
            <a:off x="533400" y="47244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rPr>
              <a:t>The Application (vv. 31-32)</a:t>
            </a:r>
          </a:p>
        </p:txBody>
      </p:sp>
    </p:spTree>
  </p:cSld>
  <p:clrMapOvr>
    <a:masterClrMapping/>
  </p:clrMapOvr>
  <p:transition spd="slow">
    <p:strip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rPr>
              <a:t>The Application (vv. 31-32)</a:t>
            </a:r>
          </a:p>
        </p:txBody>
      </p:sp>
      <p:sp>
        <p:nvSpPr>
          <p:cNvPr id="3" name="TextBox 2"/>
          <p:cNvSpPr txBox="1"/>
          <p:nvPr/>
        </p:nvSpPr>
        <p:spPr>
          <a:xfrm>
            <a:off x="381000" y="1524000"/>
            <a:ext cx="8229600" cy="3262432"/>
          </a:xfrm>
          <a:prstGeom prst="rect">
            <a:avLst/>
          </a:prstGeom>
          <a:noFill/>
        </p:spPr>
        <p:txBody>
          <a:bodyPr wrap="square" rtlCol="0">
            <a:spAutoFit/>
          </a:bodyPr>
          <a:lstStyle/>
          <a:p>
            <a:pPr marL="514350" indent="-514350">
              <a:buFont typeface="+mj-lt"/>
              <a:buAutoNum type="alphaUcPeriod"/>
            </a:pPr>
            <a:r>
              <a:rPr lang="en-US" sz="2800" dirty="0">
                <a:effectLst>
                  <a:outerShdw blurRad="38100" dist="38100" dir="2700000" algn="tl">
                    <a:srgbClr val="000000">
                      <a:alpha val="43137"/>
                    </a:srgbClr>
                  </a:outerShdw>
                </a:effectLst>
                <a:latin typeface="Arial Narrow" pitchFamily="34" charset="0"/>
              </a:rPr>
              <a:t> </a:t>
            </a:r>
            <a:r>
              <a:rPr lang="en-US" sz="2800" b="1" dirty="0">
                <a:solidFill>
                  <a:srgbClr val="FFFF99"/>
                </a:solidFill>
                <a:effectLst>
                  <a:outerShdw blurRad="38100" dist="38100" dir="2700000" algn="tl">
                    <a:srgbClr val="000000">
                      <a:alpha val="43137"/>
                    </a:srgbClr>
                  </a:outerShdw>
                </a:effectLst>
                <a:latin typeface="Arial Narrow" pitchFamily="34" charset="0"/>
              </a:rPr>
              <a:t>Time of Christ</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Chief priest &amp; elders:</a:t>
            </a:r>
          </a:p>
          <a:p>
            <a:pPr marL="1428750" lvl="2" indent="-514350">
              <a:buFont typeface="+mj-lt"/>
              <a:buAutoNum type="alphaLcPeriod"/>
            </a:pPr>
            <a:r>
              <a:rPr lang="en-US" sz="2800" dirty="0">
                <a:effectLst>
                  <a:outerShdw blurRad="38100" dist="38100" dir="2700000" algn="tl">
                    <a:srgbClr val="000000">
                      <a:alpha val="43137"/>
                    </a:srgbClr>
                  </a:outerShdw>
                </a:effectLst>
                <a:latin typeface="Arial Narrow" pitchFamily="34" charset="0"/>
              </a:rPr>
              <a:t>Claimed to follow the law</a:t>
            </a:r>
          </a:p>
          <a:p>
            <a:pPr marL="1428750" lvl="2" indent="-514350">
              <a:buFont typeface="+mj-lt"/>
              <a:buAutoNum type="alphaLcPeriod"/>
            </a:pPr>
            <a:r>
              <a:rPr lang="en-US" sz="2800" dirty="0">
                <a:effectLst>
                  <a:outerShdw blurRad="38100" dist="38100" dir="2700000" algn="tl">
                    <a:srgbClr val="000000">
                      <a:alpha val="43137"/>
                    </a:srgbClr>
                  </a:outerShdw>
                </a:effectLst>
                <a:latin typeface="Arial Narrow" pitchFamily="34" charset="0"/>
              </a:rPr>
              <a:t>Yet rejected John &amp; the Christ</a:t>
            </a:r>
          </a:p>
          <a:p>
            <a:pPr marL="1428750" lvl="2" indent="-514350">
              <a:buFont typeface="+mj-lt"/>
              <a:buAutoNum type="alphaLcPeriod"/>
            </a:pPr>
            <a:endParaRPr lang="en-US" sz="1000" dirty="0">
              <a:effectLst>
                <a:outerShdw blurRad="38100" dist="38100" dir="2700000" algn="tl">
                  <a:srgbClr val="000000">
                    <a:alpha val="43137"/>
                  </a:srgbClr>
                </a:outerShdw>
              </a:effectLst>
              <a:latin typeface="Arial Narrow" pitchFamily="34" charset="0"/>
            </a:endParaRP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Publicans &amp; harlot:</a:t>
            </a:r>
          </a:p>
          <a:p>
            <a:pPr marL="1428750" lvl="2" indent="-514350">
              <a:buFont typeface="+mj-lt"/>
              <a:buAutoNum type="alphaLcPeriod"/>
            </a:pPr>
            <a:r>
              <a:rPr lang="en-US" sz="2800" dirty="0">
                <a:effectLst>
                  <a:outerShdw blurRad="38100" dist="38100" dir="2700000" algn="tl">
                    <a:srgbClr val="000000">
                      <a:alpha val="43137"/>
                    </a:srgbClr>
                  </a:outerShdw>
                </a:effectLst>
                <a:latin typeface="Arial Narrow" pitchFamily="34" charset="0"/>
              </a:rPr>
              <a:t>Never claimed to live right – rebellious sinners</a:t>
            </a:r>
          </a:p>
          <a:p>
            <a:pPr marL="1428750" lvl="2" indent="-514350">
              <a:buFont typeface="+mj-lt"/>
              <a:buAutoNum type="alphaLcPeriod"/>
            </a:pPr>
            <a:r>
              <a:rPr lang="en-US" sz="2800" dirty="0">
                <a:effectLst>
                  <a:outerShdw blurRad="38100" dist="38100" dir="2700000" algn="tl">
                    <a:srgbClr val="000000">
                      <a:alpha val="43137"/>
                    </a:srgbClr>
                  </a:outerShdw>
                </a:effectLst>
                <a:latin typeface="Arial Narrow" pitchFamily="34" charset="0"/>
              </a:rPr>
              <a:t>Yet, they learn the truth &amp; obey</a:t>
            </a:r>
          </a:p>
        </p:txBody>
      </p:sp>
      <p:sp>
        <p:nvSpPr>
          <p:cNvPr id="4" name="TextBox 3"/>
          <p:cNvSpPr txBox="1"/>
          <p:nvPr/>
        </p:nvSpPr>
        <p:spPr>
          <a:xfrm>
            <a:off x="304800" y="4876800"/>
            <a:ext cx="8534400" cy="1938992"/>
          </a:xfrm>
          <a:prstGeom prst="rect">
            <a:avLst/>
          </a:prstGeom>
          <a:solidFill>
            <a:schemeClr val="tx1"/>
          </a:solidFill>
        </p:spPr>
        <p:txBody>
          <a:bodyPr wrap="square" rtlCol="0">
            <a:spAutoFit/>
          </a:bodyPr>
          <a:lstStyle/>
          <a:p>
            <a:r>
              <a:rPr lang="en-US" sz="2400" dirty="0">
                <a:solidFill>
                  <a:schemeClr val="bg1"/>
                </a:solidFill>
                <a:latin typeface="Arial Narrow" pitchFamily="34" charset="0"/>
              </a:rPr>
              <a:t>“This parable does not primarily apply to Jews &amp; Gentiles, but must be referred rather to the two bodies within the bosom of the Jewish people: - it is not said, the Gentiles enter heaven before you, but the publicans and harlots.”</a:t>
            </a:r>
          </a:p>
          <a:p>
            <a:pPr algn="r"/>
            <a:r>
              <a:rPr lang="en-US" sz="2400" dirty="0">
                <a:solidFill>
                  <a:schemeClr val="bg1"/>
                </a:solidFill>
                <a:latin typeface="Arial Narrow" pitchFamily="34" charset="0"/>
              </a:rPr>
              <a:t>R. C. Trench, </a:t>
            </a:r>
            <a:r>
              <a:rPr lang="en-US" sz="2400" i="1" dirty="0">
                <a:solidFill>
                  <a:schemeClr val="bg1"/>
                </a:solidFill>
                <a:latin typeface="Arial Narrow" pitchFamily="34" charset="0"/>
              </a:rPr>
              <a:t>Parables of our Lord</a:t>
            </a:r>
            <a:r>
              <a:rPr lang="en-US" sz="2400" dirty="0">
                <a:solidFill>
                  <a:schemeClr val="bg1"/>
                </a:solidFill>
                <a:latin typeface="Arial Narrow" pitchFamily="34" charset="0"/>
              </a:rPr>
              <a:t>, 68</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1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Left)">
                                      <p:cBhvr>
                                        <p:cTn id="32" dur="1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Left)">
                                      <p:cBhvr>
                                        <p:cTn id="37" dur="1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1000" fill="hold"/>
                                        <p:tgtEl>
                                          <p:spTgt spid="4"/>
                                        </p:tgtEl>
                                        <p:attrNameLst>
                                          <p:attrName>ppt_w</p:attrName>
                                        </p:attrNameLst>
                                      </p:cBhvr>
                                      <p:tavLst>
                                        <p:tav tm="0">
                                          <p:val>
                                            <p:strVal val="#ppt_w*0.70"/>
                                          </p:val>
                                        </p:tav>
                                        <p:tav tm="100000">
                                          <p:val>
                                            <p:strVal val="#ppt_w"/>
                                          </p:val>
                                        </p:tav>
                                      </p:tavLst>
                                    </p:anim>
                                    <p:anim calcmode="lin" valueType="num">
                                      <p:cBhvr>
                                        <p:cTn id="43" dur="1000" fill="hold"/>
                                        <p:tgtEl>
                                          <p:spTgt spid="4"/>
                                        </p:tgtEl>
                                        <p:attrNameLst>
                                          <p:attrName>ppt_h</p:attrName>
                                        </p:attrNameLst>
                                      </p:cBhvr>
                                      <p:tavLst>
                                        <p:tav tm="0">
                                          <p:val>
                                            <p:strVal val="#ppt_h"/>
                                          </p:val>
                                        </p:tav>
                                        <p:tav tm="100000">
                                          <p:val>
                                            <p:strVal val="#ppt_h"/>
                                          </p:val>
                                        </p:tav>
                                      </p:tavLst>
                                    </p:anim>
                                    <p:animEffect transition="in" filter="fade">
                                      <p:cBhvr>
                                        <p:cTn id="4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rPr>
              <a:t>The Application (vv. 31-32)</a:t>
            </a:r>
          </a:p>
        </p:txBody>
      </p:sp>
      <p:sp>
        <p:nvSpPr>
          <p:cNvPr id="3" name="TextBox 2"/>
          <p:cNvSpPr txBox="1"/>
          <p:nvPr/>
        </p:nvSpPr>
        <p:spPr>
          <a:xfrm>
            <a:off x="381000" y="1524000"/>
            <a:ext cx="8229600" cy="1815882"/>
          </a:xfrm>
          <a:prstGeom prst="rect">
            <a:avLst/>
          </a:prstGeom>
          <a:noFill/>
        </p:spPr>
        <p:txBody>
          <a:bodyPr wrap="square" rtlCol="0">
            <a:spAutoFit/>
          </a:bodyPr>
          <a:lstStyle/>
          <a:p>
            <a:pPr marL="514350" indent="-514350">
              <a:buFont typeface="+mj-lt"/>
              <a:buAutoNum type="alphaUcPeriod"/>
            </a:pPr>
            <a:r>
              <a:rPr lang="en-US" sz="2800" dirty="0">
                <a:effectLst>
                  <a:outerShdw blurRad="38100" dist="38100" dir="2700000" algn="tl">
                    <a:srgbClr val="000000">
                      <a:alpha val="43137"/>
                    </a:srgbClr>
                  </a:outerShdw>
                </a:effectLst>
                <a:latin typeface="Arial Narrow" pitchFamily="34" charset="0"/>
              </a:rPr>
              <a:t> </a:t>
            </a:r>
            <a:r>
              <a:rPr lang="en-US" sz="2800" b="1" dirty="0">
                <a:solidFill>
                  <a:srgbClr val="FFFF99"/>
                </a:solidFill>
                <a:effectLst>
                  <a:outerShdw blurRad="38100" dist="38100" dir="2700000" algn="tl">
                    <a:srgbClr val="000000">
                      <a:alpha val="43137"/>
                    </a:srgbClr>
                  </a:outerShdw>
                </a:effectLst>
                <a:latin typeface="Arial Narrow" pitchFamily="34" charset="0"/>
              </a:rPr>
              <a:t>Time of Christ</a:t>
            </a:r>
            <a:endParaRPr lang="en-US" sz="2800" dirty="0">
              <a:effectLst>
                <a:outerShdw blurRad="38100" dist="38100" dir="2700000" algn="tl">
                  <a:srgbClr val="000000">
                    <a:alpha val="43137"/>
                  </a:srgbClr>
                </a:outerShdw>
              </a:effectLst>
              <a:latin typeface="Arial Narrow" pitchFamily="34" charset="0"/>
            </a:endParaRPr>
          </a:p>
          <a:p>
            <a:pPr marL="514350" indent="-514350">
              <a:buFont typeface="+mj-lt"/>
              <a:buAutoNum type="alphaUcPeriod"/>
            </a:pPr>
            <a:r>
              <a:rPr lang="en-US" sz="2800" dirty="0">
                <a:effectLst>
                  <a:outerShdw blurRad="38100" dist="38100" dir="2700000" algn="tl">
                    <a:srgbClr val="000000">
                      <a:alpha val="43137"/>
                    </a:srgbClr>
                  </a:outerShdw>
                </a:effectLst>
                <a:latin typeface="Arial Narrow" pitchFamily="34" charset="0"/>
              </a:rPr>
              <a:t> </a:t>
            </a:r>
            <a:r>
              <a:rPr lang="en-US" sz="2800" b="1" dirty="0">
                <a:solidFill>
                  <a:srgbClr val="FFFF99"/>
                </a:solidFill>
                <a:effectLst>
                  <a:outerShdw blurRad="38100" dist="38100" dir="2700000" algn="tl">
                    <a:srgbClr val="000000">
                      <a:alpha val="43137"/>
                    </a:srgbClr>
                  </a:outerShdw>
                </a:effectLst>
                <a:latin typeface="Arial Narrow" pitchFamily="34" charset="0"/>
              </a:rPr>
              <a:t>Our Own Time</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Many are like the first son</a:t>
            </a:r>
          </a:p>
          <a:p>
            <a:pPr marL="971550" lvl="1" indent="-514350">
              <a:buFont typeface="+mj-lt"/>
              <a:buAutoNum type="arabicPeriod"/>
            </a:pPr>
            <a:r>
              <a:rPr lang="en-US" sz="2800" dirty="0">
                <a:effectLst>
                  <a:outerShdw blurRad="38100" dist="38100" dir="2700000" algn="tl">
                    <a:srgbClr val="000000">
                      <a:alpha val="43137"/>
                    </a:srgbClr>
                  </a:outerShdw>
                </a:effectLst>
                <a:latin typeface="Arial Narrow" pitchFamily="34" charset="0"/>
              </a:rPr>
              <a:t>Many are like the second son</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52400" y="5105400"/>
            <a:ext cx="7696200" cy="1676400"/>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2">
                    <a:lumMod val="50000"/>
                  </a:schemeClr>
                </a:solidFill>
              </a:rPr>
              <a:t>Those Like The First Son</a:t>
            </a:r>
          </a:p>
          <a:p>
            <a:pPr algn="ctr"/>
            <a:r>
              <a:rPr lang="en-US" sz="4400" dirty="0">
                <a:solidFill>
                  <a:schemeClr val="accent2">
                    <a:lumMod val="50000"/>
                  </a:schemeClr>
                </a:solidFill>
              </a:rPr>
              <a:t>“I will not”</a:t>
            </a:r>
          </a:p>
        </p:txBody>
      </p:sp>
      <p:sp>
        <p:nvSpPr>
          <p:cNvPr id="10" name="TextBox 9"/>
          <p:cNvSpPr txBox="1"/>
          <p:nvPr/>
        </p:nvSpPr>
        <p:spPr>
          <a:xfrm>
            <a:off x="457200" y="381000"/>
            <a:ext cx="8153400" cy="4278094"/>
          </a:xfrm>
          <a:prstGeom prst="rect">
            <a:avLst/>
          </a:prstGeom>
          <a:noFill/>
        </p:spPr>
        <p:txBody>
          <a:bodyPr wrap="square" rtlCol="0">
            <a:spAutoFit/>
          </a:bodyPr>
          <a:lstStyle/>
          <a:p>
            <a:pPr marL="457200" indent="-457200">
              <a:buFont typeface="+mj-lt"/>
              <a:buAutoNum type="arabicPeriod"/>
            </a:pPr>
            <a:r>
              <a:rPr lang="en-US" sz="2800" dirty="0"/>
              <a:t>Rebel, sin, unrestrained, unashamed</a:t>
            </a:r>
          </a:p>
          <a:p>
            <a:pPr marL="457200" indent="-457200">
              <a:buFont typeface="+mj-lt"/>
              <a:buAutoNum type="arabicPeriod"/>
            </a:pPr>
            <a:endParaRPr lang="en-US" sz="1000" dirty="0"/>
          </a:p>
          <a:p>
            <a:pPr marL="457200" indent="-457200">
              <a:buFont typeface="+mj-lt"/>
              <a:buAutoNum type="arabicPeriod"/>
            </a:pPr>
            <a:r>
              <a:rPr lang="en-US" sz="2800" dirty="0"/>
              <a:t>In time – think, reflect, and repent</a:t>
            </a:r>
          </a:p>
          <a:p>
            <a:pPr marL="457200" indent="-457200">
              <a:buFont typeface="+mj-lt"/>
              <a:buAutoNum type="arabicPeriod"/>
            </a:pPr>
            <a:endParaRPr lang="en-US" sz="1000" dirty="0"/>
          </a:p>
          <a:p>
            <a:pPr marL="457200" indent="-457200">
              <a:buFont typeface="+mj-lt"/>
              <a:buAutoNum type="arabicPeriod"/>
            </a:pPr>
            <a:r>
              <a:rPr lang="en-US" sz="2800" dirty="0"/>
              <a:t>The worst of sinners – can be saved (1 Tim. 1:15)</a:t>
            </a:r>
          </a:p>
          <a:p>
            <a:pPr marL="914400" lvl="1" indent="-457200">
              <a:buFont typeface="Arial" pitchFamily="34" charset="0"/>
              <a:buChar char="•"/>
            </a:pPr>
            <a:r>
              <a:rPr lang="en-US" sz="2800" dirty="0"/>
              <a:t>Most stubborn - most rebellious</a:t>
            </a:r>
          </a:p>
          <a:p>
            <a:pPr marL="914400" lvl="1" indent="-457200">
              <a:buFont typeface="Arial" pitchFamily="34" charset="0"/>
              <a:buChar char="•"/>
            </a:pPr>
            <a:r>
              <a:rPr lang="en-US" sz="2800" dirty="0"/>
              <a:t>Guilty of heinous crimes (1 Cor. 6:9-11)</a:t>
            </a:r>
          </a:p>
          <a:p>
            <a:pPr marL="914400" lvl="1" indent="-457200">
              <a:buFont typeface="Arial" pitchFamily="34" charset="0"/>
              <a:buChar char="•"/>
            </a:pPr>
            <a:r>
              <a:rPr lang="en-US" sz="2800" dirty="0"/>
              <a:t>Wasted life in world (2 Tim. 3:1-17)</a:t>
            </a:r>
          </a:p>
          <a:p>
            <a:pPr marL="914400" lvl="1" indent="-457200">
              <a:buFont typeface="Arial" pitchFamily="34" charset="0"/>
              <a:buChar char="•"/>
            </a:pPr>
            <a:r>
              <a:rPr lang="en-US" sz="2800" dirty="0"/>
              <a:t>Those who think have too much sin (Isa. 55:8-9)</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2" end="2"/>
                                            </p:txEl>
                                          </p:spTgt>
                                        </p:tgtEl>
                                        <p:attrNameLst>
                                          <p:attrName>style.visibility</p:attrName>
                                        </p:attrNameLst>
                                      </p:cBhvr>
                                      <p:to>
                                        <p:strVal val="visible"/>
                                      </p:to>
                                    </p:set>
                                    <p:animEffect transition="in" filter="fade">
                                      <p:cBhvr>
                                        <p:cTn id="14" dur="1000"/>
                                        <p:tgtEl>
                                          <p:spTgt spid="10">
                                            <p:txEl>
                                              <p:pRg st="2" end="2"/>
                                            </p:txEl>
                                          </p:spTgt>
                                        </p:tgtEl>
                                      </p:cBhvr>
                                    </p:animEffect>
                                    <p:anim calcmode="lin" valueType="num">
                                      <p:cBhvr>
                                        <p:cTn id="15"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fade">
                                      <p:cBhvr>
                                        <p:cTn id="21" dur="1000"/>
                                        <p:tgtEl>
                                          <p:spTgt spid="10">
                                            <p:txEl>
                                              <p:pRg st="4" end="4"/>
                                            </p:txEl>
                                          </p:spTgt>
                                        </p:tgtEl>
                                      </p:cBhvr>
                                    </p:animEffect>
                                    <p:anim calcmode="lin" valueType="num">
                                      <p:cBhvr>
                                        <p:cTn id="2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1000"/>
                                        <p:tgtEl>
                                          <p:spTgt spid="10">
                                            <p:txEl>
                                              <p:pRg st="5" end="5"/>
                                            </p:txEl>
                                          </p:spTgt>
                                        </p:tgtEl>
                                      </p:cBhvr>
                                    </p:animEffect>
                                    <p:anim calcmode="lin" valueType="num">
                                      <p:cBhvr>
                                        <p:cTn id="29"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fade">
                                      <p:cBhvr>
                                        <p:cTn id="35" dur="1000"/>
                                        <p:tgtEl>
                                          <p:spTgt spid="10">
                                            <p:txEl>
                                              <p:pRg st="6" end="6"/>
                                            </p:txEl>
                                          </p:spTgt>
                                        </p:tgtEl>
                                      </p:cBhvr>
                                    </p:animEffect>
                                    <p:anim calcmode="lin" valueType="num">
                                      <p:cBhvr>
                                        <p:cTn id="36"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1000"/>
                                        <p:tgtEl>
                                          <p:spTgt spid="10">
                                            <p:txEl>
                                              <p:pRg st="7" end="7"/>
                                            </p:txEl>
                                          </p:spTgt>
                                        </p:tgtEl>
                                      </p:cBhvr>
                                    </p:animEffect>
                                    <p:anim calcmode="lin" valueType="num">
                                      <p:cBhvr>
                                        <p:cTn id="43"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xEl>
                                              <p:pRg st="8" end="8"/>
                                            </p:txEl>
                                          </p:spTgt>
                                        </p:tgtEl>
                                        <p:attrNameLst>
                                          <p:attrName>style.visibility</p:attrName>
                                        </p:attrNameLst>
                                      </p:cBhvr>
                                      <p:to>
                                        <p:strVal val="visible"/>
                                      </p:to>
                                    </p:set>
                                    <p:animEffect transition="in" filter="fade">
                                      <p:cBhvr>
                                        <p:cTn id="49" dur="1000"/>
                                        <p:tgtEl>
                                          <p:spTgt spid="10">
                                            <p:txEl>
                                              <p:pRg st="8" end="8"/>
                                            </p:txEl>
                                          </p:spTgt>
                                        </p:tgtEl>
                                      </p:cBhvr>
                                    </p:animEffect>
                                    <p:anim calcmode="lin" valueType="num">
                                      <p:cBhvr>
                                        <p:cTn id="50"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457200"/>
            <a:ext cx="8763000" cy="4401205"/>
          </a:xfrm>
          <a:prstGeom prst="rect">
            <a:avLst/>
          </a:prstGeom>
          <a:solidFill>
            <a:srgbClr val="000000">
              <a:alpha val="72157"/>
            </a:srgbClr>
          </a:solidFill>
          <a:ln>
            <a:noFill/>
          </a:ln>
          <a:effectLst/>
        </p:spPr>
        <p:txBody>
          <a:bodyPr wrap="square" rtlCol="0">
            <a:spAutoFit/>
          </a:bodyPr>
          <a:lstStyle/>
          <a:p>
            <a:r>
              <a:rPr lang="en-US" sz="3200" dirty="0"/>
              <a:t>“This parable shows us how God is served by men, and shows us especially that though there are greater and less degrees of disobedience and impenitence, there is no such thing as consistent uniform obedience. The best that God gets from earth is the obedience of repentance.”</a:t>
            </a:r>
          </a:p>
          <a:p>
            <a:endParaRPr lang="en-US" sz="3200" dirty="0"/>
          </a:p>
          <a:p>
            <a:pPr algn="r"/>
            <a:r>
              <a:rPr lang="en-US" sz="2400" dirty="0"/>
              <a:t>Frank L. Cox, </a:t>
            </a:r>
            <a:r>
              <a:rPr lang="en-US" sz="2400" i="1" dirty="0"/>
              <a:t>Sermon Notes on the Parables of Jesus</a:t>
            </a:r>
            <a:r>
              <a:rPr lang="en-US" sz="2400" dirty="0"/>
              <a:t>, 70</a:t>
            </a:r>
          </a:p>
        </p:txBody>
      </p:sp>
    </p:spTree>
  </p:cSld>
  <p:clrMapOvr>
    <a:masterClrMapping/>
  </p:clrMapOvr>
  <p:transition spd="slow">
    <p:strips/>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99"/>
                </a:solidFill>
              </a:rPr>
              <a:t>Things </a:t>
            </a:r>
            <a:r>
              <a:rPr lang="en-US" sz="3600" i="1" dirty="0">
                <a:solidFill>
                  <a:srgbClr val="FFFF99"/>
                </a:solidFill>
              </a:rPr>
              <a:t>Not</a:t>
            </a:r>
            <a:r>
              <a:rPr lang="en-US" sz="3600" dirty="0">
                <a:solidFill>
                  <a:srgbClr val="FFFF99"/>
                </a:solidFill>
              </a:rPr>
              <a:t> Commended in First Son</a:t>
            </a:r>
          </a:p>
        </p:txBody>
      </p:sp>
      <p:sp>
        <p:nvSpPr>
          <p:cNvPr id="4" name="TextBox 3"/>
          <p:cNvSpPr txBox="1"/>
          <p:nvPr/>
        </p:nvSpPr>
        <p:spPr>
          <a:xfrm>
            <a:off x="609600" y="1371600"/>
            <a:ext cx="7620000" cy="4031873"/>
          </a:xfrm>
          <a:prstGeom prst="rect">
            <a:avLst/>
          </a:prstGeom>
          <a:noFill/>
        </p:spPr>
        <p:txBody>
          <a:bodyPr wrap="square" rtlCol="0">
            <a:spAutoFit/>
          </a:bodyPr>
          <a:lstStyle/>
          <a:p>
            <a:pPr>
              <a:buFont typeface="Wingdings" pitchFamily="2" charset="2"/>
              <a:buChar char="v"/>
            </a:pPr>
            <a:r>
              <a:rPr lang="en-US" sz="3200" dirty="0">
                <a:solidFill>
                  <a:srgbClr val="FFFF99"/>
                </a:solidFill>
              </a:rPr>
              <a:t> </a:t>
            </a:r>
            <a:r>
              <a:rPr lang="en-US" sz="3200" u="sng" dirty="0">
                <a:solidFill>
                  <a:srgbClr val="FFFF99"/>
                </a:solidFill>
              </a:rPr>
              <a:t>Frankness</a:t>
            </a:r>
            <a:endParaRPr lang="en-US" sz="2800" u="sng" dirty="0"/>
          </a:p>
          <a:p>
            <a:pPr lvl="1">
              <a:buFont typeface="Arial" pitchFamily="34" charset="0"/>
              <a:buChar char="•"/>
            </a:pPr>
            <a:r>
              <a:rPr lang="en-US" sz="2800" dirty="0"/>
              <a:t> Even though “frank” – still disobedient</a:t>
            </a:r>
          </a:p>
          <a:p>
            <a:pPr lvl="1">
              <a:buFont typeface="Arial" pitchFamily="34" charset="0"/>
              <a:buChar char="•"/>
            </a:pPr>
            <a:r>
              <a:rPr lang="en-US" sz="2800" dirty="0"/>
              <a:t> Some think open frankness about sin is 	a virtue.</a:t>
            </a:r>
          </a:p>
          <a:p>
            <a:pPr lvl="1">
              <a:buFont typeface="Arial" pitchFamily="34" charset="0"/>
              <a:buChar char="•"/>
            </a:pPr>
            <a:r>
              <a:rPr lang="en-US" sz="2800" dirty="0"/>
              <a:t> “No one will condemn me for being a 	“hypocrite”</a:t>
            </a:r>
          </a:p>
          <a:p>
            <a:pPr lvl="1">
              <a:buFont typeface="Arial" pitchFamily="34" charset="0"/>
              <a:buChar char="•"/>
            </a:pPr>
            <a:r>
              <a:rPr lang="en-US" sz="2800" dirty="0"/>
              <a:t> Example: lose temper, rude, ugly – “I 	don’t beat around the bush – I speak 	my mind”</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99"/>
                </a:solidFill>
              </a:rPr>
              <a:t>Things </a:t>
            </a:r>
            <a:r>
              <a:rPr lang="en-US" sz="3600" i="1" dirty="0">
                <a:solidFill>
                  <a:srgbClr val="FFFF99"/>
                </a:solidFill>
              </a:rPr>
              <a:t>Not</a:t>
            </a:r>
            <a:r>
              <a:rPr lang="en-US" sz="3600" dirty="0">
                <a:solidFill>
                  <a:srgbClr val="FFFF99"/>
                </a:solidFill>
              </a:rPr>
              <a:t> Commended in First Son</a:t>
            </a:r>
          </a:p>
        </p:txBody>
      </p:sp>
      <p:sp>
        <p:nvSpPr>
          <p:cNvPr id="4" name="TextBox 3"/>
          <p:cNvSpPr txBox="1"/>
          <p:nvPr/>
        </p:nvSpPr>
        <p:spPr>
          <a:xfrm>
            <a:off x="609600" y="1371600"/>
            <a:ext cx="8382000" cy="4093428"/>
          </a:xfrm>
          <a:prstGeom prst="rect">
            <a:avLst/>
          </a:prstGeom>
          <a:noFill/>
        </p:spPr>
        <p:txBody>
          <a:bodyPr wrap="square" rtlCol="0">
            <a:spAutoFit/>
          </a:bodyPr>
          <a:lstStyle/>
          <a:p>
            <a:pPr>
              <a:buFont typeface="Wingdings" pitchFamily="2" charset="2"/>
              <a:buChar char="v"/>
            </a:pPr>
            <a:r>
              <a:rPr lang="en-US" sz="3200" dirty="0">
                <a:solidFill>
                  <a:srgbClr val="FFFF99"/>
                </a:solidFill>
              </a:rPr>
              <a:t> </a:t>
            </a:r>
            <a:r>
              <a:rPr lang="en-US" sz="3200" u="sng" dirty="0">
                <a:solidFill>
                  <a:srgbClr val="FFFF99"/>
                </a:solidFill>
              </a:rPr>
              <a:t>Frankness</a:t>
            </a:r>
          </a:p>
          <a:p>
            <a:pPr>
              <a:buFont typeface="Wingdings" pitchFamily="2" charset="2"/>
              <a:buChar char="v"/>
            </a:pPr>
            <a:r>
              <a:rPr lang="en-US" sz="3200" dirty="0">
                <a:solidFill>
                  <a:srgbClr val="FFFF99"/>
                </a:solidFill>
              </a:rPr>
              <a:t> </a:t>
            </a:r>
            <a:r>
              <a:rPr lang="en-US" sz="3200" u="sng" dirty="0">
                <a:solidFill>
                  <a:srgbClr val="FFFF99"/>
                </a:solidFill>
              </a:rPr>
              <a:t>Delay</a:t>
            </a:r>
            <a:endParaRPr lang="en-US" sz="2800" u="sng" dirty="0"/>
          </a:p>
          <a:p>
            <a:pPr lvl="1">
              <a:buFont typeface="Arial" pitchFamily="34" charset="0"/>
              <a:buChar char="•"/>
            </a:pPr>
            <a:r>
              <a:rPr lang="en-US" sz="2800" dirty="0"/>
              <a:t> Did obey later – after delay</a:t>
            </a:r>
          </a:p>
          <a:p>
            <a:pPr lvl="1">
              <a:buFont typeface="Arial" pitchFamily="34" charset="0"/>
              <a:buChar char="•"/>
            </a:pPr>
            <a:r>
              <a:rPr lang="en-US" sz="2800" dirty="0"/>
              <a:t> Better / third choice – immediate </a:t>
            </a:r>
            <a:r>
              <a:rPr lang="en-US" sz="2800" dirty="0" err="1"/>
              <a:t>obed</a:t>
            </a:r>
            <a:r>
              <a:rPr lang="en-US" sz="2800" dirty="0"/>
              <a:t>.</a:t>
            </a:r>
          </a:p>
          <a:p>
            <a:pPr lvl="1">
              <a:buFont typeface="Arial" pitchFamily="34" charset="0"/>
              <a:buChar char="•"/>
            </a:pPr>
            <a:r>
              <a:rPr lang="en-US" sz="2800" dirty="0"/>
              <a:t> Some (especially young) think – refuse, 	serve myself – then in time obey</a:t>
            </a:r>
          </a:p>
          <a:p>
            <a:pPr lvl="1">
              <a:buFont typeface="Arial" pitchFamily="34" charset="0"/>
              <a:buChar char="•"/>
            </a:pPr>
            <a:r>
              <a:rPr lang="en-US" sz="2800" dirty="0"/>
              <a:t> Delaying is dangerous</a:t>
            </a:r>
          </a:p>
          <a:p>
            <a:pPr lvl="2">
              <a:buFont typeface="Wingdings" pitchFamily="2" charset="2"/>
              <a:buChar char="Ø"/>
            </a:pPr>
            <a:r>
              <a:rPr lang="en-US" sz="2800" dirty="0"/>
              <a:t> </a:t>
            </a:r>
            <a:r>
              <a:rPr lang="en-US" sz="2800" i="1" dirty="0"/>
              <a:t>Could die (Heb. 9:27)</a:t>
            </a:r>
          </a:p>
          <a:p>
            <a:pPr lvl="2">
              <a:buFont typeface="Wingdings" pitchFamily="2" charset="2"/>
              <a:buChar char="Ø"/>
            </a:pPr>
            <a:r>
              <a:rPr lang="en-US" sz="2800" i="1" dirty="0"/>
              <a:t> Christ could return (Matt. 24:36-ff)</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p:cTn id="35"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 calcmode="lin" valueType="num">
                                      <p:cBhvr>
                                        <p:cTn id="4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52400" y="5105400"/>
            <a:ext cx="7696200" cy="1676400"/>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2">
                    <a:lumMod val="50000"/>
                  </a:schemeClr>
                </a:solidFill>
              </a:rPr>
              <a:t>Those Like The Second Son</a:t>
            </a:r>
          </a:p>
          <a:p>
            <a:pPr algn="ctr"/>
            <a:r>
              <a:rPr lang="en-US" sz="4400" dirty="0">
                <a:solidFill>
                  <a:schemeClr val="accent2">
                    <a:lumMod val="50000"/>
                  </a:schemeClr>
                </a:solidFill>
              </a:rPr>
              <a:t>“I go sir”</a:t>
            </a:r>
          </a:p>
        </p:txBody>
      </p:sp>
      <p:sp>
        <p:nvSpPr>
          <p:cNvPr id="3" name="TextBox 2"/>
          <p:cNvSpPr txBox="1"/>
          <p:nvPr/>
        </p:nvSpPr>
        <p:spPr>
          <a:xfrm>
            <a:off x="457200" y="228600"/>
            <a:ext cx="8458200" cy="4832092"/>
          </a:xfrm>
          <a:prstGeom prst="rect">
            <a:avLst/>
          </a:prstGeom>
          <a:noFill/>
        </p:spPr>
        <p:txBody>
          <a:bodyPr wrap="square" rtlCol="0">
            <a:spAutoFit/>
          </a:bodyPr>
          <a:lstStyle/>
          <a:p>
            <a:pPr marL="457200" indent="-457200">
              <a:buFont typeface="+mj-lt"/>
              <a:buAutoNum type="arabicPeriod"/>
            </a:pPr>
            <a:r>
              <a:rPr lang="en-US" sz="2800" dirty="0">
                <a:effectLst>
                  <a:outerShdw blurRad="38100" dist="38100" dir="2700000" algn="tl">
                    <a:srgbClr val="000000">
                      <a:alpha val="43137"/>
                    </a:srgbClr>
                  </a:outerShdw>
                </a:effectLst>
              </a:rPr>
              <a:t>Profess, pledge &amp; promise</a:t>
            </a:r>
          </a:p>
          <a:p>
            <a:pPr marL="457200" indent="-457200">
              <a:buFont typeface="+mj-lt"/>
              <a:buAutoNum type="arabicPeriod"/>
            </a:pPr>
            <a:r>
              <a:rPr lang="en-US" sz="2800" dirty="0">
                <a:effectLst>
                  <a:outerShdw blurRad="38100" dist="38100" dir="2700000" algn="tl">
                    <a:srgbClr val="000000">
                      <a:alpha val="43137"/>
                    </a:srgbClr>
                  </a:outerShdw>
                </a:effectLst>
              </a:rPr>
              <a:t>But, never do what they say</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Going to become a Christian – don’t</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Going to return to the Lord – never do</a:t>
            </a:r>
          </a:p>
          <a:p>
            <a:pPr marL="457200" indent="-457200">
              <a:buFont typeface="+mj-lt"/>
              <a:buAutoNum type="arabicPeriod"/>
            </a:pPr>
            <a:r>
              <a:rPr lang="en-US" sz="2800" dirty="0">
                <a:effectLst>
                  <a:outerShdw blurRad="38100" dist="38100" dir="2700000" algn="tl">
                    <a:srgbClr val="000000">
                      <a:alpha val="43137"/>
                    </a:srgbClr>
                  </a:outerShdw>
                </a:effectLst>
              </a:rPr>
              <a:t>Christians who have a “front” of pledges:</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Say going to do better – don’t</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Say willing to be used – decline</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Say “We need to do more” - not involved</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Say I’ll be there – won’t</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Say “Amen” – but live contrary</a:t>
            </a:r>
          </a:p>
          <a:p>
            <a:pPr marL="914400" lvl="1" indent="-457200">
              <a:buFont typeface="Arial" pitchFamily="34" charset="0"/>
              <a:buChar char="•"/>
            </a:pPr>
            <a:r>
              <a:rPr lang="en-US" sz="2800" i="1" dirty="0">
                <a:solidFill>
                  <a:srgbClr val="FFFF99"/>
                </a:solidFill>
                <a:effectLst>
                  <a:outerShdw blurRad="38100" dist="38100" dir="2700000" algn="tl">
                    <a:srgbClr val="000000">
                      <a:alpha val="43137"/>
                    </a:srgbClr>
                  </a:outerShdw>
                </a:effectLst>
              </a:rPr>
              <a:t>Say “love God” – but not diligent</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85800"/>
            <a:ext cx="7924800" cy="3908762"/>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3600" dirty="0"/>
              <a:t>“The test of sincerity is not in words, but in deeds; not in knowledge, but in the acting-out of our knowledge; not in profession, but in practice.”</a:t>
            </a:r>
          </a:p>
          <a:p>
            <a:endParaRPr lang="en-US" sz="3600" dirty="0"/>
          </a:p>
          <a:p>
            <a:pPr algn="r"/>
            <a:r>
              <a:rPr lang="en-US" sz="3200" dirty="0"/>
              <a:t>William Taylor, 129</a:t>
            </a:r>
          </a:p>
        </p:txBody>
      </p:sp>
    </p:spTree>
  </p:cSld>
  <p:clrMapOvr>
    <a:masterClrMapping/>
  </p:clrMapOvr>
  <p:transition spd="slow">
    <p:strips/>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876485"/>
            <a:ext cx="7239000" cy="4524315"/>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200" b="1" u="sng" dirty="0">
                <a:solidFill>
                  <a:schemeClr val="bg1"/>
                </a:solidFill>
              </a:rPr>
              <a:t>Eccl 5:4-5</a:t>
            </a:r>
          </a:p>
          <a:p>
            <a:endParaRPr lang="en-US" sz="3200" dirty="0">
              <a:solidFill>
                <a:schemeClr val="bg1"/>
              </a:solidFill>
            </a:endParaRPr>
          </a:p>
          <a:p>
            <a:r>
              <a:rPr lang="en-US" sz="3200" dirty="0">
                <a:solidFill>
                  <a:schemeClr val="bg1"/>
                </a:solidFill>
              </a:rPr>
              <a:t>4 When you make a vow to God, do not delay to pay it; For He has no pleasure in fools. Pay what you have vowed-- </a:t>
            </a:r>
          </a:p>
          <a:p>
            <a:endParaRPr lang="en-US" sz="3200" dirty="0">
              <a:solidFill>
                <a:schemeClr val="bg1"/>
              </a:solidFill>
            </a:endParaRPr>
          </a:p>
          <a:p>
            <a:r>
              <a:rPr lang="en-US" sz="3200" dirty="0">
                <a:solidFill>
                  <a:schemeClr val="bg1"/>
                </a:solidFill>
              </a:rPr>
              <a:t>5 Better not to vow than to vow and not pay</a:t>
            </a:r>
          </a:p>
        </p:txBody>
      </p:sp>
      <p:sp>
        <p:nvSpPr>
          <p:cNvPr id="3" name="TextBox 2"/>
          <p:cNvSpPr txBox="1"/>
          <p:nvPr/>
        </p:nvSpPr>
        <p:spPr>
          <a:xfrm>
            <a:off x="152400" y="228600"/>
            <a:ext cx="8868133" cy="1323439"/>
          </a:xfrm>
          <a:prstGeom prst="rect">
            <a:avLst/>
          </a:prstGeom>
          <a:noFill/>
        </p:spPr>
        <p:txBody>
          <a:bodyPr wrap="none" rtlCol="0">
            <a:spAutoFit/>
          </a:bodyPr>
          <a:lstStyle/>
          <a:p>
            <a:pPr algn="ctr"/>
            <a:r>
              <a:rPr lang="en-US" sz="4000" dirty="0">
                <a:effectLst>
                  <a:outerShdw blurRad="38100" dist="38100" dir="2700000" algn="tl">
                    <a:srgbClr val="000000">
                      <a:alpha val="43137"/>
                    </a:srgbClr>
                  </a:outerShdw>
                </a:effectLst>
              </a:rPr>
              <a:t>Your Word, Your Vow, Your Promise</a:t>
            </a:r>
          </a:p>
          <a:p>
            <a:pPr algn="ctr"/>
            <a:r>
              <a:rPr lang="en-US" sz="4000" dirty="0">
                <a:effectLst>
                  <a:outerShdw blurRad="38100" dist="38100" dir="2700000" algn="tl">
                    <a:srgbClr val="000000">
                      <a:alpha val="43137"/>
                    </a:srgbClr>
                  </a:outerShdw>
                </a:effectLst>
              </a:rPr>
              <a:t>Should Mean Something</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57200"/>
            <a:ext cx="7904728" cy="101566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000" b="1" cap="none" spc="150" dirty="0">
                <a:ln w="11430"/>
                <a:solidFill>
                  <a:srgbClr val="FFFF99"/>
                </a:solidFill>
                <a:effectLst>
                  <a:outerShdw blurRad="25400" algn="tl" rotWithShape="0">
                    <a:srgbClr val="000000">
                      <a:alpha val="43000"/>
                    </a:srgbClr>
                  </a:outerShdw>
                </a:effectLst>
              </a:rPr>
              <a:t>Parable of Two Sons</a:t>
            </a:r>
          </a:p>
        </p:txBody>
      </p:sp>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Matthew 21:28-32</a:t>
            </a:r>
          </a:p>
        </p:txBody>
      </p:sp>
      <p:sp>
        <p:nvSpPr>
          <p:cNvPr id="5" name="Bevel 4"/>
          <p:cNvSpPr/>
          <p:nvPr/>
        </p:nvSpPr>
        <p:spPr>
          <a:xfrm>
            <a:off x="533400" y="23622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600" dirty="0">
                <a:solidFill>
                  <a:schemeClr val="bg1"/>
                </a:solidFill>
              </a:rPr>
              <a:t>The Context (vv. 23-27)</a:t>
            </a:r>
          </a:p>
        </p:txBody>
      </p:sp>
      <p:sp>
        <p:nvSpPr>
          <p:cNvPr id="7" name="Bevel 6"/>
          <p:cNvSpPr/>
          <p:nvPr/>
        </p:nvSpPr>
        <p:spPr>
          <a:xfrm>
            <a:off x="533400" y="35433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600" dirty="0">
                <a:solidFill>
                  <a:schemeClr val="bg1"/>
                </a:solidFill>
              </a:rPr>
              <a:t>The Parable (vv. 28-30)</a:t>
            </a:r>
          </a:p>
        </p:txBody>
      </p:sp>
      <p:sp>
        <p:nvSpPr>
          <p:cNvPr id="8" name="Bevel 7"/>
          <p:cNvSpPr/>
          <p:nvPr/>
        </p:nvSpPr>
        <p:spPr>
          <a:xfrm>
            <a:off x="533400" y="4724400"/>
            <a:ext cx="8077200" cy="9144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600" dirty="0">
                <a:solidFill>
                  <a:schemeClr val="bg1"/>
                </a:solidFill>
              </a:rPr>
              <a:t>The Application (vv. 31-32)</a:t>
            </a:r>
          </a:p>
        </p:txBody>
      </p:sp>
    </p:spTree>
  </p:cSld>
  <p:clrMapOvr>
    <a:masterClrMapping/>
  </p:clrMapOvr>
  <p:transition spd="slow">
    <p:strips/>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p:strips/>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615</TotalTime>
  <Words>1142</Words>
  <Application>Microsoft Office PowerPoint</Application>
  <PresentationFormat>On-screen Show (4:3)</PresentationFormat>
  <Paragraphs>153</Paragraphs>
  <Slides>23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Arial</vt:lpstr>
      <vt:lpstr>Arial Narrow</vt:lpstr>
      <vt:lpstr>Calibri</vt:lpstr>
      <vt:lpstr>Century Gothic</vt:lpstr>
      <vt:lpstr>Verdana</vt:lpstr>
      <vt:lpstr>Wingdings</vt:lpstr>
      <vt:lpstr>Wingdings 2</vt:lpstr>
      <vt:lpstr>Verve</vt:lpstr>
      <vt:lpstr>1_Verve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34</cp:revision>
  <dcterms:created xsi:type="dcterms:W3CDTF">2009-05-01T12:54:38Z</dcterms:created>
  <dcterms:modified xsi:type="dcterms:W3CDTF">2016-08-29T12:37:11Z</dcterms:modified>
</cp:coreProperties>
</file>