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0" r:id="rId2"/>
    <p:sldId id="256" r:id="rId3"/>
    <p:sldId id="257" r:id="rId4"/>
    <p:sldId id="261" r:id="rId5"/>
    <p:sldId id="262" r:id="rId6"/>
    <p:sldId id="263" r:id="rId7"/>
    <p:sldId id="271" r:id="rId8"/>
    <p:sldId id="274" r:id="rId9"/>
    <p:sldId id="275" r:id="rId10"/>
    <p:sldId id="268" r:id="rId11"/>
    <p:sldId id="272" r:id="rId12"/>
    <p:sldId id="276" r:id="rId13"/>
    <p:sldId id="277" r:id="rId14"/>
    <p:sldId id="278" r:id="rId15"/>
    <p:sldId id="279" r:id="rId16"/>
    <p:sldId id="280" r:id="rId17"/>
    <p:sldId id="269" r:id="rId18"/>
    <p:sldId id="273" r:id="rId19"/>
    <p:sldId id="282" r:id="rId20"/>
    <p:sldId id="283" r:id="rId21"/>
    <p:sldId id="284" r:id="rId22"/>
    <p:sldId id="285" r:id="rId23"/>
    <p:sldId id="286" r:id="rId24"/>
    <p:sldId id="287" r:id="rId25"/>
    <p:sldId id="288" r:id="rId26"/>
    <p:sldId id="289" r:id="rId27"/>
    <p:sldId id="270" r:id="rId28"/>
    <p:sldId id="260" r:id="rId29"/>
  </p:sldIdLst>
  <p:sldSz cx="9144000" cy="6858000" type="screen4x3"/>
  <p:notesSz cx="6858000" cy="9144000"/>
  <p:embeddedFontLst>
    <p:embeddedFont>
      <p:font typeface="Batang" panose="020B0604020202020204" charset="-127"/>
      <p:regular r:id="rId30"/>
    </p:embeddedFont>
    <p:embeddedFont>
      <p:font typeface="Arial Narrow" panose="020B0606020202030204" pitchFamily="34" charset="0"/>
      <p:regular r:id="rId31"/>
      <p:bold r:id="rId32"/>
      <p:italic r:id="rId33"/>
      <p:boldItalic r:id="rId34"/>
    </p:embeddedFont>
    <p:embeddedFont>
      <p:font typeface="Arial Black" panose="020B0A04020102020204" pitchFamily="34" charset="0"/>
      <p:bold r:id="rId35"/>
    </p:embeddedFont>
  </p:embeddedFont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99"/>
    <a:srgbClr val="47FFD1"/>
    <a:srgbClr val="800000"/>
    <a:srgbClr val="A8EEFE"/>
    <a:srgbClr val="96EAFE"/>
    <a:srgbClr val="96FCFE"/>
    <a:srgbClr val="96EDFE"/>
    <a:srgbClr val="95E3FF"/>
    <a:srgbClr val="0280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819400" y="3048000"/>
            <a:ext cx="6172200" cy="762000"/>
          </a:xfrm>
        </p:spPr>
        <p:txBody>
          <a:bodyPr/>
          <a:lstStyle>
            <a:lvl1pPr>
              <a:defRPr sz="4400"/>
            </a:lvl1pPr>
          </a:lstStyle>
          <a:p>
            <a:r>
              <a:rPr lang="en-US"/>
              <a:t>Click to edit Master title style</a:t>
            </a:r>
          </a:p>
        </p:txBody>
      </p:sp>
      <p:sp>
        <p:nvSpPr>
          <p:cNvPr id="3075" name="Rectangle 3"/>
          <p:cNvSpPr>
            <a:spLocks noGrp="1" noChangeArrowheads="1"/>
          </p:cNvSpPr>
          <p:nvPr>
            <p:ph type="subTitle" idx="1"/>
          </p:nvPr>
        </p:nvSpPr>
        <p:spPr>
          <a:xfrm>
            <a:off x="2895600" y="4114800"/>
            <a:ext cx="5486400" cy="1066800"/>
          </a:xfrm>
        </p:spPr>
        <p:txBody>
          <a:bodyPr/>
          <a:lstStyle>
            <a:lvl1pPr marL="0" indent="0">
              <a:buFontTx/>
              <a:buNone/>
              <a:defRPr/>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4215920D-4A04-496E-9736-5579ED848E3B}" type="slidenum">
              <a:rPr lang="en-US"/>
              <a:pPr/>
              <a:t>‹#›</a:t>
            </a:fld>
            <a:endParaRPr lang="en-US"/>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FB4DA6-BF2A-4134-9496-2E8C4AD459D9}" type="slidenum">
              <a:rPr lang="en-US"/>
              <a:pPr/>
              <a:t>‹#›</a:t>
            </a:fld>
            <a:endParaRPr lang="en-US"/>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775FE9-9602-42EB-8839-700518CA4010}" type="slidenum">
              <a:rPr lang="en-US"/>
              <a:pPr/>
              <a:t>‹#›</a:t>
            </a:fld>
            <a:endParaRPr lang="en-US"/>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685800"/>
            <a:ext cx="4495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685800"/>
            <a:ext cx="4495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7FE7422-B581-4365-93C8-5C616D1A91E0}" type="slidenum">
              <a:rPr lang="en-US"/>
              <a:pPr/>
              <a:t>‹#›</a:t>
            </a:fld>
            <a:endParaRPr lang="en-US"/>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BF50023-AB69-469E-80BB-F9C00A4CF287}" type="slidenum">
              <a:rPr lang="en-US"/>
              <a:pPr/>
              <a:t>‹#›</a:t>
            </a:fld>
            <a:endParaRPr lang="en-US"/>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9407ABD-E3C7-4D55-B06C-5CE7B29518F6}" type="slidenum">
              <a:rPr lang="en-US"/>
              <a:pPr/>
              <a:t>‹#›</a:t>
            </a:fld>
            <a:endParaRPr lang="en-US"/>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1960B79-6D25-4CF2-914F-8D224E1C7246}" type="slidenum">
              <a:rPr lang="en-US"/>
              <a:pPr/>
              <a:t>‹#›</a:t>
            </a:fld>
            <a:endParaRPr lang="en-US"/>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8E5DCB7-368B-4747-9F87-18C392740E35}" type="slidenum">
              <a:rPr lang="en-US"/>
              <a:pPr/>
              <a:t>‹#›</a:t>
            </a:fld>
            <a:endParaRPr lang="en-US"/>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64B43B2-402D-47DB-A5CC-8FEAD08CEF88}" type="slidenum">
              <a:rPr lang="en-US"/>
              <a:pPr/>
              <a:t>‹#›</a:t>
            </a:fld>
            <a:endParaRPr lang="en-US"/>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7BDBA8-16FA-4C8F-8EC6-9896F3EFF216}" type="slidenum">
              <a:rPr lang="en-US"/>
              <a:pPr/>
              <a:t>‹#›</a:t>
            </a:fld>
            <a:endParaRPr lang="en-US"/>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A0E1823-74A4-4216-A170-60C621E66E95}" type="slidenum">
              <a:rPr lang="en-US"/>
              <a:pPr/>
              <a:t>‹#›</a:t>
            </a:fld>
            <a:endParaRPr lang="en-US"/>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0" y="685800"/>
            <a:ext cx="9144000" cy="571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p>
        </p:txBody>
      </p:sp>
      <p:sp>
        <p:nvSpPr>
          <p:cNvPr id="1029" name="Rectangle 5"/>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1030" name="Rectangle 6"/>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256626E4-29A4-49CA-BCA5-1D6C474A3BB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orient="vert"/>
  </p:transition>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Black" pitchFamily="34" charset="0"/>
        </a:defRPr>
      </a:lvl2pPr>
      <a:lvl3pPr algn="l" rtl="0" fontAlgn="base">
        <a:spcBef>
          <a:spcPct val="0"/>
        </a:spcBef>
        <a:spcAft>
          <a:spcPct val="0"/>
        </a:spcAft>
        <a:defRPr sz="4000">
          <a:solidFill>
            <a:schemeClr val="tx2"/>
          </a:solidFill>
          <a:latin typeface="Arial Black" pitchFamily="34" charset="0"/>
        </a:defRPr>
      </a:lvl3pPr>
      <a:lvl4pPr algn="l" rtl="0" fontAlgn="base">
        <a:spcBef>
          <a:spcPct val="0"/>
        </a:spcBef>
        <a:spcAft>
          <a:spcPct val="0"/>
        </a:spcAft>
        <a:defRPr sz="4000">
          <a:solidFill>
            <a:schemeClr val="tx2"/>
          </a:solidFill>
          <a:latin typeface="Arial Black" pitchFamily="34" charset="0"/>
        </a:defRPr>
      </a:lvl4pPr>
      <a:lvl5pPr algn="l" rtl="0" fontAlgn="base">
        <a:spcBef>
          <a:spcPct val="0"/>
        </a:spcBef>
        <a:spcAft>
          <a:spcPct val="0"/>
        </a:spcAft>
        <a:defRPr sz="4000">
          <a:solidFill>
            <a:schemeClr val="tx2"/>
          </a:solidFill>
          <a:latin typeface="Arial Black" pitchFamily="34" charset="0"/>
        </a:defRPr>
      </a:lvl5pPr>
      <a:lvl6pPr marL="457200" algn="l" rtl="0" fontAlgn="base">
        <a:spcBef>
          <a:spcPct val="0"/>
        </a:spcBef>
        <a:spcAft>
          <a:spcPct val="0"/>
        </a:spcAft>
        <a:defRPr sz="4000">
          <a:solidFill>
            <a:schemeClr val="tx2"/>
          </a:solidFill>
          <a:latin typeface="Arial Black" pitchFamily="34" charset="0"/>
        </a:defRPr>
      </a:lvl6pPr>
      <a:lvl7pPr marL="914400" algn="l" rtl="0" fontAlgn="base">
        <a:spcBef>
          <a:spcPct val="0"/>
        </a:spcBef>
        <a:spcAft>
          <a:spcPct val="0"/>
        </a:spcAft>
        <a:defRPr sz="4000">
          <a:solidFill>
            <a:schemeClr val="tx2"/>
          </a:solidFill>
          <a:latin typeface="Arial Black" pitchFamily="34" charset="0"/>
        </a:defRPr>
      </a:lvl7pPr>
      <a:lvl8pPr marL="1371600" algn="l" rtl="0" fontAlgn="base">
        <a:spcBef>
          <a:spcPct val="0"/>
        </a:spcBef>
        <a:spcAft>
          <a:spcPct val="0"/>
        </a:spcAft>
        <a:defRPr sz="4000">
          <a:solidFill>
            <a:schemeClr val="tx2"/>
          </a:solidFill>
          <a:latin typeface="Arial Black" pitchFamily="34" charset="0"/>
        </a:defRPr>
      </a:lvl8pPr>
      <a:lvl9pPr marL="1828800" algn="l" rtl="0" fontAlgn="base">
        <a:spcBef>
          <a:spcPct val="0"/>
        </a:spcBef>
        <a:spcAft>
          <a:spcPct val="0"/>
        </a:spcAft>
        <a:defRPr sz="4000">
          <a:solidFill>
            <a:schemeClr val="tx2"/>
          </a:solidFill>
          <a:latin typeface="Arial Black"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06917"/>
      </p:ext>
    </p:extLst>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endtimepilgrim.org/tenvirg2.jpg"/>
          <p:cNvPicPr>
            <a:picLocks noChangeAspect="1" noChangeArrowheads="1"/>
          </p:cNvPicPr>
          <p:nvPr/>
        </p:nvPicPr>
        <p:blipFill>
          <a:blip r:embed="rId2" cstate="print"/>
          <a:srcRect/>
          <a:stretch>
            <a:fillRect/>
          </a:stretch>
        </p:blipFill>
        <p:spPr bwMode="auto">
          <a:xfrm>
            <a:off x="3109195" y="2743200"/>
            <a:ext cx="2682005" cy="4085590"/>
          </a:xfrm>
          <a:prstGeom prst="rect">
            <a:avLst/>
          </a:prstGeom>
          <a:noFill/>
        </p:spPr>
      </p:pic>
      <p:sp>
        <p:nvSpPr>
          <p:cNvPr id="6" name="Rectangle 5"/>
          <p:cNvSpPr/>
          <p:nvPr/>
        </p:nvSpPr>
        <p:spPr>
          <a:xfrm>
            <a:off x="838200" y="838200"/>
            <a:ext cx="759855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Parable of Ten Virgins</a:t>
            </a:r>
            <a:endParaRPr lang="en-US" sz="5400" b="1" cap="none" spc="0"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endParaRPr>
          </a:p>
        </p:txBody>
      </p:sp>
      <p:sp>
        <p:nvSpPr>
          <p:cNvPr id="8" name="Oval 7"/>
          <p:cNvSpPr/>
          <p:nvPr/>
        </p:nvSpPr>
        <p:spPr bwMode="auto">
          <a:xfrm>
            <a:off x="2209800" y="2133600"/>
            <a:ext cx="4572000" cy="1295400"/>
          </a:xfrm>
          <a:prstGeom prst="ellipse">
            <a:avLst/>
          </a:prstGeom>
          <a:solidFill>
            <a:srgbClr val="000000"/>
          </a:solidFill>
          <a:ln w="9525" cap="flat" cmpd="sng" algn="ctr">
            <a:no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tx2"/>
                </a:solidFill>
                <a:effectLst/>
                <a:latin typeface="Batang" pitchFamily="18" charset="-127"/>
                <a:ea typeface="Batang" pitchFamily="18" charset="-127"/>
              </a:rPr>
              <a:t>Matt.</a:t>
            </a:r>
            <a:r>
              <a:rPr kumimoji="0" lang="en-US" sz="3200" b="0" i="0" u="none" strike="noStrike" cap="none" normalizeH="0" dirty="0">
                <a:ln>
                  <a:noFill/>
                </a:ln>
                <a:solidFill>
                  <a:schemeClr val="tx2"/>
                </a:solidFill>
                <a:effectLst/>
                <a:latin typeface="Batang" pitchFamily="18" charset="-127"/>
                <a:ea typeface="Batang" pitchFamily="18" charset="-127"/>
              </a:rPr>
              <a:t> 25:1-13</a:t>
            </a:r>
            <a:endParaRPr kumimoji="0" lang="en-US" sz="3200" b="0" i="0" u="none" strike="noStrike" cap="none" normalizeH="0" baseline="0" dirty="0">
              <a:ln>
                <a:noFill/>
              </a:ln>
              <a:solidFill>
                <a:schemeClr val="tx2"/>
              </a:solidFill>
              <a:effectLst/>
              <a:latin typeface="Batang" pitchFamily="18" charset="-127"/>
              <a:ea typeface="Batang" pitchFamily="18" charset="-127"/>
            </a:endParaRPr>
          </a:p>
        </p:txBody>
      </p:sp>
    </p:spTree>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524000"/>
            <a:ext cx="7620000" cy="4893647"/>
          </a:xfrm>
          <a:prstGeom prst="rect">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latin typeface="Times New Roman" pitchFamily="18" charset="0"/>
                <a:cs typeface="Times New Roman" pitchFamily="18" charset="0"/>
              </a:rPr>
              <a:t>1 "Then the kingdom of heaven shall be likened to ten virgins who took their lamps and went out to meet the bridegroom.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2 Now five of them were wise, and five were foolish.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3 Those who were foolish took their lamps and took no oil with them,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4 but the wise took oil in their vessels with their lamps.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5 But while the bridegroom was delayed, they all slumbered and slept</a:t>
            </a:r>
          </a:p>
        </p:txBody>
      </p:sp>
      <p:sp>
        <p:nvSpPr>
          <p:cNvPr id="5" name="Oval 4"/>
          <p:cNvSpPr/>
          <p:nvPr/>
        </p:nvSpPr>
        <p:spPr bwMode="auto">
          <a:xfrm>
            <a:off x="2590800" y="152400"/>
            <a:ext cx="3962400" cy="1066800"/>
          </a:xfrm>
          <a:prstGeom prst="ellipse">
            <a:avLst/>
          </a:prstGeom>
          <a:solidFill>
            <a:srgbClr val="000000"/>
          </a:solidFill>
          <a:ln w="9525" cap="flat" cmpd="sng" algn="ctr">
            <a:no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2"/>
                </a:solidFill>
                <a:effectLst/>
                <a:latin typeface="Batang" pitchFamily="18" charset="-127"/>
                <a:ea typeface="Batang" pitchFamily="18" charset="-127"/>
              </a:rPr>
              <a:t>Matt.</a:t>
            </a:r>
            <a:r>
              <a:rPr kumimoji="0" lang="en-US" sz="2800" b="0" i="0" u="none" strike="noStrike" cap="none" normalizeH="0" dirty="0">
                <a:ln>
                  <a:noFill/>
                </a:ln>
                <a:solidFill>
                  <a:schemeClr val="tx2"/>
                </a:solidFill>
                <a:effectLst/>
                <a:latin typeface="Batang" pitchFamily="18" charset="-127"/>
                <a:ea typeface="Batang" pitchFamily="18" charset="-127"/>
              </a:rPr>
              <a:t> 25:1-13</a:t>
            </a:r>
            <a:endParaRPr kumimoji="0" lang="en-US" sz="2800" b="0" i="0" u="none" strike="noStrike" cap="none" normalizeH="0" baseline="0" dirty="0">
              <a:ln>
                <a:noFill/>
              </a:ln>
              <a:solidFill>
                <a:schemeClr val="tx2"/>
              </a:solidFill>
              <a:effectLst/>
              <a:latin typeface="Batang" pitchFamily="18" charset="-127"/>
              <a:ea typeface="Batang" pitchFamily="18" charset="-127"/>
            </a:endParaRPr>
          </a:p>
        </p:txBody>
      </p:sp>
    </p:spTree>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616089"/>
            <a:ext cx="7620000" cy="5632311"/>
          </a:xfrm>
          <a:prstGeom prst="rect">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latin typeface="Times New Roman" pitchFamily="18" charset="0"/>
                <a:cs typeface="Times New Roman" pitchFamily="18" charset="0"/>
              </a:rPr>
              <a:t>6 And at midnight a cry was heard: 'Behold, the bridegroom is coming; go out to meet him!'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7 Then all those virgins arose and trimmed their lamps.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8 And the foolish said to the wise, 'Give us some of your oil, for our lamps are going out.'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9 But the wise answered, saying, 'No, lest there should not be enough for us and you; but go rather to those who sell, and buy for yourselves.'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10 And while they went to buy, the bridegroom came, and those who were ready went in with him to the wedding; and the door was shut. </a:t>
            </a: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609600"/>
            <a:ext cx="7620000" cy="3046988"/>
          </a:xfrm>
          <a:prstGeom prst="rect">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latin typeface="Times New Roman" pitchFamily="18" charset="0"/>
                <a:cs typeface="Times New Roman" pitchFamily="18" charset="0"/>
              </a:rPr>
              <a:t>11 Afterward the other virgins came also, saying, 'Lord, Lord, open to us!'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12 But he answered and said, 'Assuredly, I say to you, I do not know you.'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13 Watch therefore, for you know neither the day nor the hour in which the Son of Man is coming. </a:t>
            </a:r>
          </a:p>
        </p:txBody>
      </p:sp>
    </p:spTree>
  </p:cSld>
  <p:clrMapOvr>
    <a:masterClrMapping/>
  </p:clrMapOvr>
  <p:transition spd="slow">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22393" y="304800"/>
            <a:ext cx="4900701"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Parable of</a:t>
            </a:r>
          </a:p>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Ten Virgins</a:t>
            </a:r>
            <a:endParaRPr lang="en-US" sz="6600" b="1" cap="none" spc="0"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endParaRPr>
          </a:p>
        </p:txBody>
      </p:sp>
      <p:sp>
        <p:nvSpPr>
          <p:cNvPr id="11" name="Rounded Rectangle 10"/>
          <p:cNvSpPr/>
          <p:nvPr/>
        </p:nvSpPr>
        <p:spPr bwMode="auto">
          <a:xfrm>
            <a:off x="838200" y="3048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pic>
        <p:nvPicPr>
          <p:cNvPr id="14" name="Picture 2" descr="http://endtimepilgrim.org/tenvirg2.jpg"/>
          <p:cNvPicPr>
            <a:picLocks noChangeAspect="1" noChangeArrowheads="1"/>
          </p:cNvPicPr>
          <p:nvPr/>
        </p:nvPicPr>
        <p:blipFill>
          <a:blip r:embed="rId2" cstate="print"/>
          <a:srcRect/>
          <a:stretch>
            <a:fillRect/>
          </a:stretch>
        </p:blipFill>
        <p:spPr bwMode="auto">
          <a:xfrm>
            <a:off x="1040122" y="228601"/>
            <a:ext cx="1550678"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4572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8" name="TextBox 7"/>
          <p:cNvSpPr txBox="1"/>
          <p:nvPr/>
        </p:nvSpPr>
        <p:spPr>
          <a:xfrm>
            <a:off x="304800" y="1295400"/>
            <a:ext cx="8763000" cy="4308872"/>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Before the parable </a:t>
            </a:r>
            <a:r>
              <a:rPr lang="en-US" sz="2400" dirty="0">
                <a:solidFill>
                  <a:srgbClr val="000000"/>
                </a:solidFill>
                <a:effectLst>
                  <a:outerShdw blurRad="38100" dist="38100" dir="2700000" algn="tl">
                    <a:srgbClr val="000000">
                      <a:alpha val="43137"/>
                    </a:srgbClr>
                  </a:outerShdw>
                </a:effectLst>
              </a:rPr>
              <a:t>(Matt. 24)</a:t>
            </a: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Destruction of Jerusalem (vv. 1-34)</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End of time &amp; 2</a:t>
            </a:r>
            <a:r>
              <a:rPr lang="en-US" sz="2400" baseline="30000" dirty="0">
                <a:solidFill>
                  <a:srgbClr val="000000"/>
                </a:solidFill>
                <a:effectLst>
                  <a:outerShdw blurRad="38100" dist="38100" dir="2700000" algn="tl">
                    <a:srgbClr val="000000">
                      <a:alpha val="43137"/>
                    </a:srgbClr>
                  </a:outerShdw>
                </a:effectLst>
              </a:rPr>
              <a:t>nd</a:t>
            </a:r>
            <a:r>
              <a:rPr lang="en-US" sz="2400" dirty="0">
                <a:solidFill>
                  <a:srgbClr val="000000"/>
                </a:solidFill>
                <a:effectLst>
                  <a:outerShdw blurRad="38100" dist="38100" dir="2700000" algn="tl">
                    <a:srgbClr val="000000">
                      <a:alpha val="43137"/>
                    </a:srgbClr>
                  </a:outerShdw>
                </a:effectLst>
              </a:rPr>
              <a:t> Coming (vv. 35-51)</a:t>
            </a:r>
          </a:p>
          <a:p>
            <a:pPr marL="1371600" lvl="2" indent="-457200">
              <a:buFont typeface="+mj-lt"/>
              <a:buAutoNum type="alphaLcPeriod"/>
            </a:pPr>
            <a:r>
              <a:rPr lang="en-US" sz="2400" dirty="0">
                <a:solidFill>
                  <a:srgbClr val="000000"/>
                </a:solidFill>
                <a:effectLst>
                  <a:outerShdw blurRad="38100" dist="38100" dir="2700000" algn="tl">
                    <a:srgbClr val="000000">
                      <a:alpha val="43137"/>
                    </a:srgbClr>
                  </a:outerShdw>
                </a:effectLst>
              </a:rPr>
              <a:t>Don’t know when (vv. 35-41)</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No one knows(vv. 35-36)</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No warning (vv. 37-39)</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Separation of righteous &amp; wicked (vv. 40-41)</a:t>
            </a:r>
          </a:p>
          <a:p>
            <a:pPr marL="1371600" lvl="2" indent="-457200">
              <a:buFont typeface="+mj-lt"/>
              <a:buAutoNum type="alphaLcPeriod"/>
            </a:pPr>
            <a:r>
              <a:rPr lang="en-US" sz="2400" dirty="0">
                <a:solidFill>
                  <a:srgbClr val="000000"/>
                </a:solidFill>
                <a:effectLst>
                  <a:outerShdw blurRad="38100" dist="38100" dir="2700000" algn="tl">
                    <a:srgbClr val="000000">
                      <a:alpha val="43137"/>
                    </a:srgbClr>
                  </a:outerShdw>
                </a:effectLst>
              </a:rPr>
              <a:t>Must be ready (vv. 42-51)</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Watch (vv. 42-43)</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Be ready (v. 44)</a:t>
            </a:r>
          </a:p>
          <a:p>
            <a:pPr marL="1828800" lvl="3" indent="-457200">
              <a:buFont typeface="+mj-lt"/>
              <a:buAutoNum type="arabicParenR"/>
            </a:pPr>
            <a:r>
              <a:rPr lang="en-US" sz="2400" dirty="0">
                <a:solidFill>
                  <a:srgbClr val="000000"/>
                </a:solidFill>
                <a:effectLst>
                  <a:outerShdw blurRad="38100" dist="38100" dir="2700000" algn="tl">
                    <a:srgbClr val="000000">
                      <a:alpha val="43137"/>
                    </a:srgbClr>
                  </a:outerShdw>
                </a:effectLst>
              </a:rPr>
              <a:t>Faithful servant &amp; evil servant (vv. 45-51)</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p:cTn id="13"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p:cTn id="19"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8">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p:cTn id="25"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p:cTn id="31"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8">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 calcmode="lin" valueType="num">
                                      <p:cBhvr>
                                        <p:cTn id="37" dur="1000" fill="hold"/>
                                        <p:tgtEl>
                                          <p:spTgt spid="8">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8">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anim calcmode="lin" valueType="num">
                                      <p:cBhvr>
                                        <p:cTn id="43" dur="1000" fill="hold"/>
                                        <p:tgtEl>
                                          <p:spTgt spid="8">
                                            <p:txEl>
                                              <p:pRg st="7" end="7"/>
                                            </p:txEl>
                                          </p:spTgt>
                                        </p:tgtEl>
                                        <p:attrNameLst>
                                          <p:attrName>ppt_w</p:attrName>
                                        </p:attrNameLst>
                                      </p:cBhvr>
                                      <p:tavLst>
                                        <p:tav tm="0">
                                          <p:val>
                                            <p:fltVal val="0"/>
                                          </p:val>
                                        </p:tav>
                                        <p:tav tm="100000">
                                          <p:val>
                                            <p:strVal val="#ppt_w"/>
                                          </p:val>
                                        </p:tav>
                                      </p:tavLst>
                                    </p:anim>
                                    <p:anim calcmode="lin" valueType="num">
                                      <p:cBhvr>
                                        <p:cTn id="44" dur="1000" fill="hold"/>
                                        <p:tgtEl>
                                          <p:spTgt spid="8">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8">
                                            <p:txEl>
                                              <p:pRg st="8" end="8"/>
                                            </p:txEl>
                                          </p:spTgt>
                                        </p:tgtEl>
                                        <p:attrNameLst>
                                          <p:attrName>style.visibility</p:attrName>
                                        </p:attrNameLst>
                                      </p:cBhvr>
                                      <p:to>
                                        <p:strVal val="visible"/>
                                      </p:to>
                                    </p:set>
                                    <p:anim calcmode="lin" valueType="num">
                                      <p:cBhvr>
                                        <p:cTn id="49" dur="1000" fill="hold"/>
                                        <p:tgtEl>
                                          <p:spTgt spid="8">
                                            <p:txEl>
                                              <p:pRg st="8" end="8"/>
                                            </p:txEl>
                                          </p:spTgt>
                                        </p:tgtEl>
                                        <p:attrNameLst>
                                          <p:attrName>ppt_w</p:attrName>
                                        </p:attrNameLst>
                                      </p:cBhvr>
                                      <p:tavLst>
                                        <p:tav tm="0">
                                          <p:val>
                                            <p:fltVal val="0"/>
                                          </p:val>
                                        </p:tav>
                                        <p:tav tm="100000">
                                          <p:val>
                                            <p:strVal val="#ppt_w"/>
                                          </p:val>
                                        </p:tav>
                                      </p:tavLst>
                                    </p:anim>
                                    <p:anim calcmode="lin" valueType="num">
                                      <p:cBhvr>
                                        <p:cTn id="50" dur="1000" fill="hold"/>
                                        <p:tgtEl>
                                          <p:spTgt spid="8">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8">
                                            <p:txEl>
                                              <p:pRg st="9" end="9"/>
                                            </p:txEl>
                                          </p:spTgt>
                                        </p:tgtEl>
                                        <p:attrNameLst>
                                          <p:attrName>style.visibility</p:attrName>
                                        </p:attrNameLst>
                                      </p:cBhvr>
                                      <p:to>
                                        <p:strVal val="visible"/>
                                      </p:to>
                                    </p:set>
                                    <p:anim calcmode="lin" valueType="num">
                                      <p:cBhvr>
                                        <p:cTn id="55" dur="1000" fill="hold"/>
                                        <p:tgtEl>
                                          <p:spTgt spid="8">
                                            <p:txEl>
                                              <p:pRg st="9" end="9"/>
                                            </p:txEl>
                                          </p:spTgt>
                                        </p:tgtEl>
                                        <p:attrNameLst>
                                          <p:attrName>ppt_w</p:attrName>
                                        </p:attrNameLst>
                                      </p:cBhvr>
                                      <p:tavLst>
                                        <p:tav tm="0">
                                          <p:val>
                                            <p:fltVal val="0"/>
                                          </p:val>
                                        </p:tav>
                                        <p:tav tm="100000">
                                          <p:val>
                                            <p:strVal val="#ppt_w"/>
                                          </p:val>
                                        </p:tav>
                                      </p:tavLst>
                                    </p:anim>
                                    <p:anim calcmode="lin" valueType="num">
                                      <p:cBhvr>
                                        <p:cTn id="56" dur="1000" fill="hold"/>
                                        <p:tgtEl>
                                          <p:spTgt spid="8">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8">
                                            <p:txEl>
                                              <p:pRg st="10" end="10"/>
                                            </p:txEl>
                                          </p:spTgt>
                                        </p:tgtEl>
                                        <p:attrNameLst>
                                          <p:attrName>style.visibility</p:attrName>
                                        </p:attrNameLst>
                                      </p:cBhvr>
                                      <p:to>
                                        <p:strVal val="visible"/>
                                      </p:to>
                                    </p:set>
                                    <p:anim calcmode="lin" valueType="num">
                                      <p:cBhvr>
                                        <p:cTn id="61" dur="1000" fill="hold"/>
                                        <p:tgtEl>
                                          <p:spTgt spid="8">
                                            <p:txEl>
                                              <p:pRg st="10" end="10"/>
                                            </p:txEl>
                                          </p:spTgt>
                                        </p:tgtEl>
                                        <p:attrNameLst>
                                          <p:attrName>ppt_w</p:attrName>
                                        </p:attrNameLst>
                                      </p:cBhvr>
                                      <p:tavLst>
                                        <p:tav tm="0">
                                          <p:val>
                                            <p:fltVal val="0"/>
                                          </p:val>
                                        </p:tav>
                                        <p:tav tm="100000">
                                          <p:val>
                                            <p:strVal val="#ppt_w"/>
                                          </p:val>
                                        </p:tav>
                                      </p:tavLst>
                                    </p:anim>
                                    <p:anim calcmode="lin" valueType="num">
                                      <p:cBhvr>
                                        <p:cTn id="62" dur="1000" fill="hold"/>
                                        <p:tgtEl>
                                          <p:spTgt spid="8">
                                            <p:txEl>
                                              <p:pRg st="10" end="10"/>
                                            </p:txEl>
                                          </p:spTgt>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8">
                                            <p:txEl>
                                              <p:pRg st="11" end="11"/>
                                            </p:txEl>
                                          </p:spTgt>
                                        </p:tgtEl>
                                        <p:attrNameLst>
                                          <p:attrName>style.visibility</p:attrName>
                                        </p:attrNameLst>
                                      </p:cBhvr>
                                      <p:to>
                                        <p:strVal val="visible"/>
                                      </p:to>
                                    </p:set>
                                    <p:anim calcmode="lin" valueType="num">
                                      <p:cBhvr>
                                        <p:cTn id="67" dur="1000" fill="hold"/>
                                        <p:tgtEl>
                                          <p:spTgt spid="8">
                                            <p:txEl>
                                              <p:pRg st="11" end="11"/>
                                            </p:txEl>
                                          </p:spTgt>
                                        </p:tgtEl>
                                        <p:attrNameLst>
                                          <p:attrName>ppt_w</p:attrName>
                                        </p:attrNameLst>
                                      </p:cBhvr>
                                      <p:tavLst>
                                        <p:tav tm="0">
                                          <p:val>
                                            <p:fltVal val="0"/>
                                          </p:val>
                                        </p:tav>
                                        <p:tav tm="100000">
                                          <p:val>
                                            <p:strVal val="#ppt_w"/>
                                          </p:val>
                                        </p:tav>
                                      </p:tavLst>
                                    </p:anim>
                                    <p:anim calcmode="lin" valueType="num">
                                      <p:cBhvr>
                                        <p:cTn id="68" dur="1000" fill="hold"/>
                                        <p:tgtEl>
                                          <p:spTgt spid="8">
                                            <p:txEl>
                                              <p:pRg st="11" end="1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4572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8" name="TextBox 7"/>
          <p:cNvSpPr txBox="1"/>
          <p:nvPr/>
        </p:nvSpPr>
        <p:spPr>
          <a:xfrm>
            <a:off x="304800" y="1295400"/>
            <a:ext cx="8763000" cy="1723549"/>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Before the parable</a:t>
            </a:r>
            <a:r>
              <a:rPr lang="en-US" sz="2400" dirty="0">
                <a:solidFill>
                  <a:srgbClr val="000000"/>
                </a:solidFill>
                <a:effectLst>
                  <a:outerShdw blurRad="38100" dist="38100" dir="2700000" algn="tl">
                    <a:srgbClr val="000000">
                      <a:alpha val="43137"/>
                    </a:srgbClr>
                  </a:outerShdw>
                </a:effectLst>
              </a:rPr>
              <a:t> (Matt. 24)</a:t>
            </a: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After the parable</a:t>
            </a:r>
            <a:r>
              <a:rPr lang="en-US" sz="2400" dirty="0">
                <a:solidFill>
                  <a:srgbClr val="000000"/>
                </a:solidFill>
                <a:effectLst>
                  <a:outerShdw blurRad="38100" dist="38100" dir="2700000" algn="tl">
                    <a:srgbClr val="000000">
                      <a:alpha val="43137"/>
                    </a:srgbClr>
                  </a:outerShdw>
                </a:effectLst>
              </a:rPr>
              <a:t> (Matt. 25)</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Parable of talents (vv. 14-30)</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Judgment scene (vv. 31-46)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p:cTn id="7"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 calcmode="lin" valueType="num">
                                      <p:cBhvr>
                                        <p:cTn id="13"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4572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5" name="Oval 4"/>
          <p:cNvSpPr/>
          <p:nvPr/>
        </p:nvSpPr>
        <p:spPr bwMode="auto">
          <a:xfrm>
            <a:off x="1295400" y="1600200"/>
            <a:ext cx="6477000" cy="2743200"/>
          </a:xfrm>
          <a:prstGeom prst="ellipse">
            <a:avLst/>
          </a:prstGeom>
          <a:solidFill>
            <a:srgbClr val="C000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800" dirty="0">
                <a:solidFill>
                  <a:srgbClr val="FFFF00"/>
                </a:solidFill>
                <a:effectLst>
                  <a:outerShdw blurRad="38100" dist="38100" dir="2700000" algn="tl">
                    <a:srgbClr val="000000">
                      <a:alpha val="43137"/>
                    </a:srgbClr>
                  </a:outerShdw>
                </a:effectLst>
              </a:rPr>
              <a:t> The Lord is returning</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0" i="0" u="none" strike="noStrike" cap="none" normalizeH="0" baseline="0" dirty="0">
                <a:ln>
                  <a:noFill/>
                </a:ln>
                <a:solidFill>
                  <a:srgbClr val="FFFF00"/>
                </a:solidFill>
                <a:effectLst>
                  <a:outerShdw blurRad="38100" dist="38100" dir="2700000" algn="tl">
                    <a:srgbClr val="000000">
                      <a:alpha val="43137"/>
                    </a:srgbClr>
                  </a:outerShdw>
                </a:effectLst>
                <a:latin typeface="Arial" charset="0"/>
              </a:rPr>
              <a:t> When</a:t>
            </a:r>
            <a:r>
              <a:rPr kumimoji="0" lang="en-US" sz="2800" b="0" i="0" u="none" strike="noStrike" cap="none" normalizeH="0" dirty="0">
                <a:ln>
                  <a:noFill/>
                </a:ln>
                <a:solidFill>
                  <a:srgbClr val="FFFF00"/>
                </a:solidFill>
                <a:effectLst>
                  <a:outerShdw blurRad="38100" dist="38100" dir="2700000" algn="tl">
                    <a:srgbClr val="000000">
                      <a:alpha val="43137"/>
                    </a:srgbClr>
                  </a:outerShdw>
                </a:effectLst>
                <a:latin typeface="Arial" charset="0"/>
              </a:rPr>
              <a:t> don’t know when</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800" baseline="0" dirty="0">
                <a:solidFill>
                  <a:srgbClr val="FFFF00"/>
                </a:solidFill>
                <a:effectLst>
                  <a:outerShdw blurRad="38100" dist="38100" dir="2700000" algn="tl">
                    <a:srgbClr val="000000">
                      <a:alpha val="43137"/>
                    </a:srgbClr>
                  </a:outerShdw>
                </a:effectLst>
              </a:rPr>
              <a:t> Thus, </a:t>
            </a:r>
            <a:r>
              <a:rPr lang="en-US" sz="2800" i="1" baseline="0" dirty="0">
                <a:solidFill>
                  <a:srgbClr val="FFFF00"/>
                </a:solidFill>
                <a:effectLst>
                  <a:outerShdw blurRad="38100" dist="38100" dir="2700000" algn="tl">
                    <a:srgbClr val="000000">
                      <a:alpha val="43137"/>
                    </a:srgbClr>
                  </a:outerShdw>
                </a:effectLst>
              </a:rPr>
              <a:t>Watch</a:t>
            </a:r>
            <a:r>
              <a:rPr lang="en-US" sz="2800" baseline="0" dirty="0">
                <a:solidFill>
                  <a:srgbClr val="FFFF00"/>
                </a:solidFill>
                <a:effectLst>
                  <a:outerShdw blurRad="38100" dist="38100" dir="2700000" algn="tl">
                    <a:srgbClr val="000000">
                      <a:alpha val="43137"/>
                    </a:srgbClr>
                  </a:outerShdw>
                </a:effectLst>
              </a:rPr>
              <a:t> &amp; </a:t>
            </a:r>
            <a:r>
              <a:rPr lang="en-US" sz="2800" i="1" baseline="0" dirty="0">
                <a:solidFill>
                  <a:srgbClr val="FFFF00"/>
                </a:solidFill>
                <a:effectLst>
                  <a:outerShdw blurRad="38100" dist="38100" dir="2700000" algn="tl">
                    <a:srgbClr val="000000">
                      <a:alpha val="43137"/>
                    </a:srgbClr>
                  </a:outerShdw>
                </a:effectLst>
              </a:rPr>
              <a:t>Be</a:t>
            </a:r>
            <a:r>
              <a:rPr lang="en-US" sz="2800" i="1" dirty="0">
                <a:solidFill>
                  <a:srgbClr val="FFFF00"/>
                </a:solidFill>
                <a:effectLst>
                  <a:outerShdw blurRad="38100" dist="38100" dir="2700000" algn="tl">
                    <a:srgbClr val="000000">
                      <a:alpha val="43137"/>
                    </a:srgbClr>
                  </a:outerShdw>
                </a:effectLst>
              </a:rPr>
              <a:t> Ready</a:t>
            </a:r>
            <a:r>
              <a:rPr lang="en-US" sz="2800" dirty="0">
                <a:solidFill>
                  <a:srgbClr val="FFFF00"/>
                </a:solidFill>
                <a:effectLst>
                  <a:outerShdw blurRad="38100" dist="38100" dir="2700000" algn="tl">
                    <a:srgbClr val="000000">
                      <a:alpha val="43137"/>
                    </a:srgbClr>
                  </a:outerShdw>
                </a:effectLst>
              </a:rPr>
              <a:t>!</a:t>
            </a:r>
            <a:endParaRPr kumimoji="0" lang="en-US" sz="2800" b="0" i="0" u="none" strike="noStrike" cap="none" normalizeH="0" baseline="0" dirty="0">
              <a:ln>
                <a:noFill/>
              </a:ln>
              <a:solidFill>
                <a:srgbClr val="FFFF00"/>
              </a:solidFill>
              <a:effectLst>
                <a:outerShdw blurRad="38100" dist="38100" dir="2700000" algn="tl">
                  <a:srgbClr val="000000">
                    <a:alpha val="43137"/>
                  </a:srgbClr>
                </a:outerShdw>
              </a:effectLst>
              <a:latin typeface="Arial" charset="0"/>
            </a:endParaRPr>
          </a:p>
        </p:txBody>
      </p:sp>
    </p:spTree>
  </p:cSld>
  <p:clrMapOvr>
    <a:masterClrMapping/>
  </p:clrMapOvr>
  <p:transition spd="slow">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22393" y="304800"/>
            <a:ext cx="4900701"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Parable of</a:t>
            </a:r>
          </a:p>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Ten Virgins</a:t>
            </a:r>
            <a:endParaRPr lang="en-US" sz="6600" b="1" cap="none" spc="0"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endParaRPr>
          </a:p>
        </p:txBody>
      </p:sp>
      <p:sp>
        <p:nvSpPr>
          <p:cNvPr id="11" name="Rounded Rectangle 10"/>
          <p:cNvSpPr/>
          <p:nvPr/>
        </p:nvSpPr>
        <p:spPr bwMode="auto">
          <a:xfrm>
            <a:off x="838200" y="3048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accent1">
                    <a:lumMod val="75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12" name="Rounded Rectangle 11"/>
          <p:cNvSpPr/>
          <p:nvPr/>
        </p:nvSpPr>
        <p:spPr bwMode="auto">
          <a:xfrm>
            <a:off x="838200" y="39243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pic>
        <p:nvPicPr>
          <p:cNvPr id="14" name="Picture 2" descr="http://endtimepilgrim.org/tenvirg2.jpg"/>
          <p:cNvPicPr>
            <a:picLocks noChangeAspect="1" noChangeArrowheads="1"/>
          </p:cNvPicPr>
          <p:nvPr/>
        </p:nvPicPr>
        <p:blipFill>
          <a:blip r:embed="rId2" cstate="print"/>
          <a:srcRect/>
          <a:stretch>
            <a:fillRect/>
          </a:stretch>
        </p:blipFill>
        <p:spPr bwMode="auto">
          <a:xfrm>
            <a:off x="1040122" y="228601"/>
            <a:ext cx="1550678"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5" name="TextBox 4"/>
          <p:cNvSpPr txBox="1"/>
          <p:nvPr/>
        </p:nvSpPr>
        <p:spPr>
          <a:xfrm>
            <a:off x="304800" y="1295400"/>
            <a:ext cx="8763000" cy="3939540"/>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Customs</a:t>
            </a:r>
            <a:endParaRPr lang="en-US" sz="2400"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Wedding festivities – Usually at night</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Bridegroom would go to bride’s house – get the bride and bring her to his home</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Followed by a grand procession of those who carried lamps to light the way</a:t>
            </a:r>
          </a:p>
          <a:p>
            <a:pPr marL="1371600" lvl="2" indent="-457200">
              <a:buFont typeface="Wingdings" pitchFamily="2" charset="2"/>
              <a:buChar char="Ø"/>
            </a:pPr>
            <a:r>
              <a:rPr lang="en-US" sz="2400" dirty="0">
                <a:solidFill>
                  <a:srgbClr val="000000"/>
                </a:solidFill>
                <a:effectLst>
                  <a:outerShdw blurRad="38100" dist="38100" dir="2700000" algn="tl">
                    <a:srgbClr val="000000">
                      <a:alpha val="43137"/>
                    </a:srgbClr>
                  </a:outerShdw>
                </a:effectLst>
              </a:rPr>
              <a:t>Invited guest allowed to join the procession</a:t>
            </a:r>
          </a:p>
          <a:p>
            <a:pPr marL="1371600" lvl="2" indent="-457200">
              <a:buFont typeface="Wingdings" pitchFamily="2" charset="2"/>
              <a:buChar char="Ø"/>
            </a:pPr>
            <a:r>
              <a:rPr lang="en-US" sz="2400" dirty="0">
                <a:solidFill>
                  <a:srgbClr val="000000"/>
                </a:solidFill>
                <a:effectLst>
                  <a:outerShdw blurRad="38100" dist="38100" dir="2700000" algn="tl">
                    <a:srgbClr val="000000">
                      <a:alpha val="43137"/>
                    </a:srgbClr>
                  </a:outerShdw>
                </a:effectLst>
              </a:rPr>
              <a:t>“Without a torch or lamp they couldn’t join the procession, or enter the bridegroom’s house” (Fred Wright, </a:t>
            </a:r>
            <a:r>
              <a:rPr lang="en-US" sz="2400" i="1" dirty="0">
                <a:solidFill>
                  <a:srgbClr val="000000"/>
                </a:solidFill>
                <a:effectLst>
                  <a:outerShdw blurRad="38100" dist="38100" dir="2700000" algn="tl">
                    <a:srgbClr val="000000">
                      <a:alpha val="43137"/>
                    </a:srgbClr>
                  </a:outerShdw>
                </a:effectLst>
              </a:rPr>
              <a:t>Manners and Customs of Bible Lands</a:t>
            </a:r>
            <a:r>
              <a:rPr lang="en-US" sz="2400" dirty="0">
                <a:solidFill>
                  <a:srgbClr val="000000"/>
                </a:solidFill>
                <a:effectLst>
                  <a:outerShdw blurRad="38100" dist="38100" dir="2700000" algn="tl">
                    <a:srgbClr val="000000">
                      <a:alpha val="43137"/>
                    </a:srgbClr>
                  </a:outerShdw>
                </a:effectLst>
              </a:rPr>
              <a:t>, 132)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p:cTn id="13"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p:cTn id="25"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p:cTn id="31"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bp3.blogger.com/_ymaTyiCfxxw/SGq_-pA1IZI/AAAAAAAAAU4/lxpU02Rstiw/s320/oil_lamp_open_lit.jpg"/>
          <p:cNvPicPr>
            <a:picLocks noChangeAspect="1" noChangeArrowheads="1"/>
          </p:cNvPicPr>
          <p:nvPr/>
        </p:nvPicPr>
        <p:blipFill>
          <a:blip r:embed="rId2" cstate="print"/>
          <a:srcRect/>
          <a:stretch>
            <a:fillRect/>
          </a:stretch>
        </p:blipFill>
        <p:spPr bwMode="auto">
          <a:xfrm>
            <a:off x="6096000" y="762000"/>
            <a:ext cx="2743200" cy="2132645"/>
          </a:xfrm>
          <a:prstGeom prst="roundRect">
            <a:avLst>
              <a:gd name="adj" fmla="val 8594"/>
            </a:avLst>
          </a:prstGeom>
          <a:solidFill>
            <a:srgbClr val="FFFFFF">
              <a:shade val="85000"/>
            </a:srgbClr>
          </a:solidFill>
          <a:ln>
            <a:solidFill>
              <a:schemeClr val="bg1">
                <a:lumMod val="75000"/>
              </a:schemeClr>
            </a:solidFill>
          </a:ln>
          <a:effectLst>
            <a:reflection blurRad="12700" stA="38000" endPos="28000" dist="5000" dir="5400000" sy="-100000" algn="bl" rotWithShape="0"/>
          </a:effectLst>
        </p:spPr>
      </p:pic>
      <p:pic>
        <p:nvPicPr>
          <p:cNvPr id="2" name="Picture 2" descr="http://www.thejerusalemgiftshop.com/images/byzantine-clay-lamps.jpg"/>
          <p:cNvPicPr>
            <a:picLocks noChangeAspect="1" noChangeArrowheads="1"/>
          </p:cNvPicPr>
          <p:nvPr/>
        </p:nvPicPr>
        <p:blipFill>
          <a:blip r:embed="rId3" cstate="print"/>
          <a:srcRect/>
          <a:stretch>
            <a:fillRect/>
          </a:stretch>
        </p:blipFill>
        <p:spPr bwMode="auto">
          <a:xfrm>
            <a:off x="228600" y="685800"/>
            <a:ext cx="2590800" cy="2590801"/>
          </a:xfrm>
          <a:prstGeom prst="roundRect">
            <a:avLst>
              <a:gd name="adj" fmla="val 8594"/>
            </a:avLst>
          </a:prstGeom>
          <a:solidFill>
            <a:srgbClr val="FFFFFF">
              <a:shade val="85000"/>
            </a:srgbClr>
          </a:solidFill>
          <a:ln>
            <a:solidFill>
              <a:schemeClr val="bg1">
                <a:lumMod val="75000"/>
              </a:schemeClr>
            </a:solidFill>
          </a:ln>
          <a:effectLst>
            <a:reflection blurRad="12700" stA="38000" endPos="28000" dist="5000" dir="5400000" sy="-100000" algn="bl" rotWithShape="0"/>
          </a:effectLst>
        </p:spPr>
      </p:pic>
      <p:sp>
        <p:nvSpPr>
          <p:cNvPr id="4" name="TextBox 3"/>
          <p:cNvSpPr txBox="1"/>
          <p:nvPr/>
        </p:nvSpPr>
        <p:spPr>
          <a:xfrm>
            <a:off x="2438400" y="86380"/>
            <a:ext cx="4191000" cy="523220"/>
          </a:xfrm>
          <a:prstGeom prst="rect">
            <a:avLst/>
          </a:prstGeom>
          <a:noFill/>
        </p:spPr>
        <p:txBody>
          <a:bodyPr wrap="square" rtlCol="0">
            <a:spAutoFit/>
          </a:bodyPr>
          <a:lstStyle/>
          <a:p>
            <a:pPr algn="ctr"/>
            <a:r>
              <a:rPr lang="en-US" sz="2800" b="1" dirty="0">
                <a:solidFill>
                  <a:schemeClr val="tx2"/>
                </a:solidFill>
                <a:effectLst>
                  <a:outerShdw blurRad="38100" dist="38100" dir="2700000" algn="tl">
                    <a:srgbClr val="000000">
                      <a:alpha val="43137"/>
                    </a:srgbClr>
                  </a:outerShdw>
                </a:effectLst>
              </a:rPr>
              <a:t>The Virgin’s Lamp</a:t>
            </a:r>
          </a:p>
        </p:txBody>
      </p:sp>
      <p:sp>
        <p:nvSpPr>
          <p:cNvPr id="5" name="TextBox 4"/>
          <p:cNvSpPr txBox="1"/>
          <p:nvPr/>
        </p:nvSpPr>
        <p:spPr>
          <a:xfrm>
            <a:off x="1981200" y="2438400"/>
            <a:ext cx="4724400" cy="3046988"/>
          </a:xfrm>
          <a:prstGeom prst="rect">
            <a:avLst/>
          </a:prstGeom>
          <a:solidFill>
            <a:schemeClr val="tx2"/>
          </a:solidFill>
          <a:ln>
            <a:solidFill>
              <a:schemeClr val="bg1">
                <a:lumMod val="75000"/>
              </a:schemeClr>
            </a:solidFill>
          </a:ln>
        </p:spPr>
        <p:txBody>
          <a:bodyPr wrap="square" rtlCol="0">
            <a:spAutoFit/>
          </a:bodyPr>
          <a:lstStyle/>
          <a:p>
            <a:r>
              <a:rPr lang="en-US" sz="2400" dirty="0">
                <a:solidFill>
                  <a:srgbClr val="000000"/>
                </a:solidFill>
                <a:latin typeface="Times New Roman" pitchFamily="18" charset="0"/>
                <a:cs typeface="Times New Roman" pitchFamily="18" charset="0"/>
              </a:rPr>
              <a:t>“The lamps consisted of a round receptacle for pitch or oil for the wick. This was placed in the hollow cup or deep saucer,…which was fastened by a pointed end into a long wooden pole, on which it was borne aloft.”</a:t>
            </a:r>
          </a:p>
          <a:p>
            <a:r>
              <a:rPr lang="en-US" sz="2400" dirty="0" err="1">
                <a:solidFill>
                  <a:srgbClr val="000000"/>
                </a:solidFill>
                <a:latin typeface="Times New Roman" pitchFamily="18" charset="0"/>
                <a:cs typeface="Times New Roman" pitchFamily="18" charset="0"/>
              </a:rPr>
              <a:t>Edersheim</a:t>
            </a:r>
            <a:r>
              <a:rPr lang="en-US" sz="2400" dirty="0">
                <a:solidFill>
                  <a:srgbClr val="000000"/>
                </a:solidFill>
                <a:latin typeface="Times New Roman" pitchFamily="18" charset="0"/>
                <a:cs typeface="Times New Roman" pitchFamily="18" charset="0"/>
              </a:rPr>
              <a:t> – as quoted by Wright</a:t>
            </a:r>
          </a:p>
        </p:txBody>
      </p:sp>
    </p:spTree>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5" name="TextBox 4"/>
          <p:cNvSpPr txBox="1"/>
          <p:nvPr/>
        </p:nvSpPr>
        <p:spPr>
          <a:xfrm>
            <a:off x="304800" y="1295400"/>
            <a:ext cx="8763000" cy="4447371"/>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Customs</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Story</a:t>
            </a:r>
            <a:endParaRPr lang="en-US" sz="2400"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Ten virgins prepare to meet the bridegroom (vv. 1-4)</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Ten wise – took extra oil</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Ten foolish – took no extra oil</a:t>
            </a:r>
            <a:endParaRPr lang="en-US" sz="24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Bridegroom delayed – all slept (v. 5)</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Bridegroom comes all go to meet him (vv. 6-9)</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All went (v. 6)</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All trimmed lamps (v. 7)</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Foolish virgins asked the wise for oil (v. 8)</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Wise virgins refused (v. 9)</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Foolish virgins shut out (vv. 10-12)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 calcmode="lin" valueType="num">
                                      <p:cBhvr>
                                        <p:cTn id="13"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 calcmode="lin" valueType="num">
                                      <p:cBhvr>
                                        <p:cTn id="19"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 calcmode="lin" valueType="num">
                                      <p:cBhvr>
                                        <p:cTn id="25" dur="1000" fill="hold"/>
                                        <p:tgtEl>
                                          <p:spTgt spid="5">
                                            <p:txEl>
                                              <p:pRg st="7" end="7"/>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 calcmode="lin" valueType="num">
                                      <p:cBhvr>
                                        <p:cTn id="31" dur="1000" fill="hold"/>
                                        <p:tgtEl>
                                          <p:spTgt spid="5">
                                            <p:txEl>
                                              <p:pRg st="8" end="8"/>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 calcmode="lin" valueType="num">
                                      <p:cBhvr>
                                        <p:cTn id="37" dur="1000" fill="hold"/>
                                        <p:tgtEl>
                                          <p:spTgt spid="5">
                                            <p:txEl>
                                              <p:pRg st="9" end="9"/>
                                            </p:txEl>
                                          </p:spTgt>
                                        </p:tgtEl>
                                        <p:attrNameLst>
                                          <p:attrName>ppt_w</p:attrName>
                                        </p:attrNameLst>
                                      </p:cBhvr>
                                      <p:tavLst>
                                        <p:tav tm="0">
                                          <p:val>
                                            <p:fltVal val="0"/>
                                          </p:val>
                                        </p:tav>
                                        <p:tav tm="100000">
                                          <p:val>
                                            <p:strVal val="#ppt_w"/>
                                          </p:val>
                                        </p:tav>
                                      </p:tavLst>
                                    </p:anim>
                                    <p:anim calcmode="lin" valueType="num">
                                      <p:cBhvr>
                                        <p:cTn id="38" dur="1000" fill="hold"/>
                                        <p:tgtEl>
                                          <p:spTgt spid="5">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 calcmode="lin" valueType="num">
                                      <p:cBhvr>
                                        <p:cTn id="43" dur="10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44" dur="1000" fill="hold"/>
                                        <p:tgtEl>
                                          <p:spTgt spid="5">
                                            <p:txEl>
                                              <p:pRg st="10" end="10"/>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5">
                                            <p:txEl>
                                              <p:pRg st="11" end="11"/>
                                            </p:txEl>
                                          </p:spTgt>
                                        </p:tgtEl>
                                        <p:attrNameLst>
                                          <p:attrName>style.visibility</p:attrName>
                                        </p:attrNameLst>
                                      </p:cBhvr>
                                      <p:to>
                                        <p:strVal val="visible"/>
                                      </p:to>
                                    </p:set>
                                    <p:anim calcmode="lin" valueType="num">
                                      <p:cBhvr>
                                        <p:cTn id="49" dur="10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50" dur="1000" fill="hold"/>
                                        <p:tgtEl>
                                          <p:spTgt spid="5">
                                            <p:txEl>
                                              <p:pRg st="11" end="11"/>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anim calcmode="lin" valueType="num">
                                      <p:cBhvr>
                                        <p:cTn id="55" dur="1000" fill="hold"/>
                                        <p:tgtEl>
                                          <p:spTgt spid="5">
                                            <p:txEl>
                                              <p:pRg st="12" end="12"/>
                                            </p:txEl>
                                          </p:spTgt>
                                        </p:tgtEl>
                                        <p:attrNameLst>
                                          <p:attrName>ppt_w</p:attrName>
                                        </p:attrNameLst>
                                      </p:cBhvr>
                                      <p:tavLst>
                                        <p:tav tm="0">
                                          <p:val>
                                            <p:fltVal val="0"/>
                                          </p:val>
                                        </p:tav>
                                        <p:tav tm="100000">
                                          <p:val>
                                            <p:strVal val="#ppt_w"/>
                                          </p:val>
                                        </p:tav>
                                      </p:tavLst>
                                    </p:anim>
                                    <p:anim calcmode="lin" valueType="num">
                                      <p:cBhvr>
                                        <p:cTn id="56" dur="1000" fill="hold"/>
                                        <p:tgtEl>
                                          <p:spTgt spid="5">
                                            <p:txEl>
                                              <p:pRg st="12" end="12"/>
                                            </p:tx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5">
                                            <p:txEl>
                                              <p:pRg st="13" end="13"/>
                                            </p:txEl>
                                          </p:spTgt>
                                        </p:tgtEl>
                                        <p:attrNameLst>
                                          <p:attrName>style.visibility</p:attrName>
                                        </p:attrNameLst>
                                      </p:cBhvr>
                                      <p:to>
                                        <p:strVal val="visible"/>
                                      </p:to>
                                    </p:set>
                                    <p:anim calcmode="lin" valueType="num">
                                      <p:cBhvr>
                                        <p:cTn id="61" dur="1000" fill="hold"/>
                                        <p:tgtEl>
                                          <p:spTgt spid="5">
                                            <p:txEl>
                                              <p:pRg st="13" end="13"/>
                                            </p:txEl>
                                          </p:spTgt>
                                        </p:tgtEl>
                                        <p:attrNameLst>
                                          <p:attrName>ppt_w</p:attrName>
                                        </p:attrNameLst>
                                      </p:cBhvr>
                                      <p:tavLst>
                                        <p:tav tm="0">
                                          <p:val>
                                            <p:fltVal val="0"/>
                                          </p:val>
                                        </p:tav>
                                        <p:tav tm="100000">
                                          <p:val>
                                            <p:strVal val="#ppt_w"/>
                                          </p:val>
                                        </p:tav>
                                      </p:tavLst>
                                    </p:anim>
                                    <p:anim calcmode="lin" valueType="num">
                                      <p:cBhvr>
                                        <p:cTn id="62" dur="1000" fill="hold"/>
                                        <p:tgtEl>
                                          <p:spTgt spid="5">
                                            <p:txEl>
                                              <p:pRg st="13" end="1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5" name="TextBox 4"/>
          <p:cNvSpPr txBox="1"/>
          <p:nvPr/>
        </p:nvSpPr>
        <p:spPr>
          <a:xfrm>
            <a:off x="304800" y="1295400"/>
            <a:ext cx="8763000" cy="1477328"/>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Customs</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Story</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Point</a:t>
            </a:r>
            <a:endParaRPr lang="en-US" sz="2400" dirty="0">
              <a:solidFill>
                <a:srgbClr val="000000"/>
              </a:solidFill>
              <a:effectLst>
                <a:outerShdw blurRad="38100" dist="38100" dir="2700000" algn="tl">
                  <a:srgbClr val="000000">
                    <a:alpha val="43137"/>
                  </a:srgbClr>
                </a:outerShdw>
              </a:effectLst>
            </a:endParaRPr>
          </a:p>
        </p:txBody>
      </p:sp>
      <p:sp>
        <p:nvSpPr>
          <p:cNvPr id="6" name="TextBox 5"/>
          <p:cNvSpPr txBox="1"/>
          <p:nvPr/>
        </p:nvSpPr>
        <p:spPr>
          <a:xfrm>
            <a:off x="3048000" y="1752600"/>
            <a:ext cx="5638800" cy="1200329"/>
          </a:xfrm>
          <a:prstGeom prst="rect">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latin typeface="Times New Roman" pitchFamily="18" charset="0"/>
                <a:cs typeface="Times New Roman" pitchFamily="18" charset="0"/>
              </a:rPr>
              <a:t>13 Watch therefore, for you know neither the day nor the hour in which the Son of Man is coming. </a:t>
            </a:r>
          </a:p>
        </p:txBody>
      </p:sp>
      <p:sp>
        <p:nvSpPr>
          <p:cNvPr id="7" name="TextBox 6"/>
          <p:cNvSpPr txBox="1"/>
          <p:nvPr/>
        </p:nvSpPr>
        <p:spPr>
          <a:xfrm>
            <a:off x="914400" y="3505200"/>
            <a:ext cx="7086600" cy="1938992"/>
          </a:xfrm>
          <a:prstGeom prst="rect">
            <a:avLst/>
          </a:prstGeom>
          <a:solidFill>
            <a:schemeClr val="tx2"/>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buFont typeface="Arial" pitchFamily="34" charset="0"/>
              <a:buChar char="•"/>
            </a:pPr>
            <a:r>
              <a:rPr lang="en-US" sz="2400" b="1" dirty="0">
                <a:solidFill>
                  <a:srgbClr val="800000"/>
                </a:solidFill>
              </a:rPr>
              <a:t> Bridegroom = Christ </a:t>
            </a:r>
          </a:p>
          <a:p>
            <a:pPr>
              <a:buFont typeface="Arial" pitchFamily="34" charset="0"/>
              <a:buChar char="•"/>
            </a:pPr>
            <a:r>
              <a:rPr lang="en-US" sz="2400" b="1" dirty="0">
                <a:solidFill>
                  <a:srgbClr val="800000"/>
                </a:solidFill>
              </a:rPr>
              <a:t> Coming of the bridegroom = 2</a:t>
            </a:r>
            <a:r>
              <a:rPr lang="en-US" sz="2400" b="1" baseline="30000" dirty="0">
                <a:solidFill>
                  <a:srgbClr val="800000"/>
                </a:solidFill>
              </a:rPr>
              <a:t>nd</a:t>
            </a:r>
            <a:r>
              <a:rPr lang="en-US" sz="2400" b="1" dirty="0">
                <a:solidFill>
                  <a:srgbClr val="800000"/>
                </a:solidFill>
              </a:rPr>
              <a:t> coming</a:t>
            </a:r>
          </a:p>
          <a:p>
            <a:pPr>
              <a:buFont typeface="Arial" pitchFamily="34" charset="0"/>
              <a:buChar char="•"/>
            </a:pPr>
            <a:r>
              <a:rPr lang="en-US" sz="2400" b="1" dirty="0">
                <a:solidFill>
                  <a:srgbClr val="800000"/>
                </a:solidFill>
              </a:rPr>
              <a:t> Virgins = Christians</a:t>
            </a:r>
          </a:p>
          <a:p>
            <a:pPr>
              <a:buFont typeface="Arial" pitchFamily="34" charset="0"/>
              <a:buChar char="•"/>
            </a:pPr>
            <a:r>
              <a:rPr lang="en-US" sz="2400" b="1" dirty="0">
                <a:solidFill>
                  <a:srgbClr val="800000"/>
                </a:solidFill>
              </a:rPr>
              <a:t> Waiting = time for preparation for 2</a:t>
            </a:r>
            <a:r>
              <a:rPr lang="en-US" sz="2400" b="1" baseline="30000" dirty="0">
                <a:solidFill>
                  <a:srgbClr val="800000"/>
                </a:solidFill>
              </a:rPr>
              <a:t>nd</a:t>
            </a:r>
            <a:r>
              <a:rPr lang="en-US" sz="2400" b="1" dirty="0">
                <a:solidFill>
                  <a:srgbClr val="800000"/>
                </a:solidFill>
              </a:rPr>
              <a:t> coming</a:t>
            </a:r>
          </a:p>
          <a:p>
            <a:pPr>
              <a:buFont typeface="Arial" pitchFamily="34" charset="0"/>
              <a:buChar char="•"/>
            </a:pPr>
            <a:r>
              <a:rPr lang="en-US" sz="2400" b="1" dirty="0">
                <a:solidFill>
                  <a:srgbClr val="800000"/>
                </a:solidFill>
              </a:rPr>
              <a:t> Oil = preparation &amp; readiness for 2</a:t>
            </a:r>
            <a:r>
              <a:rPr lang="en-US" sz="2400" b="1" baseline="30000" dirty="0">
                <a:solidFill>
                  <a:srgbClr val="800000"/>
                </a:solidFill>
              </a:rPr>
              <a:t>nd</a:t>
            </a:r>
            <a:r>
              <a:rPr lang="en-US" sz="2400" b="1" dirty="0">
                <a:solidFill>
                  <a:srgbClr val="800000"/>
                </a:solidFill>
              </a:rPr>
              <a:t> coming</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1800" decel="100000" fill="hold"/>
                                        <p:tgtEl>
                                          <p:spTgt spid="6"/>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ttp://www.ldsces.org/inst_manuals/dc-in/images/033.gif"/>
          <p:cNvPicPr>
            <a:picLocks noChangeAspect="1" noChangeArrowheads="1"/>
          </p:cNvPicPr>
          <p:nvPr/>
        </p:nvPicPr>
        <p:blipFill>
          <a:blip r:embed="rId2" cstate="print"/>
          <a:srcRect/>
          <a:stretch>
            <a:fillRect/>
          </a:stretch>
        </p:blipFill>
        <p:spPr bwMode="auto">
          <a:xfrm>
            <a:off x="0" y="3733800"/>
            <a:ext cx="4452600" cy="3124200"/>
          </a:xfrm>
          <a:prstGeom prst="rect">
            <a:avLst/>
          </a:prstGeom>
          <a:noFill/>
        </p:spPr>
      </p:pic>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5" name="TextBox 4"/>
          <p:cNvSpPr txBox="1"/>
          <p:nvPr/>
        </p:nvSpPr>
        <p:spPr>
          <a:xfrm>
            <a:off x="304800" y="1295400"/>
            <a:ext cx="8763000" cy="1985159"/>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Customs</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Story</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Point</a:t>
            </a:r>
          </a:p>
          <a:p>
            <a:pPr marL="457200" indent="-457200">
              <a:buFont typeface="+mj-lt"/>
              <a:buAutoNum type="alphaUcPeriod"/>
            </a:pPr>
            <a:endParaRPr lang="en-US" sz="9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The Virgins</a:t>
            </a:r>
            <a:endParaRPr lang="en-US" sz="2400" dirty="0">
              <a:solidFill>
                <a:srgbClr val="000000"/>
              </a:solidFill>
              <a:effectLst>
                <a:outerShdw blurRad="38100" dist="38100" dir="2700000" algn="tl">
                  <a:srgbClr val="000000">
                    <a:alpha val="43137"/>
                  </a:srgbClr>
                </a:outerShdw>
              </a:effectLst>
            </a:endParaRPr>
          </a:p>
        </p:txBody>
      </p:sp>
      <p:sp>
        <p:nvSpPr>
          <p:cNvPr id="8" name="Rounded Rectangle 7"/>
          <p:cNvSpPr/>
          <p:nvPr/>
        </p:nvSpPr>
        <p:spPr bwMode="auto">
          <a:xfrm>
            <a:off x="2971800" y="1219200"/>
            <a:ext cx="5486400" cy="4419600"/>
          </a:xfrm>
          <a:prstGeom prst="roundRect">
            <a:avLst>
              <a:gd name="adj" fmla="val 4694"/>
            </a:avLst>
          </a:prstGeom>
          <a:solidFill>
            <a:srgbClr val="47FFD1">
              <a:alpha val="80000"/>
            </a:srgbClr>
          </a:solidFill>
          <a:ln w="9525" cap="flat" cmpd="sng" algn="ctr">
            <a:solidFill>
              <a:srgbClr val="000000">
                <a:alpha val="76863"/>
              </a:srgbClr>
            </a:solid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a:ln>
                  <a:noFill/>
                </a:ln>
                <a:solidFill>
                  <a:srgbClr val="000000"/>
                </a:solidFill>
                <a:effectLst/>
                <a:latin typeface="Arial" charset="0"/>
              </a:rPr>
              <a:t>Alike In Many Ways</a:t>
            </a:r>
          </a:p>
          <a:p>
            <a:pPr marL="0" marR="0" indent="0" algn="ctr" defTabSz="914400" rtl="0" eaLnBrk="0" fontAlgn="base" latinLnBrk="0" hangingPunct="0">
              <a:lnSpc>
                <a:spcPct val="100000"/>
              </a:lnSpc>
              <a:spcBef>
                <a:spcPct val="0"/>
              </a:spcBef>
              <a:spcAft>
                <a:spcPct val="0"/>
              </a:spcAft>
              <a:buClrTx/>
              <a:buSzTx/>
              <a:buFontTx/>
              <a:buNone/>
              <a:tabLst/>
            </a:pPr>
            <a:endParaRPr lang="en-US" sz="2400" b="1" u="sng" dirty="0">
              <a:solidFill>
                <a:srgbClr val="000000"/>
              </a:solidFill>
            </a:endParaRP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400" dirty="0">
                <a:solidFill>
                  <a:srgbClr val="000000"/>
                </a:solidFill>
                <a:latin typeface="Arial Narrow" pitchFamily="34" charset="0"/>
              </a:rPr>
              <a:t> All went out to meet bridegroom</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i="0" strike="noStrike" cap="none" normalizeH="0" dirty="0">
                <a:ln>
                  <a:noFill/>
                </a:ln>
                <a:solidFill>
                  <a:srgbClr val="000000"/>
                </a:solidFill>
                <a:effectLst/>
                <a:latin typeface="Arial Narrow" pitchFamily="34" charset="0"/>
              </a:rPr>
              <a:t> All had lamps</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400" dirty="0">
                <a:solidFill>
                  <a:srgbClr val="000000"/>
                </a:solidFill>
                <a:latin typeface="Arial Narrow" pitchFamily="34" charset="0"/>
              </a:rPr>
              <a:t> All were expecting the bridegroom to come</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i="0" strike="noStrike" cap="none" normalizeH="0" dirty="0">
                <a:ln>
                  <a:noFill/>
                </a:ln>
                <a:solidFill>
                  <a:srgbClr val="000000"/>
                </a:solidFill>
                <a:effectLst/>
                <a:latin typeface="Arial Narrow" pitchFamily="34" charset="0"/>
              </a:rPr>
              <a:t> None had knowledge of time of his coming</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400" dirty="0">
                <a:solidFill>
                  <a:srgbClr val="000000"/>
                </a:solidFill>
                <a:latin typeface="Arial Narrow" pitchFamily="34" charset="0"/>
              </a:rPr>
              <a:t> All looked forward to his coming</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i="0" strike="noStrike" cap="none" normalizeH="0" dirty="0">
                <a:ln>
                  <a:noFill/>
                </a:ln>
                <a:solidFill>
                  <a:srgbClr val="000000"/>
                </a:solidFill>
                <a:effectLst/>
                <a:latin typeface="Arial Narrow" pitchFamily="34" charset="0"/>
              </a:rPr>
              <a:t> All expected to be a part of the festivities</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400" dirty="0">
                <a:solidFill>
                  <a:srgbClr val="000000"/>
                </a:solidFill>
                <a:latin typeface="Arial Narrow" pitchFamily="34" charset="0"/>
              </a:rPr>
              <a:t> All slept while he delayed</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i="0" strike="noStrike" cap="none" normalizeH="0" baseline="0" dirty="0">
                <a:ln>
                  <a:noFill/>
                </a:ln>
                <a:solidFill>
                  <a:srgbClr val="000000"/>
                </a:solidFill>
                <a:effectLst/>
                <a:latin typeface="Arial Narrow" pitchFamily="34" charset="0"/>
              </a:rPr>
              <a:t> All trimmed their</a:t>
            </a:r>
            <a:r>
              <a:rPr kumimoji="0" lang="en-US" sz="2400" i="0" strike="noStrike" cap="none" normalizeH="0" dirty="0">
                <a:ln>
                  <a:noFill/>
                </a:ln>
                <a:solidFill>
                  <a:srgbClr val="000000"/>
                </a:solidFill>
                <a:effectLst/>
                <a:latin typeface="Arial Narrow" pitchFamily="34" charset="0"/>
              </a:rPr>
              <a:t> lamps</a:t>
            </a:r>
          </a:p>
          <a:p>
            <a:pPr marL="0" marR="0" indent="0" defTabSz="914400" rtl="0" eaLnBrk="0" fontAlgn="base" latinLnBrk="0" hangingPunct="0">
              <a:lnSpc>
                <a:spcPct val="100000"/>
              </a:lnSpc>
              <a:spcBef>
                <a:spcPct val="0"/>
              </a:spcBef>
              <a:spcAft>
                <a:spcPct val="0"/>
              </a:spcAft>
              <a:buClrTx/>
              <a:buSzTx/>
              <a:buFont typeface="Arial" pitchFamily="34" charset="0"/>
              <a:buChar char="•"/>
              <a:tabLst/>
            </a:pPr>
            <a:r>
              <a:rPr lang="en-US" sz="2400" dirty="0">
                <a:solidFill>
                  <a:srgbClr val="000000"/>
                </a:solidFill>
                <a:latin typeface="Arial Narrow" pitchFamily="34" charset="0"/>
              </a:rPr>
              <a:t> All had lamps that burned (for the moment)</a:t>
            </a:r>
            <a:endParaRPr kumimoji="0" lang="en-US" sz="2400" i="0" strike="noStrike" cap="none" normalizeH="0" baseline="0" dirty="0">
              <a:ln>
                <a:noFill/>
              </a:ln>
              <a:solidFill>
                <a:srgbClr val="000000"/>
              </a:solidFill>
              <a:effectLst/>
              <a:latin typeface="Arial Narrow" pitchFamily="34"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1800" decel="100000" fill="hold"/>
                                        <p:tgtEl>
                                          <p:spTgt spid="8"/>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bwMode="auto">
          <a:xfrm>
            <a:off x="685800" y="1143000"/>
            <a:ext cx="3200400" cy="4419600"/>
          </a:xfrm>
          <a:prstGeom prst="roundRect">
            <a:avLst>
              <a:gd name="adj" fmla="val 4694"/>
            </a:avLst>
          </a:prstGeom>
          <a:solidFill>
            <a:schemeClr val="accent1">
              <a:lumMod val="60000"/>
              <a:lumOff val="4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sng" strike="noStrike" cap="none" normalizeH="0" baseline="0" dirty="0">
                <a:ln>
                  <a:noFill/>
                </a:ln>
                <a:solidFill>
                  <a:srgbClr val="000000"/>
                </a:solidFill>
                <a:effectLst/>
                <a:latin typeface="Arial" charset="0"/>
              </a:rPr>
              <a:t>Five Virgins</a:t>
            </a:r>
          </a:p>
          <a:p>
            <a:pPr marL="0" marR="0" indent="0" algn="ctr" defTabSz="914400" rtl="0" eaLnBrk="0" fontAlgn="base" latinLnBrk="0" hangingPunct="0">
              <a:lnSpc>
                <a:spcPct val="100000"/>
              </a:lnSpc>
              <a:spcBef>
                <a:spcPct val="0"/>
              </a:spcBef>
              <a:spcAft>
                <a:spcPct val="0"/>
              </a:spcAft>
              <a:buClrTx/>
              <a:buSzTx/>
              <a:buFontTx/>
              <a:buNone/>
              <a:tabLst/>
            </a:pPr>
            <a:endParaRPr lang="en-US" sz="3600" b="1" u="sng" dirty="0">
              <a:solidFill>
                <a:srgbClr val="000000"/>
              </a:solidFill>
            </a:endParaRP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Wise</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Prepared</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Watched</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Ready</a:t>
            </a:r>
            <a:endParaRPr kumimoji="0" lang="en-US" sz="3600" i="0" strike="noStrike" cap="none" normalizeH="0" baseline="0" dirty="0">
              <a:ln>
                <a:noFill/>
              </a:ln>
              <a:solidFill>
                <a:srgbClr val="000000"/>
              </a:solidFill>
              <a:effectLst/>
              <a:latin typeface="Arial Narrow" pitchFamily="34" charset="0"/>
            </a:endParaRPr>
          </a:p>
        </p:txBody>
      </p:sp>
      <p:sp>
        <p:nvSpPr>
          <p:cNvPr id="3" name="TextBox 2"/>
          <p:cNvSpPr txBox="1"/>
          <p:nvPr/>
        </p:nvSpPr>
        <p:spPr>
          <a:xfrm>
            <a:off x="1981200" y="76200"/>
            <a:ext cx="5105400" cy="523220"/>
          </a:xfrm>
          <a:prstGeom prst="rect">
            <a:avLst/>
          </a:prstGeom>
          <a:noFill/>
        </p:spPr>
        <p:txBody>
          <a:bodyPr wrap="square" rtlCol="0">
            <a:spAutoFit/>
          </a:bodyPr>
          <a:lstStyle/>
          <a:p>
            <a:pPr algn="ctr"/>
            <a:r>
              <a:rPr lang="en-US" sz="2800" b="1" u="sng" dirty="0">
                <a:solidFill>
                  <a:schemeClr val="tx2"/>
                </a:solidFill>
                <a:effectLst>
                  <a:outerShdw blurRad="38100" dist="38100" dir="2700000" algn="tl">
                    <a:srgbClr val="000000">
                      <a:alpha val="43137"/>
                    </a:srgbClr>
                  </a:outerShdw>
                </a:effectLst>
              </a:rPr>
              <a:t>Difference Was Basic</a:t>
            </a:r>
            <a:endParaRPr lang="en-US" sz="2800" dirty="0">
              <a:solidFill>
                <a:schemeClr val="tx2"/>
              </a:solidFill>
              <a:effectLst>
                <a:outerShdw blurRad="38100" dist="38100" dir="2700000" algn="tl">
                  <a:srgbClr val="000000">
                    <a:alpha val="43137"/>
                  </a:srgbClr>
                </a:outerShdw>
              </a:effectLst>
            </a:endParaRPr>
          </a:p>
        </p:txBody>
      </p:sp>
      <p:sp>
        <p:nvSpPr>
          <p:cNvPr id="5" name="Rounded Rectangle 4"/>
          <p:cNvSpPr/>
          <p:nvPr/>
        </p:nvSpPr>
        <p:spPr bwMode="auto">
          <a:xfrm>
            <a:off x="5029200" y="1143000"/>
            <a:ext cx="3200400" cy="4419600"/>
          </a:xfrm>
          <a:prstGeom prst="roundRect">
            <a:avLst>
              <a:gd name="adj" fmla="val 4694"/>
            </a:avLst>
          </a:prstGeom>
          <a:solidFill>
            <a:schemeClr val="accent1">
              <a:lumMod val="60000"/>
              <a:lumOff val="4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sng" strike="noStrike" cap="none" normalizeH="0" baseline="0" dirty="0">
                <a:ln>
                  <a:noFill/>
                </a:ln>
                <a:solidFill>
                  <a:srgbClr val="000000"/>
                </a:solidFill>
                <a:effectLst/>
                <a:latin typeface="Arial" charset="0"/>
              </a:rPr>
              <a:t>Five Virgins</a:t>
            </a:r>
          </a:p>
          <a:p>
            <a:pPr marL="0" marR="0" indent="0" algn="ctr" defTabSz="914400" rtl="0" eaLnBrk="0" fontAlgn="base" latinLnBrk="0" hangingPunct="0">
              <a:lnSpc>
                <a:spcPct val="100000"/>
              </a:lnSpc>
              <a:spcBef>
                <a:spcPct val="0"/>
              </a:spcBef>
              <a:spcAft>
                <a:spcPct val="0"/>
              </a:spcAft>
              <a:buClrTx/>
              <a:buSzTx/>
              <a:buFontTx/>
              <a:buNone/>
              <a:tabLst/>
            </a:pPr>
            <a:endParaRPr lang="en-US" sz="3600" b="1" u="sng" dirty="0">
              <a:solidFill>
                <a:srgbClr val="000000"/>
              </a:solidFill>
            </a:endParaRP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Foolish</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Unprepared</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Did not Watch</a:t>
            </a:r>
          </a:p>
          <a:p>
            <a:pPr marL="0" marR="0" indent="0" algn="ctr" defTabSz="914400" rtl="0" eaLnBrk="0" fontAlgn="base" latinLnBrk="0" hangingPunct="0">
              <a:lnSpc>
                <a:spcPct val="100000"/>
              </a:lnSpc>
              <a:spcBef>
                <a:spcPct val="0"/>
              </a:spcBef>
              <a:spcAft>
                <a:spcPct val="0"/>
              </a:spcAft>
              <a:buClrTx/>
              <a:buSzTx/>
              <a:tabLst/>
            </a:pPr>
            <a:r>
              <a:rPr lang="en-US" sz="3600" dirty="0">
                <a:solidFill>
                  <a:srgbClr val="000000"/>
                </a:solidFill>
                <a:latin typeface="Arial Narrow" pitchFamily="34" charset="0"/>
              </a:rPr>
              <a:t> Were not Ready</a:t>
            </a:r>
            <a:endParaRPr kumimoji="0" lang="en-US" sz="3600" i="0" strike="noStrike" cap="none" normalizeH="0" baseline="0" dirty="0">
              <a:ln>
                <a:noFill/>
              </a:ln>
              <a:solidFill>
                <a:srgbClr val="000000"/>
              </a:solidFill>
              <a:effectLst/>
              <a:latin typeface="Arial Narrow" pitchFamily="34" charset="0"/>
            </a:endParaRPr>
          </a:p>
        </p:txBody>
      </p:sp>
      <p:sp>
        <p:nvSpPr>
          <p:cNvPr id="6" name="Left-Right Arrow 5"/>
          <p:cNvSpPr/>
          <p:nvPr/>
        </p:nvSpPr>
        <p:spPr bwMode="auto">
          <a:xfrm>
            <a:off x="4038600" y="2590800"/>
            <a:ext cx="685800" cy="22860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7" name="Left-Right Arrow 6"/>
          <p:cNvSpPr/>
          <p:nvPr/>
        </p:nvSpPr>
        <p:spPr bwMode="auto">
          <a:xfrm>
            <a:off x="4038600" y="3048000"/>
            <a:ext cx="685800" cy="22860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8" name="Left-Right Arrow 7"/>
          <p:cNvSpPr/>
          <p:nvPr/>
        </p:nvSpPr>
        <p:spPr bwMode="auto">
          <a:xfrm>
            <a:off x="4038600" y="3581400"/>
            <a:ext cx="685800" cy="22860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9" name="Left-Right Arrow 8"/>
          <p:cNvSpPr/>
          <p:nvPr/>
        </p:nvSpPr>
        <p:spPr bwMode="auto">
          <a:xfrm>
            <a:off x="4038600" y="4191000"/>
            <a:ext cx="685800" cy="22860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pic>
        <p:nvPicPr>
          <p:cNvPr id="10" name="Picture 4" descr="http://www.ldsces.org/inst_manuals/dc-in/images/033.gif"/>
          <p:cNvPicPr>
            <a:picLocks noChangeAspect="1" noChangeArrowheads="1"/>
          </p:cNvPicPr>
          <p:nvPr/>
        </p:nvPicPr>
        <p:blipFill>
          <a:blip r:embed="rId2" cstate="print"/>
          <a:srcRect/>
          <a:stretch>
            <a:fillRect/>
          </a:stretch>
        </p:blipFill>
        <p:spPr bwMode="auto">
          <a:xfrm>
            <a:off x="2895600" y="4772814"/>
            <a:ext cx="3048000" cy="2085186"/>
          </a:xfrm>
          <a:prstGeom prst="rect">
            <a:avLst/>
          </a:prstGeom>
          <a:noFill/>
        </p:spPr>
      </p:pic>
    </p:spTree>
  </p:cSld>
  <p:clrMapOvr>
    <a:masterClrMapping/>
  </p:clrMapOvr>
  <p:transition spd="slow">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22393" y="304800"/>
            <a:ext cx="4900701"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Parable of</a:t>
            </a:r>
          </a:p>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Ten Virgins</a:t>
            </a:r>
            <a:endParaRPr lang="en-US" sz="6600" b="1" cap="none" spc="0"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endParaRPr>
          </a:p>
        </p:txBody>
      </p:sp>
      <p:sp>
        <p:nvSpPr>
          <p:cNvPr id="11" name="Rounded Rectangle 10"/>
          <p:cNvSpPr/>
          <p:nvPr/>
        </p:nvSpPr>
        <p:spPr bwMode="auto">
          <a:xfrm>
            <a:off x="838200" y="3048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accent1">
                    <a:lumMod val="75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12" name="Rounded Rectangle 11"/>
          <p:cNvSpPr/>
          <p:nvPr/>
        </p:nvSpPr>
        <p:spPr bwMode="auto">
          <a:xfrm>
            <a:off x="838200" y="39243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accent1">
                    <a:lumMod val="75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13" name="Rounded Rectangle 12"/>
          <p:cNvSpPr/>
          <p:nvPr/>
        </p:nvSpPr>
        <p:spPr bwMode="auto">
          <a:xfrm>
            <a:off x="838200" y="48006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pic>
        <p:nvPicPr>
          <p:cNvPr id="14" name="Picture 2" descr="http://endtimepilgrim.org/tenvirg2.jpg"/>
          <p:cNvPicPr>
            <a:picLocks noChangeAspect="1" noChangeArrowheads="1"/>
          </p:cNvPicPr>
          <p:nvPr/>
        </p:nvPicPr>
        <p:blipFill>
          <a:blip r:embed="rId2" cstate="print"/>
          <a:srcRect/>
          <a:stretch>
            <a:fillRect/>
          </a:stretch>
        </p:blipFill>
        <p:spPr bwMode="auto">
          <a:xfrm>
            <a:off x="1040122" y="228601"/>
            <a:ext cx="1550678"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2462213"/>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 </a:t>
            </a:r>
            <a:endParaRPr lang="en-US" sz="2400"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Conclusion (v. 13; cf. 24:42)</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This warning is to </a:t>
            </a:r>
            <a:r>
              <a:rPr lang="en-US" sz="2400" u="sng" dirty="0">
                <a:solidFill>
                  <a:srgbClr val="000000"/>
                </a:solidFill>
                <a:effectLst>
                  <a:outerShdw blurRad="38100" dist="38100" dir="2700000" algn="tl">
                    <a:srgbClr val="000000">
                      <a:alpha val="43137"/>
                    </a:srgbClr>
                  </a:outerShdw>
                </a:effectLst>
              </a:rPr>
              <a:t>Christians</a:t>
            </a:r>
            <a:r>
              <a:rPr lang="en-US" sz="2400" dirty="0">
                <a:solidFill>
                  <a:srgbClr val="000000"/>
                </a:solidFill>
                <a:effectLst>
                  <a:outerShdw blurRad="38100" dist="38100" dir="2700000" algn="tl">
                    <a:srgbClr val="000000">
                      <a:alpha val="43137"/>
                    </a:srgbClr>
                  </a:outerShdw>
                </a:effectLst>
              </a:rPr>
              <a:t> – who are confident</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Not those who never obey</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Not those who are hypocrites</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Not those who openly turn away</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p:cTn id="7"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p:cTn id="13"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p:cTn id="19"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8">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p:cTn id="25"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p:cTn id="31" dur="1000" fill="hold"/>
                                        <p:tgtEl>
                                          <p:spTgt spid="8">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8">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295400"/>
            <a:ext cx="7772400" cy="3046988"/>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400" dirty="0">
                <a:solidFill>
                  <a:srgbClr val="000000"/>
                </a:solidFill>
                <a:latin typeface="Times New Roman" pitchFamily="18" charset="0"/>
                <a:cs typeface="Times New Roman" pitchFamily="18" charset="0"/>
              </a:rPr>
              <a:t>“The purpose of the parable is, to impress upon the members of the Church their need of vigilance. It adds much to the solemnity of the lesson, that by the foolish virgins are meant, not hypocrites, much less the openly ungodly, but the negligent in prayer, the slothful in work. Nor is it that they have no oil at all; they have some, but not enough”</a:t>
            </a:r>
          </a:p>
          <a:p>
            <a:endParaRPr lang="en-US" sz="2400" dirty="0">
              <a:solidFill>
                <a:srgbClr val="000000"/>
              </a:solidFill>
              <a:latin typeface="Times New Roman" pitchFamily="18" charset="0"/>
              <a:cs typeface="Times New Roman" pitchFamily="18" charset="0"/>
            </a:endParaRPr>
          </a:p>
          <a:p>
            <a:pPr algn="r"/>
            <a:r>
              <a:rPr lang="en-US" sz="2000" dirty="0">
                <a:solidFill>
                  <a:srgbClr val="000000"/>
                </a:solidFill>
                <a:latin typeface="Times New Roman" pitchFamily="18" charset="0"/>
                <a:cs typeface="Times New Roman" pitchFamily="18" charset="0"/>
              </a:rPr>
              <a:t>R. C. Trench, </a:t>
            </a:r>
            <a:r>
              <a:rPr lang="en-US" sz="2000" i="1" dirty="0">
                <a:solidFill>
                  <a:srgbClr val="000000"/>
                </a:solidFill>
                <a:latin typeface="Times New Roman" pitchFamily="18" charset="0"/>
                <a:cs typeface="Times New Roman" pitchFamily="18" charset="0"/>
              </a:rPr>
              <a:t>Parables of our Lord</a:t>
            </a:r>
            <a:r>
              <a:rPr lang="en-US" sz="2000" dirty="0">
                <a:solidFill>
                  <a:srgbClr val="000000"/>
                </a:solidFill>
                <a:latin typeface="Times New Roman" pitchFamily="18" charset="0"/>
                <a:cs typeface="Times New Roman" pitchFamily="18" charset="0"/>
              </a:rPr>
              <a:t>, 86</a:t>
            </a:r>
          </a:p>
        </p:txBody>
      </p:sp>
    </p:spTree>
  </p:cSld>
  <p:clrMapOvr>
    <a:masterClrMapping/>
  </p:clrMapOvr>
  <p:transition spd="slow">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4308872"/>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 </a:t>
            </a:r>
            <a:endParaRPr lang="en-US" sz="2400"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Conclusion (v. 13; cf. 24:42)</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This warning is to Christians – who are confident</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Watch by careful obedience at all times  (2 Pet. 3:10-11)</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words (Matt. 12:36-37)</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time (Eph. 5:15)</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opportunities (Gal. 6:10; Jas. 4:17)</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heart (Prov. 4:23)</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What our eyes (Matt. 5:28)</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actions (Matt. 5:13-16)</a:t>
            </a:r>
          </a:p>
          <a:p>
            <a:pPr marL="1371600" lvl="2" indent="-457200">
              <a:buFont typeface="Arial" pitchFamily="34" charset="0"/>
              <a:buChar char="•"/>
            </a:pPr>
            <a:r>
              <a:rPr lang="en-US" sz="2400" dirty="0">
                <a:solidFill>
                  <a:srgbClr val="000099"/>
                </a:solidFill>
                <a:effectLst>
                  <a:outerShdw blurRad="38100" dist="38100" dir="2700000" algn="tl">
                    <a:srgbClr val="000000">
                      <a:alpha val="43137"/>
                    </a:srgbClr>
                  </a:outerShdw>
                </a:effectLst>
              </a:rPr>
              <a:t>Watch our worship (Matt. 15:9)</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 calcmode="lin" valueType="num">
                                      <p:cBhvr>
                                        <p:cTn id="7"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 calcmode="lin" valueType="num">
                                      <p:cBhvr>
                                        <p:cTn id="13" dur="1000" fill="hold"/>
                                        <p:tgtEl>
                                          <p:spTgt spid="8">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anim calcmode="lin" valueType="num">
                                      <p:cBhvr>
                                        <p:cTn id="19" dur="1000" fill="hold"/>
                                        <p:tgtEl>
                                          <p:spTgt spid="8">
                                            <p:txEl>
                                              <p:pRg st="7" end="7"/>
                                            </p:txEl>
                                          </p:spTgt>
                                        </p:tgtEl>
                                        <p:attrNameLst>
                                          <p:attrName>ppt_w</p:attrName>
                                        </p:attrNameLst>
                                      </p:cBhvr>
                                      <p:tavLst>
                                        <p:tav tm="0">
                                          <p:val>
                                            <p:fltVal val="0"/>
                                          </p:val>
                                        </p:tav>
                                        <p:tav tm="100000">
                                          <p:val>
                                            <p:strVal val="#ppt_w"/>
                                          </p:val>
                                        </p:tav>
                                      </p:tavLst>
                                    </p:anim>
                                    <p:anim calcmode="lin" valueType="num">
                                      <p:cBhvr>
                                        <p:cTn id="20" dur="1000" fill="hold"/>
                                        <p:tgtEl>
                                          <p:spTgt spid="8">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anim calcmode="lin" valueType="num">
                                      <p:cBhvr>
                                        <p:cTn id="25" dur="1000" fill="hold"/>
                                        <p:tgtEl>
                                          <p:spTgt spid="8">
                                            <p:txEl>
                                              <p:pRg st="8" end="8"/>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anim calcmode="lin" valueType="num">
                                      <p:cBhvr>
                                        <p:cTn id="31" dur="1000" fill="hold"/>
                                        <p:tgtEl>
                                          <p:spTgt spid="8">
                                            <p:txEl>
                                              <p:pRg st="9" end="9"/>
                                            </p:txEl>
                                          </p:spTgt>
                                        </p:tgtEl>
                                        <p:attrNameLst>
                                          <p:attrName>ppt_w</p:attrName>
                                        </p:attrNameLst>
                                      </p:cBhvr>
                                      <p:tavLst>
                                        <p:tav tm="0">
                                          <p:val>
                                            <p:fltVal val="0"/>
                                          </p:val>
                                        </p:tav>
                                        <p:tav tm="100000">
                                          <p:val>
                                            <p:strVal val="#ppt_w"/>
                                          </p:val>
                                        </p:tav>
                                      </p:tavLst>
                                    </p:anim>
                                    <p:anim calcmode="lin" valueType="num">
                                      <p:cBhvr>
                                        <p:cTn id="32" dur="1000" fill="hold"/>
                                        <p:tgtEl>
                                          <p:spTgt spid="8">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8">
                                            <p:txEl>
                                              <p:pRg st="10" end="10"/>
                                            </p:txEl>
                                          </p:spTgt>
                                        </p:tgtEl>
                                        <p:attrNameLst>
                                          <p:attrName>style.visibility</p:attrName>
                                        </p:attrNameLst>
                                      </p:cBhvr>
                                      <p:to>
                                        <p:strVal val="visible"/>
                                      </p:to>
                                    </p:set>
                                    <p:anim calcmode="lin" valueType="num">
                                      <p:cBhvr>
                                        <p:cTn id="37" dur="1000" fill="hold"/>
                                        <p:tgtEl>
                                          <p:spTgt spid="8">
                                            <p:txEl>
                                              <p:pRg st="10" end="10"/>
                                            </p:txEl>
                                          </p:spTgt>
                                        </p:tgtEl>
                                        <p:attrNameLst>
                                          <p:attrName>ppt_w</p:attrName>
                                        </p:attrNameLst>
                                      </p:cBhvr>
                                      <p:tavLst>
                                        <p:tav tm="0">
                                          <p:val>
                                            <p:fltVal val="0"/>
                                          </p:val>
                                        </p:tav>
                                        <p:tav tm="100000">
                                          <p:val>
                                            <p:strVal val="#ppt_w"/>
                                          </p:val>
                                        </p:tav>
                                      </p:tavLst>
                                    </p:anim>
                                    <p:anim calcmode="lin" valueType="num">
                                      <p:cBhvr>
                                        <p:cTn id="38" dur="1000" fill="hold"/>
                                        <p:tgtEl>
                                          <p:spTgt spid="8">
                                            <p:txEl>
                                              <p:pRg st="10" end="10"/>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anim calcmode="lin" valueType="num">
                                      <p:cBhvr>
                                        <p:cTn id="43" dur="1000" fill="hold"/>
                                        <p:tgtEl>
                                          <p:spTgt spid="8">
                                            <p:txEl>
                                              <p:pRg st="11" end="11"/>
                                            </p:txEl>
                                          </p:spTgt>
                                        </p:tgtEl>
                                        <p:attrNameLst>
                                          <p:attrName>ppt_w</p:attrName>
                                        </p:attrNameLst>
                                      </p:cBhvr>
                                      <p:tavLst>
                                        <p:tav tm="0">
                                          <p:val>
                                            <p:fltVal val="0"/>
                                          </p:val>
                                        </p:tav>
                                        <p:tav tm="100000">
                                          <p:val>
                                            <p:strVal val="#ppt_w"/>
                                          </p:val>
                                        </p:tav>
                                      </p:tavLst>
                                    </p:anim>
                                    <p:anim calcmode="lin" valueType="num">
                                      <p:cBhvr>
                                        <p:cTn id="44" dur="1000" fill="hold"/>
                                        <p:tgtEl>
                                          <p:spTgt spid="8">
                                            <p:txEl>
                                              <p:pRg st="11" end="1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4616648"/>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Don’t Neglect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Foolish virgins were careless, shortsighted, not forward looking, thoughtless</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Many will lose soul – by what they failed to do</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Jas. 4: 17</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Matt. 25 – when did we…?</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Presumptuous – assume &amp; take for granted that have enough</a:t>
            </a:r>
          </a:p>
          <a:p>
            <a:pPr marL="1371600" lvl="2" indent="-457200">
              <a:buFont typeface="Arial" pitchFamily="34" charset="0"/>
              <a:buChar char="•"/>
            </a:pPr>
            <a:r>
              <a:rPr lang="en-US" sz="2400" dirty="0">
                <a:solidFill>
                  <a:srgbClr val="000000"/>
                </a:solidFill>
                <a:effectLst>
                  <a:outerShdw blurRad="38100" dist="38100" dir="2700000" algn="tl">
                    <a:srgbClr val="000000">
                      <a:alpha val="43137"/>
                    </a:srgbClr>
                  </a:outerShdw>
                </a:effectLst>
              </a:rPr>
              <a:t>Evidence: all are sleeping – Think everything needful is in order</a:t>
            </a:r>
          </a:p>
          <a:p>
            <a:pPr marL="457200" indent="-457200">
              <a:buFont typeface="+mj-lt"/>
              <a:buAutoNum type="alphaUcPeriod"/>
            </a:pPr>
            <a:endParaRPr lang="en-US" sz="1000" dirty="0">
              <a:solidFill>
                <a:srgbClr val="000000"/>
              </a:solidFill>
              <a:effectLst>
                <a:outerShdw blurRad="38100" dist="38100" dir="2700000" algn="tl">
                  <a:srgbClr val="000000">
                    <a:alpha val="43137"/>
                  </a:srgbClr>
                </a:outerShdw>
              </a:effectLst>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2000"/>
                                        <p:tgtEl>
                                          <p:spTgt spid="8">
                                            <p:txEl>
                                              <p:pRg st="4" end="4"/>
                                            </p:txEl>
                                          </p:spTgt>
                                        </p:tgtEl>
                                      </p:cBhvr>
                                    </p:animEffect>
                                    <p:anim calcmode="lin" valueType="num">
                                      <p:cBhvr>
                                        <p:cTn id="8"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animEffect transition="in" filter="fade">
                                      <p:cBhvr>
                                        <p:cTn id="15" dur="2000"/>
                                        <p:tgtEl>
                                          <p:spTgt spid="8">
                                            <p:txEl>
                                              <p:pRg st="5" end="5"/>
                                            </p:txEl>
                                          </p:spTgt>
                                        </p:tgtEl>
                                      </p:cBhvr>
                                    </p:animEffect>
                                    <p:anim calcmode="lin" valueType="num">
                                      <p:cBhvr>
                                        <p:cTn id="16" dur="2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8">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2000"/>
                                        <p:tgtEl>
                                          <p:spTgt spid="8">
                                            <p:txEl>
                                              <p:pRg st="6" end="6"/>
                                            </p:txEl>
                                          </p:spTgt>
                                        </p:tgtEl>
                                      </p:cBhvr>
                                    </p:animEffect>
                                    <p:anim calcmode="lin" valueType="num">
                                      <p:cBhvr>
                                        <p:cTn id="24" dur="2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8">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8">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animEffect transition="in" filter="fade">
                                      <p:cBhvr>
                                        <p:cTn id="31" dur="2000"/>
                                        <p:tgtEl>
                                          <p:spTgt spid="8">
                                            <p:txEl>
                                              <p:pRg st="7" end="7"/>
                                            </p:txEl>
                                          </p:spTgt>
                                        </p:tgtEl>
                                      </p:cBhvr>
                                    </p:animEffect>
                                    <p:anim calcmode="lin" valueType="num">
                                      <p:cBhvr>
                                        <p:cTn id="32" dur="2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8">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8">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fade">
                                      <p:cBhvr>
                                        <p:cTn id="39" dur="2000"/>
                                        <p:tgtEl>
                                          <p:spTgt spid="8">
                                            <p:txEl>
                                              <p:pRg st="8" end="8"/>
                                            </p:txEl>
                                          </p:spTgt>
                                        </p:tgtEl>
                                      </p:cBhvr>
                                    </p:animEffect>
                                    <p:anim calcmode="lin" valueType="num">
                                      <p:cBhvr>
                                        <p:cTn id="40" dur="2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8">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8">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fade">
                                      <p:cBhvr>
                                        <p:cTn id="47" dur="2000"/>
                                        <p:tgtEl>
                                          <p:spTgt spid="8">
                                            <p:txEl>
                                              <p:pRg st="9" end="9"/>
                                            </p:txEl>
                                          </p:spTgt>
                                        </p:tgtEl>
                                      </p:cBhvr>
                                    </p:animEffect>
                                    <p:anim calcmode="lin" valueType="num">
                                      <p:cBhvr>
                                        <p:cTn id="48" dur="2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8">
                                            <p:txEl>
                                              <p:pRg st="9" end="9"/>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8">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4678204"/>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Don’t Neglect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Borrow</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Some things cannot borrow – cannot loan</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Can’t borrow:</a:t>
            </a:r>
            <a:endParaRPr lang="en-US" sz="2000" dirty="0">
              <a:solidFill>
                <a:srgbClr val="000000"/>
              </a:solidFill>
              <a:effectLst>
                <a:outerShdw blurRad="38100" dist="38100" dir="2700000" algn="tl">
                  <a:srgbClr val="000000">
                    <a:alpha val="43137"/>
                  </a:srgbClr>
                </a:outerShdw>
              </a:effectLst>
            </a:endParaRP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Righteousness</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Faith</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Character</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Service</a:t>
            </a:r>
          </a:p>
          <a:p>
            <a:pPr marL="1371600" lvl="2" indent="-457200">
              <a:buFont typeface="+mj-lt"/>
              <a:buAutoNum type="alphaLcPeriod"/>
            </a:pPr>
            <a:r>
              <a:rPr lang="en-US" sz="2000" dirty="0">
                <a:solidFill>
                  <a:srgbClr val="000000"/>
                </a:solidFill>
                <a:effectLst>
                  <a:outerShdw blurRad="38100" dist="38100" dir="2700000" algn="tl">
                    <a:srgbClr val="000000">
                      <a:alpha val="43137"/>
                    </a:srgbClr>
                  </a:outerShdw>
                </a:effectLst>
              </a:rPr>
              <a:t>Reputation</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Can’t borrow from family, brethren</a:t>
            </a:r>
          </a:p>
          <a:p>
            <a:pPr marL="914400" lvl="1" indent="-457200">
              <a:buFont typeface="+mj-lt"/>
              <a:buAutoNum type="arabicPeriod"/>
            </a:pPr>
            <a:r>
              <a:rPr lang="en-US" sz="2400" dirty="0">
                <a:solidFill>
                  <a:srgbClr val="000000"/>
                </a:solidFill>
                <a:effectLst>
                  <a:outerShdw blurRad="38100" dist="38100" dir="2700000" algn="tl">
                    <a:srgbClr val="000000">
                      <a:alpha val="43137"/>
                    </a:srgbClr>
                  </a:outerShdw>
                </a:effectLst>
              </a:rPr>
              <a:t>Give account for self (2 Cor. 5:10; Rom. 14:12)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Effect transition="in" filter="fade">
                                      <p:cBhvr>
                                        <p:cTn id="7" dur="2000"/>
                                        <p:tgtEl>
                                          <p:spTgt spid="8">
                                            <p:txEl>
                                              <p:pRg st="6" end="6"/>
                                            </p:txEl>
                                          </p:spTgt>
                                        </p:tgtEl>
                                      </p:cBhvr>
                                    </p:animEffect>
                                    <p:anim calcmode="lin" valueType="num">
                                      <p:cBhvr>
                                        <p:cTn id="8" dur="2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8">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animEffect transition="in" filter="fade">
                                      <p:cBhvr>
                                        <p:cTn id="15" dur="2000"/>
                                        <p:tgtEl>
                                          <p:spTgt spid="8">
                                            <p:txEl>
                                              <p:pRg st="7" end="7"/>
                                            </p:txEl>
                                          </p:spTgt>
                                        </p:tgtEl>
                                      </p:cBhvr>
                                    </p:animEffect>
                                    <p:anim calcmode="lin" valueType="num">
                                      <p:cBhvr>
                                        <p:cTn id="16" dur="2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8">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2000"/>
                                        <p:tgtEl>
                                          <p:spTgt spid="8">
                                            <p:txEl>
                                              <p:pRg st="8" end="8"/>
                                            </p:txEl>
                                          </p:spTgt>
                                        </p:tgtEl>
                                      </p:cBhvr>
                                    </p:animEffect>
                                    <p:anim calcmode="lin" valueType="num">
                                      <p:cBhvr>
                                        <p:cTn id="24" dur="2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8">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8">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animEffect transition="in" filter="fade">
                                      <p:cBhvr>
                                        <p:cTn id="31" dur="2000"/>
                                        <p:tgtEl>
                                          <p:spTgt spid="8">
                                            <p:txEl>
                                              <p:pRg st="9" end="9"/>
                                            </p:txEl>
                                          </p:spTgt>
                                        </p:tgtEl>
                                      </p:cBhvr>
                                    </p:animEffect>
                                    <p:anim calcmode="lin" valueType="num">
                                      <p:cBhvr>
                                        <p:cTn id="32" dur="2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8">
                                            <p:txEl>
                                              <p:pRg st="9" end="9"/>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8">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animEffect transition="in" filter="fade">
                                      <p:cBhvr>
                                        <p:cTn id="39" dur="2000"/>
                                        <p:tgtEl>
                                          <p:spTgt spid="8">
                                            <p:txEl>
                                              <p:pRg st="10" end="10"/>
                                            </p:txEl>
                                          </p:spTgt>
                                        </p:tgtEl>
                                      </p:cBhvr>
                                    </p:animEffect>
                                    <p:anim calcmode="lin" valueType="num">
                                      <p:cBhvr>
                                        <p:cTn id="40" dur="2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8">
                                            <p:txEl>
                                              <p:pRg st="10" end="10"/>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8">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xEl>
                                              <p:pRg st="11" end="11"/>
                                            </p:txEl>
                                          </p:spTgt>
                                        </p:tgtEl>
                                        <p:attrNameLst>
                                          <p:attrName>style.visibility</p:attrName>
                                        </p:attrNameLst>
                                      </p:cBhvr>
                                      <p:to>
                                        <p:strVal val="visible"/>
                                      </p:to>
                                    </p:set>
                                    <p:animEffect transition="in" filter="fade">
                                      <p:cBhvr>
                                        <p:cTn id="47" dur="2000"/>
                                        <p:tgtEl>
                                          <p:spTgt spid="8">
                                            <p:txEl>
                                              <p:pRg st="11" end="11"/>
                                            </p:txEl>
                                          </p:spTgt>
                                        </p:tgtEl>
                                      </p:cBhvr>
                                    </p:animEffect>
                                    <p:anim calcmode="lin" valueType="num">
                                      <p:cBhvr>
                                        <p:cTn id="48" dur="2000" fill="hold"/>
                                        <p:tgtEl>
                                          <p:spTgt spid="8">
                                            <p:txEl>
                                              <p:pRg st="11" end="11"/>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8">
                                            <p:txEl>
                                              <p:pRg st="11" end="11"/>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8">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8">
                                            <p:txEl>
                                              <p:pRg st="12" end="12"/>
                                            </p:txEl>
                                          </p:spTgt>
                                        </p:tgtEl>
                                        <p:attrNameLst>
                                          <p:attrName>style.visibility</p:attrName>
                                        </p:attrNameLst>
                                      </p:cBhvr>
                                      <p:to>
                                        <p:strVal val="visible"/>
                                      </p:to>
                                    </p:set>
                                    <p:animEffect transition="in" filter="fade">
                                      <p:cBhvr>
                                        <p:cTn id="55" dur="2000"/>
                                        <p:tgtEl>
                                          <p:spTgt spid="8">
                                            <p:txEl>
                                              <p:pRg st="12" end="12"/>
                                            </p:txEl>
                                          </p:spTgt>
                                        </p:tgtEl>
                                      </p:cBhvr>
                                    </p:animEffect>
                                    <p:anim calcmode="lin" valueType="num">
                                      <p:cBhvr>
                                        <p:cTn id="56" dur="2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8">
                                            <p:txEl>
                                              <p:pRg st="12" end="12"/>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8">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8">
                                            <p:txEl>
                                              <p:pRg st="13" end="13"/>
                                            </p:txEl>
                                          </p:spTgt>
                                        </p:tgtEl>
                                        <p:attrNameLst>
                                          <p:attrName>style.visibility</p:attrName>
                                        </p:attrNameLst>
                                      </p:cBhvr>
                                      <p:to>
                                        <p:strVal val="visible"/>
                                      </p:to>
                                    </p:set>
                                    <p:animEffect transition="in" filter="fade">
                                      <p:cBhvr>
                                        <p:cTn id="63" dur="2000"/>
                                        <p:tgtEl>
                                          <p:spTgt spid="8">
                                            <p:txEl>
                                              <p:pRg st="13" end="13"/>
                                            </p:txEl>
                                          </p:spTgt>
                                        </p:tgtEl>
                                      </p:cBhvr>
                                    </p:animEffect>
                                    <p:anim calcmode="lin" valueType="num">
                                      <p:cBhvr>
                                        <p:cTn id="64" dur="2000" fill="hold"/>
                                        <p:tgtEl>
                                          <p:spTgt spid="8">
                                            <p:txEl>
                                              <p:pRg st="13" end="13"/>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8">
                                            <p:txEl>
                                              <p:pRg st="13" end="13"/>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8">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8">
                                            <p:txEl>
                                              <p:pRg st="14" end="14"/>
                                            </p:txEl>
                                          </p:spTgt>
                                        </p:tgtEl>
                                        <p:attrNameLst>
                                          <p:attrName>style.visibility</p:attrName>
                                        </p:attrNameLst>
                                      </p:cBhvr>
                                      <p:to>
                                        <p:strVal val="visible"/>
                                      </p:to>
                                    </p:set>
                                    <p:animEffect transition="in" filter="fade">
                                      <p:cBhvr>
                                        <p:cTn id="71" dur="2000"/>
                                        <p:tgtEl>
                                          <p:spTgt spid="8">
                                            <p:txEl>
                                              <p:pRg st="14" end="14"/>
                                            </p:txEl>
                                          </p:spTgt>
                                        </p:tgtEl>
                                      </p:cBhvr>
                                    </p:animEffect>
                                    <p:anim calcmode="lin" valueType="num">
                                      <p:cBhvr>
                                        <p:cTn id="72" dur="2000" fill="hold"/>
                                        <p:tgtEl>
                                          <p:spTgt spid="8">
                                            <p:txEl>
                                              <p:pRg st="14" end="14"/>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8">
                                            <p:txEl>
                                              <p:pRg st="14" end="14"/>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8">
                                            <p:txEl>
                                              <p:pRg st="14" end="1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2185214"/>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Don’t Neglect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Borrow</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Recall</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p:txBody>
      </p:sp>
    </p:spTree>
  </p:cSld>
  <p:clrMapOvr>
    <a:masterClrMapping/>
  </p:clrMapOvr>
  <p:transition spd="slow">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6200"/>
            <a:ext cx="7268336" cy="584775"/>
          </a:xfrm>
          <a:prstGeom prst="rect">
            <a:avLst/>
          </a:prstGeom>
          <a:noFill/>
        </p:spPr>
        <p:txBody>
          <a:bodyPr wrap="none" rtlCol="0">
            <a:spAutoFit/>
          </a:bodyPr>
          <a:lstStyle/>
          <a:p>
            <a:pPr algn="ctr"/>
            <a:r>
              <a:rPr lang="en-US" sz="3200" dirty="0">
                <a:effectLst>
                  <a:outerShdw blurRad="38100" dist="38100" dir="2700000" algn="tl">
                    <a:srgbClr val="000000">
                      <a:alpha val="43137"/>
                    </a:srgbClr>
                  </a:outerShdw>
                </a:effectLst>
              </a:rPr>
              <a:t>Lost Opportunities Cannot Be Recalled</a:t>
            </a:r>
          </a:p>
        </p:txBody>
      </p:sp>
      <p:sp>
        <p:nvSpPr>
          <p:cNvPr id="3" name="TextBox 2"/>
          <p:cNvSpPr txBox="1"/>
          <p:nvPr/>
        </p:nvSpPr>
        <p:spPr>
          <a:xfrm>
            <a:off x="304800" y="838200"/>
            <a:ext cx="8382000" cy="4893647"/>
          </a:xfrm>
          <a:prstGeom prst="rect">
            <a:avLst/>
          </a:prstGeom>
          <a:noFill/>
        </p:spPr>
        <p:txBody>
          <a:bodyPr wrap="square" rtlCol="0">
            <a:spAutoFit/>
          </a:bodyPr>
          <a:lstStyle/>
          <a:p>
            <a:pPr marL="457200" indent="-457200">
              <a:buFont typeface="+mj-lt"/>
              <a:buAutoNum type="arabicPeriod"/>
            </a:pPr>
            <a:r>
              <a:rPr lang="en-US" sz="2400" dirty="0">
                <a:solidFill>
                  <a:srgbClr val="000000"/>
                </a:solidFill>
              </a:rPr>
              <a:t>The foolish virgins:</a:t>
            </a:r>
          </a:p>
          <a:p>
            <a:pPr marL="914400" lvl="1" indent="-457200">
              <a:buFont typeface="+mj-lt"/>
              <a:buAutoNum type="alphaLcPeriod"/>
            </a:pPr>
            <a:r>
              <a:rPr lang="en-US" sz="2400" dirty="0">
                <a:solidFill>
                  <a:srgbClr val="000000"/>
                </a:solidFill>
              </a:rPr>
              <a:t>Missed their chance</a:t>
            </a:r>
          </a:p>
          <a:p>
            <a:pPr marL="914400" lvl="1" indent="-457200">
              <a:buFont typeface="+mj-lt"/>
              <a:buAutoNum type="alphaLcPeriod"/>
            </a:pPr>
            <a:r>
              <a:rPr lang="en-US" sz="2400" dirty="0">
                <a:solidFill>
                  <a:srgbClr val="000000"/>
                </a:solidFill>
              </a:rPr>
              <a:t>Didn’t seize the opportunity (Eph. 5:15)</a:t>
            </a:r>
          </a:p>
          <a:p>
            <a:pPr marL="914400" lvl="1" indent="-457200">
              <a:buFont typeface="+mj-lt"/>
              <a:buAutoNum type="alphaLcPeriod"/>
            </a:pPr>
            <a:r>
              <a:rPr lang="en-US" sz="2400" dirty="0">
                <a:solidFill>
                  <a:srgbClr val="000000"/>
                </a:solidFill>
              </a:rPr>
              <a:t>Tried at last moment  - but later found the door shut</a:t>
            </a:r>
          </a:p>
          <a:p>
            <a:pPr marL="457200" indent="-457200">
              <a:buFont typeface="+mj-lt"/>
              <a:buAutoNum type="arabicPeriod"/>
            </a:pPr>
            <a:r>
              <a:rPr lang="en-US" sz="2400" dirty="0">
                <a:solidFill>
                  <a:srgbClr val="000000"/>
                </a:solidFill>
              </a:rPr>
              <a:t>Everyday we have opportunities (Gal. 6:10) that may never return</a:t>
            </a:r>
          </a:p>
          <a:p>
            <a:pPr marL="457200" indent="-457200">
              <a:buFont typeface="+mj-lt"/>
              <a:buAutoNum type="arabicPeriod"/>
            </a:pPr>
            <a:r>
              <a:rPr lang="en-US" sz="2400" dirty="0">
                <a:solidFill>
                  <a:srgbClr val="000000"/>
                </a:solidFill>
              </a:rPr>
              <a:t>Open doors may soon be shut:</a:t>
            </a:r>
          </a:p>
          <a:p>
            <a:pPr marL="914400" lvl="1" indent="-457200">
              <a:buFont typeface="+mj-lt"/>
              <a:buAutoNum type="alphaLcPeriod"/>
            </a:pPr>
            <a:r>
              <a:rPr lang="en-US" sz="2400" i="1" dirty="0">
                <a:solidFill>
                  <a:srgbClr val="000000"/>
                </a:solidFill>
              </a:rPr>
              <a:t>To obey the gospel (Heb. 3:7)</a:t>
            </a:r>
          </a:p>
          <a:p>
            <a:pPr marL="914400" lvl="1" indent="-457200">
              <a:buFont typeface="+mj-lt"/>
              <a:buAutoNum type="alphaLcPeriod"/>
            </a:pPr>
            <a:r>
              <a:rPr lang="en-US" sz="2400" i="1" dirty="0">
                <a:solidFill>
                  <a:srgbClr val="000000"/>
                </a:solidFill>
              </a:rPr>
              <a:t>Correct our lives (2 Cor. 6:2)</a:t>
            </a:r>
          </a:p>
          <a:p>
            <a:pPr marL="914400" lvl="1" indent="-457200">
              <a:buFont typeface="+mj-lt"/>
              <a:buAutoNum type="alphaLcPeriod"/>
            </a:pPr>
            <a:r>
              <a:rPr lang="en-US" sz="2400" i="1" dirty="0">
                <a:solidFill>
                  <a:srgbClr val="000000"/>
                </a:solidFill>
              </a:rPr>
              <a:t>Teach another (Mk. 16:15)</a:t>
            </a:r>
          </a:p>
          <a:p>
            <a:pPr marL="914400" lvl="1" indent="-457200">
              <a:buFont typeface="+mj-lt"/>
              <a:buAutoNum type="alphaLcPeriod"/>
            </a:pPr>
            <a:r>
              <a:rPr lang="en-US" sz="2400" i="1" dirty="0">
                <a:solidFill>
                  <a:srgbClr val="000000"/>
                </a:solidFill>
              </a:rPr>
              <a:t>Plea to some brother to return (Gal. 6:1)</a:t>
            </a:r>
          </a:p>
          <a:p>
            <a:pPr marL="914400" lvl="1" indent="-457200">
              <a:buFont typeface="+mj-lt"/>
              <a:buAutoNum type="alphaLcPeriod"/>
            </a:pPr>
            <a:r>
              <a:rPr lang="en-US" sz="2400" i="1" dirty="0">
                <a:solidFill>
                  <a:srgbClr val="000000"/>
                </a:solidFill>
              </a:rPr>
              <a:t>Train children (Eph. 6:1-4)</a:t>
            </a:r>
          </a:p>
          <a:p>
            <a:pPr marL="457200" indent="-457200">
              <a:buFont typeface="+mj-lt"/>
              <a:buAutoNum type="arabicPeriod"/>
            </a:pPr>
            <a:r>
              <a:rPr lang="en-US" sz="2400" dirty="0">
                <a:solidFill>
                  <a:srgbClr val="000000"/>
                </a:solidFill>
              </a:rPr>
              <a:t>Days – years of possible service – forever gone!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2000"/>
                                        <p:tgtEl>
                                          <p:spTgt spid="3">
                                            <p:txEl>
                                              <p:pRg st="5" end="5"/>
                                            </p:txEl>
                                          </p:spTgt>
                                        </p:tgtEl>
                                      </p:cBhvr>
                                    </p:animEffect>
                                    <p:anim calcmode="lin" valueType="num">
                                      <p:cBhvr>
                                        <p:cTn id="4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2000"/>
                                        <p:tgtEl>
                                          <p:spTgt spid="3">
                                            <p:txEl>
                                              <p:pRg st="6" end="6"/>
                                            </p:txEl>
                                          </p:spTgt>
                                        </p:tgtEl>
                                      </p:cBhvr>
                                    </p:animEffect>
                                    <p:anim calcmode="lin" valueType="num">
                                      <p:cBhvr>
                                        <p:cTn id="5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2000"/>
                                        <p:tgtEl>
                                          <p:spTgt spid="3">
                                            <p:txEl>
                                              <p:pRg st="7" end="7"/>
                                            </p:txEl>
                                          </p:spTgt>
                                        </p:tgtEl>
                                      </p:cBhvr>
                                    </p:animEffect>
                                    <p:anim calcmode="lin" valueType="num">
                                      <p:cBhvr>
                                        <p:cTn id="6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fade">
                                      <p:cBhvr>
                                        <p:cTn id="71" dur="2000"/>
                                        <p:tgtEl>
                                          <p:spTgt spid="3">
                                            <p:txEl>
                                              <p:pRg st="8" end="8"/>
                                            </p:txEl>
                                          </p:spTgt>
                                        </p:tgtEl>
                                      </p:cBhvr>
                                    </p:animEffect>
                                    <p:anim calcmode="lin" valueType="num">
                                      <p:cBhvr>
                                        <p:cTn id="7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Effect transition="in" filter="fade">
                                      <p:cBhvr>
                                        <p:cTn id="79" dur="2000"/>
                                        <p:tgtEl>
                                          <p:spTgt spid="3">
                                            <p:txEl>
                                              <p:pRg st="9" end="9"/>
                                            </p:txEl>
                                          </p:spTgt>
                                        </p:tgtEl>
                                      </p:cBhvr>
                                    </p:animEffect>
                                    <p:anim calcmode="lin" valueType="num">
                                      <p:cBhvr>
                                        <p:cTn id="80"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81"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82"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Effect transition="in" filter="fade">
                                      <p:cBhvr>
                                        <p:cTn id="87" dur="2000"/>
                                        <p:tgtEl>
                                          <p:spTgt spid="3">
                                            <p:txEl>
                                              <p:pRg st="10" end="10"/>
                                            </p:txEl>
                                          </p:spTgt>
                                        </p:tgtEl>
                                      </p:cBhvr>
                                    </p:animEffect>
                                    <p:anim calcmode="lin" valueType="num">
                                      <p:cBhvr>
                                        <p:cTn id="88"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9"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90"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3">
                                            <p:txEl>
                                              <p:pRg st="11" end="11"/>
                                            </p:txEl>
                                          </p:spTgt>
                                        </p:tgtEl>
                                        <p:attrNameLst>
                                          <p:attrName>style.visibility</p:attrName>
                                        </p:attrNameLst>
                                      </p:cBhvr>
                                      <p:to>
                                        <p:strVal val="visible"/>
                                      </p:to>
                                    </p:set>
                                    <p:animEffect transition="in" filter="fade">
                                      <p:cBhvr>
                                        <p:cTn id="95" dur="2000"/>
                                        <p:tgtEl>
                                          <p:spTgt spid="3">
                                            <p:txEl>
                                              <p:pRg st="11" end="11"/>
                                            </p:txEl>
                                          </p:spTgt>
                                        </p:tgtEl>
                                      </p:cBhvr>
                                    </p:animEffect>
                                    <p:anim calcmode="lin" valueType="num">
                                      <p:cBhvr>
                                        <p:cTn id="96"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7" dur="1800"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98" dur="200" accel="100000" fill="hold">
                                          <p:stCondLst>
                                            <p:cond delay="1800"/>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838200" y="381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sp>
        <p:nvSpPr>
          <p:cNvPr id="8" name="TextBox 7"/>
          <p:cNvSpPr txBox="1"/>
          <p:nvPr/>
        </p:nvSpPr>
        <p:spPr>
          <a:xfrm>
            <a:off x="304800" y="1295400"/>
            <a:ext cx="8763000" cy="2708434"/>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Be Watchful – Vigilant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Don’t Neglect</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Borrow</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Recall</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a:p>
            <a:pPr marL="457200" indent="-457200">
              <a:buFont typeface="+mj-lt"/>
              <a:buAutoNum type="alphaUcPeriod"/>
            </a:pPr>
            <a:r>
              <a:rPr lang="en-US" sz="2400" u="sng" dirty="0">
                <a:solidFill>
                  <a:srgbClr val="000000"/>
                </a:solidFill>
                <a:effectLst>
                  <a:outerShdw blurRad="38100" dist="38100" dir="2700000" algn="tl">
                    <a:srgbClr val="000000">
                      <a:alpha val="43137"/>
                    </a:srgbClr>
                  </a:outerShdw>
                </a:effectLst>
              </a:rPr>
              <a:t>Cannot Find</a:t>
            </a:r>
          </a:p>
          <a:p>
            <a:pPr marL="457200" indent="-457200">
              <a:buFont typeface="+mj-lt"/>
              <a:buAutoNum type="alphaUcPeriod"/>
            </a:pPr>
            <a:endParaRPr lang="en-US" sz="1000" u="sng" dirty="0">
              <a:solidFill>
                <a:srgbClr val="000000"/>
              </a:solidFill>
              <a:effectLst>
                <a:outerShdw blurRad="38100" dist="38100" dir="2700000" algn="tl">
                  <a:srgbClr val="000000">
                    <a:alpha val="43137"/>
                  </a:srgbClr>
                </a:outerShdw>
              </a:effectLst>
            </a:endParaRPr>
          </a:p>
        </p:txBody>
      </p:sp>
      <p:sp>
        <p:nvSpPr>
          <p:cNvPr id="5" name="TextBox 4"/>
          <p:cNvSpPr txBox="1"/>
          <p:nvPr/>
        </p:nvSpPr>
        <p:spPr>
          <a:xfrm>
            <a:off x="4191000" y="1447800"/>
            <a:ext cx="4495800" cy="2793842"/>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57200" indent="-457200">
              <a:lnSpc>
                <a:spcPct val="150000"/>
              </a:lnSpc>
              <a:buFont typeface="+mj-lt"/>
              <a:buAutoNum type="arabicPeriod"/>
            </a:pPr>
            <a:r>
              <a:rPr lang="en-US" sz="2400" dirty="0">
                <a:solidFill>
                  <a:srgbClr val="000000"/>
                </a:solidFill>
              </a:rPr>
              <a:t>Foolish cried for mercy – but  it was too late</a:t>
            </a:r>
          </a:p>
          <a:p>
            <a:pPr marL="457200" indent="-457200">
              <a:lnSpc>
                <a:spcPct val="150000"/>
              </a:lnSpc>
              <a:buFont typeface="+mj-lt"/>
              <a:buAutoNum type="arabicPeriod"/>
            </a:pPr>
            <a:r>
              <a:rPr lang="en-US" sz="2400" dirty="0">
                <a:solidFill>
                  <a:srgbClr val="000000"/>
                </a:solidFill>
              </a:rPr>
              <a:t>Day of mercy will turn to the day of judgment</a:t>
            </a:r>
          </a:p>
          <a:p>
            <a:pPr marL="457200" indent="-457200">
              <a:lnSpc>
                <a:spcPct val="150000"/>
              </a:lnSpc>
              <a:buFont typeface="+mj-lt"/>
              <a:buAutoNum type="arabicPeriod"/>
            </a:pPr>
            <a:r>
              <a:rPr lang="en-US" sz="2400" dirty="0">
                <a:solidFill>
                  <a:srgbClr val="000000"/>
                </a:solidFill>
              </a:rPr>
              <a:t>Matt. 7:21-ff</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81000"/>
            <a:ext cx="8305800" cy="830997"/>
          </a:xfrm>
          <a:prstGeom prst="rect">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latin typeface="Times New Roman" pitchFamily="18" charset="0"/>
                <a:cs typeface="Times New Roman" pitchFamily="18" charset="0"/>
              </a:rPr>
              <a:t>13 Watch therefore, for you know neither the day nor the hour in which the Son of Man is coming. </a:t>
            </a:r>
          </a:p>
        </p:txBody>
      </p:sp>
      <p:sp>
        <p:nvSpPr>
          <p:cNvPr id="5" name="Oval 4"/>
          <p:cNvSpPr/>
          <p:nvPr/>
        </p:nvSpPr>
        <p:spPr bwMode="auto">
          <a:xfrm>
            <a:off x="2895600" y="1295400"/>
            <a:ext cx="3429000" cy="1447800"/>
          </a:xfrm>
          <a:prstGeom prst="ellipse">
            <a:avLst/>
          </a:prstGeom>
          <a:solidFill>
            <a:srgbClr val="C0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a:ln>
                  <a:noFill/>
                </a:ln>
                <a:solidFill>
                  <a:schemeClr val="tx2"/>
                </a:solidFill>
                <a:effectLst>
                  <a:outerShdw blurRad="38100" dist="38100" dir="2700000" algn="tl">
                    <a:srgbClr val="000000">
                      <a:alpha val="43137"/>
                    </a:srgbClr>
                  </a:outerShdw>
                </a:effectLst>
                <a:latin typeface="Arial" charset="0"/>
              </a:rPr>
              <a:t>Why Watch?</a:t>
            </a:r>
          </a:p>
        </p:txBody>
      </p:sp>
      <p:sp>
        <p:nvSpPr>
          <p:cNvPr id="6" name="TextBox 5"/>
          <p:cNvSpPr txBox="1"/>
          <p:nvPr/>
        </p:nvSpPr>
        <p:spPr>
          <a:xfrm>
            <a:off x="990600" y="2819400"/>
            <a:ext cx="7620000" cy="2308324"/>
          </a:xfrm>
          <a:prstGeom prst="rect">
            <a:avLst/>
          </a:prstGeom>
          <a:noFill/>
        </p:spPr>
        <p:txBody>
          <a:bodyPr wrap="square" rtlCol="0">
            <a:spAutoFit/>
          </a:bodyPr>
          <a:lstStyle/>
          <a:p>
            <a:pPr>
              <a:buFont typeface="Wingdings" pitchFamily="2" charset="2"/>
              <a:buChar char="ü"/>
            </a:pPr>
            <a:r>
              <a:rPr lang="en-US" sz="2400" dirty="0">
                <a:solidFill>
                  <a:srgbClr val="000000"/>
                </a:solidFill>
              </a:rPr>
              <a:t> Don’t know the day or hour of 2</a:t>
            </a:r>
            <a:r>
              <a:rPr lang="en-US" sz="2400" baseline="30000" dirty="0">
                <a:solidFill>
                  <a:srgbClr val="000000"/>
                </a:solidFill>
              </a:rPr>
              <a:t>nd</a:t>
            </a:r>
            <a:r>
              <a:rPr lang="en-US" sz="2400" dirty="0">
                <a:solidFill>
                  <a:srgbClr val="000000"/>
                </a:solidFill>
              </a:rPr>
              <a:t> coming</a:t>
            </a:r>
          </a:p>
          <a:p>
            <a:pPr>
              <a:buFont typeface="Wingdings" pitchFamily="2" charset="2"/>
              <a:buChar char="ü"/>
            </a:pPr>
            <a:r>
              <a:rPr lang="en-US" sz="2400" dirty="0">
                <a:solidFill>
                  <a:srgbClr val="000000"/>
                </a:solidFill>
              </a:rPr>
              <a:t> Neglect – failure is so easy</a:t>
            </a:r>
          </a:p>
          <a:p>
            <a:pPr>
              <a:buFont typeface="Wingdings" pitchFamily="2" charset="2"/>
              <a:buChar char="ü"/>
            </a:pPr>
            <a:r>
              <a:rPr lang="en-US" sz="2400" dirty="0">
                <a:solidFill>
                  <a:srgbClr val="000000"/>
                </a:solidFill>
              </a:rPr>
              <a:t> Cannot borrow or use another’s preparation</a:t>
            </a:r>
          </a:p>
          <a:p>
            <a:pPr>
              <a:buFont typeface="Wingdings" pitchFamily="2" charset="2"/>
              <a:buChar char="ü"/>
            </a:pPr>
            <a:r>
              <a:rPr lang="en-US" sz="2400" dirty="0">
                <a:solidFill>
                  <a:srgbClr val="000000"/>
                </a:solidFill>
              </a:rPr>
              <a:t> Opportunities will soon be gone</a:t>
            </a:r>
          </a:p>
          <a:p>
            <a:pPr>
              <a:buFont typeface="Wingdings" pitchFamily="2" charset="2"/>
              <a:buChar char="ü"/>
            </a:pPr>
            <a:r>
              <a:rPr lang="en-US" sz="2400" dirty="0">
                <a:solidFill>
                  <a:srgbClr val="000000"/>
                </a:solidFill>
              </a:rPr>
              <a:t> After his coming – preparations cannot be made</a:t>
            </a:r>
          </a:p>
          <a:p>
            <a:pPr>
              <a:buFont typeface="Wingdings" pitchFamily="2" charset="2"/>
              <a:buChar char="ü"/>
            </a:pPr>
            <a:r>
              <a:rPr lang="en-US" sz="2400" dirty="0">
                <a:solidFill>
                  <a:srgbClr val="000000"/>
                </a:solidFill>
              </a:rPr>
              <a:t> Cry for mercy will not help in day of judgment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22393" y="304800"/>
            <a:ext cx="4900701"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Parable of</a:t>
            </a:r>
          </a:p>
          <a:p>
            <a:pPr algn="ctr"/>
            <a:r>
              <a:rPr lang="en-US" sz="6600" b="1"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rPr>
              <a:t>Ten Virgins</a:t>
            </a:r>
            <a:endParaRPr lang="en-US" sz="6600" b="1" cap="none" spc="0" dirty="0">
              <a:ln w="11430"/>
              <a:solidFill>
                <a:srgbClr val="FF0000"/>
              </a:solidFill>
              <a:effectLst>
                <a:outerShdw blurRad="50800" dist="39000" dir="5460000" algn="tl">
                  <a:srgbClr val="000000">
                    <a:alpha val="38000"/>
                  </a:srgbClr>
                </a:outerShdw>
              </a:effectLst>
              <a:latin typeface="Batang" pitchFamily="18" charset="-127"/>
              <a:ea typeface="Batang" pitchFamily="18" charset="-127"/>
            </a:endParaRPr>
          </a:p>
        </p:txBody>
      </p:sp>
      <p:sp>
        <p:nvSpPr>
          <p:cNvPr id="11" name="Rounded Rectangle 10"/>
          <p:cNvSpPr/>
          <p:nvPr/>
        </p:nvSpPr>
        <p:spPr bwMode="auto">
          <a:xfrm>
            <a:off x="838200" y="30480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Context</a:t>
            </a:r>
          </a:p>
        </p:txBody>
      </p:sp>
      <p:sp>
        <p:nvSpPr>
          <p:cNvPr id="12" name="Rounded Rectangle 11"/>
          <p:cNvSpPr/>
          <p:nvPr/>
        </p:nvSpPr>
        <p:spPr bwMode="auto">
          <a:xfrm>
            <a:off x="838200" y="39243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2"/>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Parable</a:t>
            </a:r>
          </a:p>
        </p:txBody>
      </p:sp>
      <p:sp>
        <p:nvSpPr>
          <p:cNvPr id="13" name="Rounded Rectangle 12"/>
          <p:cNvSpPr/>
          <p:nvPr/>
        </p:nvSpPr>
        <p:spPr bwMode="auto">
          <a:xfrm>
            <a:off x="838200" y="4800600"/>
            <a:ext cx="7467600" cy="609600"/>
          </a:xfrm>
          <a:prstGeom prst="roundRect">
            <a:avLst>
              <a:gd name="adj" fmla="val 28571"/>
            </a:avLst>
          </a:prstGeom>
          <a:solidFill>
            <a:schemeClr val="accent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571500" marR="0" indent="-571500" algn="ctr" defTabSz="914400" rtl="0" eaLnBrk="0" fontAlgn="base" latinLnBrk="0" hangingPunct="0">
              <a:lnSpc>
                <a:spcPct val="100000"/>
              </a:lnSpc>
              <a:spcBef>
                <a:spcPct val="0"/>
              </a:spcBef>
              <a:spcAft>
                <a:spcPct val="0"/>
              </a:spcAft>
              <a:buClrTx/>
              <a:buSzTx/>
              <a:buFont typeface="+mj-lt"/>
              <a:buAutoNum type="romanUcPeriod" startAt="3"/>
              <a:tabLst/>
            </a:pPr>
            <a:r>
              <a:rPr kumimoji="0" lang="en-US" sz="2800" i="0" u="none" strike="noStrike" cap="none" normalizeH="0" baseline="0" dirty="0">
                <a:ln>
                  <a:noFill/>
                </a:ln>
                <a:solidFill>
                  <a:schemeClr val="bg1">
                    <a:lumMod val="20000"/>
                    <a:lumOff val="80000"/>
                  </a:schemeClr>
                </a:solidFill>
                <a:effectLst>
                  <a:outerShdw blurRad="38100" dist="38100" dir="2700000" algn="tl">
                    <a:srgbClr val="000000">
                      <a:alpha val="43137"/>
                    </a:srgbClr>
                  </a:outerShdw>
                </a:effectLst>
                <a:latin typeface="Batang" pitchFamily="18" charset="-127"/>
                <a:ea typeface="Batang" pitchFamily="18" charset="-127"/>
              </a:rPr>
              <a:t>The Application</a:t>
            </a:r>
          </a:p>
        </p:txBody>
      </p:sp>
      <p:pic>
        <p:nvPicPr>
          <p:cNvPr id="14" name="Picture 2" descr="http://endtimepilgrim.org/tenvirg2.jpg"/>
          <p:cNvPicPr>
            <a:picLocks noChangeAspect="1" noChangeArrowheads="1"/>
          </p:cNvPicPr>
          <p:nvPr/>
        </p:nvPicPr>
        <p:blipFill>
          <a:blip r:embed="rId2" cstate="print"/>
          <a:srcRect/>
          <a:stretch>
            <a:fillRect/>
          </a:stretch>
        </p:blipFill>
        <p:spPr bwMode="auto">
          <a:xfrm>
            <a:off x="1040122" y="228601"/>
            <a:ext cx="1550678"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cSld>
  <p:clrMapOvr>
    <a:masterClrMapping/>
  </p:clrMapOvr>
  <p:transition spd="slow">
    <p:split orient="vert"/>
  </p:transition>
</p:sld>
</file>

<file path=ppt/theme/theme1.xml><?xml version="1.0" encoding="utf-8"?>
<a:theme xmlns:a="http://schemas.openxmlformats.org/drawingml/2006/main" name="Vertical Lexicon design template">
  <a:themeElements>
    <a:clrScheme name="Vertical Lexicon design template 8">
      <a:dk1>
        <a:srgbClr val="808080"/>
      </a:dk1>
      <a:lt1>
        <a:srgbClr val="EAEAEA"/>
      </a:lt1>
      <a:dk2>
        <a:srgbClr val="336699"/>
      </a:dk2>
      <a:lt2>
        <a:srgbClr val="FFFFFF"/>
      </a:lt2>
      <a:accent1>
        <a:srgbClr val="00CC99"/>
      </a:accent1>
      <a:accent2>
        <a:srgbClr val="3333CC"/>
      </a:accent2>
      <a:accent3>
        <a:srgbClr val="ADB8CA"/>
      </a:accent3>
      <a:accent4>
        <a:srgbClr val="C8C8C8"/>
      </a:accent4>
      <a:accent5>
        <a:srgbClr val="AAE2CA"/>
      </a:accent5>
      <a:accent6>
        <a:srgbClr val="2D2DB9"/>
      </a:accent6>
      <a:hlink>
        <a:srgbClr val="CCCCFF"/>
      </a:hlink>
      <a:folHlink>
        <a:srgbClr val="B2B2B2"/>
      </a:folHlink>
    </a:clrScheme>
    <a:fontScheme name="Vertical Lexicon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Vertical Lexicon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ertical Lexicon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ertical Lexicon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ertical Lexicon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ertical Lexicon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ertical Lexicon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ertical Lexicon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Vertical Lexicon design template 8">
        <a:dk1>
          <a:srgbClr val="808080"/>
        </a:dk1>
        <a:lt1>
          <a:srgbClr val="EAEAEA"/>
        </a:lt1>
        <a:dk2>
          <a:srgbClr val="336699"/>
        </a:dk2>
        <a:lt2>
          <a:srgbClr val="FFFFFF"/>
        </a:lt2>
        <a:accent1>
          <a:srgbClr val="00CC99"/>
        </a:accent1>
        <a:accent2>
          <a:srgbClr val="3333CC"/>
        </a:accent2>
        <a:accent3>
          <a:srgbClr val="ADB8CA"/>
        </a:accent3>
        <a:accent4>
          <a:srgbClr val="C8C8C8"/>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Vertical Lexicon design template</Template>
  <TotalTime>1755</TotalTime>
  <Words>1420</Words>
  <Application>Microsoft Office PowerPoint</Application>
  <PresentationFormat>On-screen Show (4:3)</PresentationFormat>
  <Paragraphs>229</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Batang</vt:lpstr>
      <vt:lpstr>Arial</vt:lpstr>
      <vt:lpstr>Times New Roman</vt:lpstr>
      <vt:lpstr>Wingdings</vt:lpstr>
      <vt:lpstr>Arial Narrow</vt:lpstr>
      <vt:lpstr>Arial Black</vt:lpstr>
      <vt:lpstr>Vertical Lexicon design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144</cp:revision>
  <cp:lastPrinted>1601-01-01T00:00:00Z</cp:lastPrinted>
  <dcterms:created xsi:type="dcterms:W3CDTF">2004-11-27T23:17:16Z</dcterms:created>
  <dcterms:modified xsi:type="dcterms:W3CDTF">2016-09-10T12:55:32Z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TC010902911033</vt:lpwstr>
  </property>
</Properties>
</file>