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Lst>
  <p:notesMasterIdLst>
    <p:notesMasterId r:id="rId29"/>
  </p:notesMasterIdLst>
  <p:sldIdLst>
    <p:sldId id="259" r:id="rId5"/>
    <p:sldId id="260" r:id="rId6"/>
    <p:sldId id="256" r:id="rId7"/>
    <p:sldId id="267" r:id="rId8"/>
    <p:sldId id="276" r:id="rId9"/>
    <p:sldId id="277" r:id="rId10"/>
    <p:sldId id="261" r:id="rId11"/>
    <p:sldId id="268" r:id="rId12"/>
    <p:sldId id="278" r:id="rId13"/>
    <p:sldId id="279" r:id="rId14"/>
    <p:sldId id="280" r:id="rId15"/>
    <p:sldId id="262" r:id="rId16"/>
    <p:sldId id="269" r:id="rId17"/>
    <p:sldId id="281" r:id="rId18"/>
    <p:sldId id="263" r:id="rId19"/>
    <p:sldId id="270" r:id="rId20"/>
    <p:sldId id="282" r:id="rId21"/>
    <p:sldId id="283" r:id="rId22"/>
    <p:sldId id="284" r:id="rId23"/>
    <p:sldId id="264" r:id="rId24"/>
    <p:sldId id="272" r:id="rId25"/>
    <p:sldId id="273" r:id="rId26"/>
    <p:sldId id="271" r:id="rId27"/>
    <p:sldId id="265" r:id="rId28"/>
  </p:sldIdLst>
  <p:sldSz cx="9144000" cy="6858000" type="screen4x3"/>
  <p:notesSz cx="6858000" cy="9144000"/>
  <p:embeddedFontLst>
    <p:embeddedFont>
      <p:font typeface="Baskerville Old Face" panose="02020602080505020303" pitchFamily="18" charset="0"/>
      <p:regular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8C807F-7E3E-4898-9F53-8F5374D44445}" type="datetimeFigureOut">
              <a:rPr lang="en-US" smtClean="0"/>
              <a:t>8/14/2016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82DB7E-1746-40DF-8A43-15F297A061D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on the Parables of our Lord, 177</a:t>
            </a:r>
          </a:p>
        </p:txBody>
      </p:sp>
      <p:sp>
        <p:nvSpPr>
          <p:cNvPr id="4" name="Slide Number Placeholder 3"/>
          <p:cNvSpPr>
            <a:spLocks noGrp="1"/>
          </p:cNvSpPr>
          <p:nvPr>
            <p:ph type="sldNum" sz="quarter" idx="10"/>
          </p:nvPr>
        </p:nvSpPr>
        <p:spPr/>
        <p:txBody>
          <a:bodyPr/>
          <a:lstStyle/>
          <a:p>
            <a:fld id="{F682DB7E-1746-40DF-8A43-15F297A061D8}" type="slidenum">
              <a:rPr lang="en-US" smtClean="0"/>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on </a:t>
            </a:r>
            <a:r>
              <a:rPr lang="en-US"/>
              <a:t>the Parables of our Lord, 177</a:t>
            </a:r>
          </a:p>
        </p:txBody>
      </p:sp>
      <p:sp>
        <p:nvSpPr>
          <p:cNvPr id="4" name="Slide Number Placeholder 3"/>
          <p:cNvSpPr>
            <a:spLocks noGrp="1"/>
          </p:cNvSpPr>
          <p:nvPr>
            <p:ph type="sldNum" sz="quarter" idx="10"/>
          </p:nvPr>
        </p:nvSpPr>
        <p:spPr/>
        <p:txBody>
          <a:bodyPr/>
          <a:lstStyle/>
          <a:p>
            <a:fld id="{F682DB7E-1746-40DF-8A43-15F297A061D8}"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FFD078-A533-4F65-A4F7-F402A399E3A6}" type="datetimeFigureOut">
              <a:rPr lang="en-US" smtClean="0"/>
              <a:t>8/14/2016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FFD078-A533-4F65-A4F7-F402A399E3A6}" type="datetimeFigureOut">
              <a:rPr lang="en-US" smtClean="0"/>
              <a:t>8/14/2016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FFD078-A533-4F65-A4F7-F402A399E3A6}" type="datetimeFigureOut">
              <a:rPr lang="en-US" smtClean="0"/>
              <a:t>8/14/2016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FFD078-A533-4F65-A4F7-F402A399E3A6}" type="datetimeFigureOut">
              <a:rPr lang="en-US" smtClean="0"/>
              <a:t>8/14/2016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FFD078-A533-4F65-A4F7-F402A399E3A6}" type="datetimeFigureOut">
              <a:rPr lang="en-US" smtClean="0"/>
              <a:t>8/14/2016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FFD078-A533-4F65-A4F7-F402A399E3A6}" type="datetimeFigureOut">
              <a:rPr lang="en-US" smtClean="0"/>
              <a:t>8/14/2016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FFD078-A533-4F65-A4F7-F402A399E3A6}" type="datetimeFigureOut">
              <a:rPr lang="en-US" smtClean="0"/>
              <a:t>8/14/2016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FFD078-A533-4F65-A4F7-F402A399E3A6}" type="datetimeFigureOut">
              <a:rPr lang="en-US" smtClean="0"/>
              <a:t>8/14/2016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FFD078-A533-4F65-A4F7-F402A399E3A6}" type="datetimeFigureOut">
              <a:rPr lang="en-US" smtClean="0"/>
              <a:t>8/14/2016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FFD078-A533-4F65-A4F7-F402A399E3A6}" type="datetimeFigureOut">
              <a:rPr lang="en-US" smtClean="0"/>
              <a:t>8/14/2016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FD078-A533-4F65-A4F7-F402A399E3A6}" type="datetimeFigureOut">
              <a:rPr lang="en-US" smtClean="0"/>
              <a:t>8/14/2016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FE258-70FD-4BDC-B29D-1C77A5EFF40F}" type="slidenum">
              <a:rPr lang="en-US" smtClean="0"/>
              <a:t>‹#›</a:t>
            </a:fld>
            <a:endParaRPr lang="en-US"/>
          </a:p>
        </p:txBody>
      </p:sp>
    </p:spTree>
  </p:cSld>
  <p:clrMapOvr>
    <a:masterClrMapping/>
  </p:clrMapOvr>
  <p:transition spd="slow">
    <p:diamon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8" name="Footer Placeholder 7"/>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9" name="Slide Number Placeholder 8"/>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4" name="Footer Placeholder 3"/>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5" name="Slide Number Placeholder 4"/>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rtl="0"/>
            <a:fld id="{44FFD078-A533-4F65-A4F7-F402A399E3A6}" type="datetimeFigureOut">
              <a:rPr lang="en-US" sz="1200" kern="1200">
                <a:solidFill>
                  <a:prstClr val="black">
                    <a:tint val="75000"/>
                  </a:prstClr>
                </a:solidFill>
                <a:latin typeface="Calibri"/>
                <a:ea typeface="+mn-ea"/>
                <a:cs typeface="+mn-cs"/>
              </a:rPr>
              <a:pPr algn="l" rtl="0"/>
              <a:t>8/14/2016</a:t>
            </a:fld>
            <a:endParaRPr lang="en-US" sz="1200"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p:txBody>
          <a:bodyPr/>
          <a:lstStyle/>
          <a:p>
            <a:pPr algn="r" rtl="0"/>
            <a:fld id="{63EFE258-70FD-4BDC-B29D-1C77A5EFF40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FD078-A533-4F65-A4F7-F402A399E3A6}" type="datetimeFigureOut">
              <a:rPr lang="en-US" smtClean="0"/>
              <a:t>8/14/2016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FE258-70FD-4BDC-B29D-1C77A5EFF40F}" type="slidenum">
              <a:rPr lang="en-US" smtClean="0"/>
              <a:t>‹#›</a:t>
            </a:fld>
            <a:endParaRPr lang="en-US"/>
          </a:p>
        </p:txBody>
      </p:sp>
      <p:pic>
        <p:nvPicPr>
          <p:cNvPr id="7" name="Picture 2" descr="http://assets.communityspice.com/bsmthroneofhisglorysummits/assets/Bev%20Pictures/man%20praying%20on%20one%20knee.jpg"/>
          <p:cNvPicPr>
            <a:picLocks noChangeAspect="1" noChangeArrowheads="1"/>
          </p:cNvPicPr>
          <p:nvPr userDrawn="1"/>
        </p:nvPicPr>
        <p:blipFill>
          <a:blip r:embed="rId13"/>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FD078-A533-4F65-A4F7-F402A399E3A6}" type="datetimeFigureOut">
              <a:rPr lang="en-US" smtClean="0"/>
              <a:t>8/14/2016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FE258-70FD-4BDC-B29D-1C77A5EFF40F}" type="slidenum">
              <a:rPr lang="en-US" smtClean="0"/>
              <a:t>‹#›</a:t>
            </a:fld>
            <a:endParaRPr lang="en-US"/>
          </a:p>
        </p:txBody>
      </p:sp>
      <p:pic>
        <p:nvPicPr>
          <p:cNvPr id="7" name="Picture 2" descr="http://assets.communityspice.com/bsmthroneofhisglorysummits/assets/Bev%20Pictures/man%20praying%20on%20one%20knee.jpg"/>
          <p:cNvPicPr>
            <a:picLocks noChangeAspect="1" noChangeArrowheads="1"/>
          </p:cNvPicPr>
          <p:nvPr userDrawn="1"/>
        </p:nvPicPr>
        <p:blipFill>
          <a:blip r:embed="rId13">
            <a:lum bright="70000" contrast="-70000"/>
          </a:blip>
          <a:srcRect/>
          <a:stretch>
            <a:fillRect/>
          </a:stretch>
        </p:blipFill>
        <p:spPr bwMode="auto">
          <a:xfrm>
            <a:off x="0" y="0"/>
            <a:ext cx="9143999" cy="6858000"/>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FD078-A533-4F65-A4F7-F402A399E3A6}" type="datetimeFigureOut">
              <a:rPr lang="en-US" smtClean="0"/>
              <a:t>8/14/2016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FE258-70FD-4BDC-B29D-1C77A5EFF40F}" type="slidenum">
              <a:rPr lang="en-US" smtClean="0"/>
              <a:t>‹#›</a:t>
            </a:fld>
            <a:endParaRPr lang="en-US"/>
          </a:p>
        </p:txBody>
      </p:sp>
      <p:pic>
        <p:nvPicPr>
          <p:cNvPr id="7" name="Picture 2" descr="http://assets.communityspice.com/bsmthroneofhisglorysummits/assets/Bev%20Pictures/man%20praying%20on%20one%20knee.jpg"/>
          <p:cNvPicPr>
            <a:picLocks noChangeAspect="1" noChangeArrowheads="1"/>
          </p:cNvPicPr>
          <p:nvPr userDrawn="1"/>
        </p:nvPicPr>
        <p:blipFill>
          <a:blip r:embed="rId13">
            <a:duotone>
              <a:prstClr val="black"/>
              <a:srgbClr val="D9C3A5">
                <a:tint val="50000"/>
                <a:satMod val="180000"/>
              </a:srgbClr>
            </a:duotone>
          </a:blip>
          <a:srcRect/>
          <a:stretch>
            <a:fillRect/>
          </a:stretch>
        </p:blipFill>
        <p:spPr bwMode="auto">
          <a:xfrm>
            <a:off x="-1" y="0"/>
            <a:ext cx="9144001" cy="6858000"/>
          </a:xfrm>
          <a:prstGeom prst="rect">
            <a:avLst/>
          </a:prstGeom>
          <a:noFill/>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44FFD078-A533-4F65-A4F7-F402A399E3A6}" type="datetimeFigureOut">
              <a:rPr lang="en-US" kern="1200">
                <a:solidFill>
                  <a:prstClr val="black">
                    <a:tint val="75000"/>
                  </a:prstClr>
                </a:solidFill>
                <a:latin typeface="Calibri"/>
                <a:ea typeface="+mn-ea"/>
                <a:cs typeface="+mn-cs"/>
              </a:rPr>
              <a:pPr rtl="0"/>
              <a:t>8/14/2016</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3EFE258-70FD-4BDC-B29D-1C77A5EFF40F}" type="slidenum">
              <a:rPr lang="en-US" kern="1200">
                <a:solidFill>
                  <a:prstClr val="black">
                    <a:tint val="75000"/>
                  </a:prstClr>
                </a:solidFill>
                <a:latin typeface="Calibri"/>
                <a:ea typeface="+mn-ea"/>
                <a:cs typeface="+mn-cs"/>
              </a:rPr>
              <a:pPr rtl="0"/>
              <a:t>‹#›</a:t>
            </a:fld>
            <a:endParaRPr lang="en-US" kern="1200">
              <a:solidFill>
                <a:prstClr val="black">
                  <a:tint val="75000"/>
                </a:prstClr>
              </a:solidFill>
              <a:latin typeface="Calibri"/>
              <a:ea typeface="+mn-ea"/>
              <a:cs typeface="+mn-cs"/>
            </a:endParaRPr>
          </a:p>
        </p:txBody>
      </p:sp>
      <p:pic>
        <p:nvPicPr>
          <p:cNvPr id="7" name="Picture 2" descr="http://assets.communityspice.com/bsmthroneofhisglorysummits/assets/Bev%20Pictures/man%20praying%20on%20one%20knee.jpg"/>
          <p:cNvPicPr>
            <a:picLocks noChangeAspect="1" noChangeArrowheads="1"/>
          </p:cNvPicPr>
          <p:nvPr userDrawn="1"/>
        </p:nvPicPr>
        <p:blipFill>
          <a:blip r:embed="rId13">
            <a:lum bright="70000" contrast="-70000"/>
          </a:blip>
          <a:srcRect/>
          <a:stretch>
            <a:fillRect/>
          </a:stretch>
        </p:blipFill>
        <p:spPr bwMode="auto">
          <a:xfrm>
            <a:off x="0" y="0"/>
            <a:ext cx="9143999" cy="6858000"/>
          </a:xfrm>
          <a:prstGeom prst="rect">
            <a:avLst/>
          </a:prstGeom>
          <a:noFill/>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a:off x="381000" y="783134"/>
            <a:ext cx="8382000" cy="5693866"/>
          </a:xfrm>
          <a:prstGeom prst="rect">
            <a:avLst/>
          </a:prstGeom>
          <a:solidFill>
            <a:schemeClr val="bg1"/>
          </a:solidFill>
          <a:ln>
            <a:solidFill>
              <a:srgbClr val="FFFF00"/>
            </a:solidFill>
          </a:ln>
        </p:spPr>
        <p:txBody>
          <a:bodyPr wrap="square" rtlCol="0">
            <a:spAutoFit/>
          </a:bodyPr>
          <a:lstStyle/>
          <a:p>
            <a:r>
              <a:rPr lang="en-US" sz="2400" dirty="0">
                <a:latin typeface="Times New Roman" pitchFamily="18" charset="0"/>
                <a:cs typeface="Times New Roman" pitchFamily="18" charset="0"/>
              </a:rPr>
              <a:t>1 Then He spoke a parable to them, that men always ought to pray and not lose heart, </a:t>
            </a:r>
          </a:p>
          <a:p>
            <a:r>
              <a:rPr lang="en-US" sz="2400" dirty="0">
                <a:latin typeface="Times New Roman" pitchFamily="18" charset="0"/>
                <a:cs typeface="Times New Roman" pitchFamily="18" charset="0"/>
              </a:rPr>
              <a:t>2 saying: "There was in a certain city a judge who did not fear God nor regard man. </a:t>
            </a:r>
          </a:p>
          <a:p>
            <a:r>
              <a:rPr lang="en-US" sz="2400" dirty="0">
                <a:latin typeface="Times New Roman" pitchFamily="18" charset="0"/>
                <a:cs typeface="Times New Roman" pitchFamily="18" charset="0"/>
              </a:rPr>
              <a:t>3 Now there was a widow in that city; and she came to him, saying, 'Get justice for me from my adversary.' </a:t>
            </a:r>
          </a:p>
          <a:p>
            <a:r>
              <a:rPr lang="en-US" sz="2400" dirty="0">
                <a:latin typeface="Times New Roman" pitchFamily="18" charset="0"/>
                <a:cs typeface="Times New Roman" pitchFamily="18" charset="0"/>
              </a:rPr>
              <a:t>4 And he would not for a while; but afterward he said within himself, 'Though I do not fear God nor regard man, </a:t>
            </a:r>
          </a:p>
          <a:p>
            <a:r>
              <a:rPr lang="en-US" sz="2400" dirty="0">
                <a:latin typeface="Times New Roman" pitchFamily="18" charset="0"/>
                <a:cs typeface="Times New Roman" pitchFamily="18" charset="0"/>
              </a:rPr>
              <a:t>5 yet because this widow troubles me I will avenge her, lest by her continual coming she weary me.' "  </a:t>
            </a:r>
          </a:p>
          <a:p>
            <a:r>
              <a:rPr lang="en-US" sz="2400" dirty="0">
                <a:latin typeface="Times New Roman" pitchFamily="18" charset="0"/>
                <a:cs typeface="Times New Roman" pitchFamily="18" charset="0"/>
              </a:rPr>
              <a:t>6 Then the Lord said, "Hear what the unjust judge said. </a:t>
            </a:r>
          </a:p>
          <a:p>
            <a:r>
              <a:rPr lang="en-US" sz="2400" dirty="0">
                <a:latin typeface="Times New Roman" pitchFamily="18" charset="0"/>
                <a:cs typeface="Times New Roman" pitchFamily="18" charset="0"/>
              </a:rPr>
              <a:t>7 And shall God not avenge His own elect who cry out day and night to Him, though He bears long with them? </a:t>
            </a:r>
          </a:p>
          <a:p>
            <a:r>
              <a:rPr lang="en-US" sz="2400" dirty="0">
                <a:latin typeface="Times New Roman" pitchFamily="18" charset="0"/>
                <a:cs typeface="Times New Roman" pitchFamily="18" charset="0"/>
              </a:rPr>
              <a:t>8 I tell you that He will avenge them speedily. Nevertheless, when the Son of Man comes, will He really find faith on the earth?"  </a:t>
            </a:r>
          </a:p>
        </p:txBody>
      </p:sp>
      <p:sp>
        <p:nvSpPr>
          <p:cNvPr id="5" name="Rectangle 4"/>
          <p:cNvSpPr/>
          <p:nvPr/>
        </p:nvSpPr>
        <p:spPr>
          <a:xfrm>
            <a:off x="2850251" y="0"/>
            <a:ext cx="3348994" cy="83099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a:ln/>
                <a:solidFill>
                  <a:schemeClr val="accent3"/>
                </a:solidFill>
                <a:effectLst/>
                <a:latin typeface="Times New Roman" pitchFamily="18" charset="0"/>
                <a:cs typeface="Times New Roman" pitchFamily="18" charset="0"/>
              </a:rPr>
              <a:t>Luke 18:1-8</a:t>
            </a:r>
          </a:p>
        </p:txBody>
      </p:sp>
    </p:spTree>
  </p:cSld>
  <p:clrMapOvr>
    <a:masterClrMapping/>
  </p:clrMapOvr>
  <p:transition spd="slow">
    <p:diamond/>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a:off x="228600" y="1143000"/>
            <a:ext cx="3505200" cy="4616648"/>
          </a:xfrm>
          <a:prstGeom prst="rect">
            <a:avLst/>
          </a:prstGeom>
          <a:solidFill>
            <a:schemeClr val="bg1"/>
          </a:solidFill>
          <a:ln>
            <a:solidFill>
              <a:srgbClr val="FFFF00"/>
            </a:solidFill>
          </a:ln>
        </p:spPr>
        <p:txBody>
          <a:bodyPr wrap="square" rtlCol="0">
            <a:spAutoFit/>
          </a:bodyPr>
          <a:lstStyle/>
          <a:p>
            <a:pPr algn="l" rtl="0"/>
            <a:r>
              <a:rPr lang="en-US" sz="1400" kern="1200" dirty="0">
                <a:solidFill>
                  <a:schemeClr val="bg1">
                    <a:lumMod val="65000"/>
                  </a:schemeClr>
                </a:solidFill>
                <a:latin typeface="Times New Roman" pitchFamily="18" charset="0"/>
                <a:ea typeface="+mn-ea"/>
                <a:cs typeface="Times New Roman" pitchFamily="18" charset="0"/>
              </a:rPr>
              <a:t>1 Then He spoke a parable to them, that men always ought to pray and not lose heart, </a:t>
            </a:r>
          </a:p>
          <a:p>
            <a:pPr algn="l" rtl="0"/>
            <a:r>
              <a:rPr lang="en-US" sz="1400" kern="1200" dirty="0">
                <a:solidFill>
                  <a:schemeClr val="bg1">
                    <a:lumMod val="65000"/>
                  </a:schemeClr>
                </a:solidFill>
                <a:latin typeface="Times New Roman" pitchFamily="18" charset="0"/>
                <a:ea typeface="+mn-ea"/>
                <a:cs typeface="Times New Roman" pitchFamily="18" charset="0"/>
              </a:rPr>
              <a:t>2 saying: "There was in a certain city a judge who did not fear God nor regard man. </a:t>
            </a:r>
          </a:p>
          <a:p>
            <a:pPr algn="l" rtl="0"/>
            <a:r>
              <a:rPr lang="en-US" sz="1400" kern="1200" dirty="0">
                <a:solidFill>
                  <a:schemeClr val="bg1">
                    <a:lumMod val="65000"/>
                  </a:schemeClr>
                </a:solidFill>
                <a:latin typeface="Times New Roman" pitchFamily="18" charset="0"/>
                <a:ea typeface="+mn-ea"/>
                <a:cs typeface="Times New Roman" pitchFamily="18" charset="0"/>
              </a:rPr>
              <a:t>3 Now there was a widow in that city; and she came to him, saying, 'Get justice for me from my adversary.' </a:t>
            </a:r>
          </a:p>
          <a:p>
            <a:pPr algn="l" rtl="0"/>
            <a:r>
              <a:rPr lang="en-US" sz="1400" kern="1200" dirty="0">
                <a:solidFill>
                  <a:schemeClr val="bg1">
                    <a:lumMod val="65000"/>
                  </a:schemeClr>
                </a:solidFill>
                <a:latin typeface="Times New Roman" pitchFamily="18" charset="0"/>
                <a:ea typeface="+mn-ea"/>
                <a:cs typeface="Times New Roman" pitchFamily="18" charset="0"/>
              </a:rPr>
              <a:t>4 And he would not for a while; but afterward he said within himself, 'Though I do not fear God nor regard man, </a:t>
            </a:r>
          </a:p>
          <a:p>
            <a:pPr algn="l" rtl="0"/>
            <a:r>
              <a:rPr lang="en-US" sz="1400" kern="1200" dirty="0">
                <a:solidFill>
                  <a:schemeClr val="bg1">
                    <a:lumMod val="65000"/>
                  </a:schemeClr>
                </a:solidFill>
                <a:latin typeface="Times New Roman" pitchFamily="18" charset="0"/>
                <a:ea typeface="+mn-ea"/>
                <a:cs typeface="Times New Roman" pitchFamily="18" charset="0"/>
              </a:rPr>
              <a:t>5 yet because this widow troubles me I will avenge her, lest by her continual coming she weary me.' "  </a:t>
            </a:r>
          </a:p>
          <a:p>
            <a:pPr algn="l" rtl="0"/>
            <a:r>
              <a:rPr lang="en-US" sz="1400" kern="1200" dirty="0">
                <a:solidFill>
                  <a:schemeClr val="bg1">
                    <a:lumMod val="65000"/>
                  </a:schemeClr>
                </a:solidFill>
                <a:latin typeface="Times New Roman" pitchFamily="18" charset="0"/>
                <a:ea typeface="+mn-ea"/>
                <a:cs typeface="Times New Roman" pitchFamily="18" charset="0"/>
              </a:rPr>
              <a:t>6 Then the Lord said, "Hear what the unjust judge said. </a:t>
            </a:r>
          </a:p>
          <a:p>
            <a:pPr algn="l" rtl="0"/>
            <a:r>
              <a:rPr lang="en-US" sz="1400" kern="1200" dirty="0">
                <a:solidFill>
                  <a:schemeClr val="bg1">
                    <a:lumMod val="65000"/>
                  </a:schemeClr>
                </a:solidFill>
                <a:latin typeface="Times New Roman" pitchFamily="18" charset="0"/>
                <a:ea typeface="+mn-ea"/>
                <a:cs typeface="Times New Roman" pitchFamily="18" charset="0"/>
              </a:rPr>
              <a:t>7 And shall God not avenge His own elect who cry out day and night to Him, though He bears long with them? </a:t>
            </a:r>
          </a:p>
          <a:p>
            <a:pPr algn="l" rtl="0"/>
            <a:r>
              <a:rPr lang="en-US" sz="1400" kern="1200" dirty="0">
                <a:solidFill>
                  <a:schemeClr val="bg1">
                    <a:lumMod val="65000"/>
                  </a:schemeClr>
                </a:solidFill>
                <a:latin typeface="Times New Roman" pitchFamily="18" charset="0"/>
                <a:ea typeface="+mn-ea"/>
                <a:cs typeface="Times New Roman" pitchFamily="18" charset="0"/>
              </a:rPr>
              <a:t>8 I tell you that He will avenge them speedily. Nevertheless, when the Son of Man comes, will He really find faith on the earth?"  </a:t>
            </a:r>
          </a:p>
        </p:txBody>
      </p:sp>
      <p:sp>
        <p:nvSpPr>
          <p:cNvPr id="5" name="Rectangle 4"/>
          <p:cNvSpPr/>
          <p:nvPr/>
        </p:nvSpPr>
        <p:spPr>
          <a:xfrm>
            <a:off x="2850251" y="0"/>
            <a:ext cx="3348994" cy="83099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0"/>
            <a:r>
              <a:rPr lang="en-US" sz="4800" b="1" kern="1200" dirty="0">
                <a:ln/>
                <a:solidFill>
                  <a:srgbClr val="9BBB59"/>
                </a:solidFill>
                <a:latin typeface="Times New Roman" pitchFamily="18" charset="0"/>
                <a:ea typeface="+mn-ea"/>
                <a:cs typeface="Times New Roman" pitchFamily="18" charset="0"/>
              </a:rPr>
              <a:t>Luke 18:1-8</a:t>
            </a:r>
          </a:p>
        </p:txBody>
      </p:sp>
      <p:sp>
        <p:nvSpPr>
          <p:cNvPr id="8" name="TextBox 7"/>
          <p:cNvSpPr txBox="1"/>
          <p:nvPr/>
        </p:nvSpPr>
        <p:spPr>
          <a:xfrm>
            <a:off x="3886200" y="1981200"/>
            <a:ext cx="5181600" cy="2246769"/>
          </a:xfrm>
          <a:prstGeom prst="rect">
            <a:avLst/>
          </a:prstGeom>
          <a:noFill/>
        </p:spPr>
        <p:txBody>
          <a:bodyPr wrap="square" rtlCol="0">
            <a:spAutoFit/>
          </a:bodyPr>
          <a:lstStyle/>
          <a:p>
            <a:pPr algn="ctr"/>
            <a:r>
              <a:rPr lang="en-US" sz="2800" b="1" dirty="0">
                <a:solidFill>
                  <a:schemeClr val="bg1"/>
                </a:solidFill>
              </a:rPr>
              <a:t>Parable of Persistent Widow</a:t>
            </a:r>
          </a:p>
          <a:p>
            <a:pPr algn="ctr"/>
            <a:endParaRPr lang="en-US" sz="2800" b="1" dirty="0">
              <a:solidFill>
                <a:schemeClr val="bg1"/>
              </a:solidFill>
            </a:endParaRPr>
          </a:p>
          <a:p>
            <a:pPr algn="ctr"/>
            <a:r>
              <a:rPr lang="en-US" sz="2800" b="1" dirty="0">
                <a:solidFill>
                  <a:schemeClr val="bg1"/>
                </a:solidFill>
              </a:rPr>
              <a:t>Parable of the Importunate Widow</a:t>
            </a:r>
          </a:p>
          <a:p>
            <a:pPr algn="ctr"/>
            <a:endParaRPr lang="en-US" sz="2800" b="1" dirty="0">
              <a:solidFill>
                <a:schemeClr val="bg1"/>
              </a:solidFill>
            </a:endParaRPr>
          </a:p>
          <a:p>
            <a:pPr algn="ctr"/>
            <a:r>
              <a:rPr lang="en-US" sz="2800" b="1" dirty="0">
                <a:solidFill>
                  <a:schemeClr val="bg1"/>
                </a:solidFill>
              </a:rPr>
              <a:t>Parable of the Unjust Judge</a:t>
            </a:r>
          </a:p>
        </p:txBody>
      </p:sp>
      <p:grpSp>
        <p:nvGrpSpPr>
          <p:cNvPr id="12" name="Group 11"/>
          <p:cNvGrpSpPr/>
          <p:nvPr/>
        </p:nvGrpSpPr>
        <p:grpSpPr>
          <a:xfrm>
            <a:off x="4358640" y="4495800"/>
            <a:ext cx="4099560" cy="1219200"/>
            <a:chOff x="4358640" y="4495800"/>
            <a:chExt cx="4099560" cy="1219200"/>
          </a:xfrm>
        </p:grpSpPr>
        <p:sp>
          <p:nvSpPr>
            <p:cNvPr id="10" name="Oval 9"/>
            <p:cNvSpPr/>
            <p:nvPr/>
          </p:nvSpPr>
          <p:spPr>
            <a:xfrm>
              <a:off x="4358640" y="4495800"/>
              <a:ext cx="4099560" cy="1219200"/>
            </a:xfrm>
            <a:prstGeom prst="ellipse">
              <a:avLst/>
            </a:prstGeom>
            <a:solidFill>
              <a:schemeClr val="tx1">
                <a:lumMod val="95000"/>
                <a:lumOff val="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i="1" dirty="0">
                <a:solidFill>
                  <a:schemeClr val="bg2">
                    <a:lumMod val="90000"/>
                  </a:schemeClr>
                </a:solidFill>
                <a:effectLst>
                  <a:outerShdw blurRad="38100" dist="38100" dir="2700000" algn="tl">
                    <a:srgbClr val="000000">
                      <a:alpha val="43137"/>
                    </a:srgbClr>
                  </a:outerShdw>
                </a:effectLst>
              </a:endParaRPr>
            </a:p>
          </p:txBody>
        </p:sp>
        <p:sp>
          <p:nvSpPr>
            <p:cNvPr id="11" name="Rectangle 10"/>
            <p:cNvSpPr/>
            <p:nvPr/>
          </p:nvSpPr>
          <p:spPr>
            <a:xfrm>
              <a:off x="5564400" y="4716959"/>
              <a:ext cx="1750800"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0"/>
              <a:r>
                <a:rPr lang="en-US" sz="4400" b="1" i="1" kern="1200" dirty="0">
                  <a:ln/>
                  <a:solidFill>
                    <a:srgbClr val="9BBB59"/>
                  </a:solidFill>
                  <a:latin typeface="Times New Roman" pitchFamily="18" charset="0"/>
                  <a:ea typeface="+mn-ea"/>
                  <a:cs typeface="Times New Roman" pitchFamily="18" charset="0"/>
                </a:rPr>
                <a:t>Prayer</a:t>
              </a:r>
            </a:p>
          </p:txBody>
        </p:sp>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Scale>
                                      <p:cBhvr>
                                        <p:cTn id="7" dur="1000" decel="50000" fill="hold">
                                          <p:stCondLst>
                                            <p:cond delay="0"/>
                                          </p:stCondLst>
                                        </p:cTn>
                                        <p:tgtEl>
                                          <p:spTgt spid="8">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xEl>
                                              <p:pRg st="2" end="2"/>
                                            </p:txEl>
                                          </p:spTgt>
                                        </p:tgtEl>
                                        <p:attrNameLst>
                                          <p:attrName>ppt_x</p:attrName>
                                          <p:attrName>ppt_y</p:attrName>
                                        </p:attrNameLst>
                                      </p:cBhvr>
                                    </p:animMotion>
                                    <p:animEffect transition="in" filter="fade">
                                      <p:cBhvr>
                                        <p:cTn id="9" dur="1000"/>
                                        <p:tgtEl>
                                          <p:spTgt spid="8">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Scale>
                                      <p:cBhvr>
                                        <p:cTn id="14" dur="1000" decel="50000" fill="hold">
                                          <p:stCondLst>
                                            <p:cond delay="0"/>
                                          </p:stCondLst>
                                        </p:cTn>
                                        <p:tgtEl>
                                          <p:spTgt spid="8">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xEl>
                                              <p:pRg st="4" end="4"/>
                                            </p:txEl>
                                          </p:spTgt>
                                        </p:tgtEl>
                                        <p:attrNameLst>
                                          <p:attrName>ppt_x</p:attrName>
                                          <p:attrName>ppt_y</p:attrName>
                                        </p:attrNameLst>
                                      </p:cBhvr>
                                    </p:animMotion>
                                    <p:animEffect transition="in" filter="fade">
                                      <p:cBhvr>
                                        <p:cTn id="16" dur="1000"/>
                                        <p:tgtEl>
                                          <p:spTgt spid="8">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000" fill="hold"/>
                                        <p:tgtEl>
                                          <p:spTgt spid="12"/>
                                        </p:tgtEl>
                                        <p:attrNameLst>
                                          <p:attrName>ppt_w</p:attrName>
                                        </p:attrNameLst>
                                      </p:cBhvr>
                                      <p:tavLst>
                                        <p:tav tm="0">
                                          <p:val>
                                            <p:fltVal val="0"/>
                                          </p:val>
                                        </p:tav>
                                        <p:tav tm="100000">
                                          <p:val>
                                            <p:strVal val="#ppt_w"/>
                                          </p:val>
                                        </p:tav>
                                      </p:tavLst>
                                    </p:anim>
                                    <p:anim calcmode="lin" valueType="num">
                                      <p:cBhvr>
                                        <p:cTn id="22"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769441"/>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a:pPr>
            <a:r>
              <a:rPr lang="en-US" sz="4400" dirty="0">
                <a:effectLst>
                  <a:outerShdw blurRad="38100" dist="38100" dir="2700000" algn="tl">
                    <a:srgbClr val="000000">
                      <a:alpha val="43137"/>
                    </a:srgbClr>
                  </a:outerShdw>
                </a:effectLst>
              </a:rPr>
              <a:t>The Context</a:t>
            </a:r>
          </a:p>
        </p:txBody>
      </p:sp>
      <p:sp>
        <p:nvSpPr>
          <p:cNvPr id="3" name="TextBox 2"/>
          <p:cNvSpPr txBox="1"/>
          <p:nvPr/>
        </p:nvSpPr>
        <p:spPr>
          <a:xfrm>
            <a:off x="533400" y="1143000"/>
            <a:ext cx="8610600" cy="3170099"/>
          </a:xfrm>
          <a:prstGeom prst="rect">
            <a:avLst/>
          </a:prstGeom>
          <a:noFill/>
        </p:spPr>
        <p:txBody>
          <a:bodyPr wrap="square" rtlCol="0">
            <a:spAutoFit/>
          </a:bodyPr>
          <a:lstStyle/>
          <a:p>
            <a:pPr marL="457200" indent="-457200">
              <a:buFont typeface="+mj-lt"/>
              <a:buAutoNum type="alphaUcPeriod"/>
            </a:pPr>
            <a:r>
              <a:rPr lang="en-US" sz="2800" u="sng" dirty="0"/>
              <a:t>The Second Coming &amp; Judgment on Jerusalem</a:t>
            </a:r>
            <a:r>
              <a:rPr lang="en-US" sz="2800" dirty="0"/>
              <a:t> (Luke 17:22-37)</a:t>
            </a:r>
            <a:endParaRPr lang="en-US" sz="2400" dirty="0"/>
          </a:p>
          <a:p>
            <a:pPr marL="914400" lvl="1" indent="-457200">
              <a:buFont typeface="+mj-lt"/>
              <a:buAutoNum type="arabicPeriod"/>
            </a:pPr>
            <a:r>
              <a:rPr lang="en-US" sz="2400" dirty="0"/>
              <a:t>Coming will be seen by all  (vv. 22-24)</a:t>
            </a:r>
          </a:p>
          <a:p>
            <a:pPr marL="914400" lvl="1" indent="-457200">
              <a:buFont typeface="+mj-lt"/>
              <a:buAutoNum type="arabicPeriod"/>
            </a:pPr>
            <a:r>
              <a:rPr lang="en-US" sz="2400" dirty="0"/>
              <a:t>When he will come (vv. 25-30)?</a:t>
            </a:r>
          </a:p>
          <a:p>
            <a:pPr marL="1371600" lvl="2" indent="-457200">
              <a:buFont typeface="+mj-lt"/>
              <a:buAutoNum type="alphaLcPeriod"/>
            </a:pPr>
            <a:r>
              <a:rPr lang="en-US" sz="2400" dirty="0"/>
              <a:t>After he suffers (v. 25)</a:t>
            </a:r>
          </a:p>
          <a:p>
            <a:pPr marL="1371600" lvl="2" indent="-457200">
              <a:buFont typeface="+mj-lt"/>
              <a:buAutoNum type="alphaLcPeriod"/>
            </a:pPr>
            <a:r>
              <a:rPr lang="en-US" sz="2400" dirty="0"/>
              <a:t>Unexpected / unannounced (vv. 26-30)</a:t>
            </a:r>
          </a:p>
          <a:p>
            <a:pPr marL="914400" lvl="1" indent="-457200">
              <a:buFont typeface="+mj-lt"/>
              <a:buAutoNum type="arabicPeriod"/>
            </a:pPr>
            <a:r>
              <a:rPr lang="en-US" sz="2400" dirty="0"/>
              <a:t>Flee (vv. 31-33)</a:t>
            </a:r>
          </a:p>
          <a:p>
            <a:pPr marL="914400" lvl="1" indent="-457200">
              <a:buFont typeface="+mj-lt"/>
              <a:buAutoNum type="arabicPeriod"/>
            </a:pPr>
            <a:r>
              <a:rPr lang="en-US" sz="2400" dirty="0"/>
              <a:t>Separation of righteous &amp; wicked (vv. 34-37)</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Righ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Right)">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Right)">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a:pPr>
            <a:r>
              <a:rPr lang="en-US" sz="4400" dirty="0">
                <a:effectLst>
                  <a:outerShdw blurRad="38100" dist="38100" dir="2700000" algn="tl">
                    <a:srgbClr val="000000">
                      <a:alpha val="43137"/>
                    </a:srgbClr>
                  </a:outerShdw>
                </a:effectLst>
              </a:rPr>
              <a:t>The Context</a:t>
            </a:r>
          </a:p>
        </p:txBody>
      </p:sp>
      <p:sp>
        <p:nvSpPr>
          <p:cNvPr id="3" name="TextBox 2"/>
          <p:cNvSpPr txBox="1"/>
          <p:nvPr/>
        </p:nvSpPr>
        <p:spPr>
          <a:xfrm>
            <a:off x="533400" y="1143000"/>
            <a:ext cx="8305800" cy="2862322"/>
          </a:xfrm>
          <a:prstGeom prst="rect">
            <a:avLst/>
          </a:prstGeom>
          <a:noFill/>
        </p:spPr>
        <p:txBody>
          <a:bodyPr wrap="square" rtlCol="0">
            <a:spAutoFit/>
          </a:bodyPr>
          <a:lstStyle/>
          <a:p>
            <a:pPr marL="457200" indent="-457200">
              <a:buFont typeface="+mj-lt"/>
              <a:buAutoNum type="alphaUcPeriod"/>
            </a:pPr>
            <a:r>
              <a:rPr lang="en-US" sz="2800" u="sng" dirty="0"/>
              <a:t>The Second Coming &amp; Judgment on Jerusalem</a:t>
            </a:r>
            <a:r>
              <a:rPr lang="en-US" sz="2800" dirty="0"/>
              <a:t> (Luke 17:22-37)</a:t>
            </a:r>
          </a:p>
          <a:p>
            <a:pPr marL="457200" indent="-457200">
              <a:buFont typeface="+mj-lt"/>
              <a:buAutoNum type="alphaUcPeriod"/>
            </a:pPr>
            <a:r>
              <a:rPr lang="en-US" sz="2800" u="sng" dirty="0"/>
              <a:t>How Does Second Coming Relate to Prayer?</a:t>
            </a:r>
            <a:endParaRPr lang="en-US" sz="2400" dirty="0"/>
          </a:p>
          <a:p>
            <a:pPr marL="914400" lvl="1" indent="-457200">
              <a:buFont typeface="+mj-lt"/>
              <a:buAutoNum type="arabicPeriod"/>
            </a:pPr>
            <a:r>
              <a:rPr lang="en-US" sz="2400" dirty="0"/>
              <a:t>If it is a while in coming – may seem that God has forgotten his promise (cf. 2 Pet. 3)</a:t>
            </a:r>
          </a:p>
          <a:p>
            <a:pPr marL="914400" lvl="1" indent="-457200">
              <a:buFont typeface="+mj-lt"/>
              <a:buAutoNum type="arabicPeriod"/>
            </a:pPr>
            <a:r>
              <a:rPr lang="en-US" sz="2400" dirty="0"/>
              <a:t>Danger of losing heart – not praying (18:1)</a:t>
            </a:r>
          </a:p>
          <a:p>
            <a:pPr marL="914400" lvl="1" indent="-457200">
              <a:buFont typeface="+mj-lt"/>
              <a:buAutoNum type="arabicPeriod"/>
            </a:pPr>
            <a:r>
              <a:rPr lang="en-US" sz="2400" dirty="0"/>
              <a:t>What do while waiting for the second coming?</a:t>
            </a:r>
          </a:p>
        </p:txBody>
      </p:sp>
      <p:sp>
        <p:nvSpPr>
          <p:cNvPr id="4" name="TextBox 3"/>
          <p:cNvSpPr txBox="1"/>
          <p:nvPr/>
        </p:nvSpPr>
        <p:spPr>
          <a:xfrm>
            <a:off x="457200" y="4191000"/>
            <a:ext cx="8077200" cy="1938992"/>
          </a:xfrm>
          <a:prstGeom prst="rect">
            <a:avLst/>
          </a:prstGeom>
          <a:solidFill>
            <a:srgbClr val="FFFFFF"/>
          </a:solidFill>
          <a:ln>
            <a:solidFill>
              <a:schemeClr val="bg1">
                <a:lumMod val="65000"/>
              </a:schemeClr>
            </a:solidFill>
          </a:ln>
          <a:effectLst>
            <a:innerShdw blurRad="63500" dist="50800" dir="13500000">
              <a:prstClr val="black">
                <a:alpha val="50000"/>
              </a:prstClr>
            </a:innerShdw>
          </a:effectLst>
        </p:spPr>
        <p:txBody>
          <a:bodyPr wrap="square" rtlCol="0">
            <a:spAutoFit/>
          </a:bodyPr>
          <a:lstStyle/>
          <a:p>
            <a:r>
              <a:rPr lang="en-US" sz="2400" dirty="0"/>
              <a:t>“Much of the preceding discourse is </a:t>
            </a:r>
            <a:r>
              <a:rPr lang="en-US" sz="2400" dirty="0" err="1"/>
              <a:t>paralled</a:t>
            </a:r>
            <a:r>
              <a:rPr lang="en-US" sz="2400" dirty="0"/>
              <a:t> in Matt 24, but this parable is unique to Luke. It shows that he was making an immediate application of Jesus' prophecy. Readiness for his return will be conditioned by prayer.”</a:t>
            </a:r>
          </a:p>
          <a:p>
            <a:pPr algn="r"/>
            <a:r>
              <a:rPr lang="en-US" sz="2400" dirty="0"/>
              <a:t>(</a:t>
            </a:r>
            <a:r>
              <a:rPr lang="en-US" sz="2400" i="1" dirty="0"/>
              <a:t>The Wycliffe Bible Commentary</a:t>
            </a:r>
            <a:r>
              <a:rPr lang="en-US" sz="2400" dirty="0"/>
              <a: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Righ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Righ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a:pPr>
            <a:r>
              <a:rPr lang="en-US" sz="4400" dirty="0">
                <a:effectLst>
                  <a:outerShdw blurRad="38100" dist="38100" dir="2700000" algn="tl">
                    <a:srgbClr val="000000">
                      <a:alpha val="43137"/>
                    </a:srgbClr>
                  </a:outerShdw>
                </a:effectLst>
              </a:rPr>
              <a:t>The Context</a:t>
            </a:r>
          </a:p>
        </p:txBody>
      </p:sp>
      <p:sp>
        <p:nvSpPr>
          <p:cNvPr id="3" name="TextBox 2"/>
          <p:cNvSpPr txBox="1"/>
          <p:nvPr/>
        </p:nvSpPr>
        <p:spPr>
          <a:xfrm>
            <a:off x="533400" y="1143000"/>
            <a:ext cx="8305800" cy="3231654"/>
          </a:xfrm>
          <a:prstGeom prst="rect">
            <a:avLst/>
          </a:prstGeom>
          <a:noFill/>
        </p:spPr>
        <p:txBody>
          <a:bodyPr wrap="square" rtlCol="0">
            <a:spAutoFit/>
          </a:bodyPr>
          <a:lstStyle/>
          <a:p>
            <a:pPr marL="457200" indent="-457200">
              <a:buFont typeface="+mj-lt"/>
              <a:buAutoNum type="alphaUcPeriod"/>
            </a:pPr>
            <a:r>
              <a:rPr lang="en-US" sz="2800" u="sng" dirty="0"/>
              <a:t>The Second Coming &amp; Judgment on Jerusalem</a:t>
            </a:r>
            <a:r>
              <a:rPr lang="en-US" sz="2800" dirty="0"/>
              <a:t> (Luke 17:22-37)</a:t>
            </a:r>
          </a:p>
          <a:p>
            <a:pPr marL="457200" indent="-457200">
              <a:buFont typeface="+mj-lt"/>
              <a:buAutoNum type="alphaUcPeriod"/>
            </a:pPr>
            <a:r>
              <a:rPr lang="en-US" sz="2800" u="sng" dirty="0"/>
              <a:t>How Does Second Coming Relate to Prayer?</a:t>
            </a:r>
            <a:endParaRPr lang="en-US" sz="2400" dirty="0"/>
          </a:p>
          <a:p>
            <a:pPr marL="914400" lvl="1" indent="-457200">
              <a:buFont typeface="+mj-lt"/>
              <a:buAutoNum type="arabicPeriod"/>
            </a:pPr>
            <a:r>
              <a:rPr lang="en-US" sz="2400" dirty="0"/>
              <a:t>If it is a while in coming – may seem that God has forgotten his promise (cf. 2 Pet. 3)</a:t>
            </a:r>
          </a:p>
          <a:p>
            <a:pPr marL="914400" lvl="1" indent="-457200">
              <a:buFont typeface="+mj-lt"/>
              <a:buAutoNum type="arabicPeriod"/>
            </a:pPr>
            <a:r>
              <a:rPr lang="en-US" sz="2400" dirty="0"/>
              <a:t>Danger of losing heart – not praying (18:1)</a:t>
            </a:r>
          </a:p>
          <a:p>
            <a:pPr marL="914400" lvl="1" indent="-457200">
              <a:buFont typeface="+mj-lt"/>
              <a:buAutoNum type="arabicPeriod"/>
            </a:pPr>
            <a:r>
              <a:rPr lang="en-US" sz="2400" dirty="0"/>
              <a:t>What do while waiting for the second coming?</a:t>
            </a:r>
          </a:p>
          <a:p>
            <a:pPr marL="914400" lvl="1" indent="-457200">
              <a:buFont typeface="+mj-lt"/>
              <a:buAutoNum type="arabicPeriod"/>
            </a:pPr>
            <a:r>
              <a:rPr lang="en-US" sz="2400" dirty="0"/>
              <a:t>Prayer shows we are maintaining our faith (18:8)</a:t>
            </a:r>
          </a:p>
        </p:txBody>
      </p:sp>
    </p:spTree>
  </p:cSld>
  <p:clrMapOvr>
    <a:masterClrMapping/>
  </p:clrMapOvr>
  <p:transition spd="slow">
    <p:diamon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1446550"/>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Point (v. 1)</a:t>
            </a:r>
          </a:p>
        </p:txBody>
      </p:sp>
    </p:spTree>
  </p:cSld>
  <p:clrMapOvr>
    <a:masterClrMapping/>
  </p:clrMapOvr>
  <p:transition spd="slow">
    <p:diamon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400" dirty="0"/>
              <a:t>The Point (v. 1)</a:t>
            </a:r>
          </a:p>
        </p:txBody>
      </p:sp>
      <p:sp>
        <p:nvSpPr>
          <p:cNvPr id="3" name="TextBox 2"/>
          <p:cNvSpPr txBox="1"/>
          <p:nvPr/>
        </p:nvSpPr>
        <p:spPr>
          <a:xfrm>
            <a:off x="914400" y="3276600"/>
            <a:ext cx="7391400" cy="138499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800" dirty="0"/>
              <a:t>“This parable has its key hanging at the door; the drift and design of it are prefixed.”</a:t>
            </a:r>
          </a:p>
          <a:p>
            <a:pPr algn="r"/>
            <a:r>
              <a:rPr lang="en-US" sz="2800" dirty="0"/>
              <a:t>(Matthew Henry)</a:t>
            </a:r>
          </a:p>
        </p:txBody>
      </p:sp>
      <p:sp>
        <p:nvSpPr>
          <p:cNvPr id="4" name="TextBox 3"/>
          <p:cNvSpPr txBox="1"/>
          <p:nvPr/>
        </p:nvSpPr>
        <p:spPr>
          <a:xfrm>
            <a:off x="838200" y="1524000"/>
            <a:ext cx="7391400" cy="954107"/>
          </a:xfrm>
          <a:prstGeom prst="rect">
            <a:avLst/>
          </a:prstGeom>
          <a:solidFill>
            <a:srgbClr val="FFFFFF"/>
          </a:solidFill>
          <a:ln>
            <a:solidFill>
              <a:schemeClr val="tx1"/>
            </a:solidFill>
          </a:ln>
        </p:spPr>
        <p:txBody>
          <a:bodyPr wrap="square" rtlCol="0">
            <a:spAutoFit/>
          </a:bodyPr>
          <a:lstStyle/>
          <a:p>
            <a:pPr algn="ctr"/>
            <a:r>
              <a:rPr lang="en-US" sz="2800" dirty="0">
                <a:latin typeface="Times New Roman" pitchFamily="18" charset="0"/>
                <a:cs typeface="Times New Roman" pitchFamily="18" charset="0"/>
              </a:rPr>
              <a:t>“Then He spoke a parable to them, that men always ought to pray and not lose heart”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400" dirty="0"/>
              <a:t>The Point (v. 1)</a:t>
            </a:r>
          </a:p>
        </p:txBody>
      </p:sp>
      <p:sp>
        <p:nvSpPr>
          <p:cNvPr id="5" name="Rounded Rectangle 4"/>
          <p:cNvSpPr/>
          <p:nvPr/>
        </p:nvSpPr>
        <p:spPr>
          <a:xfrm>
            <a:off x="990600" y="1219200"/>
            <a:ext cx="2819400" cy="4572000"/>
          </a:xfrm>
          <a:prstGeom prst="roundRect">
            <a:avLst>
              <a:gd name="adj" fmla="val 11262"/>
            </a:avLst>
          </a:prstGeom>
          <a:solidFill>
            <a:schemeClr val="bg2">
              <a:lumMod val="75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rPr>
              <a:t>Always Pray</a:t>
            </a:r>
          </a:p>
          <a:p>
            <a:pPr algn="ctr"/>
            <a:endParaRPr lang="en-US" sz="2400" dirty="0">
              <a:solidFill>
                <a:schemeClr val="tx1"/>
              </a:solidFill>
            </a:endParaRPr>
          </a:p>
          <a:p>
            <a:pPr algn="ctr">
              <a:buFont typeface="Arial" pitchFamily="34" charset="0"/>
              <a:buChar char="•"/>
            </a:pPr>
            <a:r>
              <a:rPr lang="en-US" sz="2400" dirty="0">
                <a:solidFill>
                  <a:schemeClr val="tx1"/>
                </a:solidFill>
              </a:rPr>
              <a:t> Not lose heart</a:t>
            </a:r>
          </a:p>
          <a:p>
            <a:pPr algn="ctr">
              <a:buFont typeface="Arial" pitchFamily="34" charset="0"/>
              <a:buChar char="•"/>
            </a:pPr>
            <a:r>
              <a:rPr lang="en-US" sz="2400" dirty="0">
                <a:solidFill>
                  <a:schemeClr val="tx1"/>
                </a:solidFill>
              </a:rPr>
              <a:t> Continual praying</a:t>
            </a:r>
          </a:p>
          <a:p>
            <a:pPr algn="ctr">
              <a:buFont typeface="Arial" pitchFamily="34" charset="0"/>
              <a:buChar char="•"/>
            </a:pPr>
            <a:r>
              <a:rPr lang="en-US" sz="2400" dirty="0">
                <a:solidFill>
                  <a:schemeClr val="tx1"/>
                </a:solidFill>
              </a:rPr>
              <a:t> At all times (v. 7)</a:t>
            </a:r>
          </a:p>
          <a:p>
            <a:pPr algn="ctr">
              <a:buFont typeface="Arial" pitchFamily="34" charset="0"/>
              <a:buChar char="•"/>
            </a:pPr>
            <a:r>
              <a:rPr lang="en-US" sz="2400" dirty="0">
                <a:solidFill>
                  <a:schemeClr val="tx1"/>
                </a:solidFill>
              </a:rPr>
              <a:t> Not negligent</a:t>
            </a:r>
          </a:p>
          <a:p>
            <a:pPr algn="ctr"/>
            <a:endParaRPr lang="en-US" sz="2400" dirty="0">
              <a:solidFill>
                <a:schemeClr val="tx1"/>
              </a:solidFill>
            </a:endParaRPr>
          </a:p>
        </p:txBody>
      </p:sp>
      <p:sp>
        <p:nvSpPr>
          <p:cNvPr id="6" name="Rounded Rectangle 5"/>
          <p:cNvSpPr/>
          <p:nvPr/>
        </p:nvSpPr>
        <p:spPr>
          <a:xfrm>
            <a:off x="5257800" y="1219200"/>
            <a:ext cx="2819400" cy="4572000"/>
          </a:xfrm>
          <a:prstGeom prst="roundRect">
            <a:avLst>
              <a:gd name="adj" fmla="val 11262"/>
            </a:avLst>
          </a:prstGeom>
          <a:solidFill>
            <a:schemeClr val="bg2">
              <a:lumMod val="75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rPr>
              <a:t>Lose Heart</a:t>
            </a:r>
          </a:p>
          <a:p>
            <a:pPr algn="ctr"/>
            <a:endParaRPr lang="en-US" sz="2400" dirty="0">
              <a:solidFill>
                <a:schemeClr val="tx1"/>
              </a:solidFill>
            </a:endParaRPr>
          </a:p>
          <a:p>
            <a:pPr algn="ctr">
              <a:buFont typeface="Arial" pitchFamily="34" charset="0"/>
              <a:buChar char="•"/>
            </a:pPr>
            <a:r>
              <a:rPr lang="en-US" sz="2400" dirty="0">
                <a:solidFill>
                  <a:schemeClr val="tx1"/>
                </a:solidFill>
              </a:rPr>
              <a:t> Not praying</a:t>
            </a:r>
          </a:p>
          <a:p>
            <a:pPr algn="ctr">
              <a:buFont typeface="Arial" pitchFamily="34" charset="0"/>
              <a:buChar char="•"/>
            </a:pPr>
            <a:r>
              <a:rPr lang="en-US" sz="2400" dirty="0">
                <a:solidFill>
                  <a:schemeClr val="tx1"/>
                </a:solidFill>
              </a:rPr>
              <a:t> Grow weary</a:t>
            </a:r>
          </a:p>
          <a:p>
            <a:pPr algn="ctr">
              <a:buFont typeface="Arial" pitchFamily="34" charset="0"/>
              <a:buChar char="•"/>
            </a:pPr>
            <a:r>
              <a:rPr lang="en-US" sz="2400" dirty="0">
                <a:solidFill>
                  <a:schemeClr val="tx1"/>
                </a:solidFill>
              </a:rPr>
              <a:t> “Give up” (NIV)</a:t>
            </a:r>
          </a:p>
          <a:p>
            <a:pPr algn="ctr">
              <a:buFont typeface="Arial" pitchFamily="34" charset="0"/>
              <a:buChar char="•"/>
            </a:pPr>
            <a:r>
              <a:rPr lang="en-US" sz="2400" dirty="0">
                <a:solidFill>
                  <a:schemeClr val="tx1"/>
                </a:solidFill>
              </a:rPr>
              <a:t> Discouraged</a:t>
            </a:r>
          </a:p>
          <a:p>
            <a:pPr algn="ctr"/>
            <a:endParaRPr lang="en-US" sz="2400" dirty="0">
              <a:solidFill>
                <a:schemeClr val="tx1"/>
              </a:solidFill>
            </a:endParaRPr>
          </a:p>
        </p:txBody>
      </p:sp>
      <p:sp>
        <p:nvSpPr>
          <p:cNvPr id="8" name="Curved Left Arrow 7"/>
          <p:cNvSpPr/>
          <p:nvPr/>
        </p:nvSpPr>
        <p:spPr>
          <a:xfrm>
            <a:off x="4191000" y="1828800"/>
            <a:ext cx="762000" cy="1295400"/>
          </a:xfrm>
          <a:prstGeom prst="curvedLeftArrow">
            <a:avLst>
              <a:gd name="adj1" fmla="val 29064"/>
              <a:gd name="adj2" fmla="val 50000"/>
              <a:gd name="adj3" fmla="val 25000"/>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3886200" y="2209800"/>
            <a:ext cx="941283" cy="461665"/>
          </a:xfrm>
          <a:prstGeom prst="rect">
            <a:avLst/>
          </a:prstGeom>
          <a:noFill/>
        </p:spPr>
        <p:txBody>
          <a:bodyPr wrap="none" rtlCol="0">
            <a:spAutoFit/>
          </a:bodyPr>
          <a:lstStyle/>
          <a:p>
            <a:r>
              <a:rPr lang="en-US" sz="2400" i="1" dirty="0"/>
              <a:t>Either</a:t>
            </a:r>
          </a:p>
        </p:txBody>
      </p:sp>
      <p:sp>
        <p:nvSpPr>
          <p:cNvPr id="10" name="Curved Left Arrow 9"/>
          <p:cNvSpPr/>
          <p:nvPr/>
        </p:nvSpPr>
        <p:spPr>
          <a:xfrm flipH="1">
            <a:off x="4114800" y="3352800"/>
            <a:ext cx="762000" cy="1295400"/>
          </a:xfrm>
          <a:prstGeom prst="curvedLeftArrow">
            <a:avLst>
              <a:gd name="adj1" fmla="val 29064"/>
              <a:gd name="adj2" fmla="val 50000"/>
              <a:gd name="adj3" fmla="val 25000"/>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182264" y="3657600"/>
            <a:ext cx="542136" cy="461665"/>
          </a:xfrm>
          <a:prstGeom prst="rect">
            <a:avLst/>
          </a:prstGeom>
          <a:noFill/>
        </p:spPr>
        <p:txBody>
          <a:bodyPr wrap="none" rtlCol="0">
            <a:spAutoFit/>
          </a:bodyPr>
          <a:lstStyle/>
          <a:p>
            <a:r>
              <a:rPr lang="en-US" sz="2400" i="1" dirty="0"/>
              <a:t>Or</a:t>
            </a:r>
          </a:p>
        </p:txBody>
      </p:sp>
    </p:spTree>
  </p:cSld>
  <p:clrMapOvr>
    <a:masterClrMapping/>
  </p:clrMapOvr>
  <p:transition spd="slow">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400" dirty="0"/>
              <a:t>The Point (v. 1)</a:t>
            </a:r>
          </a:p>
        </p:txBody>
      </p:sp>
      <p:sp>
        <p:nvSpPr>
          <p:cNvPr id="3" name="TextBox 2"/>
          <p:cNvSpPr txBox="1"/>
          <p:nvPr/>
        </p:nvSpPr>
        <p:spPr>
          <a:xfrm>
            <a:off x="609600" y="2133600"/>
            <a:ext cx="7924800" cy="4094069"/>
          </a:xfrm>
          <a:prstGeom prst="rect">
            <a:avLst/>
          </a:prstGeom>
          <a:noFill/>
        </p:spPr>
        <p:txBody>
          <a:bodyPr wrap="square" rtlCol="0">
            <a:spAutoFit/>
          </a:bodyPr>
          <a:lstStyle/>
          <a:p>
            <a:pPr algn="just">
              <a:lnSpc>
                <a:spcPts val="2600"/>
              </a:lnSpc>
            </a:pPr>
            <a:r>
              <a:rPr lang="en-US" sz="2400" dirty="0"/>
              <a:t>“But this describes the case of one who has been long making request for that which has not yet been granted, and it encourages him to continue in the presentation of his petition, in spite of its apparent uselessness….</a:t>
            </a:r>
          </a:p>
          <a:p>
            <a:pPr algn="just">
              <a:lnSpc>
                <a:spcPts val="2600"/>
              </a:lnSpc>
            </a:pPr>
            <a:endParaRPr lang="en-US" sz="2400" dirty="0"/>
          </a:p>
          <a:p>
            <a:pPr algn="just">
              <a:lnSpc>
                <a:spcPts val="2600"/>
              </a:lnSpc>
            </a:pPr>
            <a:r>
              <a:rPr lang="en-US" sz="2400" dirty="0"/>
              <a:t>“As </a:t>
            </a:r>
            <a:r>
              <a:rPr lang="en-US" sz="2400" dirty="0" err="1"/>
              <a:t>Edersheim</a:t>
            </a:r>
            <a:r>
              <a:rPr lang="en-US" sz="2400" dirty="0"/>
              <a:t> has said, ‘The word ‘always’ must not be understood as if it meant continuously, but in the sense of under all circumstances, however apparently adverse, where it seems as if an answer could not come, and we are therefore in danger of ‘fainting’ or becoming weary.”</a:t>
            </a:r>
          </a:p>
          <a:p>
            <a:pPr algn="just">
              <a:lnSpc>
                <a:spcPts val="2600"/>
              </a:lnSpc>
            </a:pPr>
            <a:endParaRPr lang="en-US" sz="2400" dirty="0"/>
          </a:p>
          <a:p>
            <a:pPr algn="r">
              <a:lnSpc>
                <a:spcPts val="2600"/>
              </a:lnSpc>
            </a:pPr>
            <a:r>
              <a:rPr lang="en-US" sz="2400" dirty="0"/>
              <a:t>William Taylor, </a:t>
            </a:r>
            <a:r>
              <a:rPr lang="en-US" sz="2400" i="1" dirty="0"/>
              <a:t>Parables of our Lord</a:t>
            </a:r>
            <a:r>
              <a:rPr lang="en-US" sz="2400" dirty="0"/>
              <a:t>, 416</a:t>
            </a:r>
          </a:p>
        </p:txBody>
      </p:sp>
      <p:sp>
        <p:nvSpPr>
          <p:cNvPr id="4" name="TextBox 3"/>
          <p:cNvSpPr txBox="1"/>
          <p:nvPr/>
        </p:nvSpPr>
        <p:spPr>
          <a:xfrm>
            <a:off x="0" y="1143000"/>
            <a:ext cx="9144000" cy="646331"/>
          </a:xfrm>
          <a:prstGeom prst="rect">
            <a:avLst/>
          </a:prstGeom>
          <a:solidFill>
            <a:schemeClr val="bg2">
              <a:lumMod val="25000"/>
            </a:schemeClr>
          </a:solidFill>
        </p:spPr>
        <p:txBody>
          <a:bodyPr wrap="square" rtlCol="0">
            <a:spAutoFit/>
          </a:bodyPr>
          <a:lstStyle/>
          <a:p>
            <a:pPr algn="ctr"/>
            <a:r>
              <a:rPr lang="en-US" sz="3600" u="sng" dirty="0">
                <a:solidFill>
                  <a:srgbClr val="FFFF00"/>
                </a:solidFill>
                <a:effectLst>
                  <a:outerShdw blurRad="38100" dist="38100" dir="2700000" algn="tl">
                    <a:srgbClr val="000000">
                      <a:alpha val="43137"/>
                    </a:srgbClr>
                  </a:outerShdw>
                </a:effectLst>
              </a:rPr>
              <a:t>Not Discouraged – Waiting  For An Answer</a:t>
            </a:r>
          </a:p>
        </p:txBody>
      </p:sp>
    </p:spTree>
  </p:cSld>
  <p:clrMapOvr>
    <a:masterClrMapping/>
  </p:clrMapOvr>
  <p:transition spd="slow">
    <p:diamon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400" dirty="0"/>
              <a:t>The Point (v. 1)</a:t>
            </a:r>
          </a:p>
        </p:txBody>
      </p:sp>
      <p:sp>
        <p:nvSpPr>
          <p:cNvPr id="4" name="TextBox 3"/>
          <p:cNvSpPr txBox="1"/>
          <p:nvPr/>
        </p:nvSpPr>
        <p:spPr>
          <a:xfrm>
            <a:off x="0" y="1143000"/>
            <a:ext cx="9144000" cy="646331"/>
          </a:xfrm>
          <a:prstGeom prst="rect">
            <a:avLst/>
          </a:prstGeom>
          <a:solidFill>
            <a:schemeClr val="bg2">
              <a:lumMod val="25000"/>
            </a:schemeClr>
          </a:solidFill>
        </p:spPr>
        <p:txBody>
          <a:bodyPr wrap="square" rtlCol="0">
            <a:spAutoFit/>
          </a:bodyPr>
          <a:lstStyle/>
          <a:p>
            <a:pPr algn="ctr"/>
            <a:r>
              <a:rPr lang="en-US" sz="3600" u="sng" dirty="0">
                <a:solidFill>
                  <a:srgbClr val="FFFF00"/>
                </a:solidFill>
                <a:effectLst>
                  <a:outerShdw blurRad="38100" dist="38100" dir="2700000" algn="tl">
                    <a:srgbClr val="000000">
                      <a:alpha val="43137"/>
                    </a:srgbClr>
                  </a:outerShdw>
                </a:effectLst>
              </a:rPr>
              <a:t>Not Discouraged – Waiting  For An Answer</a:t>
            </a:r>
          </a:p>
        </p:txBody>
      </p:sp>
      <p:sp>
        <p:nvSpPr>
          <p:cNvPr id="5" name="TextBox 4"/>
          <p:cNvSpPr txBox="1"/>
          <p:nvPr/>
        </p:nvSpPr>
        <p:spPr>
          <a:xfrm>
            <a:off x="0" y="2057400"/>
            <a:ext cx="9144000" cy="646331"/>
          </a:xfrm>
          <a:prstGeom prst="rect">
            <a:avLst/>
          </a:prstGeom>
          <a:solidFill>
            <a:schemeClr val="bg2">
              <a:lumMod val="25000"/>
            </a:schemeClr>
          </a:solidFill>
        </p:spPr>
        <p:txBody>
          <a:bodyPr wrap="square" rtlCol="0">
            <a:spAutoFit/>
          </a:bodyPr>
          <a:lstStyle/>
          <a:p>
            <a:pPr algn="ctr"/>
            <a:r>
              <a:rPr lang="en-US" sz="3600" u="sng" dirty="0">
                <a:solidFill>
                  <a:srgbClr val="FFFF00"/>
                </a:solidFill>
                <a:effectLst>
                  <a:outerShdw blurRad="38100" dist="38100" dir="2700000" algn="tl">
                    <a:srgbClr val="000000">
                      <a:alpha val="43137"/>
                    </a:srgbClr>
                  </a:outerShdw>
                </a:effectLst>
              </a:rPr>
              <a:t>The Need For Prayer</a:t>
            </a:r>
          </a:p>
        </p:txBody>
      </p:sp>
      <p:sp>
        <p:nvSpPr>
          <p:cNvPr id="6" name="TextBox 5"/>
          <p:cNvSpPr txBox="1"/>
          <p:nvPr/>
        </p:nvSpPr>
        <p:spPr>
          <a:xfrm>
            <a:off x="1371600" y="3276600"/>
            <a:ext cx="6705600" cy="1077218"/>
          </a:xfrm>
          <a:prstGeom prst="rect">
            <a:avLst/>
          </a:prstGeom>
          <a:noFill/>
        </p:spPr>
        <p:txBody>
          <a:bodyPr wrap="square" rtlCol="0">
            <a:spAutoFit/>
          </a:bodyPr>
          <a:lstStyle/>
          <a:p>
            <a:pPr algn="ctr"/>
            <a:r>
              <a:rPr lang="en-US" sz="3200" dirty="0"/>
              <a:t>We, like the widow, have needs that we cannot supply for ourselves</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2123658"/>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Point (v. 1)</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Parable (vv. 2-6)</a:t>
            </a: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400" dirty="0"/>
              <a:t>The Parable (vv. 2-6)</a:t>
            </a:r>
          </a:p>
        </p:txBody>
      </p:sp>
      <p:sp>
        <p:nvSpPr>
          <p:cNvPr id="3" name="TextBox 2"/>
          <p:cNvSpPr txBox="1"/>
          <p:nvPr/>
        </p:nvSpPr>
        <p:spPr>
          <a:xfrm>
            <a:off x="533400" y="914400"/>
            <a:ext cx="8610600" cy="5693866"/>
          </a:xfrm>
          <a:prstGeom prst="rect">
            <a:avLst/>
          </a:prstGeom>
          <a:noFill/>
        </p:spPr>
        <p:txBody>
          <a:bodyPr wrap="square" rtlCol="0">
            <a:spAutoFit/>
          </a:bodyPr>
          <a:lstStyle/>
          <a:p>
            <a:pPr marL="457200" indent="-457200">
              <a:buFont typeface="+mj-lt"/>
              <a:buAutoNum type="alphaUcPeriod"/>
            </a:pPr>
            <a:r>
              <a:rPr lang="en-US" sz="2800" u="sng" dirty="0"/>
              <a:t>Characters</a:t>
            </a:r>
            <a:endParaRPr lang="en-US" sz="2400" dirty="0"/>
          </a:p>
          <a:p>
            <a:pPr marL="914400" lvl="1" indent="-457200">
              <a:buFont typeface="+mj-lt"/>
              <a:buAutoNum type="arabicPeriod"/>
            </a:pPr>
            <a:r>
              <a:rPr lang="en-US" sz="2400" i="1" dirty="0"/>
              <a:t>Unjust Judge </a:t>
            </a:r>
            <a:r>
              <a:rPr lang="en-US" sz="2400" dirty="0"/>
              <a:t>(v. 2)</a:t>
            </a:r>
          </a:p>
          <a:p>
            <a:pPr marL="1371600" lvl="2" indent="-457200">
              <a:buFont typeface="+mj-lt"/>
              <a:buAutoNum type="alphaLcPeriod"/>
            </a:pPr>
            <a:r>
              <a:rPr lang="en-US" sz="2400" dirty="0"/>
              <a:t>No fear of God</a:t>
            </a:r>
          </a:p>
          <a:p>
            <a:pPr marL="1371600" lvl="2" indent="-457200">
              <a:buFont typeface="+mj-lt"/>
              <a:buAutoNum type="alphaLcPeriod"/>
            </a:pPr>
            <a:r>
              <a:rPr lang="en-US" sz="2400" dirty="0"/>
              <a:t>No respect for man (thus no mercy)</a:t>
            </a:r>
          </a:p>
          <a:p>
            <a:pPr marL="1371600" lvl="2" indent="-457200">
              <a:buFont typeface="+mj-lt"/>
              <a:buAutoNum type="alphaLcPeriod"/>
            </a:pPr>
            <a:r>
              <a:rPr lang="en-US" sz="2400" dirty="0"/>
              <a:t>No interest in justice</a:t>
            </a:r>
          </a:p>
          <a:p>
            <a:pPr marL="1371600" lvl="2" indent="-457200">
              <a:buFont typeface="+mj-lt"/>
              <a:buAutoNum type="alphaLcPeriod"/>
            </a:pPr>
            <a:r>
              <a:rPr lang="en-US" sz="2400" dirty="0"/>
              <a:t>Notorious for taking bribes</a:t>
            </a:r>
          </a:p>
          <a:p>
            <a:pPr marL="914400" lvl="1" indent="-457200">
              <a:buFont typeface="+mj-lt"/>
              <a:buAutoNum type="arabicPeriod"/>
            </a:pPr>
            <a:r>
              <a:rPr lang="en-US" sz="2400" i="1" dirty="0"/>
              <a:t>Widow</a:t>
            </a:r>
            <a:r>
              <a:rPr lang="en-US" sz="2400" dirty="0"/>
              <a:t> (v. 3)</a:t>
            </a:r>
          </a:p>
          <a:p>
            <a:pPr marL="1371600" lvl="2" indent="-457200">
              <a:buFont typeface="+mj-lt"/>
              <a:buAutoNum type="alphaLcPeriod"/>
            </a:pPr>
            <a:r>
              <a:rPr lang="en-US" sz="2400" dirty="0"/>
              <a:t>Defenseless &amp; helpless</a:t>
            </a:r>
          </a:p>
          <a:p>
            <a:pPr marL="1371600" lvl="2" indent="-457200">
              <a:buFont typeface="+mj-lt"/>
              <a:buAutoNum type="alphaLcPeriod"/>
            </a:pPr>
            <a:r>
              <a:rPr lang="en-US" sz="2400" dirty="0"/>
              <a:t>Has an adversary who is continually troubling her</a:t>
            </a:r>
          </a:p>
          <a:p>
            <a:pPr marL="1371600" lvl="2" indent="-457200">
              <a:buFont typeface="+mj-lt"/>
              <a:buAutoNum type="alphaLcPeriod"/>
            </a:pPr>
            <a:r>
              <a:rPr lang="en-US" sz="2400" dirty="0"/>
              <a:t>“Many writers have noticed the exceeding desolation of the state of widowhood in the East, and the consequent exposure to all manner of oppression.” (R. C. Trench)</a:t>
            </a:r>
          </a:p>
          <a:p>
            <a:pPr marL="1371600" lvl="2" indent="-457200">
              <a:buFont typeface="+mj-lt"/>
              <a:buAutoNum type="alphaLcPeriod"/>
            </a:pPr>
            <a:r>
              <a:rPr lang="en-US" sz="2400" dirty="0"/>
              <a:t>Had nothing to offer as a bribe</a:t>
            </a:r>
          </a:p>
          <a:p>
            <a:pPr marL="1371600" lvl="2" indent="-457200">
              <a:buFont typeface="+mj-lt"/>
              <a:buAutoNum type="alphaLcPeriod"/>
            </a:pPr>
            <a:r>
              <a:rPr lang="en-US" sz="2400" dirty="0"/>
              <a:t>Only has one tool – persistence!</a:t>
            </a:r>
          </a:p>
          <a:p>
            <a:pPr marL="914400" lvl="1" indent="-457200">
              <a:buFont typeface="+mj-lt"/>
              <a:buAutoNum type="arabicPeriod"/>
            </a:pPr>
            <a:r>
              <a:rPr lang="en-US" sz="2400" i="1" dirty="0"/>
              <a:t>Adversary</a:t>
            </a:r>
            <a:r>
              <a:rPr lang="en-US" sz="2400" dirty="0"/>
              <a:t> (v. 3)</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Righ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Right)">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Right)">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Right)">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Right)">
                                      <p:cBhvr>
                                        <p:cTn id="47" dur="1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Right)">
                                      <p:cBhvr>
                                        <p:cTn id="52" dur="1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strips(downRight)">
                                      <p:cBhvr>
                                        <p:cTn id="57" dur="1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strips(downRight)">
                                      <p:cBhvr>
                                        <p:cTn id="62" dur="10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strips(downRight)">
                                      <p:cBhvr>
                                        <p:cTn id="67"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400" dirty="0"/>
              <a:t>The Parable (vv. 2-6)</a:t>
            </a:r>
          </a:p>
        </p:txBody>
      </p:sp>
      <p:sp>
        <p:nvSpPr>
          <p:cNvPr id="3" name="TextBox 2"/>
          <p:cNvSpPr txBox="1"/>
          <p:nvPr/>
        </p:nvSpPr>
        <p:spPr>
          <a:xfrm>
            <a:off x="533400" y="914400"/>
            <a:ext cx="8610600" cy="5386090"/>
          </a:xfrm>
          <a:prstGeom prst="rect">
            <a:avLst/>
          </a:prstGeom>
          <a:noFill/>
        </p:spPr>
        <p:txBody>
          <a:bodyPr wrap="square" rtlCol="0">
            <a:spAutoFit/>
          </a:bodyPr>
          <a:lstStyle/>
          <a:p>
            <a:pPr marL="457200" indent="-457200">
              <a:buFont typeface="+mj-lt"/>
              <a:buAutoNum type="alphaUcPeriod"/>
            </a:pPr>
            <a:r>
              <a:rPr lang="en-US" sz="2800" u="sng" dirty="0"/>
              <a:t>Characters</a:t>
            </a:r>
          </a:p>
          <a:p>
            <a:pPr marL="457200" indent="-457200">
              <a:buFont typeface="+mj-lt"/>
              <a:buAutoNum type="alphaUcPeriod"/>
            </a:pPr>
            <a:r>
              <a:rPr lang="en-US" sz="2800" u="sng" dirty="0"/>
              <a:t>The Story</a:t>
            </a:r>
            <a:endParaRPr lang="en-US" sz="2400" dirty="0"/>
          </a:p>
          <a:p>
            <a:pPr marL="914400" lvl="1" indent="-457200">
              <a:buFont typeface="+mj-lt"/>
              <a:buAutoNum type="arabicPeriod"/>
            </a:pPr>
            <a:r>
              <a:rPr lang="en-US" sz="2400" i="1" dirty="0"/>
              <a:t>Widow’s petition: </a:t>
            </a:r>
            <a:endParaRPr lang="en-US" sz="2400" dirty="0"/>
          </a:p>
          <a:p>
            <a:pPr marL="1371600" lvl="2" indent="-457200">
              <a:buFont typeface="+mj-lt"/>
              <a:buAutoNum type="alphaLcPeriod"/>
            </a:pPr>
            <a:r>
              <a:rPr lang="en-US" sz="2400" dirty="0"/>
              <a:t>“Avenge me of my adversary” (v. 3)</a:t>
            </a:r>
          </a:p>
          <a:p>
            <a:pPr marL="1371600" lvl="2" indent="-457200">
              <a:buFont typeface="+mj-lt"/>
              <a:buAutoNum type="alphaLcPeriod"/>
            </a:pPr>
            <a:r>
              <a:rPr lang="en-US" sz="2400" dirty="0"/>
              <a:t>Continual &amp; persistent (v. 5)</a:t>
            </a:r>
          </a:p>
          <a:p>
            <a:pPr marL="1371600" lvl="2" indent="-457200">
              <a:buFont typeface="+mj-lt"/>
              <a:buAutoNum type="alphaLcPeriod"/>
            </a:pPr>
            <a:r>
              <a:rPr lang="en-US" sz="2400" dirty="0"/>
              <a:t>Continued even though for a while – Judge did nothing!</a:t>
            </a:r>
          </a:p>
          <a:p>
            <a:pPr marL="914400" lvl="1" indent="-457200">
              <a:buFont typeface="+mj-lt"/>
              <a:buAutoNum type="arabicPeriod"/>
            </a:pPr>
            <a:r>
              <a:rPr lang="en-US" sz="2400" i="1" dirty="0"/>
              <a:t>Judges response:</a:t>
            </a:r>
            <a:endParaRPr lang="en-US" sz="2400" dirty="0"/>
          </a:p>
          <a:p>
            <a:pPr marL="1371600" lvl="2" indent="-457200">
              <a:buFont typeface="+mj-lt"/>
              <a:buAutoNum type="alphaLcPeriod"/>
            </a:pPr>
            <a:r>
              <a:rPr lang="en-US" sz="2400" dirty="0"/>
              <a:t>At first – did nothing to help her</a:t>
            </a:r>
          </a:p>
          <a:p>
            <a:pPr marL="1371600" lvl="2" indent="-457200">
              <a:buFont typeface="+mj-lt"/>
              <a:buAutoNum type="alphaLcPeriod"/>
            </a:pPr>
            <a:r>
              <a:rPr lang="en-US" sz="2400" dirty="0"/>
              <a:t>Delayed what help he did give (v. 4)</a:t>
            </a:r>
          </a:p>
          <a:p>
            <a:pPr marL="1371600" lvl="2" indent="-457200">
              <a:buFont typeface="+mj-lt"/>
              <a:buAutoNum type="alphaLcPeriod"/>
            </a:pPr>
            <a:r>
              <a:rPr lang="en-US" sz="2400" dirty="0"/>
              <a:t>Concerned only with his own convenience (vv. 4-5)</a:t>
            </a:r>
          </a:p>
          <a:p>
            <a:pPr marL="1371600" lvl="2" indent="-457200">
              <a:buFont typeface="+mj-lt"/>
              <a:buAutoNum type="alphaLcPeriod"/>
            </a:pPr>
            <a:r>
              <a:rPr lang="en-US" sz="2400" dirty="0"/>
              <a:t>Her persistence would “weary” him (“wear me out” ASV)</a:t>
            </a:r>
          </a:p>
          <a:p>
            <a:pPr marL="1371600" lvl="2" indent="-457200">
              <a:buFont typeface="+mj-lt"/>
              <a:buAutoNum type="alphaLcPeriod"/>
            </a:pPr>
            <a:r>
              <a:rPr lang="en-US" sz="2400" dirty="0"/>
              <a:t>May mean “lest she assault me”</a:t>
            </a:r>
          </a:p>
          <a:p>
            <a:pPr marL="1828800" lvl="3" indent="-457200">
              <a:buFont typeface="+mj-lt"/>
              <a:buAutoNum type="arabicParenR"/>
            </a:pPr>
            <a:r>
              <a:rPr lang="en-US" sz="2400" dirty="0"/>
              <a:t>Literally means “beat under the eye” (Robertson)</a:t>
            </a:r>
          </a:p>
          <a:p>
            <a:pPr marL="1828800" lvl="3" indent="-457200">
              <a:buFont typeface="+mj-lt"/>
              <a:buAutoNum type="arabicParenR"/>
            </a:pPr>
            <a:r>
              <a:rPr lang="en-US" sz="2400" dirty="0"/>
              <a:t>So agrees: Vincent, Taylor, etc.</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Righ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Righ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Right)">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Right)">
                                      <p:cBhvr>
                                        <p:cTn id="27" dur="1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strips(downRight)">
                                      <p:cBhvr>
                                        <p:cTn id="32" dur="1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strips(downRight)">
                                      <p:cBhvr>
                                        <p:cTn id="37" dur="1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strips(downRight)">
                                      <p:cBhvr>
                                        <p:cTn id="42" dur="10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strips(downRight)">
                                      <p:cBhvr>
                                        <p:cTn id="47" dur="10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strips(downRight)">
                                      <p:cBhvr>
                                        <p:cTn id="52" dur="10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strips(downRight)">
                                      <p:cBhvr>
                                        <p:cTn id="57" dur="10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strips(downRight)">
                                      <p:cBhvr>
                                        <p:cTn id="62" dur="1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2800767"/>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Point (v. 1)</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Parable (vv. 2-6)</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Application (vv. 7-8)</a:t>
            </a:r>
          </a:p>
        </p:txBody>
      </p:sp>
    </p:spTree>
  </p:cSld>
  <p:clrMapOvr>
    <a:masterClrMapping/>
  </p:clrMapOvr>
  <p:transition spd="slow">
    <p:diamon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400" dirty="0"/>
              <a:t>The Application (vv. 7-8)</a:t>
            </a:r>
          </a:p>
        </p:txBody>
      </p:sp>
      <p:sp>
        <p:nvSpPr>
          <p:cNvPr id="3" name="TextBox 2"/>
          <p:cNvSpPr txBox="1"/>
          <p:nvPr/>
        </p:nvSpPr>
        <p:spPr>
          <a:xfrm>
            <a:off x="762000" y="2209800"/>
            <a:ext cx="7696200" cy="1938992"/>
          </a:xfrm>
          <a:prstGeom prst="rect">
            <a:avLst/>
          </a:prstGeom>
          <a:solidFill>
            <a:schemeClr val="bg1"/>
          </a:solidFill>
          <a:ln>
            <a:solidFill>
              <a:schemeClr val="bg2">
                <a:lumMod val="25000"/>
              </a:schemeClr>
            </a:solidFill>
          </a:ln>
          <a:effectLst>
            <a:glow rad="63500">
              <a:schemeClr val="accent1">
                <a:satMod val="175000"/>
                <a:alpha val="40000"/>
              </a:schemeClr>
            </a:glow>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lvl="0"/>
            <a:r>
              <a:rPr lang="en-US" sz="2400" dirty="0">
                <a:solidFill>
                  <a:prstClr val="black"/>
                </a:solidFill>
                <a:latin typeface="Times New Roman" pitchFamily="18" charset="0"/>
                <a:cs typeface="Times New Roman" pitchFamily="18" charset="0"/>
              </a:rPr>
              <a:t>7 And shall God not avenge His own elect who cry out day and night to Him, though He bears long with them? </a:t>
            </a:r>
          </a:p>
          <a:p>
            <a:pPr lvl="0"/>
            <a:r>
              <a:rPr lang="en-US" sz="2400" dirty="0">
                <a:solidFill>
                  <a:prstClr val="black"/>
                </a:solidFill>
                <a:latin typeface="Times New Roman" pitchFamily="18" charset="0"/>
                <a:cs typeface="Times New Roman" pitchFamily="18" charset="0"/>
              </a:rPr>
              <a:t>8 I tell you that He will avenge them speedily. Nevertheless, when the Son of Man comes, will He really find faith on the earth?"  </a:t>
            </a:r>
          </a:p>
        </p:txBody>
      </p:sp>
    </p:spTree>
  </p:cSld>
  <p:clrMapOvr>
    <a:masterClrMapping/>
  </p:clrMapOvr>
  <p:transition spd="slow">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400" dirty="0"/>
              <a:t>The Application (vv. 7-8)</a:t>
            </a:r>
          </a:p>
        </p:txBody>
      </p:sp>
      <p:sp>
        <p:nvSpPr>
          <p:cNvPr id="4" name="TextBox 3"/>
          <p:cNvSpPr txBox="1"/>
          <p:nvPr/>
        </p:nvSpPr>
        <p:spPr>
          <a:xfrm>
            <a:off x="533400" y="914400"/>
            <a:ext cx="8610600" cy="3847207"/>
          </a:xfrm>
          <a:prstGeom prst="rect">
            <a:avLst/>
          </a:prstGeom>
          <a:noFill/>
        </p:spPr>
        <p:txBody>
          <a:bodyPr wrap="square" rtlCol="0">
            <a:spAutoFit/>
          </a:bodyPr>
          <a:lstStyle/>
          <a:p>
            <a:pPr marL="457200" indent="-457200">
              <a:buFont typeface="+mj-lt"/>
              <a:buAutoNum type="alphaUcPeriod"/>
            </a:pPr>
            <a:r>
              <a:rPr lang="en-US" sz="2800" u="sng" dirty="0"/>
              <a:t>The Lord will avenge his own who cry</a:t>
            </a:r>
            <a:r>
              <a:rPr lang="en-US" sz="2800" dirty="0"/>
              <a:t> (v. 7)</a:t>
            </a:r>
          </a:p>
          <a:p>
            <a:pPr marL="914400" lvl="1" indent="-457200">
              <a:buFont typeface="+mj-lt"/>
              <a:buAutoNum type="arabicPeriod"/>
            </a:pPr>
            <a:r>
              <a:rPr lang="en-US" sz="2400" dirty="0"/>
              <a:t>This is a </a:t>
            </a:r>
            <a:r>
              <a:rPr lang="en-US" sz="2400" b="1" dirty="0"/>
              <a:t>contrast</a:t>
            </a:r>
            <a:r>
              <a:rPr lang="en-US" sz="2400" dirty="0"/>
              <a:t> – not a </a:t>
            </a:r>
            <a:r>
              <a:rPr lang="en-US" sz="2400" b="1" dirty="0"/>
              <a:t>comparison</a:t>
            </a:r>
          </a:p>
          <a:p>
            <a:pPr marL="914400" lvl="1" indent="-457200">
              <a:buFont typeface="+mj-lt"/>
              <a:buAutoNum type="arabicPeriod"/>
            </a:pPr>
            <a:r>
              <a:rPr lang="en-US" sz="2400" dirty="0"/>
              <a:t> “…the argument is not so much from the less to the greater, as from the worse to the better” (William Taylor, 418)</a:t>
            </a:r>
          </a:p>
          <a:p>
            <a:pPr marL="914400" lvl="1" indent="-457200">
              <a:buFont typeface="+mj-lt"/>
              <a:buAutoNum type="arabicPeriod"/>
            </a:pPr>
            <a:r>
              <a:rPr lang="en-US" sz="2400" dirty="0"/>
              <a:t>If this woman obtained her request – so can we.</a:t>
            </a:r>
          </a:p>
          <a:p>
            <a:pPr marL="1371600" lvl="2" indent="-457200">
              <a:buFont typeface="+mj-lt"/>
              <a:buAutoNum type="alphaLcPeriod"/>
            </a:pPr>
            <a:r>
              <a:rPr lang="en-US" sz="2400" dirty="0"/>
              <a:t>She intended to wear the judge down</a:t>
            </a:r>
          </a:p>
          <a:p>
            <a:pPr marL="1371600" lvl="2" indent="-457200">
              <a:buFont typeface="+mj-lt"/>
              <a:buAutoNum type="alphaLcPeriod"/>
            </a:pPr>
            <a:r>
              <a:rPr lang="en-US" sz="2400" dirty="0"/>
              <a:t>He was unjust and uncaring</a:t>
            </a:r>
          </a:p>
          <a:p>
            <a:pPr marL="1371600" lvl="2" indent="-457200">
              <a:buFont typeface="+mj-lt"/>
              <a:buAutoNum type="alphaLcPeriod"/>
            </a:pPr>
            <a:r>
              <a:rPr lang="en-US" sz="2400" dirty="0"/>
              <a:t>How much more with our great God!</a:t>
            </a:r>
          </a:p>
          <a:p>
            <a:pPr marL="914400" lvl="1" indent="-457200">
              <a:buFont typeface="+mj-lt"/>
              <a:buAutoNum type="arabicPeriod"/>
            </a:pPr>
            <a:r>
              <a:rPr lang="en-US" sz="2400" dirty="0"/>
              <a:t>God is merciful &amp; caring – wants to avenge his people</a:t>
            </a:r>
          </a:p>
          <a:p>
            <a:pPr marL="914400" lvl="1" indent="-457200">
              <a:buFont typeface="+mj-lt"/>
              <a:buAutoNum type="arabicPeriod"/>
            </a:pPr>
            <a:r>
              <a:rPr lang="en-US" sz="2400" dirty="0"/>
              <a:t>Even though – appears he is not interposing (v. 7)</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Righ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Right)">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Right)">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Right)">
                                      <p:cBhvr>
                                        <p:cTn id="27" dur="1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Right)">
                                      <p:cBhvr>
                                        <p:cTn id="32" dur="1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Right)">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Right)">
                                      <p:cBhvr>
                                        <p:cTn id="42" dur="10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Right)">
                                      <p:cBhvr>
                                        <p:cTn id="47"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400" dirty="0"/>
              <a:t>The Application (vv. 7-8)</a:t>
            </a:r>
          </a:p>
        </p:txBody>
      </p:sp>
      <p:sp>
        <p:nvSpPr>
          <p:cNvPr id="4" name="TextBox 3"/>
          <p:cNvSpPr txBox="1"/>
          <p:nvPr/>
        </p:nvSpPr>
        <p:spPr>
          <a:xfrm>
            <a:off x="533400" y="914400"/>
            <a:ext cx="8610600" cy="2062103"/>
          </a:xfrm>
          <a:prstGeom prst="rect">
            <a:avLst/>
          </a:prstGeom>
          <a:noFill/>
        </p:spPr>
        <p:txBody>
          <a:bodyPr wrap="square" rtlCol="0">
            <a:spAutoFit/>
          </a:bodyPr>
          <a:lstStyle/>
          <a:p>
            <a:pPr marL="457200" indent="-457200">
              <a:buFont typeface="+mj-lt"/>
              <a:buAutoNum type="alphaUcPeriod"/>
            </a:pPr>
            <a:r>
              <a:rPr lang="en-US" sz="2800" u="sng" dirty="0"/>
              <a:t>The Lord will avenge his own who cry</a:t>
            </a:r>
            <a:r>
              <a:rPr lang="en-US" sz="2800" dirty="0"/>
              <a:t> (v. 7)</a:t>
            </a:r>
          </a:p>
          <a:p>
            <a:pPr marL="457200" indent="-457200">
              <a:buFont typeface="+mj-lt"/>
              <a:buAutoNum type="alphaUcPeriod"/>
            </a:pPr>
            <a:r>
              <a:rPr lang="en-US" sz="2800" u="sng" dirty="0"/>
              <a:t>Will the Lord find faith on earth</a:t>
            </a:r>
            <a:r>
              <a:rPr lang="en-US" sz="2800" dirty="0"/>
              <a:t> (v. 8)?</a:t>
            </a:r>
          </a:p>
          <a:p>
            <a:pPr marL="914400" lvl="1" indent="-457200">
              <a:buFont typeface="+mj-lt"/>
              <a:buAutoNum type="arabicPeriod"/>
            </a:pPr>
            <a:r>
              <a:rPr lang="en-US" sz="2400" dirty="0"/>
              <a:t>Faith to continue to pray and not give up (v. 1)</a:t>
            </a:r>
          </a:p>
          <a:p>
            <a:pPr marL="914400" lvl="1" indent="-457200">
              <a:buFont typeface="+mj-lt"/>
              <a:buAutoNum type="arabicPeriod"/>
            </a:pPr>
            <a:r>
              <a:rPr lang="en-US" sz="2400" dirty="0"/>
              <a:t>Faith that God will do what he says (Luke 17)</a:t>
            </a:r>
          </a:p>
          <a:p>
            <a:pPr marL="914400" lvl="1" indent="-457200">
              <a:buFont typeface="+mj-lt"/>
              <a:buAutoNum type="arabicPeriod"/>
            </a:pPr>
            <a:r>
              <a:rPr lang="en-US" sz="2400" dirty="0"/>
              <a:t>Faith that God will answer – though takes some time (v. 7)</a:t>
            </a:r>
          </a:p>
        </p:txBody>
      </p:sp>
      <p:sp>
        <p:nvSpPr>
          <p:cNvPr id="5" name="TextBox 4"/>
          <p:cNvSpPr txBox="1"/>
          <p:nvPr/>
        </p:nvSpPr>
        <p:spPr>
          <a:xfrm>
            <a:off x="1219200" y="3418344"/>
            <a:ext cx="6934200" cy="2677656"/>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just"/>
            <a:r>
              <a:rPr lang="en-US" sz="2400" dirty="0"/>
              <a:t>“The inference from the parable is not that we shall be heard because we persevere in prayer; but, rather, that we should persevere in prayer even when the answer appears to be long delayed, because it is God to whom we are praying, and we know that he is always willing to bless, and will ultimately give to us that which is best.”</a:t>
            </a:r>
          </a:p>
          <a:p>
            <a:pPr algn="r"/>
            <a:r>
              <a:rPr lang="en-US" sz="2400" dirty="0"/>
              <a:t>(William Taylor, 420)</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strips(downRigh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Right)">
                                      <p:cBhvr>
                                        <p:cTn id="12" dur="1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Right)">
                                      <p:cBhvr>
                                        <p:cTn id="17" dur="1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400" dirty="0"/>
              <a:t>The Application (vv. 7-8)</a:t>
            </a:r>
          </a:p>
        </p:txBody>
      </p:sp>
      <p:sp>
        <p:nvSpPr>
          <p:cNvPr id="4" name="TextBox 3"/>
          <p:cNvSpPr txBox="1"/>
          <p:nvPr/>
        </p:nvSpPr>
        <p:spPr>
          <a:xfrm>
            <a:off x="533400" y="914400"/>
            <a:ext cx="8610600" cy="2800767"/>
          </a:xfrm>
          <a:prstGeom prst="rect">
            <a:avLst/>
          </a:prstGeom>
          <a:noFill/>
        </p:spPr>
        <p:txBody>
          <a:bodyPr wrap="square" rtlCol="0">
            <a:spAutoFit/>
          </a:bodyPr>
          <a:lstStyle/>
          <a:p>
            <a:pPr marL="457200" indent="-457200">
              <a:buFont typeface="+mj-lt"/>
              <a:buAutoNum type="alphaUcPeriod"/>
            </a:pPr>
            <a:r>
              <a:rPr lang="en-US" sz="2800" u="sng" dirty="0"/>
              <a:t>The Lord will avenge his own who cry</a:t>
            </a:r>
            <a:r>
              <a:rPr lang="en-US" sz="2800" dirty="0"/>
              <a:t> (v. 7)</a:t>
            </a:r>
          </a:p>
          <a:p>
            <a:pPr marL="457200" indent="-457200">
              <a:buFont typeface="+mj-lt"/>
              <a:buAutoNum type="alphaUcPeriod"/>
            </a:pPr>
            <a:r>
              <a:rPr lang="en-US" sz="2800" u="sng" dirty="0"/>
              <a:t>Will the Lord find faith on earth</a:t>
            </a:r>
            <a:r>
              <a:rPr lang="en-US" sz="2800" dirty="0"/>
              <a:t> (v. 8)?</a:t>
            </a:r>
          </a:p>
          <a:p>
            <a:pPr marL="914400" lvl="1" indent="-457200">
              <a:buFont typeface="+mj-lt"/>
              <a:buAutoNum type="arabicPeriod"/>
            </a:pPr>
            <a:r>
              <a:rPr lang="en-US" sz="2400" dirty="0"/>
              <a:t>Faith to continue to pray and not give up (v. 1)</a:t>
            </a:r>
          </a:p>
          <a:p>
            <a:pPr marL="914400" lvl="1" indent="-457200">
              <a:buFont typeface="+mj-lt"/>
              <a:buAutoNum type="arabicPeriod"/>
            </a:pPr>
            <a:r>
              <a:rPr lang="en-US" sz="2400" dirty="0"/>
              <a:t>Faith that God will do what he says (Luke 17)</a:t>
            </a:r>
          </a:p>
          <a:p>
            <a:pPr marL="914400" lvl="1" indent="-457200">
              <a:buFont typeface="+mj-lt"/>
              <a:buAutoNum type="arabicPeriod"/>
            </a:pPr>
            <a:r>
              <a:rPr lang="en-US" sz="2400" dirty="0"/>
              <a:t>Faith that God will answer – though takes some time (v. 7)</a:t>
            </a:r>
          </a:p>
          <a:p>
            <a:pPr marL="914400" lvl="1" indent="-457200">
              <a:buFont typeface="+mj-lt"/>
              <a:buAutoNum type="arabicPeriod"/>
            </a:pPr>
            <a:r>
              <a:rPr lang="en-US" sz="2400" dirty="0"/>
              <a:t>Wait on God – while you wait have faith in him – as expressed in prayer</a:t>
            </a:r>
          </a:p>
        </p:txBody>
      </p:sp>
    </p:spTree>
  </p:cSld>
  <p:clrMapOvr>
    <a:masterClrMapping/>
  </p:clrMapOvr>
  <p:transition spd="slow">
    <p:diamon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3477875"/>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Point (v. 1)</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Parable (vv. 2-6)</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Application (vv. 7-8)</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Other Parable (</a:t>
            </a:r>
            <a:r>
              <a:rPr lang="en-US" sz="4400" b="1" dirty="0" err="1">
                <a:solidFill>
                  <a:schemeClr val="bg1"/>
                </a:solidFill>
                <a:effectLst>
                  <a:outerShdw blurRad="38100" dist="38100" dir="2700000" algn="tl">
                    <a:srgbClr val="000000">
                      <a:alpha val="43137"/>
                    </a:srgbClr>
                  </a:outerShdw>
                </a:effectLst>
              </a:rPr>
              <a:t>Lk</a:t>
            </a:r>
            <a:r>
              <a:rPr lang="en-US" sz="4400" b="1" dirty="0">
                <a:solidFill>
                  <a:schemeClr val="bg1"/>
                </a:solidFill>
                <a:effectLst>
                  <a:outerShdw blurRad="38100" dist="38100" dir="2700000" algn="tl">
                    <a:srgbClr val="000000">
                      <a:alpha val="43137"/>
                    </a:srgbClr>
                  </a:outerShdw>
                </a:effectLst>
              </a:rPr>
              <a:t>. 11:5-13)</a:t>
            </a:r>
          </a:p>
        </p:txBody>
      </p:sp>
    </p:spTree>
  </p:cSld>
  <p:clrMapOvr>
    <a:masterClrMapping/>
  </p:clrMapOvr>
  <p:transition spd="slow">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126153"/>
            <a:ext cx="8305800" cy="4893647"/>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5 And He said to them, "Which of you shall have a friend, and go to him at midnight and say to him, 'Friend, lend me three loaves;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6 for a friend of mine has come to me on his journey, and I have nothing to set before him';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7 and he will answer from within and say, 'Do not trouble me; the door is now shut, and my children are with me in bed; I cannot rise and give to you'?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8 I say to you, though he will not rise and give to him because he is his friend, yet because of his persistence he will rise and give him as many as he needs. </a:t>
            </a:r>
          </a:p>
        </p:txBody>
      </p:sp>
      <p:sp>
        <p:nvSpPr>
          <p:cNvPr id="3" name="Rectangle 2"/>
          <p:cNvSpPr/>
          <p:nvPr/>
        </p:nvSpPr>
        <p:spPr>
          <a:xfrm>
            <a:off x="2850251" y="0"/>
            <a:ext cx="3622787" cy="83099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a:ln/>
                <a:solidFill>
                  <a:schemeClr val="accent3"/>
                </a:solidFill>
                <a:effectLst/>
                <a:latin typeface="Times New Roman" pitchFamily="18" charset="0"/>
                <a:cs typeface="Times New Roman" pitchFamily="18" charset="0"/>
              </a:rPr>
              <a:t>Luke 11:5-13</a:t>
            </a:r>
          </a:p>
        </p:txBody>
      </p:sp>
    </p:spTree>
  </p:cSld>
  <p:clrMapOvr>
    <a:masterClrMapping/>
  </p:clrMapOvr>
  <p:transition spd="slow">
    <p:diamon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305800" cy="5632311"/>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9 "So I say to you, ask, and it will be given to you; seek, and you will find; knock, and it will be opened to you.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10 For everyone who asks receives, and he who seeks finds, and to him who knocks it will be opened.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11 If a son asks for bread from any father among you, will he give him a stone? Or if he asks for a fish, will he give him a serpent instead of a fish?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12 Or if he asks for an egg, will he offer him a scorpion?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13 If you then, being evil, know how to give good gifts to your children, how much more will your heavenly Father give the Holy Spirit to those who ask Him!"  </a:t>
            </a:r>
          </a:p>
        </p:txBody>
      </p:sp>
    </p:spTree>
  </p:cSld>
  <p:clrMapOvr>
    <a:masterClrMapping/>
  </p:clrMapOvr>
  <p:transition spd="slow">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4400" dirty="0"/>
              <a:t>The Other Parable (</a:t>
            </a:r>
            <a:r>
              <a:rPr lang="en-US" sz="4400" dirty="0" err="1"/>
              <a:t>Lk</a:t>
            </a:r>
            <a:r>
              <a:rPr lang="en-US" sz="4400" dirty="0"/>
              <a:t>. 11:5-13)</a:t>
            </a:r>
          </a:p>
        </p:txBody>
      </p:sp>
      <p:sp>
        <p:nvSpPr>
          <p:cNvPr id="3" name="TextBox 2"/>
          <p:cNvSpPr txBox="1"/>
          <p:nvPr/>
        </p:nvSpPr>
        <p:spPr>
          <a:xfrm>
            <a:off x="533400" y="1184970"/>
            <a:ext cx="8610600" cy="3539430"/>
          </a:xfrm>
          <a:prstGeom prst="rect">
            <a:avLst/>
          </a:prstGeom>
          <a:noFill/>
        </p:spPr>
        <p:txBody>
          <a:bodyPr wrap="square" rtlCol="0">
            <a:spAutoFit/>
          </a:bodyPr>
          <a:lstStyle/>
          <a:p>
            <a:pPr marL="457200" indent="-457200">
              <a:buFont typeface="+mj-lt"/>
              <a:buAutoNum type="alphaUcPeriod"/>
            </a:pPr>
            <a:r>
              <a:rPr lang="en-US" sz="2800" u="sng" dirty="0"/>
              <a:t>Context</a:t>
            </a:r>
            <a:r>
              <a:rPr lang="en-US" sz="2800" dirty="0"/>
              <a:t> – “Teach us to pray” (v. 1)</a:t>
            </a:r>
          </a:p>
          <a:p>
            <a:pPr marL="457200" indent="-457200">
              <a:buFont typeface="+mj-lt"/>
              <a:buAutoNum type="alphaUcPeriod"/>
            </a:pPr>
            <a:endParaRPr lang="en-US" sz="2800" dirty="0"/>
          </a:p>
          <a:p>
            <a:pPr marL="457200" indent="-457200">
              <a:buFont typeface="+mj-lt"/>
              <a:buAutoNum type="alphaUcPeriod"/>
            </a:pPr>
            <a:r>
              <a:rPr lang="en-US" sz="2800" dirty="0"/>
              <a:t>Contrast – not a Comparison</a:t>
            </a:r>
          </a:p>
          <a:p>
            <a:pPr marL="457200" indent="-457200">
              <a:buFont typeface="+mj-lt"/>
              <a:buAutoNum type="alphaUcPeriod"/>
            </a:pPr>
            <a:endParaRPr lang="en-US" sz="2800" dirty="0"/>
          </a:p>
          <a:p>
            <a:pPr marL="457200" indent="-457200">
              <a:buFont typeface="+mj-lt"/>
              <a:buAutoNum type="alphaUcPeriod"/>
            </a:pPr>
            <a:r>
              <a:rPr lang="en-US" sz="2800" dirty="0"/>
              <a:t> If request to unmerciful &amp; uncaring finally is granted – so much more with our Great God!</a:t>
            </a:r>
          </a:p>
          <a:p>
            <a:pPr marL="457200" indent="-457200">
              <a:buFont typeface="+mj-lt"/>
              <a:buAutoNum type="alphaUcPeriod"/>
            </a:pPr>
            <a:endParaRPr lang="en-US" sz="2800" dirty="0"/>
          </a:p>
          <a:p>
            <a:pPr marL="457200" indent="-457200">
              <a:buFont typeface="+mj-lt"/>
              <a:buAutoNum type="alphaUcPeriod"/>
            </a:pPr>
            <a:r>
              <a:rPr lang="en-US" sz="2800" dirty="0"/>
              <a:t> Should continually pray!</a:t>
            </a:r>
            <a:endParaRPr lang="en-US" sz="2400"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Righ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Right)">
                                      <p:cBhvr>
                                        <p:cTn id="2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7864590" cy="212365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chemeClr val="accent3"/>
                </a:solidFill>
                <a:effectLst/>
                <a:latin typeface="Times New Roman" pitchFamily="18" charset="0"/>
                <a:cs typeface="Times New Roman" pitchFamily="18" charset="0"/>
              </a:rPr>
              <a:t>Parable of</a:t>
            </a:r>
          </a:p>
          <a:p>
            <a:pPr algn="ctr"/>
            <a:r>
              <a:rPr lang="en-US" sz="6600" b="1" cap="none" spc="0" dirty="0">
                <a:ln/>
                <a:solidFill>
                  <a:schemeClr val="accent3"/>
                </a:solidFill>
                <a:effectLst/>
                <a:latin typeface="Times New Roman" pitchFamily="18" charset="0"/>
                <a:cs typeface="Times New Roman" pitchFamily="18" charset="0"/>
              </a:rPr>
              <a:t>the Persistent Widow</a:t>
            </a:r>
          </a:p>
        </p:txBody>
      </p:sp>
      <p:sp>
        <p:nvSpPr>
          <p:cNvPr id="6" name="TextBox 5"/>
          <p:cNvSpPr txBox="1"/>
          <p:nvPr/>
        </p:nvSpPr>
        <p:spPr>
          <a:xfrm>
            <a:off x="457200" y="2313325"/>
            <a:ext cx="8305800" cy="3477875"/>
          </a:xfrm>
          <a:prstGeom prst="rect">
            <a:avLst/>
          </a:prstGeom>
          <a:noFill/>
        </p:spPr>
        <p:txBody>
          <a:bodyPr wrap="square" rtlCol="0">
            <a:spAutoFit/>
          </a:bodyPr>
          <a:lstStyle/>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Context</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Point (v. 1)</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Parable (vv. 2-6)</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Application (vv. 7-8)</a:t>
            </a:r>
          </a:p>
          <a:p>
            <a:pPr marL="857250" indent="-857250">
              <a:buFont typeface="+mj-lt"/>
              <a:buAutoNum type="romanUcPeriod"/>
            </a:pPr>
            <a:r>
              <a:rPr lang="en-US" sz="4400" b="1" dirty="0">
                <a:solidFill>
                  <a:schemeClr val="bg1"/>
                </a:solidFill>
                <a:effectLst>
                  <a:outerShdw blurRad="38100" dist="38100" dir="2700000" algn="tl">
                    <a:srgbClr val="000000">
                      <a:alpha val="43137"/>
                    </a:srgbClr>
                  </a:outerShdw>
                </a:effectLst>
              </a:rPr>
              <a:t>The Other Parable (</a:t>
            </a:r>
            <a:r>
              <a:rPr lang="en-US" sz="4400" b="1" dirty="0" err="1">
                <a:solidFill>
                  <a:schemeClr val="bg1"/>
                </a:solidFill>
                <a:effectLst>
                  <a:outerShdw blurRad="38100" dist="38100" dir="2700000" algn="tl">
                    <a:srgbClr val="000000">
                      <a:alpha val="43137"/>
                    </a:srgbClr>
                  </a:outerShdw>
                </a:effectLst>
              </a:rPr>
              <a:t>Lk</a:t>
            </a:r>
            <a:r>
              <a:rPr lang="en-US" sz="4400" b="1" dirty="0">
                <a:solidFill>
                  <a:schemeClr val="bg1"/>
                </a:solidFill>
                <a:effectLst>
                  <a:outerShdw blurRad="38100" dist="38100" dir="2700000" algn="tl">
                    <a:srgbClr val="000000">
                      <a:alpha val="43137"/>
                    </a:srgbClr>
                  </a:outerShdw>
                </a:effectLst>
              </a:rPr>
              <a:t>. 11:5-13)</a:t>
            </a:r>
          </a:p>
        </p:txBody>
      </p:sp>
    </p:spTree>
  </p:cSld>
  <p:clrMapOvr>
    <a:masterClrMapping/>
  </p:clrMapOvr>
  <p:transition spd="slow">
    <p:diamon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kersville">
      <a:majorFont>
        <a:latin typeface="Baskerville Old Face"/>
        <a:ea typeface=""/>
        <a:cs typeface=""/>
      </a:majorFont>
      <a:minorFont>
        <a:latin typeface="Baskerville Old 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kersville">
      <a:majorFont>
        <a:latin typeface="Baskerville Old Face"/>
        <a:ea typeface=""/>
        <a:cs typeface=""/>
      </a:majorFont>
      <a:minorFont>
        <a:latin typeface="Baskerville Old 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kersville">
      <a:majorFont>
        <a:latin typeface="Baskerville Old Face"/>
        <a:ea typeface=""/>
        <a:cs typeface=""/>
      </a:majorFont>
      <a:minorFont>
        <a:latin typeface="Baskerville Old 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kersville">
      <a:majorFont>
        <a:latin typeface="Baskerville Old Face"/>
        <a:ea typeface=""/>
        <a:cs typeface=""/>
      </a:majorFont>
      <a:minorFont>
        <a:latin typeface="Baskerville Old 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2028</Words>
  <Application>Microsoft Office PowerPoint</Application>
  <PresentationFormat>On-screen Show (4:3)</PresentationFormat>
  <Paragraphs>195</Paragraphs>
  <Slides>24</Slides>
  <Notes>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24</vt:i4>
      </vt:variant>
    </vt:vector>
  </HeadingPairs>
  <TitlesOfParts>
    <vt:vector size="32" baseType="lpstr">
      <vt:lpstr>Baskerville Old Face</vt:lpstr>
      <vt:lpstr>Times New Roman</vt:lpstr>
      <vt:lpstr>Calibri</vt:lpstr>
      <vt:lpstr>Arial</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36</cp:revision>
  <dcterms:created xsi:type="dcterms:W3CDTF">2009-03-01T01:13:10Z</dcterms:created>
  <dcterms:modified xsi:type="dcterms:W3CDTF">2016-08-15T03:44:22Z</dcterms:modified>
</cp:coreProperties>
</file>