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1"/>
    <p:sldMasterId id="2147483706" r:id="rId2"/>
  </p:sldMasterIdLst>
  <p:notesMasterIdLst>
    <p:notesMasterId r:id="rId17"/>
  </p:notesMasterIdLst>
  <p:sldIdLst>
    <p:sldId id="271" r:id="rId3"/>
    <p:sldId id="272" r:id="rId4"/>
    <p:sldId id="256" r:id="rId5"/>
    <p:sldId id="258" r:id="rId6"/>
    <p:sldId id="265" r:id="rId7"/>
    <p:sldId id="259" r:id="rId8"/>
    <p:sldId id="266" r:id="rId9"/>
    <p:sldId id="260" r:id="rId10"/>
    <p:sldId id="267" r:id="rId11"/>
    <p:sldId id="261" r:id="rId12"/>
    <p:sldId id="268" r:id="rId13"/>
    <p:sldId id="262" r:id="rId14"/>
    <p:sldId id="269" r:id="rId15"/>
    <p:sldId id="263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182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049CF-2180-474E-AFF7-336EE1E39446}" type="datetimeFigureOut">
              <a:rPr lang="en-US" smtClean="0"/>
              <a:t>3/12/2014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38CD1-D661-42E3-A4E0-F9AB66A71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28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30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7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93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2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22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83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55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49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73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4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40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46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4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37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2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75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40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3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9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4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26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82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05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54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96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7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1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4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8955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defTabSz="914400"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70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44706" y="2057401"/>
            <a:ext cx="64949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“But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and the other apostles answered and said: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3600" dirty="0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36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ought to obey God rather than men</a:t>
            </a:r>
            <a:r>
              <a:rPr lang="en-US" sz="3600" dirty="0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.’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8694" y="645459"/>
            <a:ext cx="3213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5:29</a:t>
            </a:r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7504" y="4168588"/>
            <a:ext cx="7355542" cy="18774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 smtClean="0"/>
              <a:t>Even the smallest children in class – know that principle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 smtClean="0"/>
              <a:t>If asked – all (including smallest children) would give right answer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 smtClean="0"/>
              <a:t>Do we really appreciate all the implications of it?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93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60" y="2111190"/>
            <a:ext cx="24339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“But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and the other apostles answered and said: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800" dirty="0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8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ought to obey God rather than men</a:t>
            </a:r>
            <a:r>
              <a:rPr lang="en-US" sz="2800" dirty="0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.’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3716" y="1331259"/>
            <a:ext cx="1963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5:29</a:t>
            </a:r>
            <a:endParaRPr lang="en-US" sz="3200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334871" y="40342"/>
            <a:ext cx="13447" cy="67369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348318" y="336176"/>
            <a:ext cx="5795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latin typeface="Arial Narrow" panose="020B0606020202030204" pitchFamily="34" charset="0"/>
              </a:rPr>
              <a:t>Context</a:t>
            </a:r>
            <a:endParaRPr lang="en-US" sz="3200" b="1" u="sng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7262" y="1216785"/>
            <a:ext cx="49216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99"/>
                </a:solidFill>
              </a:rPr>
              <a:t>Told by the Sanhedrin not to preach any more (4:18)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FFFF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99"/>
                </a:solidFill>
              </a:rPr>
              <a:t>Threatened by the council (4:21)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FFFF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99"/>
                </a:solidFill>
              </a:rPr>
              <a:t>Arrested  &amp; imprisoned (5:17-18)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FFFF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99"/>
                </a:solidFill>
              </a:rPr>
              <a:t>God through an angel told them to go preach (5:19-20)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FFFF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99"/>
                </a:solidFill>
              </a:rPr>
              <a:t>Arrested again (5:26)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FFFF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99"/>
                </a:solidFill>
              </a:rPr>
              <a:t>Put on trial (5:27-28)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FFFF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99"/>
                </a:solidFill>
              </a:rPr>
              <a:t>Beaten (5:40)</a:t>
            </a:r>
          </a:p>
        </p:txBody>
      </p:sp>
    </p:spTree>
    <p:extLst>
      <p:ext uri="{BB962C8B-B14F-4D97-AF65-F5344CB8AC3E}">
        <p14:creationId xmlns:p14="http://schemas.microsoft.com/office/powerpoint/2010/main" val="94995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9176" y="1964267"/>
            <a:ext cx="6979025" cy="2421464"/>
          </a:xfrm>
        </p:spPr>
        <p:txBody>
          <a:bodyPr>
            <a:noAutofit/>
          </a:bodyPr>
          <a:lstStyle/>
          <a:p>
            <a:r>
              <a:rPr lang="en-US" sz="6000" cap="none" dirty="0" smtClean="0">
                <a:solidFill>
                  <a:srgbClr val="FFFF00"/>
                </a:solidFill>
                <a:latin typeface="Georgia" panose="02040502050405020303" pitchFamily="18" charset="0"/>
              </a:rPr>
              <a:t>Ought To Obey God Rather Than Men</a:t>
            </a:r>
            <a:endParaRPr lang="en-US" sz="6000" cap="none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573991"/>
            <a:ext cx="5714228" cy="140546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Acts 5:29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995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116105" y="14443"/>
            <a:ext cx="6979025" cy="242146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cap="none" dirty="0" smtClean="0">
                <a:solidFill>
                  <a:srgbClr val="FFFF00"/>
                </a:solidFill>
                <a:latin typeface="Georgia" panose="02040502050405020303" pitchFamily="18" charset="0"/>
              </a:rPr>
              <a:t>Ought To Obey God Rather Than Men</a:t>
            </a:r>
            <a:endParaRPr lang="en-US" sz="5400" cap="none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940" y="1963271"/>
            <a:ext cx="8673353" cy="741357"/>
          </a:xfrm>
          <a:prstGeom prst="rect">
            <a:avLst/>
          </a:prstGeom>
          <a:solidFill>
            <a:srgbClr val="18276C">
              <a:alpha val="81176"/>
            </a:srgb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Different Standards – Not the Same</a:t>
            </a:r>
            <a:endParaRPr lang="en-US" sz="32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95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1705" y="336175"/>
            <a:ext cx="8673353" cy="74135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Different Standards – Not the Same</a:t>
            </a:r>
            <a:endParaRPr lang="en-US" sz="3200" b="1" dirty="0"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2694" y="1546412"/>
            <a:ext cx="770516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God wants us to obey him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err="1" smtClean="0">
                <a:latin typeface="Arial Narrow" panose="020B0606020202030204" pitchFamily="34" charset="0"/>
              </a:rPr>
              <a:t>Exo</a:t>
            </a:r>
            <a:r>
              <a:rPr lang="en-US" sz="2400" dirty="0" smtClean="0">
                <a:latin typeface="Arial Narrow" panose="020B0606020202030204" pitchFamily="34" charset="0"/>
              </a:rPr>
              <a:t>. 19:5 – if obey will be special treasure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1 Sam. 15:22 – to obey is better than sacrifice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Heb. 5:8-9 – eternal life to all who obey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Two different standards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Isa. 55:8-9 – God’s ways are higher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1 Cor. 1:25 – foolishness of God is wiser than man</a:t>
            </a:r>
          </a:p>
          <a:p>
            <a:pPr lvl="1"/>
            <a:endParaRPr lang="en-US" sz="10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Often they are just opposite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Evidence in our text: Acts 5:29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Rom. 3:4 – God be true – every man a liar</a:t>
            </a:r>
          </a:p>
        </p:txBody>
      </p:sp>
    </p:spTree>
    <p:extLst>
      <p:ext uri="{BB962C8B-B14F-4D97-AF65-F5344CB8AC3E}">
        <p14:creationId xmlns:p14="http://schemas.microsoft.com/office/powerpoint/2010/main" val="364017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116105" y="14443"/>
            <a:ext cx="6979025" cy="242146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cap="none" dirty="0" smtClean="0">
                <a:solidFill>
                  <a:srgbClr val="FFFF00"/>
                </a:solidFill>
                <a:latin typeface="Georgia" panose="02040502050405020303" pitchFamily="18" charset="0"/>
              </a:rPr>
              <a:t>Ought To Obey God Rather Than Men</a:t>
            </a:r>
            <a:endParaRPr lang="en-US" sz="5400" cap="none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940" y="1963271"/>
            <a:ext cx="8673353" cy="1569660"/>
          </a:xfrm>
          <a:prstGeom prst="rect">
            <a:avLst/>
          </a:prstGeom>
          <a:solidFill>
            <a:srgbClr val="18276C">
              <a:alpha val="81176"/>
            </a:srgb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Different Standards – Not the Same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Serious Consequences</a:t>
            </a:r>
            <a:endParaRPr lang="en-US" sz="32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29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941" y="309283"/>
            <a:ext cx="8673353" cy="74135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200" b="1" dirty="0" smtClean="0">
                <a:latin typeface="Georgia" panose="02040502050405020303" pitchFamily="18" charset="0"/>
              </a:rPr>
              <a:t>Serious Consequences</a:t>
            </a:r>
            <a:endParaRPr lang="en-US" sz="3200" b="1"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2694" y="1546412"/>
            <a:ext cx="770516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If disobey man – choose to obey God: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Beaten (Acts 5:40)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Death (Rev. 2:10)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John beheaded (Mark 6:27)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Stephen stoned (Acts 7:59)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James was killed (Acts 12:2)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Plundering of goods (Heb. 10:34)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If disobey God – choose to obey man: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2 Thess. 1:7-9 – wrath of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Rom. 2:8 – lose our soul</a:t>
            </a:r>
          </a:p>
        </p:txBody>
      </p:sp>
    </p:spTree>
    <p:extLst>
      <p:ext uri="{BB962C8B-B14F-4D97-AF65-F5344CB8AC3E}">
        <p14:creationId xmlns:p14="http://schemas.microsoft.com/office/powerpoint/2010/main" val="15782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116105" y="14443"/>
            <a:ext cx="6979025" cy="242146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cap="none" dirty="0" smtClean="0">
                <a:solidFill>
                  <a:srgbClr val="FFFF00"/>
                </a:solidFill>
                <a:latin typeface="Georgia" panose="02040502050405020303" pitchFamily="18" charset="0"/>
              </a:rPr>
              <a:t>Ought To Obey God Rather Than Men</a:t>
            </a:r>
            <a:endParaRPr lang="en-US" sz="5400" cap="none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940" y="1963271"/>
            <a:ext cx="8673353" cy="2308324"/>
          </a:xfrm>
          <a:prstGeom prst="rect">
            <a:avLst/>
          </a:prstGeom>
          <a:solidFill>
            <a:srgbClr val="18276C">
              <a:alpha val="81176"/>
            </a:srgb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Different Standards – Not the Same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Serious Consequences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 Men We Must Obey</a:t>
            </a:r>
            <a:endParaRPr lang="en-US" sz="32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17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" y="295836"/>
            <a:ext cx="8673353" cy="74135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200" b="1" dirty="0" smtClean="0">
                <a:latin typeface="Georgia" panose="02040502050405020303" pitchFamily="18" charset="0"/>
              </a:rPr>
              <a:t> Men We Must Obey</a:t>
            </a:r>
            <a:endParaRPr lang="en-US" sz="3200" b="1"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3035" y="1546412"/>
            <a:ext cx="681765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Parents</a:t>
            </a:r>
            <a:r>
              <a:rPr lang="en-US" sz="2800" dirty="0" smtClean="0">
                <a:latin typeface="Arial Narrow" panose="020B0606020202030204" pitchFamily="34" charset="0"/>
              </a:rPr>
              <a:t> (Eph. 6:1; Col. 3:20; 2 Tim. 3:2)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Husband</a:t>
            </a:r>
            <a:r>
              <a:rPr lang="en-US" sz="2800" dirty="0" smtClean="0">
                <a:latin typeface="Arial Narrow" panose="020B0606020202030204" pitchFamily="34" charset="0"/>
              </a:rPr>
              <a:t> (1 Pet. 3:1-6; Eph. 5:22; Tit. 2:5)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Employer</a:t>
            </a:r>
            <a:r>
              <a:rPr lang="en-US" sz="2800" dirty="0" smtClean="0">
                <a:latin typeface="Arial Narrow" panose="020B0606020202030204" pitchFamily="34" charset="0"/>
              </a:rPr>
              <a:t> (Tit. 2:9; Eph. 6:5; Col. 3:23)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Civil Government</a:t>
            </a:r>
            <a:r>
              <a:rPr lang="en-US" sz="2800" dirty="0" smtClean="0">
                <a:latin typeface="Arial Narrow" panose="020B0606020202030204" pitchFamily="34" charset="0"/>
              </a:rPr>
              <a:t> (Rom. 13:1-7; Tit. 3:1)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Elders</a:t>
            </a:r>
            <a:r>
              <a:rPr lang="en-US" sz="2800" dirty="0" smtClean="0">
                <a:latin typeface="Arial Narrow" panose="020B0606020202030204" pitchFamily="34" charset="0"/>
              </a:rPr>
              <a:t> (Heb. 13:7, 17)</a:t>
            </a:r>
            <a:endParaRPr lang="en-US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91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116105" y="14443"/>
            <a:ext cx="6979025" cy="242146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cap="none" dirty="0" smtClean="0">
                <a:solidFill>
                  <a:srgbClr val="FFFF00"/>
                </a:solidFill>
                <a:latin typeface="Georgia" panose="02040502050405020303" pitchFamily="18" charset="0"/>
              </a:rPr>
              <a:t>Ought To Obey God Rather Than Men</a:t>
            </a:r>
            <a:endParaRPr lang="en-US" sz="5400" cap="none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940" y="1963271"/>
            <a:ext cx="8673353" cy="3046988"/>
          </a:xfrm>
          <a:prstGeom prst="rect">
            <a:avLst/>
          </a:prstGeom>
          <a:solidFill>
            <a:srgbClr val="18276C">
              <a:alpha val="81176"/>
            </a:srgb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Different Standards – Not the Same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Serious Consequences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 Men We Must Obey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 Easy to Yield to Pressure of Men</a:t>
            </a:r>
            <a:endParaRPr lang="en-US" sz="32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0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493" y="309283"/>
            <a:ext cx="8673353" cy="74135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b="1" dirty="0" smtClean="0">
                <a:latin typeface="Georgia" panose="02040502050405020303" pitchFamily="18" charset="0"/>
              </a:rPr>
              <a:t> Easy to Yield to Pressure of Men</a:t>
            </a:r>
            <a:endParaRPr lang="en-US" sz="3200" b="1"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2694" y="1546412"/>
            <a:ext cx="770516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Man can put pressure on 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By the power they have (i.e. Acts 5:27-29)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By the authority they have over us (i.e. parents, husband)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By they things they control (i.e. our job)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By what they can do to us (i.e. arrest us, jail, taken children away)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Easy to feel that pressure – tempted to yield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1 Sam. 15:1, 24 – fear the people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Dan. 3:17-18 - Takes real courage to stand up to man!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Acts 5:29 – took courage to talk so to Sanhedrin!</a:t>
            </a:r>
          </a:p>
        </p:txBody>
      </p:sp>
    </p:spTree>
    <p:extLst>
      <p:ext uri="{BB962C8B-B14F-4D97-AF65-F5344CB8AC3E}">
        <p14:creationId xmlns:p14="http://schemas.microsoft.com/office/powerpoint/2010/main" val="20741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116105" y="14443"/>
            <a:ext cx="6979025" cy="242146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cap="none" dirty="0" smtClean="0">
                <a:solidFill>
                  <a:srgbClr val="FFFF00"/>
                </a:solidFill>
                <a:latin typeface="Georgia" panose="02040502050405020303" pitchFamily="18" charset="0"/>
              </a:rPr>
              <a:t>Ought To Obey God Rather Than Men</a:t>
            </a:r>
            <a:endParaRPr lang="en-US" sz="5400" cap="none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940" y="1963271"/>
            <a:ext cx="8673353" cy="3785652"/>
          </a:xfrm>
          <a:prstGeom prst="rect">
            <a:avLst/>
          </a:prstGeom>
          <a:solidFill>
            <a:srgbClr val="18276C">
              <a:alpha val="81176"/>
            </a:srgb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Different Standards – Not the Same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Serious Consequences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 Men We Must Obey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 Easy to Yield to Pressure of Men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Situations Where Need To Apply It</a:t>
            </a:r>
            <a:endParaRPr lang="en-US" sz="32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86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940" y="322730"/>
            <a:ext cx="8673353" cy="74135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5"/>
            </a:pPr>
            <a:r>
              <a:rPr lang="en-US" sz="3200" b="1" dirty="0" smtClean="0">
                <a:latin typeface="Georgia" panose="02040502050405020303" pitchFamily="18" charset="0"/>
              </a:rPr>
              <a:t>Situations Where Need To Apply It</a:t>
            </a:r>
            <a:endParaRPr lang="en-US" sz="3200" b="1" dirty="0">
              <a:latin typeface="Georgia" panose="020405020504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0306" y="1371601"/>
            <a:ext cx="839096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Civil law forbids teaching / conversion </a:t>
            </a:r>
            <a:r>
              <a:rPr lang="en-US" sz="2800" dirty="0" smtClean="0">
                <a:latin typeface="Arial Narrow" panose="020B0606020202030204" pitchFamily="34" charset="0"/>
              </a:rPr>
              <a:t>(Mark 16:15-16)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Civil law forbids spanking </a:t>
            </a:r>
            <a:r>
              <a:rPr lang="en-US" sz="2800" dirty="0" smtClean="0">
                <a:latin typeface="Arial Narrow" panose="020B0606020202030204" pitchFamily="34" charset="0"/>
              </a:rPr>
              <a:t>(Prov. 22:15)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When parents / children advise wrong </a:t>
            </a:r>
            <a:r>
              <a:rPr lang="en-US" sz="2800" dirty="0" smtClean="0">
                <a:latin typeface="Arial Narrow" panose="020B0606020202030204" pitchFamily="34" charset="0"/>
              </a:rPr>
              <a:t>(Heb. 10:25)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When elders direct / forbid contrary to word</a:t>
            </a:r>
            <a:r>
              <a:rPr lang="en-US" sz="2800" dirty="0" smtClean="0">
                <a:latin typeface="Arial Narrow" panose="020B0606020202030204" pitchFamily="34" charset="0"/>
              </a:rPr>
              <a:t> (</a:t>
            </a:r>
            <a:r>
              <a:rPr lang="en-US" sz="2800" dirty="0" err="1" smtClean="0">
                <a:latin typeface="Arial Narrow" panose="020B0606020202030204" pitchFamily="34" charset="0"/>
              </a:rPr>
              <a:t>cf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latin typeface="Arial Narrow" panose="020B0606020202030204" pitchFamily="34" charset="0"/>
              </a:rPr>
              <a:t>1 </a:t>
            </a:r>
            <a:r>
              <a:rPr lang="en-US" sz="2800" dirty="0" err="1" smtClean="0">
                <a:latin typeface="Arial Narrow" panose="020B0606020202030204" pitchFamily="34" charset="0"/>
              </a:rPr>
              <a:t>Cor</a:t>
            </a:r>
            <a:r>
              <a:rPr lang="en-US" sz="2800" dirty="0" smtClean="0">
                <a:latin typeface="Arial Narrow" panose="020B0606020202030204" pitchFamily="34" charset="0"/>
              </a:rPr>
              <a:t> 11:1)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Friends pressure you to disobey parents or God </a:t>
            </a:r>
            <a:r>
              <a:rPr lang="en-US" sz="2800" dirty="0" smtClean="0">
                <a:latin typeface="Arial Narrow" panose="020B0606020202030204" pitchFamily="34" charset="0"/>
              </a:rPr>
              <a:t>(Prov. 1:10-15)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i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Employer requires you to do wrong </a:t>
            </a:r>
            <a:r>
              <a:rPr lang="en-US" sz="2800" dirty="0" smtClean="0">
                <a:latin typeface="Arial Narrow" panose="020B0606020202030204" pitchFamily="34" charset="0"/>
              </a:rPr>
              <a:t>(Eph. 6:5-8)</a:t>
            </a:r>
            <a:endParaRPr lang="en-US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2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116105" y="14443"/>
            <a:ext cx="6979025" cy="242146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cap="none" dirty="0" smtClean="0">
                <a:solidFill>
                  <a:srgbClr val="FFFF00"/>
                </a:solidFill>
                <a:latin typeface="Georgia" panose="02040502050405020303" pitchFamily="18" charset="0"/>
              </a:rPr>
              <a:t>Ought To Obey God Rather Than Men</a:t>
            </a:r>
            <a:endParaRPr lang="en-US" sz="5400" cap="none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940" y="1963271"/>
            <a:ext cx="8673353" cy="3785652"/>
          </a:xfrm>
          <a:prstGeom prst="rect">
            <a:avLst/>
          </a:prstGeom>
          <a:solidFill>
            <a:srgbClr val="18276C">
              <a:alpha val="81176"/>
            </a:srgb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Different Standards – Not the Same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Serious Consequences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 Men We Must Obey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 Easy to Yield to Pressure of Men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 smtClean="0">
                <a:latin typeface="Georgia" panose="02040502050405020303" pitchFamily="18" charset="0"/>
              </a:rPr>
              <a:t>Situations Where Need To Apply It</a:t>
            </a:r>
            <a:endParaRPr lang="en-US" sz="32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12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TC103457452[[fn=Celestial]]</Template>
  <TotalTime>283</TotalTime>
  <Words>702</Words>
  <Application>Microsoft Office PowerPoint</Application>
  <PresentationFormat>On-screen Show (4:3)</PresentationFormat>
  <Paragraphs>100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Calibri</vt:lpstr>
      <vt:lpstr>Wingdings</vt:lpstr>
      <vt:lpstr>Arial Narrow</vt:lpstr>
      <vt:lpstr>Georgia</vt:lpstr>
      <vt:lpstr>Calibri Light</vt:lpstr>
      <vt:lpstr>Times New Roman</vt:lpstr>
      <vt:lpstr>Arial</vt:lpstr>
      <vt:lpstr>Celestial</vt:lpstr>
      <vt:lpstr>13_Office Theme</vt:lpstr>
      <vt:lpstr>PowerPoint Presentation</vt:lpstr>
      <vt:lpstr>PowerPoint Presentation</vt:lpstr>
      <vt:lpstr>Ought To Obey God Rather Than Men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Ought To Obey God Rather Than Men</dc:title>
  <dc:creator>DonnieV</dc:creator>
  <cp:lastModifiedBy>DonnieV</cp:lastModifiedBy>
  <cp:revision>16</cp:revision>
  <dcterms:created xsi:type="dcterms:W3CDTF">2014-02-09T04:37:44Z</dcterms:created>
  <dcterms:modified xsi:type="dcterms:W3CDTF">2014-03-12T12:21:20Z</dcterms:modified>
</cp:coreProperties>
</file>