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8"/>
  </p:notesMasterIdLst>
  <p:sldIdLst>
    <p:sldId id="282" r:id="rId2"/>
    <p:sldId id="296" r:id="rId3"/>
    <p:sldId id="256" r:id="rId4"/>
    <p:sldId id="259" r:id="rId5"/>
    <p:sldId id="293" r:id="rId6"/>
    <p:sldId id="261" r:id="rId7"/>
    <p:sldId id="265" r:id="rId8"/>
    <p:sldId id="266" r:id="rId9"/>
    <p:sldId id="267" r:id="rId10"/>
    <p:sldId id="262" r:id="rId11"/>
    <p:sldId id="268" r:id="rId12"/>
    <p:sldId id="271" r:id="rId13"/>
    <p:sldId id="272" r:id="rId14"/>
    <p:sldId id="269" r:id="rId15"/>
    <p:sldId id="273" r:id="rId16"/>
    <p:sldId id="295" r:id="rId17"/>
    <p:sldId id="270" r:id="rId18"/>
    <p:sldId id="274" r:id="rId19"/>
    <p:sldId id="263" r:id="rId20"/>
    <p:sldId id="275" r:id="rId21"/>
    <p:sldId id="264" r:id="rId22"/>
    <p:sldId id="276" r:id="rId23"/>
    <p:sldId id="277" r:id="rId24"/>
    <p:sldId id="278" r:id="rId25"/>
    <p:sldId id="260" r:id="rId26"/>
    <p:sldId id="294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000000"/>
    <a:srgbClr val="006600"/>
    <a:srgbClr val="FFFF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772ECBD-247E-4D9D-8F75-AC84CA99B051}" type="datetimeFigureOut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0153ED-E601-4E9E-B7A0-48E8991ECE1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01BBBF3-D094-468A-BCE8-C32106E06690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5" name="Rectangle 3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pic>
          <p:nvPicPr>
            <p:cNvPr id="6" name="Picture 4" descr="A:\minispir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8DCEC11C-1C8D-4417-8555-578606B802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007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7F6A8-9D7A-46E7-B74F-EE51B0A05C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139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29710-D6D1-4094-8DBD-649674C5B7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22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3092FE-B14F-4753-846A-542E867A74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6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285D4D-EDB4-4743-A24A-7492A9EA05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926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0A1177-3C73-4F5F-916F-7CE1A0566E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968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C209C5-462F-49A5-8F8E-024E5BA2ED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891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CB3F28-6BC6-4199-AE3A-5447A3BDBD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3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BE1EEE-A502-4988-83D3-5957B0939B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1168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C0AB46-BCB5-45BC-ACB6-DBD4DFE07B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56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5994A3-6CBB-4449-9A8C-0964EDAD77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953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pic>
          <p:nvPicPr>
            <p:cNvPr id="1033" name="Picture 4" descr="A:\minispir.GIF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7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8B6B5A86-6324-4210-B039-307B24283A3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7874000" cy="22558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fornian FB" pitchFamily="18" charset="0"/>
              </a:rPr>
              <a:t>Deacons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00200" y="3733800"/>
            <a:ext cx="7239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3600" dirty="0">
                <a:solidFill>
                  <a:srgbClr val="002060"/>
                </a:solidFill>
              </a:rPr>
              <a:t>The Office of a Deacon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3600" dirty="0">
                <a:solidFill>
                  <a:srgbClr val="002060"/>
                </a:solidFill>
              </a:rPr>
              <a:t>The Work of a Deacon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3600" dirty="0">
                <a:solidFill>
                  <a:srgbClr val="002060"/>
                </a:solidFill>
              </a:rPr>
              <a:t>The Qualifications  of a Deacon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3600" dirty="0">
                <a:solidFill>
                  <a:srgbClr val="002060"/>
                </a:solidFill>
              </a:rPr>
              <a:t>Acts 6:1-6</a:t>
            </a:r>
          </a:p>
        </p:txBody>
      </p:sp>
      <p:pic>
        <p:nvPicPr>
          <p:cNvPr id="5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971800" y="304800"/>
            <a:ext cx="3276600" cy="131064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304800"/>
            <a:ext cx="481792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rgbClr val="6666FF"/>
                </a:solidFill>
                <a:effectLst/>
              </a:rPr>
              <a:t>Plan &amp; Process for </a:t>
            </a:r>
          </a:p>
          <a:p>
            <a:pPr algn="ctr"/>
            <a:r>
              <a:rPr lang="en-US" sz="4000" b="1" cap="none" spc="0" dirty="0">
                <a:ln/>
                <a:solidFill>
                  <a:srgbClr val="6666FF"/>
                </a:solidFill>
                <a:effectLst/>
              </a:rPr>
              <a:t>Deacon Appointment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752600"/>
            <a:ext cx="7543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Lessons: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Aug. 14 – Office of a Deacon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Aug. 21 – Work of a Deacon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Aug. 28 -  Qualifications of a Deacon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Sept. 4 – Acts 6:1-6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Names to be submitted – Sept. 4 – 18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Looking for 2-3 new deacons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Names presented Sept 25 – asking for objections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Objections due: Oct. 9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Appoint new deacons – Oct. 16</a:t>
            </a:r>
          </a:p>
        </p:txBody>
      </p:sp>
    </p:spTree>
    <p:extLst>
      <p:ext uri="{BB962C8B-B14F-4D97-AF65-F5344CB8AC3E}">
        <p14:creationId xmlns:p14="http://schemas.microsoft.com/office/powerpoint/2010/main" val="894824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7874000" cy="22558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fornian FB" pitchFamily="18" charset="0"/>
              </a:rPr>
              <a:t>Deacons</a:t>
            </a:r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1447800" y="4191000"/>
            <a:ext cx="68056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400" b="1" i="1">
                <a:solidFill>
                  <a:srgbClr val="000099"/>
                </a:solidFill>
                <a:latin typeface="Comic Sans MS" panose="030F0702030302020204" pitchFamily="66" charset="0"/>
              </a:rPr>
              <a:t>The Office of a Deacon</a:t>
            </a:r>
          </a:p>
        </p:txBody>
      </p:sp>
      <p:pic>
        <p:nvPicPr>
          <p:cNvPr id="4" name="Picture 2" descr="http://www.rba.gov.au/abouttherba/_Images/board_meeting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9403" r="6866" b="54717"/>
          <a:stretch>
            <a:fillRect/>
          </a:stretch>
        </p:blipFill>
        <p:spPr bwMode="auto">
          <a:xfrm>
            <a:off x="2971800" y="304800"/>
            <a:ext cx="3276600" cy="1310640"/>
          </a:xfrm>
          <a:prstGeom prst="roundRect">
            <a:avLst>
              <a:gd name="adj" fmla="val 128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 flipV="1">
            <a:off x="838200" y="304800"/>
            <a:ext cx="8001000" cy="1828800"/>
          </a:xfrm>
          <a:custGeom>
            <a:avLst/>
            <a:gdLst>
              <a:gd name="T0" fmla="*/ 4022725 w 21600"/>
              <a:gd name="T1" fmla="*/ 185166 h 21600"/>
              <a:gd name="T2" fmla="*/ 1084580 w 21600"/>
              <a:gd name="T3" fmla="*/ 914400 h 21600"/>
              <a:gd name="T4" fmla="*/ 4022725 w 21600"/>
              <a:gd name="T5" fmla="*/ 1828800 h 21600"/>
              <a:gd name="T6" fmla="*/ 6916420 w 21600"/>
              <a:gd name="T7" fmla="*/ 9144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>
              <a:defRPr/>
            </a:pPr>
            <a:r>
              <a:rPr lang="en-US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mCasual" pitchFamily="34" charset="0"/>
              </a:rPr>
              <a:t>Beginning Thoughts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447800" y="304800"/>
            <a:ext cx="7391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143000" y="2590800"/>
            <a:ext cx="75755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S Outlook" panose="05010100010000000000" pitchFamily="2" charset="2"/>
              <a:buChar char="B"/>
            </a:pPr>
            <a:r>
              <a:rPr lang="en-US" altLang="en-US" sz="3200"/>
              <a:t> </a:t>
            </a:r>
            <a:r>
              <a:rPr lang="en-US" altLang="en-US" sz="3200" b="1"/>
              <a:t>Bible says very little about deacons</a:t>
            </a:r>
            <a:endParaRPr lang="en-US" altLang="en-US" sz="3200"/>
          </a:p>
          <a:p>
            <a:pPr>
              <a:buFont typeface="MS Outlook" panose="05010100010000000000" pitchFamily="2" charset="2"/>
              <a:buChar char="B"/>
            </a:pPr>
            <a:r>
              <a:rPr lang="en-US" altLang="en-US" sz="3200"/>
              <a:t> </a:t>
            </a:r>
            <a:r>
              <a:rPr lang="en-US" altLang="en-US" sz="3200" b="1"/>
              <a:t>Office not honored as it should be</a:t>
            </a:r>
          </a:p>
          <a:p>
            <a:pPr lvl="1">
              <a:buFontTx/>
              <a:buChar char="•"/>
            </a:pPr>
            <a:r>
              <a:rPr lang="en-US" altLang="en-US" sz="3200"/>
              <a:t> </a:t>
            </a:r>
            <a:r>
              <a:rPr lang="en-US" altLang="en-US" sz="3200" i="1"/>
              <a:t>Not as careful in selection as with elders</a:t>
            </a:r>
          </a:p>
          <a:p>
            <a:pPr lvl="1">
              <a:buFontTx/>
              <a:buChar char="•"/>
            </a:pPr>
            <a:r>
              <a:rPr lang="en-US" altLang="en-US" sz="3200" i="1"/>
              <a:t> No definite work to do</a:t>
            </a:r>
          </a:p>
          <a:p>
            <a:pPr lvl="1">
              <a:buFontTx/>
              <a:buChar char="•"/>
            </a:pPr>
            <a:r>
              <a:rPr lang="en-US" altLang="en-US" sz="3200" i="1"/>
              <a:t> Elders / preacher do work of deacons</a:t>
            </a:r>
          </a:p>
          <a:p>
            <a:pPr lvl="1">
              <a:buFontTx/>
              <a:buChar char="•"/>
            </a:pPr>
            <a:r>
              <a:rPr lang="en-US" altLang="en-US" sz="3200" i="1"/>
              <a:t> Hardly know what their assignments are</a:t>
            </a:r>
          </a:p>
          <a:p>
            <a:pPr lvl="1">
              <a:buFontTx/>
              <a:buChar char="•"/>
            </a:pPr>
            <a:r>
              <a:rPr lang="en-US" altLang="en-US" sz="3200" i="1"/>
              <a:t> Appoint men w/o work for them to do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 flipV="1">
            <a:off x="838200" y="304800"/>
            <a:ext cx="8001000" cy="1828800"/>
          </a:xfrm>
          <a:custGeom>
            <a:avLst/>
            <a:gdLst>
              <a:gd name="T0" fmla="*/ 4022725 w 21600"/>
              <a:gd name="T1" fmla="*/ 185166 h 21600"/>
              <a:gd name="T2" fmla="*/ 1084580 w 21600"/>
              <a:gd name="T3" fmla="*/ 914400 h 21600"/>
              <a:gd name="T4" fmla="*/ 4022725 w 21600"/>
              <a:gd name="T5" fmla="*/ 1828800 h 21600"/>
              <a:gd name="T6" fmla="*/ 6916420 w 21600"/>
              <a:gd name="T7" fmla="*/ 9144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>
              <a:defRPr/>
            </a:pPr>
            <a:r>
              <a:rPr lang="en-US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mCasual" pitchFamily="34" charset="0"/>
              </a:rPr>
              <a:t>Beginning Thoughts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447800" y="304800"/>
            <a:ext cx="7391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143000" y="2590800"/>
            <a:ext cx="736917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S Outlook" panose="05010100010000000000" pitchFamily="2" charset="2"/>
              <a:buChar char="B"/>
            </a:pPr>
            <a:r>
              <a:rPr lang="en-US" altLang="en-US" sz="3200"/>
              <a:t> </a:t>
            </a:r>
            <a:r>
              <a:rPr lang="en-US" altLang="en-US" sz="3200" b="1"/>
              <a:t>Bible says very little about deacons</a:t>
            </a:r>
            <a:endParaRPr lang="en-US" altLang="en-US" sz="3200"/>
          </a:p>
          <a:p>
            <a:pPr>
              <a:buFont typeface="MS Outlook" panose="05010100010000000000" pitchFamily="2" charset="2"/>
              <a:buChar char="B"/>
            </a:pPr>
            <a:r>
              <a:rPr lang="en-US" altLang="en-US" sz="3200"/>
              <a:t> </a:t>
            </a:r>
            <a:r>
              <a:rPr lang="en-US" altLang="en-US" sz="3200" b="1"/>
              <a:t>Office not honored as it should be</a:t>
            </a:r>
          </a:p>
          <a:p>
            <a:pPr>
              <a:buFont typeface="MS Outlook" panose="05010100010000000000" pitchFamily="2" charset="2"/>
              <a:buChar char="B"/>
            </a:pPr>
            <a:r>
              <a:rPr lang="en-US" altLang="en-US" sz="3200" b="1"/>
              <a:t> Misunderstood Office</a:t>
            </a:r>
          </a:p>
          <a:p>
            <a:pPr lvl="1">
              <a:buFontTx/>
              <a:buChar char="•"/>
            </a:pPr>
            <a:r>
              <a:rPr lang="en-US" altLang="en-US" sz="3200"/>
              <a:t> </a:t>
            </a:r>
            <a:r>
              <a:rPr lang="en-US" altLang="en-US" sz="3200" i="1"/>
              <a:t>Deacons are Junior Elders</a:t>
            </a:r>
          </a:p>
          <a:p>
            <a:pPr lvl="1">
              <a:buFontTx/>
              <a:buChar char="•"/>
            </a:pPr>
            <a:r>
              <a:rPr lang="en-US" altLang="en-US" sz="3200" i="1"/>
              <a:t> Elders &amp; Deacons oversee church</a:t>
            </a:r>
          </a:p>
          <a:p>
            <a:pPr lvl="1">
              <a:buFontTx/>
              <a:buChar char="•"/>
            </a:pPr>
            <a:r>
              <a:rPr lang="en-US" altLang="en-US" sz="3200" i="1"/>
              <a:t> Deacons must be able to preach / teach</a:t>
            </a:r>
          </a:p>
          <a:p>
            <a:pPr lvl="1">
              <a:buFontTx/>
              <a:buChar char="•"/>
            </a:pPr>
            <a:r>
              <a:rPr lang="en-US" altLang="en-US" sz="3200" i="1"/>
              <a:t> Deacons have oversight of all material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334250" cy="8239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000099"/>
                </a:solidFill>
                <a:latin typeface="Comic Sans MS" pitchFamily="66" charset="0"/>
              </a:rPr>
              <a:t>The Office of a Deacon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676400" y="1905000"/>
            <a:ext cx="7010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800">
                <a:latin typeface="Arial Narrow" panose="020B0606020202030204" pitchFamily="34" charset="0"/>
              </a:rPr>
              <a:t>I. God’s Plan Is For Deacons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19200" y="2438400"/>
            <a:ext cx="71628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“Paul and Timothy, bondservants of Jesus Christ, To all the saints in Christ Jesus who are in Philippi, with the bishops and deacons:”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352800" y="609600"/>
            <a:ext cx="2525713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 u="sng">
                <a:latin typeface="Arial" charset="0"/>
              </a:rPr>
              <a:t>Phil. 1:1</a:t>
            </a: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5334000" y="4038600"/>
            <a:ext cx="2514600" cy="7620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28600" y="922338"/>
            <a:ext cx="8915400" cy="547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ts val="3000"/>
              </a:lnSpc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8 Likewise deacons must be reverent, not double-tongued, not given to much wine, not greedy for money, </a:t>
            </a:r>
          </a:p>
          <a:p>
            <a:pPr>
              <a:lnSpc>
                <a:spcPts val="3000"/>
              </a:lnSpc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9 holding the mystery of the faith with a pure conscience. </a:t>
            </a:r>
          </a:p>
          <a:p>
            <a:pPr>
              <a:lnSpc>
                <a:spcPts val="3000"/>
              </a:lnSpc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10 But let these also first be tested; then let them serve as deacons, being found blameless. </a:t>
            </a:r>
          </a:p>
          <a:p>
            <a:pPr>
              <a:lnSpc>
                <a:spcPts val="3000"/>
              </a:lnSpc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11 Likewise their wives must be reverent, not slanderers, temperate, faithful in all things. </a:t>
            </a:r>
          </a:p>
          <a:p>
            <a:pPr>
              <a:lnSpc>
                <a:spcPts val="3000"/>
              </a:lnSpc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12 Let deacons be the husbands of one wife, ruling their children and their own houses well. </a:t>
            </a:r>
          </a:p>
          <a:p>
            <a:pPr>
              <a:lnSpc>
                <a:spcPts val="3000"/>
              </a:lnSpc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13 For those who have served well as deacons obtain for themselves a good standing and great boldness in the faith which is in Christ Jesus.”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667000" y="0"/>
            <a:ext cx="3883025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 u="sng">
                <a:latin typeface="Arial" charset="0"/>
              </a:rPr>
              <a:t>1 Tim. 3:8-13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28600" y="909638"/>
            <a:ext cx="891540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“2 Then the twelve summoned the multitude of the disciples and said, "It is not desirable that we should leave the word of God and serve tables. 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 Therefore, brethren, seek out from among you seven men of good reputation, full of the Holy Spirit and wisdom, whom we may appoint over this business; 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4 but we will give ourselves continually to prayer and to the ministry of the word." 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 And the saying pleased the whole multitude. And they chose Stephen, a man full of faith and the Holy Spirit, and Philip,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Prochorus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Nicanor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Timon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Parmenas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and Nicolas, a proselyte from Antioch, 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6 whom they set before the apostles; and when they had prayed, they laid hands on them.”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048000" y="0"/>
            <a:ext cx="3101975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 u="sng">
                <a:latin typeface="Arial" charset="0"/>
              </a:rPr>
              <a:t>Acts 6:2-6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 rot="-1263603">
            <a:off x="457200" y="2133600"/>
            <a:ext cx="7239000" cy="12954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FF00"/>
                </a:solidFill>
                <a:latin typeface="Comic Sans MS" panose="030F0702030302020204" pitchFamily="66" charset="0"/>
              </a:rPr>
              <a:t>Not Deacons - “office of deacon”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Comic Sans MS" panose="030F0702030302020204" pitchFamily="66" charset="0"/>
              </a:rPr>
              <a:t>Are Deacons - Servants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 rot="-1267798">
            <a:off x="1600200" y="3505200"/>
            <a:ext cx="7239000" cy="12954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FF00"/>
                </a:solidFill>
                <a:latin typeface="Comic Sans MS" panose="030F0702030302020204" pitchFamily="66" charset="0"/>
              </a:rPr>
              <a:t>Parallel in Principle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 autoUpdateAnimBg="0"/>
      <p:bldP spid="1536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334250" cy="8239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000099"/>
                </a:solidFill>
                <a:latin typeface="Comic Sans MS" pitchFamily="66" charset="0"/>
              </a:rPr>
              <a:t>The Office of a Deacon</a:t>
            </a:r>
          </a:p>
        </p:txBody>
      </p:sp>
      <p:sp>
        <p:nvSpPr>
          <p:cNvPr id="38917" name="Text Box 3"/>
          <p:cNvSpPr txBox="1">
            <a:spLocks noChangeArrowheads="1"/>
          </p:cNvSpPr>
          <p:nvPr/>
        </p:nvSpPr>
        <p:spPr bwMode="auto">
          <a:xfrm>
            <a:off x="1676400" y="1905000"/>
            <a:ext cx="701040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800">
                <a:solidFill>
                  <a:schemeClr val="folHlink"/>
                </a:solidFill>
                <a:latin typeface="Arial Narrow" panose="020B0606020202030204" pitchFamily="34" charset="0"/>
              </a:rPr>
              <a:t>I. God’s Plan Is For Deacons</a:t>
            </a:r>
          </a:p>
          <a:p>
            <a:r>
              <a:rPr lang="en-US" altLang="en-US" sz="4800">
                <a:latin typeface="Arial Narrow" panose="020B0606020202030204" pitchFamily="34" charset="0"/>
              </a:rPr>
              <a:t>II. Term “Deacon” - Means 			“Servant” or “Minister”</a:t>
            </a:r>
            <a:endParaRPr lang="en-US" altLang="en-US" sz="4800">
              <a:solidFill>
                <a:schemeClr val="folHlink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1752600" y="990600"/>
            <a:ext cx="6324600" cy="1295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Meaning of the words</a:t>
            </a:r>
            <a:endParaRPr lang="en-US" sz="3600" b="1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200400" y="685800"/>
            <a:ext cx="31099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5400" b="1">
                <a:latin typeface="Comic Sans MS" panose="030F0702030302020204" pitchFamily="66" charset="0"/>
              </a:rPr>
              <a:t>“Deacon”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143000" y="2209800"/>
            <a:ext cx="74676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00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00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00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00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S Outlook" panose="05010100010000000000" pitchFamily="2" charset="2"/>
              <a:buChar char="G"/>
            </a:pPr>
            <a:r>
              <a:rPr lang="en-US" altLang="en-US" sz="2800">
                <a:latin typeface="Arial" panose="020B0604020202020204" pitchFamily="34" charset="0"/>
              </a:rPr>
              <a:t> English word means: “Servant”</a:t>
            </a:r>
          </a:p>
          <a:p>
            <a:pPr>
              <a:buFont typeface="MS Outlook" panose="05010100010000000000" pitchFamily="2" charset="2"/>
              <a:buChar char="G"/>
            </a:pPr>
            <a:endParaRPr lang="en-US" altLang="en-US" sz="2800">
              <a:latin typeface="Arial" panose="020B0604020202020204" pitchFamily="34" charset="0"/>
            </a:endParaRPr>
          </a:p>
          <a:p>
            <a:pPr>
              <a:buFont typeface="MS Outlook" panose="05010100010000000000" pitchFamily="2" charset="2"/>
              <a:buChar char="G"/>
            </a:pPr>
            <a:r>
              <a:rPr lang="en-US" altLang="en-US" sz="2800">
                <a:latin typeface="Arial" panose="020B0604020202020204" pitchFamily="34" charset="0"/>
              </a:rPr>
              <a:t> “Deacon” is an anglicized form of the greek 	diaconos which means runner, messenger 		or servant (Easton’s)</a:t>
            </a:r>
            <a:endParaRPr lang="en-US" altLang="en-US" i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200400" y="685800"/>
            <a:ext cx="31099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5400" b="1">
                <a:latin typeface="Comic Sans MS" panose="030F0702030302020204" pitchFamily="66" charset="0"/>
              </a:rPr>
              <a:t>“Deacon”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066800" y="2286000"/>
            <a:ext cx="7696200" cy="393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000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00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00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00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00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S Outlook" panose="05010100010000000000" pitchFamily="2" charset="2"/>
              <a:buChar char="G"/>
            </a:pPr>
            <a:r>
              <a:rPr lang="en-US" altLang="en-US" sz="2800">
                <a:latin typeface="Arial" panose="020B0604020202020204" pitchFamily="34" charset="0"/>
              </a:rPr>
              <a:t> </a:t>
            </a:r>
            <a:r>
              <a:rPr lang="en-US" altLang="en-US" sz="2800" b="1" u="sng">
                <a:latin typeface="Arial" panose="020B0604020202020204" pitchFamily="34" charset="0"/>
              </a:rPr>
              <a:t>Thayer</a:t>
            </a:r>
            <a:r>
              <a:rPr lang="en-US" altLang="en-US" sz="2800" b="1">
                <a:latin typeface="Arial" panose="020B0604020202020204" pitchFamily="34" charset="0"/>
              </a:rPr>
              <a:t>:</a:t>
            </a:r>
            <a:r>
              <a:rPr lang="en-US" altLang="en-US" sz="2800">
                <a:latin typeface="Arial" panose="020B0604020202020204" pitchFamily="34" charset="0"/>
              </a:rPr>
              <a:t> “One who executes the commands of another, esp. of a master: a servant, attendant , minister” (138)</a:t>
            </a:r>
          </a:p>
          <a:p>
            <a:pPr>
              <a:buFont typeface="MS Outlook" panose="05010100010000000000" pitchFamily="2" charset="2"/>
              <a:buChar char="G"/>
            </a:pPr>
            <a:r>
              <a:rPr lang="en-US" altLang="en-US" sz="2800">
                <a:latin typeface="Arial" panose="020B0604020202020204" pitchFamily="34" charset="0"/>
              </a:rPr>
              <a:t> </a:t>
            </a:r>
            <a:r>
              <a:rPr lang="en-US" altLang="en-US" sz="2800" b="1" u="sng">
                <a:latin typeface="Arial" panose="020B0604020202020204" pitchFamily="34" charset="0"/>
              </a:rPr>
              <a:t>Strong’s</a:t>
            </a:r>
            <a:r>
              <a:rPr lang="en-US" altLang="en-US" sz="2800">
                <a:latin typeface="Arial" panose="020B0604020202020204" pitchFamily="34" charset="0"/>
              </a:rPr>
              <a:t>: “probably from an obsolete diako (to run on errands; compare NT:1377); an attendant, i.e. (genitive case) a waiter (at table or in other menial duties); specially, a Christian teacher and pastor (technically, a deacon or deaconess).”</a:t>
            </a:r>
            <a:endParaRPr lang="en-US" altLang="en-US" sz="2800" i="1">
              <a:latin typeface="Arial" panose="020B0604020202020204" pitchFamily="34" charset="0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905000" y="1524000"/>
            <a:ext cx="5502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>
                <a:latin typeface="Arial" panose="020B0604020202020204" pitchFamily="34" charset="0"/>
              </a:rPr>
              <a:t>(Greek: diakonos - dee-ak'-on-os)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val 2"/>
          <p:cNvSpPr>
            <a:spLocks noChangeArrowheads="1"/>
          </p:cNvSpPr>
          <p:nvPr/>
        </p:nvSpPr>
        <p:spPr bwMode="auto">
          <a:xfrm>
            <a:off x="1752600" y="990600"/>
            <a:ext cx="6324600" cy="1295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Meaning of the words</a:t>
            </a:r>
            <a:endParaRPr lang="en-US" sz="3600" b="1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1752600" y="2667000"/>
            <a:ext cx="6324600" cy="1295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How Word is</a:t>
            </a:r>
          </a:p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Translated</a:t>
            </a:r>
            <a:endParaRPr lang="en-US" sz="3600" b="1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605088" y="381000"/>
            <a:ext cx="4445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>
                <a:latin typeface="Arial" panose="020B0604020202020204" pitchFamily="34" charset="0"/>
              </a:rPr>
              <a:t>Word for Deacon:</a:t>
            </a:r>
          </a:p>
          <a:p>
            <a:pPr algn="ctr"/>
            <a:r>
              <a:rPr lang="en-US" altLang="en-US" sz="4000" b="1">
                <a:latin typeface="Arial" panose="020B0604020202020204" pitchFamily="34" charset="0"/>
              </a:rPr>
              <a:t>(diakonos)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286000" y="1905000"/>
            <a:ext cx="5046663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 u="sng">
                <a:solidFill>
                  <a:srgbClr val="000099"/>
                </a:solidFill>
                <a:latin typeface="Tahoma" panose="020B0604030504040204" pitchFamily="34" charset="0"/>
              </a:rPr>
              <a:t>Used 30 times in the NT</a:t>
            </a:r>
            <a:endParaRPr lang="en-US" altLang="en-US" sz="3200">
              <a:solidFill>
                <a:srgbClr val="000099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3200">
                <a:solidFill>
                  <a:srgbClr val="000099"/>
                </a:solidFill>
                <a:latin typeface="Tahoma" panose="020B0604030504040204" pitchFamily="34" charset="0"/>
              </a:rPr>
              <a:t>“Deacon” - 3 times</a:t>
            </a:r>
          </a:p>
          <a:p>
            <a:pPr algn="ctr"/>
            <a:r>
              <a:rPr lang="en-US" altLang="en-US" sz="3200">
                <a:solidFill>
                  <a:srgbClr val="000099"/>
                </a:solidFill>
                <a:latin typeface="Tahoma" panose="020B0604030504040204" pitchFamily="34" charset="0"/>
              </a:rPr>
              <a:t>“Minister” - 20 times</a:t>
            </a:r>
          </a:p>
          <a:p>
            <a:pPr algn="ctr"/>
            <a:r>
              <a:rPr lang="en-US" altLang="en-US" sz="3200">
                <a:solidFill>
                  <a:srgbClr val="000099"/>
                </a:solidFill>
                <a:latin typeface="Tahoma" panose="020B0604030504040204" pitchFamily="34" charset="0"/>
              </a:rPr>
              <a:t>“Servant” - 7 times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219200" y="4419600"/>
            <a:ext cx="73152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 u="sng">
                <a:solidFill>
                  <a:srgbClr val="000099"/>
                </a:solidFill>
                <a:latin typeface="Arial" panose="020B0604020202020204" pitchFamily="34" charset="0"/>
              </a:rPr>
              <a:t>Servant</a:t>
            </a:r>
            <a:r>
              <a:rPr lang="en-US" altLang="en-US" sz="3200" b="1">
                <a:solidFill>
                  <a:srgbClr val="000099"/>
                </a:solidFill>
                <a:latin typeface="Arial" panose="020B0604020202020204" pitchFamily="34" charset="0"/>
              </a:rPr>
              <a:t>: Matt. 23:11; John 12:26</a:t>
            </a:r>
          </a:p>
          <a:p>
            <a:pPr algn="ctr"/>
            <a:r>
              <a:rPr lang="en-US" altLang="en-US" sz="3200" b="1" u="sng">
                <a:solidFill>
                  <a:srgbClr val="000099"/>
                </a:solidFill>
                <a:latin typeface="Arial" panose="020B0604020202020204" pitchFamily="34" charset="0"/>
              </a:rPr>
              <a:t>Minister</a:t>
            </a:r>
            <a:r>
              <a:rPr lang="en-US" altLang="en-US" sz="3200" b="1">
                <a:solidFill>
                  <a:srgbClr val="000099"/>
                </a:solidFill>
                <a:latin typeface="Arial" panose="020B0604020202020204" pitchFamily="34" charset="0"/>
              </a:rPr>
              <a:t>: Mark 10:43; 1 Cor. 3:5;</a:t>
            </a:r>
          </a:p>
          <a:p>
            <a:pPr algn="ctr"/>
            <a:r>
              <a:rPr lang="en-US" altLang="en-US" sz="3200" b="1">
                <a:solidFill>
                  <a:srgbClr val="000099"/>
                </a:solidFill>
                <a:latin typeface="Arial" panose="020B0604020202020204" pitchFamily="34" charset="0"/>
              </a:rPr>
              <a:t>1 Thess. 3:2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  <p:bldP spid="21508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4"/>
          <p:cNvSpPr txBox="1">
            <a:spLocks noChangeArrowheads="1"/>
          </p:cNvSpPr>
          <p:nvPr/>
        </p:nvSpPr>
        <p:spPr bwMode="auto">
          <a:xfrm>
            <a:off x="914400" y="828675"/>
            <a:ext cx="7924800" cy="5724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>
                <a:latin typeface="Arial Narrow" panose="020B0606020202030204" pitchFamily="34" charset="0"/>
              </a:rPr>
              <a:t>1 Now in those days, when the number of the disciples was multiplying, there arose a murmuring against the Hebrews by the Hellenists, because their widows were neglected in the daily </a:t>
            </a:r>
            <a:r>
              <a:rPr lang="en-US" altLang="en-US" sz="2800">
                <a:solidFill>
                  <a:srgbClr val="0070C0"/>
                </a:solidFill>
                <a:latin typeface="Arial Narrow" panose="020B0606020202030204" pitchFamily="34" charset="0"/>
              </a:rPr>
              <a:t>distribution</a:t>
            </a:r>
            <a:r>
              <a:rPr lang="en-US" altLang="en-US" sz="2800">
                <a:latin typeface="Arial Narrow" panose="020B0606020202030204" pitchFamily="34" charset="0"/>
              </a:rPr>
              <a:t> </a:t>
            </a:r>
            <a:r>
              <a:rPr lang="en-US" altLang="en-US" sz="2800">
                <a:solidFill>
                  <a:srgbClr val="0070C0"/>
                </a:solidFill>
                <a:latin typeface="Arial Narrow" panose="020B0606020202030204" pitchFamily="34" charset="0"/>
              </a:rPr>
              <a:t>(diakonia). </a:t>
            </a:r>
          </a:p>
          <a:p>
            <a:endParaRPr lang="en-US" altLang="en-US" sz="1000">
              <a:latin typeface="Arial Narrow" panose="020B0606020202030204" pitchFamily="34" charset="0"/>
            </a:endParaRPr>
          </a:p>
          <a:p>
            <a:r>
              <a:rPr lang="en-US" altLang="en-US" sz="2800">
                <a:latin typeface="Arial Narrow" panose="020B0606020202030204" pitchFamily="34" charset="0"/>
              </a:rPr>
              <a:t>2 Then the twelve summoned the multitude of the disciples and said, "It is not desirable that we should leave the word of God and </a:t>
            </a:r>
            <a:r>
              <a:rPr lang="en-US" altLang="en-US" sz="2800">
                <a:solidFill>
                  <a:srgbClr val="0070C0"/>
                </a:solidFill>
                <a:latin typeface="Arial Narrow" panose="020B0606020202030204" pitchFamily="34" charset="0"/>
              </a:rPr>
              <a:t>serve (diakoneo)</a:t>
            </a:r>
            <a:r>
              <a:rPr lang="en-US" altLang="en-US" sz="2800">
                <a:latin typeface="Arial Narrow" panose="020B0606020202030204" pitchFamily="34" charset="0"/>
              </a:rPr>
              <a:t> tables. </a:t>
            </a:r>
          </a:p>
          <a:p>
            <a:endParaRPr lang="en-US" altLang="en-US" sz="1000">
              <a:latin typeface="Arial Narrow" panose="020B0606020202030204" pitchFamily="34" charset="0"/>
            </a:endParaRPr>
          </a:p>
          <a:p>
            <a:r>
              <a:rPr lang="en-US" altLang="en-US" sz="2800">
                <a:latin typeface="Arial Narrow" panose="020B0606020202030204" pitchFamily="34" charset="0"/>
              </a:rPr>
              <a:t>3 Therefore, brethren, seek out from among you seven men of good reputation, full of the Holy Spirit and wisdom, whom we may appoint over this business; </a:t>
            </a:r>
          </a:p>
          <a:p>
            <a:endParaRPr lang="en-US" altLang="en-US" sz="1000">
              <a:latin typeface="Arial Narrow" panose="020B0606020202030204" pitchFamily="34" charset="0"/>
            </a:endParaRPr>
          </a:p>
          <a:p>
            <a:r>
              <a:rPr lang="en-US" altLang="en-US" sz="2800">
                <a:latin typeface="Arial Narrow" panose="020B0606020202030204" pitchFamily="34" charset="0"/>
              </a:rPr>
              <a:t>4 but we will give ourselves continually to prayer and to the </a:t>
            </a:r>
            <a:r>
              <a:rPr lang="en-US" altLang="en-US" sz="2800">
                <a:solidFill>
                  <a:srgbClr val="0070C0"/>
                </a:solidFill>
                <a:latin typeface="Arial Narrow" panose="020B0606020202030204" pitchFamily="34" charset="0"/>
              </a:rPr>
              <a:t>ministry (diakonia)</a:t>
            </a:r>
            <a:r>
              <a:rPr lang="en-US" altLang="en-US" sz="2800">
                <a:latin typeface="Arial Narrow" panose="020B0606020202030204" pitchFamily="34" charset="0"/>
              </a:rPr>
              <a:t> of the word.“ 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0" y="152400"/>
            <a:ext cx="195117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charset="0"/>
              </a:rPr>
              <a:t>Acts 6:1-4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1752600" y="990600"/>
            <a:ext cx="6324600" cy="1295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Meaning of the words</a:t>
            </a:r>
            <a:endParaRPr lang="en-US" sz="3600" b="1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1752600" y="2667000"/>
            <a:ext cx="6324600" cy="1295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How Word is</a:t>
            </a:r>
          </a:p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Translated</a:t>
            </a: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1752600" y="4343400"/>
            <a:ext cx="6324600" cy="1295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Same Word &amp; Idea</a:t>
            </a:r>
          </a:p>
          <a:p>
            <a:pPr algn="ctr">
              <a:defRPr/>
            </a:pPr>
            <a:r>
              <a:rPr lang="en-US" sz="32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(Not Same Meaning)</a:t>
            </a:r>
            <a:endParaRPr lang="en-US" sz="3600" b="1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2209800" y="457200"/>
            <a:ext cx="525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 dirty="0">
                <a:latin typeface="Tahoma" panose="020B0604030504040204" pitchFamily="34" charset="0"/>
              </a:rPr>
              <a:t>Same Word</a:t>
            </a:r>
          </a:p>
          <a:p>
            <a:pPr algn="ctr"/>
            <a:r>
              <a:rPr lang="en-US" altLang="en-US" sz="3200" b="1" dirty="0">
                <a:latin typeface="Tahoma" panose="020B0604030504040204" pitchFamily="34" charset="0"/>
              </a:rPr>
              <a:t>Though Not Same Thing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295400" y="1981200"/>
            <a:ext cx="7189788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3200">
                <a:latin typeface="Comic Sans MS" panose="030F0702030302020204" pitchFamily="66" charset="0"/>
              </a:rPr>
              <a:t> Christ (Rom. 15:8)</a:t>
            </a:r>
          </a:p>
          <a:p>
            <a:pPr>
              <a:buFontTx/>
              <a:buChar char="•"/>
            </a:pPr>
            <a:r>
              <a:rPr lang="en-US" altLang="en-US" sz="3200">
                <a:latin typeface="Comic Sans MS" panose="030F0702030302020204" pitchFamily="66" charset="0"/>
              </a:rPr>
              <a:t> Apostles (2 Cor. 3:6)</a:t>
            </a:r>
          </a:p>
          <a:p>
            <a:pPr>
              <a:buFontTx/>
              <a:buChar char="•"/>
            </a:pPr>
            <a:r>
              <a:rPr lang="en-US" altLang="en-US" sz="3200">
                <a:latin typeface="Comic Sans MS" panose="030F0702030302020204" pitchFamily="66" charset="0"/>
              </a:rPr>
              <a:t> Evangelist (1 Cor. 3:5-6)</a:t>
            </a:r>
          </a:p>
          <a:p>
            <a:pPr>
              <a:buFontTx/>
              <a:buChar char="•"/>
            </a:pPr>
            <a:r>
              <a:rPr lang="en-US" altLang="en-US" sz="3200">
                <a:latin typeface="Comic Sans MS" panose="030F0702030302020204" pitchFamily="66" charset="0"/>
              </a:rPr>
              <a:t> Any Faithful Christian (John 12:26)</a:t>
            </a:r>
          </a:p>
          <a:p>
            <a:pPr>
              <a:buFontTx/>
              <a:buChar char="•"/>
            </a:pPr>
            <a:r>
              <a:rPr lang="en-US" altLang="en-US" sz="3200">
                <a:latin typeface="Comic Sans MS" panose="030F0702030302020204" pitchFamily="66" charset="0"/>
              </a:rPr>
              <a:t> Civil authorities (Rom. 13:4)</a:t>
            </a:r>
          </a:p>
          <a:p>
            <a:pPr>
              <a:buFontTx/>
              <a:buChar char="•"/>
            </a:pPr>
            <a:r>
              <a:rPr lang="en-US" altLang="en-US" sz="3200">
                <a:latin typeface="Comic Sans MS" panose="030F0702030302020204" pitchFamily="66" charset="0"/>
              </a:rPr>
              <a:t> Satan’s ministers (2 Cor. 11:15)</a:t>
            </a:r>
          </a:p>
          <a:p>
            <a:pPr>
              <a:buFontTx/>
              <a:buChar char="•"/>
            </a:pPr>
            <a:r>
              <a:rPr lang="en-US" altLang="en-US" sz="3200">
                <a:latin typeface="Comic Sans MS" panose="030F0702030302020204" pitchFamily="66" charset="0"/>
              </a:rPr>
              <a:t> Women - Phebe (Rom. 16:1)</a:t>
            </a:r>
          </a:p>
          <a:p>
            <a:pPr>
              <a:buFontTx/>
              <a:buChar char="•"/>
            </a:pPr>
            <a:r>
              <a:rPr lang="en-US" altLang="en-US" sz="3200">
                <a:latin typeface="Comic Sans MS" panose="030F0702030302020204" pitchFamily="66" charset="0"/>
              </a:rPr>
              <a:t> Waiters at feast (Matt. 22:13)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334250" cy="8239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000099"/>
                </a:solidFill>
                <a:latin typeface="Comic Sans MS" pitchFamily="66" charset="0"/>
              </a:rPr>
              <a:t>The Office of a Deacon</a:t>
            </a:r>
          </a:p>
        </p:txBody>
      </p:sp>
      <p:sp>
        <p:nvSpPr>
          <p:cNvPr id="48133" name="Text Box 3"/>
          <p:cNvSpPr txBox="1">
            <a:spLocks noChangeArrowheads="1"/>
          </p:cNvSpPr>
          <p:nvPr/>
        </p:nvSpPr>
        <p:spPr bwMode="auto">
          <a:xfrm>
            <a:off x="1676400" y="1905000"/>
            <a:ext cx="70104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800">
                <a:solidFill>
                  <a:schemeClr val="folHlink"/>
                </a:solidFill>
                <a:latin typeface="Arial Narrow" panose="020B0606020202030204" pitchFamily="34" charset="0"/>
              </a:rPr>
              <a:t>I. God’s Plan Is For Deacons</a:t>
            </a:r>
          </a:p>
          <a:p>
            <a:r>
              <a:rPr lang="en-US" altLang="en-US" sz="4800">
                <a:solidFill>
                  <a:schemeClr val="folHlink"/>
                </a:solidFill>
                <a:latin typeface="Arial Narrow" panose="020B0606020202030204" pitchFamily="34" charset="0"/>
              </a:rPr>
              <a:t>II. Term “Deacon” - Means 			“Servant” or “Minister”</a:t>
            </a:r>
            <a:endParaRPr lang="en-US" altLang="en-US" sz="4800">
              <a:latin typeface="Arial Narrow" panose="020B0606020202030204" pitchFamily="34" charset="0"/>
            </a:endParaRPr>
          </a:p>
          <a:p>
            <a:r>
              <a:rPr lang="en-US" altLang="en-US" sz="4800">
                <a:latin typeface="Arial Narrow" panose="020B0606020202030204" pitchFamily="34" charset="0"/>
              </a:rPr>
              <a:t>III. Office - In A Special Sense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990600" y="381000"/>
            <a:ext cx="3657600" cy="20574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General Sense</a:t>
            </a:r>
            <a:endParaRPr lang="en-US" u="sng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(Most passages</a:t>
            </a:r>
          </a:p>
          <a:p>
            <a:pPr algn="ctr">
              <a:defRPr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where used)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5105400" y="381000"/>
            <a:ext cx="3657600" cy="20574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Special Sense</a:t>
            </a:r>
            <a:endParaRPr lang="en-US" u="sng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Phil. 1:1</a:t>
            </a:r>
          </a:p>
          <a:p>
            <a:pPr algn="ctr">
              <a:defRPr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 Tim. 3:8-13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1447800" y="2667000"/>
            <a:ext cx="6934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>
                <a:latin typeface="Arial" panose="020B0604020202020204" pitchFamily="34" charset="0"/>
              </a:rPr>
              <a:t>Deacons are more than just “servants” in the sense that all Christians are (Phil. 1:1).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371600" y="3886200"/>
            <a:ext cx="71945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>
                <a:latin typeface="Arial" panose="020B0604020202020204" pitchFamily="34" charset="0"/>
              </a:rPr>
              <a:t>Qualifications - more than required of faithful</a:t>
            </a:r>
          </a:p>
          <a:p>
            <a:pPr algn="ctr"/>
            <a:r>
              <a:rPr lang="en-US" altLang="en-US" sz="2800">
                <a:latin typeface="Arial" panose="020B0604020202020204" pitchFamily="34" charset="0"/>
              </a:rPr>
              <a:t>Christians (1 Tim. 3:8-13)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1524000" y="3733800"/>
            <a:ext cx="67818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1524000" y="4953000"/>
            <a:ext cx="67818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2293938" y="5181600"/>
            <a:ext cx="55276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>
                <a:latin typeface="Arial" panose="020B0604020202020204" pitchFamily="34" charset="0"/>
              </a:rPr>
              <a:t>Context of 1 Tim. 3:8-13 suggests</a:t>
            </a:r>
          </a:p>
          <a:p>
            <a:pPr algn="ctr"/>
            <a:r>
              <a:rPr lang="en-US" altLang="en-US" sz="2800">
                <a:latin typeface="Arial" panose="020B0604020202020204" pitchFamily="34" charset="0"/>
              </a:rPr>
              <a:t>it is an “office”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utoUpdateAnimBg="0"/>
      <p:bldP spid="23560" grpId="0" autoUpdateAnimBg="0"/>
      <p:bldP spid="2356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334250" cy="8239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000099"/>
                </a:solidFill>
                <a:latin typeface="Comic Sans MS" pitchFamily="66" charset="0"/>
              </a:rPr>
              <a:t>The Office of a Deacon</a:t>
            </a:r>
          </a:p>
        </p:txBody>
      </p:sp>
      <p:sp>
        <p:nvSpPr>
          <p:cNvPr id="50181" name="Text Box 3"/>
          <p:cNvSpPr txBox="1">
            <a:spLocks noChangeArrowheads="1"/>
          </p:cNvSpPr>
          <p:nvPr/>
        </p:nvSpPr>
        <p:spPr bwMode="auto">
          <a:xfrm>
            <a:off x="1676400" y="1905000"/>
            <a:ext cx="701040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800">
                <a:solidFill>
                  <a:schemeClr val="folHlink"/>
                </a:solidFill>
                <a:latin typeface="Arial Narrow" panose="020B0606020202030204" pitchFamily="34" charset="0"/>
              </a:rPr>
              <a:t>I. God’s Plan Is For Deacons</a:t>
            </a:r>
          </a:p>
          <a:p>
            <a:r>
              <a:rPr lang="en-US" altLang="en-US" sz="4800">
                <a:solidFill>
                  <a:schemeClr val="folHlink"/>
                </a:solidFill>
                <a:latin typeface="Arial Narrow" panose="020B0606020202030204" pitchFamily="34" charset="0"/>
              </a:rPr>
              <a:t>II. Term “Deacon” - Means 			“Servant” or “Minister”</a:t>
            </a:r>
          </a:p>
          <a:p>
            <a:r>
              <a:rPr lang="en-US" altLang="en-US" sz="4800">
                <a:solidFill>
                  <a:schemeClr val="folHlink"/>
                </a:solidFill>
                <a:latin typeface="Arial Narrow" panose="020B0606020202030204" pitchFamily="34" charset="0"/>
              </a:rPr>
              <a:t>III. Office - In A Special Sense</a:t>
            </a:r>
            <a:endParaRPr lang="en-US" altLang="en-US" sz="4800">
              <a:latin typeface="Arial Narrow" panose="020B0606020202030204" pitchFamily="34" charset="0"/>
            </a:endParaRPr>
          </a:p>
          <a:p>
            <a:r>
              <a:rPr lang="en-US" altLang="en-US" sz="4800">
                <a:latin typeface="Arial Narrow" panose="020B0606020202030204" pitchFamily="34" charset="0"/>
              </a:rPr>
              <a:t>IV. What Is This Office?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4800">
                <a:solidFill>
                  <a:srgbClr val="006600"/>
                </a:solidFill>
                <a:latin typeface="Arial Narrow" pitchFamily="34" charset="0"/>
              </a:rPr>
              <a:t>No Authority Except - Delegated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143000" y="2667000"/>
            <a:ext cx="3048000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Elders</a:t>
            </a:r>
          </a:p>
          <a:p>
            <a:pPr algn="ctr"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Authority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“oversee”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(Acts 20:28)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“Rule”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(Heb. 13:17)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181600" y="2667000"/>
            <a:ext cx="3048000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Deacon</a:t>
            </a:r>
          </a:p>
          <a:p>
            <a:pPr algn="ctr"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Under Elders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very term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suggests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“submission”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85800" y="533400"/>
            <a:ext cx="77724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4800">
                <a:solidFill>
                  <a:srgbClr val="006600"/>
                </a:solidFill>
                <a:latin typeface="Arial Narrow" pitchFamily="34" charset="0"/>
              </a:rPr>
              <a:t>No Authority Except - Delegated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85800" y="2286000"/>
            <a:ext cx="77724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4800" dirty="0">
                <a:solidFill>
                  <a:srgbClr val="006600"/>
                </a:solidFill>
                <a:latin typeface="Arial Narrow" pitchFamily="34" charset="0"/>
              </a:rPr>
              <a:t>Misconception:</a:t>
            </a:r>
          </a:p>
          <a:p>
            <a:pPr algn="ctr">
              <a:defRPr/>
            </a:pPr>
            <a:r>
              <a:rPr lang="en-US" sz="3600" dirty="0">
                <a:solidFill>
                  <a:srgbClr val="006600"/>
                </a:solidFill>
                <a:latin typeface="Arial Narrow" pitchFamily="34" charset="0"/>
              </a:rPr>
              <a:t>Elders over Spiritual / Deacons over Material</a:t>
            </a:r>
            <a:endParaRPr lang="en-US" sz="4400" dirty="0">
              <a:solidFill>
                <a:srgbClr val="006600"/>
              </a:solidFill>
              <a:latin typeface="Arial Narrow" pitchFamily="34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04800" y="3886200"/>
            <a:ext cx="9144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Tx/>
              <a:buChar char="•"/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Elders have oversight of all the church (1 Pet. 5:1-3)</a:t>
            </a:r>
          </a:p>
          <a:p>
            <a:pPr>
              <a:lnSpc>
                <a:spcPct val="130000"/>
              </a:lnSpc>
              <a:buFontTx/>
              <a:buChar char="•"/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When dealing with material - sent to elders (Acts 11:27-30)</a:t>
            </a:r>
          </a:p>
          <a:p>
            <a:pPr>
              <a:lnSpc>
                <a:spcPct val="130000"/>
              </a:lnSpc>
              <a:buFontTx/>
              <a:buChar char="•"/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Instruction about oversight given to elders (Acts 20:17, 28)</a:t>
            </a:r>
          </a:p>
          <a:p>
            <a:pPr>
              <a:lnSpc>
                <a:spcPct val="130000"/>
              </a:lnSpc>
              <a:buFontTx/>
              <a:buChar char="•"/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No such distinction in the New Testament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4800">
                <a:solidFill>
                  <a:srgbClr val="006600"/>
                </a:solidFill>
                <a:latin typeface="Arial Narrow" pitchFamily="34" charset="0"/>
              </a:rPr>
              <a:t>No Authority Except - Delegated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85800" y="2324100"/>
            <a:ext cx="77724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4800" dirty="0">
                <a:solidFill>
                  <a:srgbClr val="006600"/>
                </a:solidFill>
                <a:latin typeface="Arial Narrow" pitchFamily="34" charset="0"/>
              </a:rPr>
              <a:t>Misconception:</a:t>
            </a:r>
            <a:endParaRPr lang="en-US" sz="4400" dirty="0">
              <a:solidFill>
                <a:srgbClr val="006600"/>
              </a:solidFill>
              <a:latin typeface="Arial Narrow" pitchFamily="34" charset="0"/>
            </a:endParaRPr>
          </a:p>
          <a:p>
            <a:pPr algn="ctr">
              <a:defRPr/>
            </a:pPr>
            <a:r>
              <a:rPr lang="en-US" sz="3600" dirty="0">
                <a:solidFill>
                  <a:srgbClr val="006600"/>
                </a:solidFill>
                <a:latin typeface="Arial Narrow" pitchFamily="34" charset="0"/>
              </a:rPr>
              <a:t>Elders over Spiritual / Deacons over Material</a:t>
            </a:r>
            <a:endParaRPr lang="en-US" sz="4400" dirty="0">
              <a:solidFill>
                <a:srgbClr val="006600"/>
              </a:solidFill>
              <a:latin typeface="Arial Narrow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85800" y="4267200"/>
            <a:ext cx="77724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4800">
                <a:solidFill>
                  <a:srgbClr val="006600"/>
                </a:solidFill>
                <a:latin typeface="Arial Narrow" pitchFamily="34" charset="0"/>
              </a:rPr>
              <a:t>Office is a Work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334250" cy="8239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000099"/>
                </a:solidFill>
                <a:latin typeface="Comic Sans MS" pitchFamily="66" charset="0"/>
              </a:rPr>
              <a:t>The Office of a Deacon</a:t>
            </a:r>
          </a:p>
        </p:txBody>
      </p:sp>
      <p:sp>
        <p:nvSpPr>
          <p:cNvPr id="54277" name="Text Box 3"/>
          <p:cNvSpPr txBox="1">
            <a:spLocks noChangeArrowheads="1"/>
          </p:cNvSpPr>
          <p:nvPr/>
        </p:nvSpPr>
        <p:spPr bwMode="auto">
          <a:xfrm>
            <a:off x="1676400" y="1905000"/>
            <a:ext cx="701040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800">
                <a:latin typeface="Arial Narrow" panose="020B0606020202030204" pitchFamily="34" charset="0"/>
              </a:rPr>
              <a:t>I. God’s Plan Is For Deacons</a:t>
            </a:r>
          </a:p>
          <a:p>
            <a:r>
              <a:rPr lang="en-US" altLang="en-US" sz="4800">
                <a:latin typeface="Arial Narrow" panose="020B0606020202030204" pitchFamily="34" charset="0"/>
              </a:rPr>
              <a:t>II. Term “Deacon” - Means 			“Servant” or “Minister”</a:t>
            </a:r>
          </a:p>
          <a:p>
            <a:r>
              <a:rPr lang="en-US" altLang="en-US" sz="4800">
                <a:latin typeface="Arial Narrow" panose="020B0606020202030204" pitchFamily="34" charset="0"/>
              </a:rPr>
              <a:t>III. Office - In A Special Sense</a:t>
            </a:r>
          </a:p>
          <a:p>
            <a:r>
              <a:rPr lang="en-US" altLang="en-US" sz="4800">
                <a:latin typeface="Arial Narrow" panose="020B0606020202030204" pitchFamily="34" charset="0"/>
              </a:rPr>
              <a:t>IV. What Is This Office?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58763"/>
            <a:ext cx="8229600" cy="808037"/>
          </a:xfrm>
        </p:spPr>
        <p:txBody>
          <a:bodyPr/>
          <a:lstStyle/>
          <a:p>
            <a:pPr algn="ctr" eaLnBrk="1" hangingPunct="1"/>
            <a:r>
              <a:rPr lang="en-US" altLang="en-US">
                <a:solidFill>
                  <a:srgbClr val="000000"/>
                </a:solidFill>
              </a:rPr>
              <a:t>The Kind Of Deacons We Need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83058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can keep a confidence.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finishes a work he starts.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is individually productive.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is spiritually minded.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is able to listen.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has a vision for the church.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is flexible in his submission to the elders and church he serves.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is not dictatorial in nature.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looks for the positive, not on the negative.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 man who is of faith, communicating with God.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theme/theme1.xml><?xml version="1.0" encoding="utf-8"?>
<a:theme xmlns:a="http://schemas.openxmlformats.org/drawingml/2006/main" name="NOTEBOOK">
  <a:themeElements>
    <a:clrScheme name="NOTEBOOK 1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Designs\NOTEBOOK.POT</Template>
  <TotalTime>467</TotalTime>
  <Words>1279</Words>
  <Application>Microsoft Office PowerPoint</Application>
  <PresentationFormat>On-screen Show (4:3)</PresentationFormat>
  <Paragraphs>167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Arial</vt:lpstr>
      <vt:lpstr>Arial Narrow</vt:lpstr>
      <vt:lpstr>Calibri</vt:lpstr>
      <vt:lpstr>Californian FB</vt:lpstr>
      <vt:lpstr>Comic Sans MS</vt:lpstr>
      <vt:lpstr>DomCasual</vt:lpstr>
      <vt:lpstr>Monotype Sorts</vt:lpstr>
      <vt:lpstr>MS Outlook</vt:lpstr>
      <vt:lpstr>Tahoma</vt:lpstr>
      <vt:lpstr>Times New Roman</vt:lpstr>
      <vt:lpstr>Wingdings</vt:lpstr>
      <vt:lpstr>NOTEBOOK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Kind Of Deacons We Need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31</cp:revision>
  <dcterms:created xsi:type="dcterms:W3CDTF">2002-02-04T18:57:39Z</dcterms:created>
  <dcterms:modified xsi:type="dcterms:W3CDTF">2016-08-15T03:44:43Z</dcterms:modified>
</cp:coreProperties>
</file>