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7" r:id="rId1"/>
    <p:sldMasterId id="2147483698" r:id="rId2"/>
  </p:sldMasterIdLst>
  <p:notesMasterIdLst>
    <p:notesMasterId r:id="rId31"/>
  </p:notesMasterIdLst>
  <p:handoutMasterIdLst>
    <p:handoutMasterId r:id="rId32"/>
  </p:handoutMasterIdLst>
  <p:sldIdLst>
    <p:sldId id="319" r:id="rId3"/>
    <p:sldId id="267" r:id="rId4"/>
    <p:sldId id="268" r:id="rId5"/>
    <p:sldId id="296" r:id="rId6"/>
    <p:sldId id="321" r:id="rId7"/>
    <p:sldId id="359" r:id="rId8"/>
    <p:sldId id="402" r:id="rId9"/>
    <p:sldId id="457" r:id="rId10"/>
    <p:sldId id="297" r:id="rId11"/>
    <p:sldId id="376" r:id="rId12"/>
    <p:sldId id="468" r:id="rId13"/>
    <p:sldId id="258" r:id="rId14"/>
    <p:sldId id="463" r:id="rId15"/>
    <p:sldId id="458" r:id="rId16"/>
    <p:sldId id="464" r:id="rId17"/>
    <p:sldId id="469" r:id="rId18"/>
    <p:sldId id="459" r:id="rId19"/>
    <p:sldId id="465" r:id="rId20"/>
    <p:sldId id="460" r:id="rId21"/>
    <p:sldId id="466" r:id="rId22"/>
    <p:sldId id="461" r:id="rId23"/>
    <p:sldId id="467" r:id="rId24"/>
    <p:sldId id="470" r:id="rId25"/>
    <p:sldId id="471" r:id="rId26"/>
    <p:sldId id="472" r:id="rId27"/>
    <p:sldId id="473" r:id="rId28"/>
    <p:sldId id="474" r:id="rId29"/>
    <p:sldId id="462" r:id="rId30"/>
  </p:sldIdLst>
  <p:sldSz cx="9144000" cy="6858000" type="screen4x3"/>
  <p:notesSz cx="7010400" cy="9296400"/>
  <p:embeddedFontLst>
    <p:embeddedFont>
      <p:font typeface="Arial Narrow" panose="020B0606020202030204" pitchFamily="34" charset="0"/>
      <p:regular r:id="rId33"/>
      <p:bold r:id="rId34"/>
      <p:italic r:id="rId35"/>
      <p:boldItalic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Verdana" panose="020B060403050404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0000"/>
    <a:srgbClr val="FFFFCC"/>
    <a:srgbClr val="FFFF66"/>
    <a:srgbClr val="0066CC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5" autoAdjust="0"/>
    <p:restoredTop sz="88330" autoAdjust="0"/>
  </p:normalViewPr>
  <p:slideViewPr>
    <p:cSldViewPr>
      <p:cViewPr varScale="1">
        <p:scale>
          <a:sx n="62" d="100"/>
          <a:sy n="62" d="100"/>
        </p:scale>
        <p:origin x="152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6BE096-1021-4D07-8B7C-F00AB8540F39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CD0749-40CA-4570-94AB-1CB909493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3549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BCB96AD-89C8-4C0E-B2A4-4DCA022936CE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9C4080B-D960-4051-94AF-6629E383F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54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Divine in origin</a:t>
            </a:r>
            <a:r>
              <a:rPr lang="en-US" baseline="0" dirty="0" smtClean="0"/>
              <a:t> – Began in the mind of God</a:t>
            </a:r>
          </a:p>
          <a:p>
            <a:r>
              <a:rPr lang="en-US" baseline="0" dirty="0" smtClean="0"/>
              <a:t>Establish in Jerusalem (by Christ) in 33 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C4080B-D960-4051-94AF-6629E383F20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554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C4080B-D960-4051-94AF-6629E383F20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316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27651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2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3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7654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7655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56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57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58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59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0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1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2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3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4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5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6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7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7668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9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0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1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2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3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4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5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6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7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8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7679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7680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1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2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3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4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7685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6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87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7688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7689" name="Rectangle 4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7690" name="Rectangle 4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7691" name="Rectangle 4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CEF769E-3198-4E2D-ACD4-343AF79864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E7B17B-3365-44B6-A372-987599626F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680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A27C05-71AD-497D-923E-D4F14388622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8795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9051A9-7B3C-497D-B27D-03879E53F4F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66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642AA4-9822-40FF-8EFD-492823DA5C1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774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3B31ED-1BD3-4523-8E67-BA2066CD5F6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671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0E3198-DDEB-4579-9311-EB5E6DBBEA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24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E1992E-2E37-4489-B239-335DDE7413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4088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D81DCD-7B8C-4013-96C2-65A4C34D491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870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F7E54B-A08A-4860-ACC5-D756600558B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298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EEAE03-255E-489F-B949-96038BA4A8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981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549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916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64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308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286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4719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8036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58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919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64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6796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26627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28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29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630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6631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2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3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4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5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6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7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8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9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0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1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2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3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44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5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6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7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8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9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0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1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2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3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4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655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6656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7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8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9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60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6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663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6664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6665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6666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4C094DB9-6802-498A-B593-FC2E29F32CA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666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Arial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Arial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cs typeface="Arial" charset="0"/>
            </a:endParaRPr>
          </a:p>
        </p:txBody>
      </p:sp>
      <p:pic>
        <p:nvPicPr>
          <p:cNvPr id="7" name="Picture 2" descr="http://2.bp.blogspot.com/_ppYFwyNQfbs/TLyLW9icdfI/AAAAAAAABVU/r8iatg5pvDU/s1600/happy-marriage.jpg"/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66" y="0"/>
            <a:ext cx="91636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22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1903" y="304800"/>
            <a:ext cx="7196394" cy="236988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i="1" dirty="0" smtClean="0">
                <a:ln w="9525">
                  <a:solidFill>
                    <a:srgbClr val="0066CC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rgbClr val="0066CC">
                      <a:lumMod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</a:p>
          <a:p>
            <a:pPr algn="ctr"/>
            <a:r>
              <a:rPr lang="en-US" sz="8800" dirty="0" smtClean="0">
                <a:ln w="9525">
                  <a:solidFill>
                    <a:srgbClr val="0066CC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rgbClr val="0066CC">
                      <a:lumMod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New Testament</a:t>
            </a:r>
            <a:endParaRPr lang="en-US" sz="8800" dirty="0">
              <a:ln w="9525">
                <a:solidFill>
                  <a:srgbClr val="0066CC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rgbClr val="0066CC">
                    <a:lumMod val="5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1981200"/>
            <a:ext cx="7697941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9900" dirty="0" smtClean="0">
                <a:ln w="9525">
                  <a:solidFill>
                    <a:srgbClr val="0066CC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rgbClr val="0066CC">
                      <a:lumMod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Church</a:t>
            </a:r>
            <a:endParaRPr lang="en-US" sz="19900" dirty="0">
              <a:ln w="9525">
                <a:solidFill>
                  <a:srgbClr val="0066CC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rgbClr val="0066CC">
                    <a:lumMod val="5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0672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1066800" y="1676400"/>
            <a:ext cx="7162800" cy="1200150"/>
          </a:xfrm>
          <a:prstGeom prst="rect">
            <a:avLst/>
          </a:prstGeom>
          <a:solidFill>
            <a:srgbClr val="0066CC">
              <a:alpha val="34000"/>
            </a:srgbClr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</a:rPr>
              <a:t>“Upon this rock, I will build my church”</a:t>
            </a: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533400" y="457200"/>
            <a:ext cx="2590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i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Jesus said:</a:t>
            </a:r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304800" y="3716337"/>
            <a:ext cx="8610600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Thus, this is the Lord’s church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Since Jesus is Divine – it is a Divine institution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314700" y="287655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16:18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Line 4"/>
          <p:cNvSpPr>
            <a:spLocks noChangeShapeType="1"/>
          </p:cNvSpPr>
          <p:nvPr/>
        </p:nvSpPr>
        <p:spPr bwMode="auto">
          <a:xfrm>
            <a:off x="533400" y="1447800"/>
            <a:ext cx="7848600" cy="0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3013" name="Picture 5" descr="j023935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81000"/>
            <a:ext cx="1108075" cy="166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5" name="Picture 7" descr="j028090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8921">
            <a:off x="1371600" y="762000"/>
            <a:ext cx="1260475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8" name="Line 10"/>
          <p:cNvSpPr>
            <a:spLocks noChangeShapeType="1"/>
          </p:cNvSpPr>
          <p:nvPr/>
        </p:nvSpPr>
        <p:spPr bwMode="auto">
          <a:xfrm>
            <a:off x="4191000" y="762000"/>
            <a:ext cx="0" cy="312420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9" name="Text Box 11"/>
          <p:cNvSpPr txBox="1">
            <a:spLocks noChangeArrowheads="1"/>
          </p:cNvSpPr>
          <p:nvPr/>
        </p:nvSpPr>
        <p:spPr bwMode="auto">
          <a:xfrm>
            <a:off x="228600" y="304800"/>
            <a:ext cx="3733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Old Testament</a:t>
            </a:r>
          </a:p>
        </p:txBody>
      </p:sp>
      <p:sp>
        <p:nvSpPr>
          <p:cNvPr id="43020" name="Text Box 12"/>
          <p:cNvSpPr txBox="1">
            <a:spLocks noChangeArrowheads="1"/>
          </p:cNvSpPr>
          <p:nvPr/>
        </p:nvSpPr>
        <p:spPr bwMode="auto">
          <a:xfrm>
            <a:off x="4724400" y="304800"/>
            <a:ext cx="3733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New Testament</a:t>
            </a:r>
          </a:p>
        </p:txBody>
      </p:sp>
      <p:sp>
        <p:nvSpPr>
          <p:cNvPr id="43021" name="Text Box 13"/>
          <p:cNvSpPr txBox="1">
            <a:spLocks noChangeArrowheads="1"/>
          </p:cNvSpPr>
          <p:nvPr/>
        </p:nvSpPr>
        <p:spPr bwMode="auto">
          <a:xfrm>
            <a:off x="457200" y="2432050"/>
            <a:ext cx="3124200" cy="996950"/>
          </a:xfrm>
          <a:prstGeom prst="rect">
            <a:avLst/>
          </a:prstGeom>
          <a:solidFill>
            <a:srgbClr val="000000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/>
              <a:t>Church Promised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(Mt. 16:18)</a:t>
            </a:r>
          </a:p>
        </p:txBody>
      </p:sp>
      <p:sp>
        <p:nvSpPr>
          <p:cNvPr id="43022" name="Text Box 14"/>
          <p:cNvSpPr txBox="1">
            <a:spLocks noChangeArrowheads="1"/>
          </p:cNvSpPr>
          <p:nvPr/>
        </p:nvSpPr>
        <p:spPr bwMode="auto">
          <a:xfrm>
            <a:off x="5257800" y="2432050"/>
            <a:ext cx="3124200" cy="996950"/>
          </a:xfrm>
          <a:prstGeom prst="rect">
            <a:avLst/>
          </a:prstGeom>
          <a:solidFill>
            <a:srgbClr val="000000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/>
              <a:t>Church Built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(Act 2:47)</a:t>
            </a:r>
          </a:p>
        </p:txBody>
      </p:sp>
      <p:sp>
        <p:nvSpPr>
          <p:cNvPr id="43023" name="Text Box 15"/>
          <p:cNvSpPr txBox="1">
            <a:spLocks noChangeArrowheads="1"/>
          </p:cNvSpPr>
          <p:nvPr/>
        </p:nvSpPr>
        <p:spPr bwMode="auto">
          <a:xfrm>
            <a:off x="685800" y="5029200"/>
            <a:ext cx="7391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Thus, It is the New Testament Church!</a:t>
            </a:r>
          </a:p>
        </p:txBody>
      </p:sp>
      <p:sp>
        <p:nvSpPr>
          <p:cNvPr id="43024" name="Text Box 16"/>
          <p:cNvSpPr txBox="1">
            <a:spLocks noChangeArrowheads="1"/>
          </p:cNvSpPr>
          <p:nvPr/>
        </p:nvSpPr>
        <p:spPr bwMode="auto">
          <a:xfrm>
            <a:off x="457200" y="3581400"/>
            <a:ext cx="3124200" cy="996950"/>
          </a:xfrm>
          <a:prstGeom prst="rect">
            <a:avLst/>
          </a:prstGeom>
          <a:solidFill>
            <a:srgbClr val="000000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/>
              <a:t>Not built upon OT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(Mt. 5)</a:t>
            </a:r>
          </a:p>
        </p:txBody>
      </p:sp>
      <p:sp>
        <p:nvSpPr>
          <p:cNvPr id="43025" name="Text Box 17"/>
          <p:cNvSpPr txBox="1">
            <a:spLocks noChangeArrowheads="1"/>
          </p:cNvSpPr>
          <p:nvPr/>
        </p:nvSpPr>
        <p:spPr bwMode="auto">
          <a:xfrm>
            <a:off x="5334000" y="3581400"/>
            <a:ext cx="3124200" cy="996950"/>
          </a:xfrm>
          <a:prstGeom prst="rect">
            <a:avLst/>
          </a:prstGeom>
          <a:solidFill>
            <a:srgbClr val="000000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/>
              <a:t>Is built upon NT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(2 Cor 3)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3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0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23" grpId="0"/>
      <p:bldP spid="43024" grpId="0" animBg="1"/>
      <p:bldP spid="430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609600" y="24384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Jesus is the Only Head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419100" y="1066800"/>
            <a:ext cx="83058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It’s Standard and Discipline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609600" y="3316287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OT is Not Her Law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609600" y="4194174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Bible (NT) is Her Only Guide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609600" y="5072062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IV. Application &amp; Meaning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5" name="Wave 4"/>
          <p:cNvSpPr/>
          <p:nvPr/>
        </p:nvSpPr>
        <p:spPr bwMode="auto">
          <a:xfrm>
            <a:off x="38100" y="707886"/>
            <a:ext cx="1638300" cy="762000"/>
          </a:xfrm>
          <a:prstGeom prst="wave">
            <a:avLst/>
          </a:prstGeom>
          <a:solidFill>
            <a:schemeClr val="tx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015951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609600" y="24384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Origin of the NT Church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Origin and Establishment</a:t>
            </a: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609600" y="3317945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Establishment of the NT Church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Wave 6"/>
          <p:cNvSpPr/>
          <p:nvPr/>
        </p:nvSpPr>
        <p:spPr bwMode="auto">
          <a:xfrm>
            <a:off x="38100" y="707886"/>
            <a:ext cx="1638300" cy="762000"/>
          </a:xfrm>
          <a:prstGeom prst="wave">
            <a:avLst/>
          </a:prstGeom>
          <a:solidFill>
            <a:schemeClr val="tx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327327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609600" y="19812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Saved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Nature</a:t>
            </a: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609600" y="2655867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The Church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609600" y="3330534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The Body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609600" y="4005201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IV. The Kingdom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609600" y="4679868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V. The House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auto">
          <a:xfrm>
            <a:off x="609600" y="5354535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VI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Temple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11" name="AutoShape 3"/>
          <p:cNvSpPr>
            <a:spLocks noChangeArrowheads="1"/>
          </p:cNvSpPr>
          <p:nvPr/>
        </p:nvSpPr>
        <p:spPr bwMode="auto">
          <a:xfrm>
            <a:off x="609600" y="6029204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VII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Bride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12" name="Wave 11"/>
          <p:cNvSpPr/>
          <p:nvPr/>
        </p:nvSpPr>
        <p:spPr bwMode="auto">
          <a:xfrm>
            <a:off x="38100" y="707886"/>
            <a:ext cx="1638300" cy="762000"/>
          </a:xfrm>
          <a:prstGeom prst="wave">
            <a:avLst/>
          </a:prstGeom>
          <a:solidFill>
            <a:schemeClr val="tx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722555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6353" y="24136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Term “Church” Used in Two Senses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86353" y="349284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Universally – No Organization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586353" y="45720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Local Church Organization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Wave 7"/>
          <p:cNvSpPr/>
          <p:nvPr/>
        </p:nvSpPr>
        <p:spPr bwMode="auto">
          <a:xfrm>
            <a:off x="38100" y="707886"/>
            <a:ext cx="1638300" cy="762000"/>
          </a:xfrm>
          <a:prstGeom prst="wave">
            <a:avLst/>
          </a:prstGeom>
          <a:solidFill>
            <a:schemeClr val="tx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461302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5061" y="24136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Determining the Work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85061" y="3444231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Scriptural Work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585061" y="4474762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Unscriptural Work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Wave 7"/>
          <p:cNvSpPr/>
          <p:nvPr/>
        </p:nvSpPr>
        <p:spPr bwMode="auto">
          <a:xfrm>
            <a:off x="38100" y="707886"/>
            <a:ext cx="1638300" cy="762000"/>
          </a:xfrm>
          <a:prstGeom prst="wave">
            <a:avLst/>
          </a:prstGeom>
          <a:solidFill>
            <a:schemeClr val="tx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1827001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 bwMode="auto">
          <a:xfrm>
            <a:off x="638175" y="4800600"/>
            <a:ext cx="8001000" cy="12192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Its Worship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1903" y="304800"/>
            <a:ext cx="7196394" cy="236988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i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</a:p>
          <a:p>
            <a:pPr algn="ctr"/>
            <a:r>
              <a:rPr lang="en-US" sz="88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New Testament</a:t>
            </a:r>
            <a:endParaRPr lang="en-US" sz="88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1981200"/>
            <a:ext cx="7697941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99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Church</a:t>
            </a:r>
            <a:endParaRPr lang="en-US" sz="199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222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 bwMode="auto">
          <a:xfrm>
            <a:off x="609600" y="381000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Worship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09600" y="1447800"/>
            <a:ext cx="8153400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Calibri" panose="020F0502020204030204" pitchFamily="34" charset="0"/>
              <a:buAutoNum type="arabicPeriod"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Worship = do homage toward</a:t>
            </a:r>
          </a:p>
          <a:p>
            <a:pPr eaLnBrk="1" hangingPunct="1">
              <a:buFont typeface="Calibri" panose="020F0502020204030204" pitchFamily="34" charset="0"/>
              <a:buAutoNum type="arabicPeriod"/>
            </a:pPr>
            <a:endParaRPr lang="en-US" alt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buFont typeface="Calibri" panose="020F0502020204030204" pitchFamily="34" charset="0"/>
              <a:buAutoNum type="arabicPeriod"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Kinds of worship:</a:t>
            </a:r>
          </a:p>
          <a:p>
            <a:pPr eaLnBrk="1" hangingPunct="1">
              <a:buFont typeface="Calibri" panose="020F0502020204030204" pitchFamily="34" charset="0"/>
              <a:buAutoNum type="arabicPeriod"/>
            </a:pPr>
            <a:endParaRPr lang="en-US" alt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hangingPunct="1">
              <a:buFont typeface="+mj-lt"/>
              <a:buAutoNum type="alphaLcPeriod"/>
            </a:pPr>
            <a:r>
              <a:rPr lang="en-US" alt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False:</a:t>
            </a:r>
          </a:p>
          <a:p>
            <a:pPr marL="1257300" lvl="2" indent="-342900" eaLnBrk="1" hangingPunct="1">
              <a:buFont typeface="Arial" panose="020B0604020202020204" pitchFamily="34" charset="0"/>
              <a:buChar char="•"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Vain worship </a:t>
            </a:r>
            <a:r>
              <a:rPr lang="en-US" alt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(Matt. 15:8-9)</a:t>
            </a:r>
          </a:p>
          <a:p>
            <a:pPr marL="1257300" lvl="2" indent="-342900" eaLnBrk="1" hangingPunct="1">
              <a:buFont typeface="Arial" panose="020B0604020202020204" pitchFamily="34" charset="0"/>
              <a:buChar char="•"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Ignorant worship </a:t>
            </a:r>
            <a:r>
              <a:rPr lang="en-US" alt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(Acts 17:23)</a:t>
            </a:r>
          </a:p>
          <a:p>
            <a:pPr marL="1257300" lvl="2" indent="-342900" eaLnBrk="1" hangingPunct="1">
              <a:buFont typeface="Arial" panose="020B0604020202020204" pitchFamily="34" charset="0"/>
              <a:buChar char="•"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worship </a:t>
            </a:r>
            <a:r>
              <a:rPr lang="en-US" alt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(Col. 2:20-23)</a:t>
            </a:r>
          </a:p>
          <a:p>
            <a:pPr marL="1257300" lvl="2" indent="-342900" eaLnBrk="1" hangingPunct="1">
              <a:buFont typeface="Arial" panose="020B0604020202020204" pitchFamily="34" charset="0"/>
              <a:buChar char="•"/>
            </a:pPr>
            <a:endParaRPr lang="en-US" alt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indent="-403225" eaLnBrk="1" hangingPunct="1">
              <a:buFont typeface="+mj-lt"/>
              <a:buAutoNum type="alphaLcPeriod"/>
            </a:pPr>
            <a:r>
              <a:rPr lang="en-US" alt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True</a:t>
            </a: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alt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(John 4:23-24)</a:t>
            </a:r>
          </a:p>
          <a:p>
            <a:pPr marL="1255713" lvl="2" indent="-341313" eaLnBrk="1" hangingPunct="1">
              <a:buFont typeface="Arial" panose="020B0604020202020204" pitchFamily="34" charset="0"/>
              <a:buChar char="•"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Right object – God</a:t>
            </a:r>
          </a:p>
          <a:p>
            <a:pPr marL="1255713" lvl="2" indent="-341313" eaLnBrk="1" hangingPunct="1">
              <a:buFont typeface="Arial" panose="020B0604020202020204" pitchFamily="34" charset="0"/>
              <a:buChar char="•"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Right character – in spirit</a:t>
            </a:r>
          </a:p>
          <a:p>
            <a:pPr marL="1255713" lvl="2" indent="-341313" eaLnBrk="1" hangingPunct="1">
              <a:buFont typeface="Arial" panose="020B0604020202020204" pitchFamily="34" charset="0"/>
              <a:buChar char="•"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Right standard – in truth</a:t>
            </a:r>
          </a:p>
        </p:txBody>
      </p:sp>
      <p:sp>
        <p:nvSpPr>
          <p:cNvPr id="3" name="Oval 2"/>
          <p:cNvSpPr/>
          <p:nvPr/>
        </p:nvSpPr>
        <p:spPr bwMode="auto">
          <a:xfrm>
            <a:off x="1066800" y="5695117"/>
            <a:ext cx="7543800" cy="1391483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</a:rPr>
              <a:t>Not All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</a:rPr>
              <a:t> Worship </a:t>
            </a:r>
            <a:r>
              <a:rPr lang="en-US" b="1" dirty="0" smtClean="0">
                <a:solidFill>
                  <a:srgbClr val="002060"/>
                </a:solidFill>
              </a:rPr>
              <a:t>is Acceptable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421297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1371600"/>
            <a:ext cx="6705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FFFF00"/>
                </a:solidFill>
              </a:rPr>
              <a:t>How did the church in the</a:t>
            </a:r>
          </a:p>
          <a:p>
            <a:pPr algn="ctr"/>
            <a:r>
              <a:rPr lang="en-US" sz="5400" dirty="0" smtClean="0">
                <a:solidFill>
                  <a:srgbClr val="FFFF00"/>
                </a:solidFill>
              </a:rPr>
              <a:t>New Testament worship?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2122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5061" y="22098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Object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Worship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Object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3900" y="1447800"/>
            <a:ext cx="76962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(John 4:23-24; Matt. 4:10)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other is worthy of 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worship (Eph. 4:6; Isa. 45:5)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man received worship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Peter refused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(Acts 10:25-26)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Angel refused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(Rev. 19:10; 22:9)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Titles of reverence – were for God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(Psa. 111:9; Matt. 23:8-9)</a:t>
            </a:r>
            <a:endParaRPr lang="en-US" sz="24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25544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5061" y="2209800"/>
            <a:ext cx="7924800" cy="710501"/>
          </a:xfrm>
          <a:prstGeom prst="roundRect">
            <a:avLst>
              <a:gd name="adj" fmla="val 24106"/>
            </a:avLst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Object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Worship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85061" y="310515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The Manner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9531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The Manner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3900" y="1447800"/>
            <a:ext cx="7696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Spirit 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(John 4:24)</a:t>
            </a:r>
            <a:endParaRPr 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the heart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(cf. Rom. 2:28-29; Heb. 12:28)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Proper thoughts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 Cor. 11:27-29)</a:t>
            </a:r>
            <a:endParaRPr lang="en-US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merely a ritual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(Matt. 15:8)</a:t>
            </a:r>
            <a:endParaRPr lang="en-US" sz="24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8347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The Manner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3900" y="1447800"/>
            <a:ext cx="7696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Spirit 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(John 4:24)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Truth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(John 4:24)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According to the word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(John 17:17)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God directs &amp; authorizes: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Cain and Abel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(Gen. 4:3-4; Heb. 11:4)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Nadab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Abihu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(Lev. 10:1-2)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at liberty to worship as we wish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Jer. 10:23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Prov. 14:12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52279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5061" y="2209800"/>
            <a:ext cx="7924800" cy="710501"/>
          </a:xfrm>
          <a:prstGeom prst="roundRect">
            <a:avLst>
              <a:gd name="adj" fmla="val 24106"/>
            </a:avLst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Object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Worship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85061" y="3105150"/>
            <a:ext cx="7924800" cy="710501"/>
          </a:xfrm>
          <a:prstGeom prst="roundRect">
            <a:avLst>
              <a:gd name="adj" fmla="val 24106"/>
            </a:avLst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The Manner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585061" y="40005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The Assembly for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33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The Assembly for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3900" y="1447800"/>
            <a:ext cx="76962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Individualism – worship on my own without any assembly…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Assembled for worship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20:7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Cor. 11:17, 18, 20, 33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Regulations for assembly 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 Cor. 14:23, 26, 34-35, 40)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to forsake 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(Heb. 10:25)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415926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5061" y="2209800"/>
            <a:ext cx="7924800" cy="710501"/>
          </a:xfrm>
          <a:prstGeom prst="roundRect">
            <a:avLst>
              <a:gd name="adj" fmla="val 24106"/>
            </a:avLst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Object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Worship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85061" y="3105150"/>
            <a:ext cx="7924800" cy="710501"/>
          </a:xfrm>
          <a:prstGeom prst="roundRect">
            <a:avLst>
              <a:gd name="adj" fmla="val 24106"/>
            </a:avLst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The Manner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585061" y="4000500"/>
            <a:ext cx="7924800" cy="710501"/>
          </a:xfrm>
          <a:prstGeom prst="roundRect">
            <a:avLst>
              <a:gd name="adj" fmla="val 24106"/>
            </a:avLst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The Assembly for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585061" y="489585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IV. The Day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9891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IV. The Day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3900" y="1447800"/>
            <a:ext cx="842010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day of the week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20:7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Cor. 16:1-2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Significance of first day – resurrection of Christ 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(Luke 24:1-6)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day is not the Christian Sabbath 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(Matt. 28:1)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items are limited (by authority) to the first day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Lord’s Supper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(Acts 20:7)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Giving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 Cor. 16:1-2)</a:t>
            </a:r>
            <a:endParaRPr lang="en-US" sz="24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447930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5061" y="2209800"/>
            <a:ext cx="7924800" cy="710501"/>
          </a:xfrm>
          <a:prstGeom prst="roundRect">
            <a:avLst>
              <a:gd name="adj" fmla="val 24106"/>
            </a:avLst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Object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Worship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85061" y="3105150"/>
            <a:ext cx="7924800" cy="710501"/>
          </a:xfrm>
          <a:prstGeom prst="roundRect">
            <a:avLst>
              <a:gd name="adj" fmla="val 24106"/>
            </a:avLst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The Manner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585061" y="4000500"/>
            <a:ext cx="7924800" cy="710501"/>
          </a:xfrm>
          <a:prstGeom prst="roundRect">
            <a:avLst>
              <a:gd name="adj" fmla="val 24106"/>
            </a:avLst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The Assembly for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585061" y="4895850"/>
            <a:ext cx="7924800" cy="710501"/>
          </a:xfrm>
          <a:prstGeom prst="roundRect">
            <a:avLst>
              <a:gd name="adj" fmla="val 24106"/>
            </a:avLst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IV. The Day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585061" y="57912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V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. The Items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4385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V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. The Items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3900" y="1447800"/>
            <a:ext cx="84201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Lord’s Supper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example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(Acts 20:7)</a:t>
            </a:r>
            <a:endParaRPr lang="en-US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Instituted (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26:26-28)</a:t>
            </a:r>
            <a:endParaRPr lang="en-US" sz="24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87539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V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. The Items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3900" y="1447800"/>
            <a:ext cx="84201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Lord’s Supper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Giving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first day (1 Cor. 16:1-2)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prospered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 Cor. 16:1-2)</a:t>
            </a:r>
            <a:endParaRPr lang="en-US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Cheerfully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(2 Cor. 9:7)</a:t>
            </a:r>
            <a:endParaRPr lang="en-US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Liberally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(2 Cor. 9:6)</a:t>
            </a:r>
            <a:endParaRPr lang="en-US" sz="24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840581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V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. The Items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3900" y="1447800"/>
            <a:ext cx="84201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Lord’s Supper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Giving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Singing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Spiritual songs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(Eph. 5:19)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the heart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(Eph. 5:19; Col. 3:16)</a:t>
            </a:r>
            <a:endParaRPr lang="en-US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 and admonish in song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(Eph. 5:19; Col. 3:16)</a:t>
            </a:r>
            <a:endParaRPr lang="en-US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other kind of music is authorized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79994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V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. The Items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3900" y="1447800"/>
            <a:ext cx="84201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Lord’s Supper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Giving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Singing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Praying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church prayed in worship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(Acts 2:42)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Prayed in assembly with a leader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 Cor. 14:15-16)</a:t>
            </a:r>
            <a:endParaRPr lang="en-US" sz="24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84678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V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. The Items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3900" y="1447800"/>
            <a:ext cx="84201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Lord’s Supper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Giving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Singing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Praying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 preached in worship assembly 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(Acts 20:7)</a:t>
            </a:r>
            <a:endParaRPr lang="en-US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 builds us up</a:t>
            </a:r>
            <a:r>
              <a:rPr lang="en-US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(Acts 20:32)</a:t>
            </a:r>
            <a:endParaRPr lang="en-US" sz="24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73572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V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. The Items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3900" y="1447800"/>
            <a:ext cx="84201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Lord’s Supper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Giving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Singing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Praying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</a:t>
            </a:r>
            <a:endParaRPr lang="en-US" sz="24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3733800" y="1905000"/>
            <a:ext cx="4419600" cy="3657600"/>
          </a:xfrm>
          <a:prstGeom prst="ellipse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There are no</a:t>
            </a:r>
            <a:r>
              <a:rPr kumimoji="0" lang="en-US" sz="3200" b="0" i="1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other acts of worship authorized</a:t>
            </a:r>
            <a:endParaRPr kumimoji="0" lang="en-US" sz="3200" b="0" i="1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435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5061" y="22098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Object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Worship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85061" y="310515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The Manner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585061" y="40005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The Assembly for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585061" y="489585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IV. The Day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585061" y="57912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V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. The Items of Worship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362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lobe">
  <a:themeElements>
    <a:clrScheme name="Globe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Glob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Globe</Template>
  <TotalTime>2751</TotalTime>
  <Words>980</Words>
  <Application>Microsoft Office PowerPoint</Application>
  <PresentationFormat>On-screen Show (4:3)</PresentationFormat>
  <Paragraphs>212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 Narrow</vt:lpstr>
      <vt:lpstr>Calibri</vt:lpstr>
      <vt:lpstr>Times New Roman</vt:lpstr>
      <vt:lpstr>Verdana</vt:lpstr>
      <vt:lpstr>Arial</vt:lpstr>
      <vt:lpstr>Wingdings</vt:lpstr>
      <vt:lpstr>Globe</vt:lpstr>
      <vt:lpstr>13_Office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 V. Rader</dc:creator>
  <cp:lastModifiedBy>Donnie V. Rader</cp:lastModifiedBy>
  <cp:revision>99</cp:revision>
  <cp:lastPrinted>2014-12-07T22:23:00Z</cp:lastPrinted>
  <dcterms:created xsi:type="dcterms:W3CDTF">2006-01-22T03:44:01Z</dcterms:created>
  <dcterms:modified xsi:type="dcterms:W3CDTF">2015-02-26T12:56:17Z</dcterms:modified>
</cp:coreProperties>
</file>