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7" r:id="rId1"/>
    <p:sldMasterId id="2147483698" r:id="rId2"/>
  </p:sldMasterIdLst>
  <p:notesMasterIdLst>
    <p:notesMasterId r:id="rId39"/>
  </p:notesMasterIdLst>
  <p:handoutMasterIdLst>
    <p:handoutMasterId r:id="rId40"/>
  </p:handoutMasterIdLst>
  <p:sldIdLst>
    <p:sldId id="319" r:id="rId3"/>
    <p:sldId id="267" r:id="rId4"/>
    <p:sldId id="268" r:id="rId5"/>
    <p:sldId id="296" r:id="rId6"/>
    <p:sldId id="321" r:id="rId7"/>
    <p:sldId id="359" r:id="rId8"/>
    <p:sldId id="402" r:id="rId9"/>
    <p:sldId id="297" r:id="rId10"/>
    <p:sldId id="376" r:id="rId11"/>
    <p:sldId id="429" r:id="rId12"/>
    <p:sldId id="430" r:id="rId13"/>
    <p:sldId id="258" r:id="rId14"/>
    <p:sldId id="434" r:id="rId15"/>
    <p:sldId id="441" r:id="rId16"/>
    <p:sldId id="442" r:id="rId17"/>
    <p:sldId id="443" r:id="rId18"/>
    <p:sldId id="437" r:id="rId19"/>
    <p:sldId id="439" r:id="rId20"/>
    <p:sldId id="440" r:id="rId21"/>
    <p:sldId id="438" r:id="rId22"/>
    <p:sldId id="431" r:id="rId23"/>
    <p:sldId id="435" r:id="rId24"/>
    <p:sldId id="444" r:id="rId25"/>
    <p:sldId id="445" r:id="rId26"/>
    <p:sldId id="432" r:id="rId27"/>
    <p:sldId id="436" r:id="rId28"/>
    <p:sldId id="450" r:id="rId29"/>
    <p:sldId id="451" r:id="rId30"/>
    <p:sldId id="452" r:id="rId31"/>
    <p:sldId id="453" r:id="rId32"/>
    <p:sldId id="454" r:id="rId33"/>
    <p:sldId id="455" r:id="rId34"/>
    <p:sldId id="446" r:id="rId35"/>
    <p:sldId id="447" r:id="rId36"/>
    <p:sldId id="449" r:id="rId37"/>
    <p:sldId id="433" r:id="rId38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41"/>
      <p:bold r:id="rId42"/>
      <p:italic r:id="rId43"/>
      <p:boldItalic r:id="rId44"/>
    </p:embeddedFont>
    <p:embeddedFont>
      <p:font typeface="Tahoma" panose="020B0604030504040204" pitchFamily="34" charset="0"/>
      <p:regular r:id="rId45"/>
      <p:bold r:id="rId46"/>
    </p:embeddedFont>
    <p:embeddedFont>
      <p:font typeface="Arial Rounded MT Bold" panose="020F0704030504030204" pitchFamily="34" charset="0"/>
      <p:regular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Impact" panose="020B0806030902050204" pitchFamily="34" charset="0"/>
      <p:regular r:id="rId52"/>
    </p:embeddedFont>
    <p:embeddedFont>
      <p:font typeface="Arial Black" panose="020B0A04020102020204" pitchFamily="34" charset="0"/>
      <p:bold r:id="rId53"/>
    </p:embeddedFont>
    <p:embeddedFont>
      <p:font typeface="Verdana" panose="020B0604030504040204" pitchFamily="34" charset="0"/>
      <p:regular r:id="rId54"/>
      <p:bold r:id="rId55"/>
      <p:italic r:id="rId56"/>
      <p:boldItalic r:id="rId57"/>
    </p:embeddedFont>
    <p:embeddedFont>
      <p:font typeface="Comic Sans MS" panose="030F0702030302020204" pitchFamily="66" charset="0"/>
      <p:regular r:id="rId58"/>
      <p:bold r:id="rId5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00"/>
    <a:srgbClr val="FFFF66"/>
    <a:srgbClr val="FFFF00"/>
    <a:srgbClr val="0066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5" autoAdjust="0"/>
    <p:restoredTop sz="88330" autoAdjust="0"/>
  </p:normalViewPr>
  <p:slideViewPr>
    <p:cSldViewPr>
      <p:cViewPr varScale="1">
        <p:scale>
          <a:sx n="62" d="100"/>
          <a:sy n="62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59" Type="http://schemas.openxmlformats.org/officeDocument/2006/relationships/font" Target="fonts/font1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C9E410-F906-499F-9D84-5942E8E8C6A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FCAACA-6F25-488F-98F6-E97CC8534118}">
      <dgm:prSet phldrT="[Text]"/>
      <dgm:spPr/>
      <dgm:t>
        <a:bodyPr/>
        <a:lstStyle/>
        <a:p>
          <a:r>
            <a:rPr lang="en-US" dirty="0" smtClean="0">
              <a:solidFill>
                <a:srgbClr val="333333"/>
              </a:solidFill>
            </a:rPr>
            <a:t>Command</a:t>
          </a:r>
          <a:endParaRPr lang="en-US" dirty="0">
            <a:solidFill>
              <a:srgbClr val="333333"/>
            </a:solidFill>
          </a:endParaRPr>
        </a:p>
      </dgm:t>
    </dgm:pt>
    <dgm:pt modelId="{C8F66513-E2BA-4492-87E3-47C2FF1C3561}" type="parTrans" cxnId="{523F96CB-FB80-4A1E-B94C-C61DD8A1FDBD}">
      <dgm:prSet/>
      <dgm:spPr/>
      <dgm:t>
        <a:bodyPr/>
        <a:lstStyle/>
        <a:p>
          <a:endParaRPr lang="en-US">
            <a:solidFill>
              <a:srgbClr val="333333"/>
            </a:solidFill>
          </a:endParaRPr>
        </a:p>
      </dgm:t>
    </dgm:pt>
    <dgm:pt modelId="{44E5D2C2-22FF-4F8D-B703-69134AFB0F39}" type="sibTrans" cxnId="{523F96CB-FB80-4A1E-B94C-C61DD8A1FDBD}">
      <dgm:prSet/>
      <dgm:spPr/>
      <dgm:t>
        <a:bodyPr/>
        <a:lstStyle/>
        <a:p>
          <a:endParaRPr lang="en-US">
            <a:solidFill>
              <a:srgbClr val="333333"/>
            </a:solidFill>
          </a:endParaRPr>
        </a:p>
      </dgm:t>
    </dgm:pt>
    <dgm:pt modelId="{F11597B7-9EA2-4E06-AD00-22C73B3306B2}">
      <dgm:prSet phldrT="[Text]"/>
      <dgm:spPr/>
      <dgm:t>
        <a:bodyPr/>
        <a:lstStyle/>
        <a:p>
          <a:r>
            <a:rPr lang="en-US" dirty="0" smtClean="0">
              <a:solidFill>
                <a:srgbClr val="333333"/>
              </a:solidFill>
            </a:rPr>
            <a:t>Example</a:t>
          </a:r>
          <a:endParaRPr lang="en-US" dirty="0">
            <a:solidFill>
              <a:srgbClr val="333333"/>
            </a:solidFill>
          </a:endParaRPr>
        </a:p>
      </dgm:t>
    </dgm:pt>
    <dgm:pt modelId="{B79343DE-563E-4346-BA5A-9A19558E0EEE}" type="parTrans" cxnId="{800428B2-3A98-4D69-B874-81861257EBDB}">
      <dgm:prSet/>
      <dgm:spPr/>
      <dgm:t>
        <a:bodyPr/>
        <a:lstStyle/>
        <a:p>
          <a:endParaRPr lang="en-US">
            <a:solidFill>
              <a:srgbClr val="333333"/>
            </a:solidFill>
          </a:endParaRPr>
        </a:p>
      </dgm:t>
    </dgm:pt>
    <dgm:pt modelId="{EA2D0699-046D-419D-B5AF-97CF3D7A943B}" type="sibTrans" cxnId="{800428B2-3A98-4D69-B874-81861257EBDB}">
      <dgm:prSet/>
      <dgm:spPr/>
      <dgm:t>
        <a:bodyPr/>
        <a:lstStyle/>
        <a:p>
          <a:endParaRPr lang="en-US">
            <a:solidFill>
              <a:srgbClr val="333333"/>
            </a:solidFill>
          </a:endParaRPr>
        </a:p>
      </dgm:t>
    </dgm:pt>
    <dgm:pt modelId="{2055CDCD-9B05-46D1-80FC-16EA8FA9A6B1}">
      <dgm:prSet phldrT="[Text]"/>
      <dgm:spPr/>
      <dgm:t>
        <a:bodyPr/>
        <a:lstStyle/>
        <a:p>
          <a:r>
            <a:rPr lang="en-US" dirty="0" smtClean="0">
              <a:solidFill>
                <a:srgbClr val="333333"/>
              </a:solidFill>
            </a:rPr>
            <a:t>Necessary Inference</a:t>
          </a:r>
          <a:endParaRPr lang="en-US" dirty="0">
            <a:solidFill>
              <a:srgbClr val="333333"/>
            </a:solidFill>
          </a:endParaRPr>
        </a:p>
      </dgm:t>
    </dgm:pt>
    <dgm:pt modelId="{C16BC8BC-6C2F-47E8-9067-0BFB15E25AEC}" type="parTrans" cxnId="{97857695-FABA-415F-86DD-76AA57780D71}">
      <dgm:prSet/>
      <dgm:spPr/>
      <dgm:t>
        <a:bodyPr/>
        <a:lstStyle/>
        <a:p>
          <a:endParaRPr lang="en-US">
            <a:solidFill>
              <a:srgbClr val="333333"/>
            </a:solidFill>
          </a:endParaRPr>
        </a:p>
      </dgm:t>
    </dgm:pt>
    <dgm:pt modelId="{8E0B62F0-4A75-43E8-B835-DB1FF6AFE217}" type="sibTrans" cxnId="{97857695-FABA-415F-86DD-76AA57780D71}">
      <dgm:prSet/>
      <dgm:spPr/>
      <dgm:t>
        <a:bodyPr/>
        <a:lstStyle/>
        <a:p>
          <a:endParaRPr lang="en-US">
            <a:solidFill>
              <a:srgbClr val="333333"/>
            </a:solidFill>
          </a:endParaRPr>
        </a:p>
      </dgm:t>
    </dgm:pt>
    <dgm:pt modelId="{5DF23E14-A8C2-48C5-9AD1-AAFA6C612472}" type="pres">
      <dgm:prSet presAssocID="{56C9E410-F906-499F-9D84-5942E8E8C6A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F5064B-DB28-4273-BBC2-E4145F91F9CA}" type="pres">
      <dgm:prSet presAssocID="{E4FCAACA-6F25-488F-98F6-E97CC8534118}" presName="parentLin" presStyleCnt="0"/>
      <dgm:spPr/>
    </dgm:pt>
    <dgm:pt modelId="{FE1CB4A9-ECB4-4E94-90B3-7F36A8B68033}" type="pres">
      <dgm:prSet presAssocID="{E4FCAACA-6F25-488F-98F6-E97CC8534118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5AE3623F-8536-4E14-9530-55FB9D6DBC53}" type="pres">
      <dgm:prSet presAssocID="{E4FCAACA-6F25-488F-98F6-E97CC853411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01A91C-CED3-4E36-A1DA-3EDE690AE310}" type="pres">
      <dgm:prSet presAssocID="{E4FCAACA-6F25-488F-98F6-E97CC8534118}" presName="negativeSpace" presStyleCnt="0"/>
      <dgm:spPr/>
    </dgm:pt>
    <dgm:pt modelId="{63D01959-C2D5-4F3F-8861-06305681A60A}" type="pres">
      <dgm:prSet presAssocID="{E4FCAACA-6F25-488F-98F6-E97CC8534118}" presName="childText" presStyleLbl="conFgAcc1" presStyleIdx="0" presStyleCnt="3">
        <dgm:presLayoutVars>
          <dgm:bulletEnabled val="1"/>
        </dgm:presLayoutVars>
      </dgm:prSet>
      <dgm:spPr/>
    </dgm:pt>
    <dgm:pt modelId="{14D268DA-CA1F-4BAE-A374-5BE11E3DCD3F}" type="pres">
      <dgm:prSet presAssocID="{44E5D2C2-22FF-4F8D-B703-69134AFB0F39}" presName="spaceBetweenRectangles" presStyleCnt="0"/>
      <dgm:spPr/>
    </dgm:pt>
    <dgm:pt modelId="{EF0CC707-7C17-467E-9F93-674AEDF45100}" type="pres">
      <dgm:prSet presAssocID="{F11597B7-9EA2-4E06-AD00-22C73B3306B2}" presName="parentLin" presStyleCnt="0"/>
      <dgm:spPr/>
    </dgm:pt>
    <dgm:pt modelId="{D50033E5-36CA-487D-AC49-7FB349F79E0A}" type="pres">
      <dgm:prSet presAssocID="{F11597B7-9EA2-4E06-AD00-22C73B3306B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99B6072-0D51-4ACB-84AB-E65F51157E80}" type="pres">
      <dgm:prSet presAssocID="{F11597B7-9EA2-4E06-AD00-22C73B3306B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B651E-BE2B-4F05-AFB0-DAA58AE185A9}" type="pres">
      <dgm:prSet presAssocID="{F11597B7-9EA2-4E06-AD00-22C73B3306B2}" presName="negativeSpace" presStyleCnt="0"/>
      <dgm:spPr/>
    </dgm:pt>
    <dgm:pt modelId="{5907AD1B-45DE-40EC-9A81-2B43CC04517A}" type="pres">
      <dgm:prSet presAssocID="{F11597B7-9EA2-4E06-AD00-22C73B3306B2}" presName="childText" presStyleLbl="conFgAcc1" presStyleIdx="1" presStyleCnt="3">
        <dgm:presLayoutVars>
          <dgm:bulletEnabled val="1"/>
        </dgm:presLayoutVars>
      </dgm:prSet>
      <dgm:spPr/>
    </dgm:pt>
    <dgm:pt modelId="{72055760-4103-487C-B28E-471AD524E8DC}" type="pres">
      <dgm:prSet presAssocID="{EA2D0699-046D-419D-B5AF-97CF3D7A943B}" presName="spaceBetweenRectangles" presStyleCnt="0"/>
      <dgm:spPr/>
    </dgm:pt>
    <dgm:pt modelId="{C4C62DAB-5699-4D20-BA13-4750C50393E1}" type="pres">
      <dgm:prSet presAssocID="{2055CDCD-9B05-46D1-80FC-16EA8FA9A6B1}" presName="parentLin" presStyleCnt="0"/>
      <dgm:spPr/>
    </dgm:pt>
    <dgm:pt modelId="{B1D90128-BCD1-4CAE-95B4-26C4DD691BE2}" type="pres">
      <dgm:prSet presAssocID="{2055CDCD-9B05-46D1-80FC-16EA8FA9A6B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0E45B94D-B25B-4F56-9F75-45E0F58576E3}" type="pres">
      <dgm:prSet presAssocID="{2055CDCD-9B05-46D1-80FC-16EA8FA9A6B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BC7EB0-DBC3-43D6-BCE9-F94F9447DED2}" type="pres">
      <dgm:prSet presAssocID="{2055CDCD-9B05-46D1-80FC-16EA8FA9A6B1}" presName="negativeSpace" presStyleCnt="0"/>
      <dgm:spPr/>
    </dgm:pt>
    <dgm:pt modelId="{F600836C-A527-4DD6-9D30-67FB623A52DD}" type="pres">
      <dgm:prSet presAssocID="{2055CDCD-9B05-46D1-80FC-16EA8FA9A6B1}" presName="childText" presStyleLbl="conFgAcc1" presStyleIdx="2" presStyleCnt="3" custLinFactNeighborX="26250" custLinFactNeighborY="57">
        <dgm:presLayoutVars>
          <dgm:bulletEnabled val="1"/>
        </dgm:presLayoutVars>
      </dgm:prSet>
      <dgm:spPr/>
    </dgm:pt>
  </dgm:ptLst>
  <dgm:cxnLst>
    <dgm:cxn modelId="{056866D7-F5BB-474A-9B7C-4522443DA0CB}" type="presOf" srcId="{56C9E410-F906-499F-9D84-5942E8E8C6AA}" destId="{5DF23E14-A8C2-48C5-9AD1-AAFA6C612472}" srcOrd="0" destOrd="0" presId="urn:microsoft.com/office/officeart/2005/8/layout/list1"/>
    <dgm:cxn modelId="{469922C1-5489-4B87-ACA9-7B0CB9FC6462}" type="presOf" srcId="{E4FCAACA-6F25-488F-98F6-E97CC8534118}" destId="{5AE3623F-8536-4E14-9530-55FB9D6DBC53}" srcOrd="1" destOrd="0" presId="urn:microsoft.com/office/officeart/2005/8/layout/list1"/>
    <dgm:cxn modelId="{BDB811AC-5EA2-4030-99EA-E19D712B39F7}" type="presOf" srcId="{F11597B7-9EA2-4E06-AD00-22C73B3306B2}" destId="{799B6072-0D51-4ACB-84AB-E65F51157E80}" srcOrd="1" destOrd="0" presId="urn:microsoft.com/office/officeart/2005/8/layout/list1"/>
    <dgm:cxn modelId="{97857695-FABA-415F-86DD-76AA57780D71}" srcId="{56C9E410-F906-499F-9D84-5942E8E8C6AA}" destId="{2055CDCD-9B05-46D1-80FC-16EA8FA9A6B1}" srcOrd="2" destOrd="0" parTransId="{C16BC8BC-6C2F-47E8-9067-0BFB15E25AEC}" sibTransId="{8E0B62F0-4A75-43E8-B835-DB1FF6AFE217}"/>
    <dgm:cxn modelId="{357D576F-5748-40AC-9958-2915F0992E48}" type="presOf" srcId="{2055CDCD-9B05-46D1-80FC-16EA8FA9A6B1}" destId="{B1D90128-BCD1-4CAE-95B4-26C4DD691BE2}" srcOrd="0" destOrd="0" presId="urn:microsoft.com/office/officeart/2005/8/layout/list1"/>
    <dgm:cxn modelId="{523F96CB-FB80-4A1E-B94C-C61DD8A1FDBD}" srcId="{56C9E410-F906-499F-9D84-5942E8E8C6AA}" destId="{E4FCAACA-6F25-488F-98F6-E97CC8534118}" srcOrd="0" destOrd="0" parTransId="{C8F66513-E2BA-4492-87E3-47C2FF1C3561}" sibTransId="{44E5D2C2-22FF-4F8D-B703-69134AFB0F39}"/>
    <dgm:cxn modelId="{20783EE4-75EA-4612-8DFE-30AEE4C0DC91}" type="presOf" srcId="{2055CDCD-9B05-46D1-80FC-16EA8FA9A6B1}" destId="{0E45B94D-B25B-4F56-9F75-45E0F58576E3}" srcOrd="1" destOrd="0" presId="urn:microsoft.com/office/officeart/2005/8/layout/list1"/>
    <dgm:cxn modelId="{64EC983B-D0C1-415C-BDB6-97EE970EDF1E}" type="presOf" srcId="{E4FCAACA-6F25-488F-98F6-E97CC8534118}" destId="{FE1CB4A9-ECB4-4E94-90B3-7F36A8B68033}" srcOrd="0" destOrd="0" presId="urn:microsoft.com/office/officeart/2005/8/layout/list1"/>
    <dgm:cxn modelId="{59E3749D-243D-4DED-B322-4C8856E7F8BE}" type="presOf" srcId="{F11597B7-9EA2-4E06-AD00-22C73B3306B2}" destId="{D50033E5-36CA-487D-AC49-7FB349F79E0A}" srcOrd="0" destOrd="0" presId="urn:microsoft.com/office/officeart/2005/8/layout/list1"/>
    <dgm:cxn modelId="{800428B2-3A98-4D69-B874-81861257EBDB}" srcId="{56C9E410-F906-499F-9D84-5942E8E8C6AA}" destId="{F11597B7-9EA2-4E06-AD00-22C73B3306B2}" srcOrd="1" destOrd="0" parTransId="{B79343DE-563E-4346-BA5A-9A19558E0EEE}" sibTransId="{EA2D0699-046D-419D-B5AF-97CF3D7A943B}"/>
    <dgm:cxn modelId="{89487098-C984-47D4-91D7-95A15F614E7D}" type="presParOf" srcId="{5DF23E14-A8C2-48C5-9AD1-AAFA6C612472}" destId="{50F5064B-DB28-4273-BBC2-E4145F91F9CA}" srcOrd="0" destOrd="0" presId="urn:microsoft.com/office/officeart/2005/8/layout/list1"/>
    <dgm:cxn modelId="{7BC4ABB8-0F72-4ED6-A582-4A86DA0C2001}" type="presParOf" srcId="{50F5064B-DB28-4273-BBC2-E4145F91F9CA}" destId="{FE1CB4A9-ECB4-4E94-90B3-7F36A8B68033}" srcOrd="0" destOrd="0" presId="urn:microsoft.com/office/officeart/2005/8/layout/list1"/>
    <dgm:cxn modelId="{FBCC2EAD-C453-4E11-B6A0-C82D3510F9D2}" type="presParOf" srcId="{50F5064B-DB28-4273-BBC2-E4145F91F9CA}" destId="{5AE3623F-8536-4E14-9530-55FB9D6DBC53}" srcOrd="1" destOrd="0" presId="urn:microsoft.com/office/officeart/2005/8/layout/list1"/>
    <dgm:cxn modelId="{8755314D-6275-4851-A270-3A22063017D6}" type="presParOf" srcId="{5DF23E14-A8C2-48C5-9AD1-AAFA6C612472}" destId="{2601A91C-CED3-4E36-A1DA-3EDE690AE310}" srcOrd="1" destOrd="0" presId="urn:microsoft.com/office/officeart/2005/8/layout/list1"/>
    <dgm:cxn modelId="{28AF019A-F002-4B6E-8389-19A6DA4C5263}" type="presParOf" srcId="{5DF23E14-A8C2-48C5-9AD1-AAFA6C612472}" destId="{63D01959-C2D5-4F3F-8861-06305681A60A}" srcOrd="2" destOrd="0" presId="urn:microsoft.com/office/officeart/2005/8/layout/list1"/>
    <dgm:cxn modelId="{5064B20F-2F94-4F84-9DA3-386C9DBE7564}" type="presParOf" srcId="{5DF23E14-A8C2-48C5-9AD1-AAFA6C612472}" destId="{14D268DA-CA1F-4BAE-A374-5BE11E3DCD3F}" srcOrd="3" destOrd="0" presId="urn:microsoft.com/office/officeart/2005/8/layout/list1"/>
    <dgm:cxn modelId="{9F9B44FE-AE5F-4E4F-AD83-85BFFFCBE935}" type="presParOf" srcId="{5DF23E14-A8C2-48C5-9AD1-AAFA6C612472}" destId="{EF0CC707-7C17-467E-9F93-674AEDF45100}" srcOrd="4" destOrd="0" presId="urn:microsoft.com/office/officeart/2005/8/layout/list1"/>
    <dgm:cxn modelId="{DFE6E262-C896-41ED-922C-A0F5D3A71E8C}" type="presParOf" srcId="{EF0CC707-7C17-467E-9F93-674AEDF45100}" destId="{D50033E5-36CA-487D-AC49-7FB349F79E0A}" srcOrd="0" destOrd="0" presId="urn:microsoft.com/office/officeart/2005/8/layout/list1"/>
    <dgm:cxn modelId="{662DE5A6-CA16-4582-86F0-5E117E2EBB3A}" type="presParOf" srcId="{EF0CC707-7C17-467E-9F93-674AEDF45100}" destId="{799B6072-0D51-4ACB-84AB-E65F51157E80}" srcOrd="1" destOrd="0" presId="urn:microsoft.com/office/officeart/2005/8/layout/list1"/>
    <dgm:cxn modelId="{0F46CADE-E109-47C3-A4D0-6CA931913454}" type="presParOf" srcId="{5DF23E14-A8C2-48C5-9AD1-AAFA6C612472}" destId="{D3AB651E-BE2B-4F05-AFB0-DAA58AE185A9}" srcOrd="5" destOrd="0" presId="urn:microsoft.com/office/officeart/2005/8/layout/list1"/>
    <dgm:cxn modelId="{C347775B-6E39-45DB-A954-2A17D9FABD0E}" type="presParOf" srcId="{5DF23E14-A8C2-48C5-9AD1-AAFA6C612472}" destId="{5907AD1B-45DE-40EC-9A81-2B43CC04517A}" srcOrd="6" destOrd="0" presId="urn:microsoft.com/office/officeart/2005/8/layout/list1"/>
    <dgm:cxn modelId="{CE9879C6-1EAA-45F3-BEAF-64BBCCE45F49}" type="presParOf" srcId="{5DF23E14-A8C2-48C5-9AD1-AAFA6C612472}" destId="{72055760-4103-487C-B28E-471AD524E8DC}" srcOrd="7" destOrd="0" presId="urn:microsoft.com/office/officeart/2005/8/layout/list1"/>
    <dgm:cxn modelId="{2EBAFEBE-60EA-4813-87BA-4288295C75D3}" type="presParOf" srcId="{5DF23E14-A8C2-48C5-9AD1-AAFA6C612472}" destId="{C4C62DAB-5699-4D20-BA13-4750C50393E1}" srcOrd="8" destOrd="0" presId="urn:microsoft.com/office/officeart/2005/8/layout/list1"/>
    <dgm:cxn modelId="{9B1A172E-E20A-46A6-9ACB-387282465AC9}" type="presParOf" srcId="{C4C62DAB-5699-4D20-BA13-4750C50393E1}" destId="{B1D90128-BCD1-4CAE-95B4-26C4DD691BE2}" srcOrd="0" destOrd="0" presId="urn:microsoft.com/office/officeart/2005/8/layout/list1"/>
    <dgm:cxn modelId="{47AEA767-1282-4962-B7BA-12A269CE649A}" type="presParOf" srcId="{C4C62DAB-5699-4D20-BA13-4750C50393E1}" destId="{0E45B94D-B25B-4F56-9F75-45E0F58576E3}" srcOrd="1" destOrd="0" presId="urn:microsoft.com/office/officeart/2005/8/layout/list1"/>
    <dgm:cxn modelId="{C0382D96-545E-44B4-9BEF-42A640F0763A}" type="presParOf" srcId="{5DF23E14-A8C2-48C5-9AD1-AAFA6C612472}" destId="{72BC7EB0-DBC3-43D6-BCE9-F94F9447DED2}" srcOrd="9" destOrd="0" presId="urn:microsoft.com/office/officeart/2005/8/layout/list1"/>
    <dgm:cxn modelId="{174A6B7A-7875-4F39-BD89-DB92DC01939A}" type="presParOf" srcId="{5DF23E14-A8C2-48C5-9AD1-AAFA6C612472}" destId="{F600836C-A527-4DD6-9D30-67FB623A52D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BE096-1021-4D07-8B7C-F00AB8540F39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D0749-40CA-4570-94AB-1CB909493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54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CB96AD-89C8-4C0E-B2A4-4DCA022936C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C4080B-D960-4051-94AF-6629E383F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5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Divine in origin</a:t>
            </a:r>
            <a:r>
              <a:rPr lang="en-US" baseline="0" dirty="0" smtClean="0"/>
              <a:t> – Began in the mind of God</a:t>
            </a:r>
          </a:p>
          <a:p>
            <a:r>
              <a:rPr lang="en-US" baseline="0" dirty="0" smtClean="0"/>
              <a:t>Establish in Jerusalem (by Christ) in 33 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4080B-D960-4051-94AF-6629E383F2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5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6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7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68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68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EF769E-3198-4E2D-ACD4-343AF79864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B17B-3365-44B6-A372-987599626F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7C05-71AD-497D-923E-D4F1438862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79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051A9-7B3C-497D-B27D-03879E53F4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2AA4-9822-40FF-8EFD-492823DA5C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B31ED-1BD3-4523-8E67-BA2066CD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7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E3198-DDEB-4579-9311-EB5E6DBBEA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1992E-2E37-4489-B239-335DDE7413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0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1DCD-7B8C-4013-96C2-65A4C34D49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70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7E54B-A08A-4860-ACC5-D756600558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9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AE03-255E-489F-B949-96038BA4A8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81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1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0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8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0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5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66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6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6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C094DB9-6802-498A-B593-FC2E29F32C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66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6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200150"/>
          </a:xfrm>
          <a:prstGeom prst="rect">
            <a:avLst/>
          </a:prstGeom>
          <a:solidFill>
            <a:srgbClr val="0066CC">
              <a:alpha val="34000"/>
            </a:srgb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“Upon this rock, I will build my church”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33400" y="4572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said: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" y="3716337"/>
            <a:ext cx="8610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Thus, this is the Lord’s church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Since Jesus is Divine – it is a Divine institution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14700" y="287655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16:18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533400" y="1447800"/>
            <a:ext cx="78486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3013" name="Picture 5" descr="j02393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1108075" cy="16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j0280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921">
            <a:off x="1371600" y="762000"/>
            <a:ext cx="12604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91000" y="762000"/>
            <a:ext cx="0" cy="3124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286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Old Testament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7244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New Testament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572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Promised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16:18)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2578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Built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(Act 2:47)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0" y="5029200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Thus, It is the New Testament Church!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Not built upon OT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5)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53340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Is built upon 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(2 Cor 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3" grpId="0"/>
      <p:bldP spid="43024" grpId="0" animBg="1"/>
      <p:bldP spid="430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Wave 4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15951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Origin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Origin and Establishment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331794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Establishment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Wave 6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273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19812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Saved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Nature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265586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3053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Body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005201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Kingdom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4679868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The House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09600" y="535453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Temple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609600" y="602920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Bride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" name="Wave 11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2255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6353" y="45720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6130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38175" y="4800600"/>
            <a:ext cx="8001000" cy="12192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22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609600" y="381000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447800"/>
            <a:ext cx="8153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work of the local church?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Obvious that some think – do anything that is  good for mankind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 the hungry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Doctor the sick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House the homeless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Entertain the bored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Educate the young</a:t>
            </a:r>
          </a:p>
        </p:txBody>
      </p:sp>
    </p:spTree>
    <p:extLst>
      <p:ext uri="{BB962C8B-B14F-4D97-AF65-F5344CB8AC3E}">
        <p14:creationId xmlns:p14="http://schemas.microsoft.com/office/powerpoint/2010/main" val="324212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62000" y="1752600"/>
            <a:ext cx="3581400" cy="4419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/>
            <a:r>
              <a:rPr lang="en-US" altLang="en-US" sz="3600" b="1" u="sng" smtClean="0">
                <a:solidFill>
                  <a:srgbClr val="002060"/>
                </a:solidFill>
                <a:latin typeface="Arial" panose="020B0604020202020204" pitchFamily="34" charset="0"/>
              </a:rPr>
              <a:t>Universal</a:t>
            </a:r>
          </a:p>
          <a:p>
            <a:pPr algn="ctr"/>
            <a:endParaRPr lang="en-US" altLang="en-US" sz="3600" b="1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All the saved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over the world</a:t>
            </a:r>
          </a:p>
          <a:p>
            <a:pPr algn="ctr"/>
            <a:endParaRPr lang="en-US" altLang="en-US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Matt. 16:18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Eph. 1:22-23</a:t>
            </a:r>
            <a:endParaRPr lang="en-US" altLang="en-US" sz="3600" b="1" u="sng" smtClean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724400" y="1752600"/>
            <a:ext cx="3581400" cy="4419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/>
            <a:r>
              <a:rPr lang="en-US" altLang="en-US" sz="3600" b="1" u="sng" smtClean="0">
                <a:solidFill>
                  <a:srgbClr val="002060"/>
                </a:solidFill>
                <a:latin typeface="Arial" panose="020B0604020202020204" pitchFamily="34" charset="0"/>
              </a:rPr>
              <a:t>Local</a:t>
            </a:r>
          </a:p>
          <a:p>
            <a:pPr algn="ctr"/>
            <a:endParaRPr lang="en-US" altLang="en-US" sz="3600" b="1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The saved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in a certain locale</a:t>
            </a:r>
          </a:p>
          <a:p>
            <a:pPr algn="ctr"/>
            <a:endParaRPr lang="en-US" altLang="en-US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1 Cor. 1:2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Rev. 2-3</a:t>
            </a:r>
            <a:endParaRPr lang="en-US" altLang="en-US" sz="3600" b="1" u="sng" smtClean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82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1000" y="1524000"/>
            <a:ext cx="3962400" cy="53340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Universal</a:t>
            </a: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one (Eph. 4:4)</a:t>
            </a:r>
          </a:p>
          <a:p>
            <a:pPr algn="ctr"/>
            <a:endParaRPr lang="en-US" alt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organization</a:t>
            </a:r>
          </a:p>
          <a:p>
            <a:pPr algn="ctr"/>
            <a:endParaRPr lang="en-US" alt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work as a whole</a:t>
            </a:r>
          </a:p>
          <a:p>
            <a:pPr algn="ctr"/>
            <a:endParaRPr lang="en-US" alt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treasury</a:t>
            </a:r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124200" y="0"/>
            <a:ext cx="3009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u="sng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Distinctions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800600" y="1524000"/>
            <a:ext cx="3962400" cy="53340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 u="sng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(Rom. 16:16)</a:t>
            </a:r>
          </a:p>
          <a:p>
            <a:pPr algn="ctr"/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Elders (Phil. 1:1)</a:t>
            </a:r>
          </a:p>
          <a:p>
            <a:pPr algn="ctr"/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(Eph. 4:16)</a:t>
            </a:r>
          </a:p>
          <a:p>
            <a:pPr algn="ctr"/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(1 Cor. 16:1-2)</a:t>
            </a:r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854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2" y="1600200"/>
            <a:ext cx="38213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Authorized</a:t>
            </a:r>
          </a:p>
        </p:txBody>
      </p:sp>
    </p:spTree>
    <p:extLst>
      <p:ext uri="{BB962C8B-B14F-4D97-AF65-F5344CB8AC3E}">
        <p14:creationId xmlns:p14="http://schemas.microsoft.com/office/powerpoint/2010/main" val="2502205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2"/>
                </a:solidFill>
                <a:latin typeface="Tahoma" pitchFamily="34" charset="0"/>
              </a:rPr>
              <a:t>How </a:t>
            </a:r>
            <a:r>
              <a:rPr lang="en-US" b="1" dirty="0">
                <a:solidFill>
                  <a:schemeClr val="bg2"/>
                </a:solidFill>
                <a:latin typeface="Tahoma" pitchFamily="34" charset="0"/>
              </a:rPr>
              <a:t>Authority Is Established</a:t>
            </a: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0" y="22098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</a:rPr>
              <a:t>Command / Statement</a:t>
            </a: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0" y="36195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</a:rPr>
              <a:t>Approved Example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0" y="50292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</a:rPr>
              <a:t>Necessary Inference</a:t>
            </a:r>
          </a:p>
        </p:txBody>
      </p:sp>
      <p:sp>
        <p:nvSpPr>
          <p:cNvPr id="28678" name="Oval 27"/>
          <p:cNvSpPr>
            <a:spLocks noChangeArrowheads="1"/>
          </p:cNvSpPr>
          <p:nvPr/>
        </p:nvSpPr>
        <p:spPr bwMode="auto">
          <a:xfrm>
            <a:off x="3124200" y="990600"/>
            <a:ext cx="3276600" cy="533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</a:rPr>
              <a:t>Acts 15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4191000" y="21336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VV. 13-21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James appealed to direct statement from Amos 9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4191000" y="3521075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12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Paul &amp; Barnabas appealed to example of their work &amp; miracles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4191000" y="4968875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VV. 7-11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Peter appealed to events at Cornelius’ house – infers…</a:t>
            </a:r>
          </a:p>
        </p:txBody>
      </p:sp>
    </p:spTree>
    <p:extLst>
      <p:ext uri="{BB962C8B-B14F-4D97-AF65-F5344CB8AC3E}">
        <p14:creationId xmlns:p14="http://schemas.microsoft.com/office/powerpoint/2010/main" val="2142778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0" grpId="0"/>
      <p:bldP spid="33821" grpId="0"/>
      <p:bldP spid="338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Oval 2"/>
          <p:cNvSpPr>
            <a:spLocks noChangeArrowheads="1"/>
          </p:cNvSpPr>
          <p:nvPr/>
        </p:nvSpPr>
        <p:spPr bwMode="auto">
          <a:xfrm>
            <a:off x="152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2"/>
                </a:solidFill>
                <a:latin typeface="Tahoma" pitchFamily="34" charset="0"/>
              </a:rPr>
              <a:t>How </a:t>
            </a:r>
            <a:r>
              <a:rPr lang="en-US" b="1" dirty="0">
                <a:solidFill>
                  <a:schemeClr val="bg2"/>
                </a:solidFill>
                <a:latin typeface="Tahoma" pitchFamily="34" charset="0"/>
              </a:rPr>
              <a:t>Authority Is Established</a:t>
            </a:r>
          </a:p>
          <a:p>
            <a:pPr algn="ctr">
              <a:defRPr/>
            </a:pPr>
            <a:endParaRPr lang="en-US" b="1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22098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</a:rPr>
              <a:t>Command / Statement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0" y="36195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</a:rPr>
              <a:t>Approved Example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5029200"/>
            <a:ext cx="3962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</a:rPr>
              <a:t>Necessary Inference</a:t>
            </a:r>
          </a:p>
        </p:txBody>
      </p:sp>
      <p:sp>
        <p:nvSpPr>
          <p:cNvPr id="29702" name="Oval 10"/>
          <p:cNvSpPr>
            <a:spLocks noChangeArrowheads="1"/>
          </p:cNvSpPr>
          <p:nvPr/>
        </p:nvSpPr>
        <p:spPr bwMode="auto">
          <a:xfrm>
            <a:off x="2286000" y="838200"/>
            <a:ext cx="4876800" cy="7620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 b="1">
                <a:solidFill>
                  <a:srgbClr val="000000"/>
                </a:solidFill>
              </a:rPr>
              <a:t>Illustrated with Lord’s Supper</a:t>
            </a:r>
          </a:p>
        </p:txBody>
      </p:sp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0"/>
            <a:ext cx="1524000" cy="1322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970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24000" cy="1322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4114800" y="2133600"/>
            <a:ext cx="4724400" cy="85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Observance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11:23-24)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4191000" y="3581400"/>
            <a:ext cx="47244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of Observance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20:7)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393" name="Text Box 17"/>
          <p:cNvSpPr txBox="1">
            <a:spLocks noChangeArrowheads="1"/>
          </p:cNvSpPr>
          <p:nvPr/>
        </p:nvSpPr>
        <p:spPr bwMode="auto">
          <a:xfrm>
            <a:off x="4114800" y="4965700"/>
            <a:ext cx="47244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of Observance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20:7)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750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91" grpId="0"/>
      <p:bldP spid="101392" grpId="0"/>
      <p:bldP spid="1013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137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1600" y="152400"/>
            <a:ext cx="6400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Asking For:</a:t>
            </a: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1905000" y="5638800"/>
            <a:ext cx="56784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 smtClean="0">
                <a:solidFill>
                  <a:srgbClr val="FFFF00"/>
                </a:solidFill>
              </a:rPr>
              <a:t>Where Is The Passage?</a:t>
            </a:r>
          </a:p>
        </p:txBody>
      </p:sp>
    </p:spTree>
    <p:extLst>
      <p:ext uri="{BB962C8B-B14F-4D97-AF65-F5344CB8AC3E}">
        <p14:creationId xmlns:p14="http://schemas.microsoft.com/office/powerpoint/2010/main" val="3724516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2" y="1600200"/>
            <a:ext cx="719132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Authorized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Work of Church – Not Individual</a:t>
            </a:r>
          </a:p>
        </p:txBody>
      </p:sp>
    </p:spTree>
    <p:extLst>
      <p:ext uri="{BB962C8B-B14F-4D97-AF65-F5344CB8AC3E}">
        <p14:creationId xmlns:p14="http://schemas.microsoft.com/office/powerpoint/2010/main" val="3628767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11"/>
          <p:cNvSpPr>
            <a:spLocks noChangeArrowheads="1"/>
          </p:cNvSpPr>
          <p:nvPr/>
        </p:nvSpPr>
        <p:spPr bwMode="auto">
          <a:xfrm>
            <a:off x="3429000" y="2209800"/>
            <a:ext cx="2514600" cy="99060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rgbClr val="0066CC"/>
                </a:solidFill>
              </a:rPr>
              <a:t>1 Tim. 5:16</a:t>
            </a: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smtClean="0">
                <a:solidFill>
                  <a:srgbClr val="FFFFFF"/>
                </a:solidFill>
              </a:rPr>
              <a:t>A Difference In The</a:t>
            </a:r>
          </a:p>
          <a:p>
            <a:pPr algn="ctr" eaLnBrk="1" hangingPunct="1"/>
            <a:r>
              <a:rPr lang="en-US" altLang="en-US" sz="2800" b="1" smtClean="0">
                <a:solidFill>
                  <a:srgbClr val="FFFFFF"/>
                </a:solidFill>
              </a:rPr>
              <a:t>Individual &amp; The Church</a:t>
            </a:r>
          </a:p>
        </p:txBody>
      </p:sp>
      <p:pic>
        <p:nvPicPr>
          <p:cNvPr id="13316" name="Picture 6" descr="individu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9" descr="x_sp2ibm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0"/>
            <a:ext cx="1733550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838200" y="2971800"/>
            <a:ext cx="7772400" cy="22987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smtClean="0">
                <a:solidFill>
                  <a:srgbClr val="000000"/>
                </a:solidFill>
                <a:latin typeface="Times New Roman" panose="02020603050405020304" pitchFamily="18" charset="0"/>
              </a:rPr>
              <a:t>If any man or woman that believeth have widows, let them relieve them, and let not the church be charged; that it may relieve them that are widows indeed.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447800" y="1524000"/>
            <a:ext cx="3505200" cy="2057400"/>
            <a:chOff x="912" y="960"/>
            <a:chExt cx="2208" cy="1296"/>
          </a:xfrm>
        </p:grpSpPr>
        <p:sp>
          <p:nvSpPr>
            <p:cNvPr id="13322" name="Rectangle 13"/>
            <p:cNvSpPr>
              <a:spLocks noChangeArrowheads="1"/>
            </p:cNvSpPr>
            <p:nvPr/>
          </p:nvSpPr>
          <p:spPr bwMode="auto">
            <a:xfrm>
              <a:off x="1296" y="1920"/>
              <a:ext cx="1824" cy="336"/>
            </a:xfrm>
            <a:prstGeom prst="rect">
              <a:avLst/>
            </a:prstGeom>
            <a:noFill/>
            <a:ln w="76200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3323" name="Line 14"/>
            <p:cNvSpPr>
              <a:spLocks noChangeShapeType="1"/>
            </p:cNvSpPr>
            <p:nvPr/>
          </p:nvSpPr>
          <p:spPr bwMode="auto">
            <a:xfrm>
              <a:off x="912" y="960"/>
              <a:ext cx="768" cy="9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240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50544" name="Rectangle 16"/>
          <p:cNvSpPr>
            <a:spLocks noChangeArrowheads="1"/>
          </p:cNvSpPr>
          <p:nvPr/>
        </p:nvSpPr>
        <p:spPr bwMode="auto">
          <a:xfrm>
            <a:off x="762000" y="4114800"/>
            <a:ext cx="5105400" cy="609600"/>
          </a:xfrm>
          <a:prstGeom prst="rect">
            <a:avLst/>
          </a:prstGeom>
          <a:noFill/>
          <a:ln w="76200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0545" name="Line 17"/>
          <p:cNvSpPr>
            <a:spLocks noChangeShapeType="1"/>
          </p:cNvSpPr>
          <p:nvPr/>
        </p:nvSpPr>
        <p:spPr bwMode="auto">
          <a:xfrm flipV="1">
            <a:off x="5715000" y="1752600"/>
            <a:ext cx="1981200" cy="23622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367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4" grpId="0" animBg="1"/>
      <p:bldP spid="1505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623" name="Group 71"/>
          <p:cNvGraphicFramePr>
            <a:graphicFrameLocks noGrp="1"/>
          </p:cNvGraphicFramePr>
          <p:nvPr/>
        </p:nvGraphicFramePr>
        <p:xfrm>
          <a:off x="381000" y="381000"/>
          <a:ext cx="8382000" cy="5561044"/>
        </p:xfrm>
        <a:graphic>
          <a:graphicData uri="http://schemas.openxmlformats.org/drawingml/2006/table">
            <a:tbl>
              <a:tblPr/>
              <a:tblGrid>
                <a:gridCol w="2794000"/>
                <a:gridCol w="2794000"/>
                <a:gridCol w="2794000"/>
              </a:tblGrid>
              <a:tr h="9905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22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“Christian”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Acts 11:26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Pet. 4:16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Church of Christ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Rom. 16:16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22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Own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Widows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Tim. 5:16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Widows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Tim. 5:16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Buy &amp; Sell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Jas 4:13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Free will offering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Cor. 16:1-2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360" name="Picture 60" descr="individu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72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Picture 61" descr="x_sp2ibm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"/>
            <a:ext cx="9128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62" name="AutoShape 62"/>
          <p:cNvSpPr>
            <a:spLocks noChangeArrowheads="1"/>
          </p:cNvSpPr>
          <p:nvPr/>
        </p:nvSpPr>
        <p:spPr bwMode="auto">
          <a:xfrm>
            <a:off x="3733800" y="533400"/>
            <a:ext cx="1752600" cy="685800"/>
          </a:xfrm>
          <a:prstGeom prst="leftRightArrow">
            <a:avLst>
              <a:gd name="adj1" fmla="val 50000"/>
              <a:gd name="adj2" fmla="val 5111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363" name="WordArt 63"/>
          <p:cNvSpPr>
            <a:spLocks noChangeArrowheads="1" noChangeShapeType="1" noTextEdit="1"/>
          </p:cNvSpPr>
          <p:nvPr/>
        </p:nvSpPr>
        <p:spPr bwMode="auto">
          <a:xfrm>
            <a:off x="3962400" y="3124200"/>
            <a:ext cx="14478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1" hangingPunct="1"/>
            <a:r>
              <a:rPr lang="en-US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Work</a:t>
            </a:r>
          </a:p>
        </p:txBody>
      </p:sp>
      <p:sp>
        <p:nvSpPr>
          <p:cNvPr id="14364" name="WordArt 64"/>
          <p:cNvSpPr>
            <a:spLocks noChangeArrowheads="1" noChangeShapeType="1" noTextEdit="1"/>
          </p:cNvSpPr>
          <p:nvPr/>
        </p:nvSpPr>
        <p:spPr bwMode="auto">
          <a:xfrm>
            <a:off x="3886200" y="1828800"/>
            <a:ext cx="15240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1" hangingPunct="1"/>
            <a:r>
              <a:rPr lang="en-US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Name</a:t>
            </a:r>
          </a:p>
        </p:txBody>
      </p:sp>
      <p:sp>
        <p:nvSpPr>
          <p:cNvPr id="14365" name="WordArt 65"/>
          <p:cNvSpPr>
            <a:spLocks noChangeArrowheads="1" noChangeShapeType="1" noTextEdit="1"/>
          </p:cNvSpPr>
          <p:nvPr/>
        </p:nvSpPr>
        <p:spPr bwMode="auto">
          <a:xfrm>
            <a:off x="3429000" y="4724400"/>
            <a:ext cx="23622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1" hangingPunct="1"/>
            <a:r>
              <a:rPr lang="en-US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Finances</a:t>
            </a:r>
          </a:p>
        </p:txBody>
      </p:sp>
    </p:spTree>
    <p:extLst>
      <p:ext uri="{BB962C8B-B14F-4D97-AF65-F5344CB8AC3E}">
        <p14:creationId xmlns:p14="http://schemas.microsoft.com/office/powerpoint/2010/main" val="1277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2" y="1600200"/>
            <a:ext cx="7191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Authorized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Work of Church – Not Individual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More Than a Good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976312" y="3352800"/>
            <a:ext cx="7467600" cy="2743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rgbClr val="000000"/>
                </a:solidFill>
              </a:rPr>
              <a:t>Idea: If it is “Good” – church can do it</a:t>
            </a:r>
          </a:p>
          <a:p>
            <a:pPr algn="ctr" eaLnBrk="1" hangingPunct="1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n-US" sz="2400" dirty="0">
                <a:solidFill>
                  <a:srgbClr val="000000"/>
                </a:solidFill>
              </a:rPr>
              <a:t>In order for it to be a good work – First Be</a:t>
            </a:r>
          </a:p>
          <a:p>
            <a:pPr algn="ctr"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Authorized</a:t>
            </a:r>
          </a:p>
          <a:p>
            <a:pPr algn="ctr" eaLnBrk="1" hangingPunct="1"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bg2"/>
                </a:solidFill>
              </a:rPr>
              <a:t>2 Tim. 3:16-17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bg2"/>
                </a:solidFill>
              </a:rPr>
              <a:t>2 </a:t>
            </a:r>
            <a:r>
              <a:rPr lang="en-US" sz="2400" b="1" dirty="0" err="1">
                <a:solidFill>
                  <a:schemeClr val="bg2"/>
                </a:solidFill>
              </a:rPr>
              <a:t>Jno</a:t>
            </a:r>
            <a:r>
              <a:rPr lang="en-US" sz="2400" b="1" dirty="0">
                <a:solidFill>
                  <a:schemeClr val="bg2"/>
                </a:solidFill>
              </a:rPr>
              <a:t>. 9</a:t>
            </a:r>
          </a:p>
        </p:txBody>
      </p:sp>
    </p:spTree>
    <p:extLst>
      <p:ext uri="{BB962C8B-B14F-4D97-AF65-F5344CB8AC3E}">
        <p14:creationId xmlns:p14="http://schemas.microsoft.com/office/powerpoint/2010/main" val="2288122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44423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89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2" y="1600200"/>
            <a:ext cx="60323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God Gave the Church to do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199620"/>
            <a:ext cx="8382000" cy="38201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4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Work of the Local Church</a:t>
            </a:r>
          </a:p>
          <a:p>
            <a:pPr algn="ctr">
              <a:defRPr/>
            </a:pPr>
            <a:endParaRPr lang="en-US" sz="1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  <a:p>
            <a:pPr algn="ctr">
              <a:defRPr/>
            </a:pPr>
            <a:endParaRPr lang="en-US" sz="24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  <a:t>Evangelism </a:t>
            </a:r>
            <a:r>
              <a:rPr lang="en-US" sz="3200" b="1" dirty="0">
                <a:solidFill>
                  <a:srgbClr val="CCFF33"/>
                </a:solidFill>
                <a:latin typeface="Arial Rounded MT Bold" panose="020F0704030504030204" pitchFamily="34" charset="0"/>
              </a:rPr>
              <a:t>(1 Tim. 3:15)</a:t>
            </a:r>
          </a:p>
          <a:p>
            <a:pPr algn="ctr">
              <a:defRPr/>
            </a:pPr>
            <a:endParaRPr lang="en-US" sz="1400" b="1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  <a:t>Edification </a:t>
            </a:r>
            <a:r>
              <a:rPr lang="en-US" sz="3200" b="1" dirty="0">
                <a:solidFill>
                  <a:srgbClr val="CCFF33"/>
                </a:solidFill>
                <a:latin typeface="Arial Rounded MT Bold" panose="020F0704030504030204" pitchFamily="34" charset="0"/>
              </a:rPr>
              <a:t>(Eph. 4:16)</a:t>
            </a:r>
          </a:p>
          <a:p>
            <a:pPr algn="ctr">
              <a:defRPr/>
            </a:pPr>
            <a:endParaRPr lang="en-US" sz="1400" b="1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  <a:t>Benevolence </a:t>
            </a:r>
            <a:r>
              <a:rPr lang="en-US" sz="3200" b="1" dirty="0">
                <a:solidFill>
                  <a:srgbClr val="CCFF33"/>
                </a:solidFill>
                <a:latin typeface="Arial Rounded MT Bold" panose="020F0704030504030204" pitchFamily="34" charset="0"/>
              </a:rPr>
              <a:t>(1 Tim. 5:16)</a:t>
            </a:r>
          </a:p>
        </p:txBody>
      </p:sp>
    </p:spTree>
    <p:extLst>
      <p:ext uri="{BB962C8B-B14F-4D97-AF65-F5344CB8AC3E}">
        <p14:creationId xmlns:p14="http://schemas.microsoft.com/office/powerpoint/2010/main" val="761173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2" y="1600200"/>
            <a:ext cx="613174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God Gave the Church to do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Can Do its Own Work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52926" y="2819400"/>
            <a:ext cx="423814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en-US" altLang="en-US" sz="6000" dirty="0" smtClean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Acts 6:1-6</a:t>
            </a:r>
          </a:p>
          <a:p>
            <a:pPr algn="ctr" eaLnBrk="1" hangingPunct="1">
              <a:lnSpc>
                <a:spcPct val="140000"/>
              </a:lnSpc>
            </a:pPr>
            <a:r>
              <a:rPr lang="en-US" altLang="en-US" sz="6000" dirty="0" smtClean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 Tim. 5:16</a:t>
            </a:r>
          </a:p>
        </p:txBody>
      </p:sp>
    </p:spTree>
    <p:extLst>
      <p:ext uri="{BB962C8B-B14F-4D97-AF65-F5344CB8AC3E}">
        <p14:creationId xmlns:p14="http://schemas.microsoft.com/office/powerpoint/2010/main" val="1633218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2" y="1600200"/>
            <a:ext cx="613174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God Gave the Church to do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Can Do its Own Work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the Church Can Do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170122" y="3124200"/>
            <a:ext cx="8001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i="1" dirty="0" smtClean="0">
                <a:solidFill>
                  <a:srgbClr val="FFFFCC"/>
                </a:solidFill>
                <a:latin typeface="Arial Narrow" panose="020B0606020202030204" pitchFamily="34" charset="0"/>
              </a:rPr>
              <a:t>Can send to a preacher </a:t>
            </a:r>
            <a:r>
              <a:rPr lang="en-US" altLang="en-US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(Phil. 4:15)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i="1" dirty="0" smtClean="0">
                <a:solidFill>
                  <a:srgbClr val="FFFFCC"/>
                </a:solidFill>
                <a:latin typeface="Arial Narrow" panose="020B0606020202030204" pitchFamily="34" charset="0"/>
              </a:rPr>
              <a:t>Can send a preacher </a:t>
            </a:r>
            <a:r>
              <a:rPr lang="en-US" altLang="en-US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11:22; 13:1-ff)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i="1" dirty="0" smtClean="0">
                <a:solidFill>
                  <a:srgbClr val="FFFFCC"/>
                </a:solidFill>
                <a:latin typeface="Arial Narrow" panose="020B0606020202030204" pitchFamily="34" charset="0"/>
              </a:rPr>
              <a:t>Can help needy saints </a:t>
            </a:r>
            <a:r>
              <a:rPr lang="en-US" altLang="en-US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(1 Tim. 5:16)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i="1" dirty="0" smtClean="0">
                <a:solidFill>
                  <a:srgbClr val="FFFFCC"/>
                </a:solidFill>
                <a:latin typeface="Arial Narrow" panose="020B0606020202030204" pitchFamily="34" charset="0"/>
              </a:rPr>
              <a:t>Can send to another church in work of benevolence </a:t>
            </a:r>
            <a:r>
              <a:rPr lang="en-US" altLang="en-US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11:27)</a:t>
            </a:r>
          </a:p>
        </p:txBody>
      </p:sp>
    </p:spTree>
    <p:extLst>
      <p:ext uri="{BB962C8B-B14F-4D97-AF65-F5344CB8AC3E}">
        <p14:creationId xmlns:p14="http://schemas.microsoft.com/office/powerpoint/2010/main" val="8503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444231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474762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769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6312" y="1600200"/>
            <a:ext cx="40030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/ Recreational</a:t>
            </a:r>
          </a:p>
        </p:txBody>
      </p:sp>
    </p:spTree>
    <p:extLst>
      <p:ext uri="{BB962C8B-B14F-4D97-AF65-F5344CB8AC3E}">
        <p14:creationId xmlns:p14="http://schemas.microsoft.com/office/powerpoint/2010/main" val="2499676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CC"/>
                </a:solidFill>
              </a:rPr>
              <a:t>The Social Gospel: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752600"/>
            <a:ext cx="7162800" cy="45307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Church Kitchen</a:t>
            </a:r>
          </a:p>
          <a:p>
            <a:pPr eaLnBrk="1" hangingPunct="1"/>
            <a:r>
              <a:rPr lang="en-US" altLang="en-US" dirty="0" smtClean="0"/>
              <a:t>Fellowship Hall</a:t>
            </a:r>
          </a:p>
          <a:p>
            <a:pPr eaLnBrk="1" hangingPunct="1"/>
            <a:r>
              <a:rPr lang="en-US" altLang="en-US" dirty="0" smtClean="0"/>
              <a:t>Ball Teams</a:t>
            </a:r>
          </a:p>
          <a:p>
            <a:pPr eaLnBrk="1" hangingPunct="1"/>
            <a:r>
              <a:rPr lang="en-US" altLang="en-US" dirty="0" smtClean="0"/>
              <a:t>Recreation Programs</a:t>
            </a:r>
          </a:p>
          <a:p>
            <a:pPr eaLnBrk="1" hangingPunct="1"/>
            <a:r>
              <a:rPr lang="en-US" altLang="en-US" dirty="0" smtClean="0"/>
              <a:t>Day Care Centers</a:t>
            </a:r>
          </a:p>
          <a:p>
            <a:pPr eaLnBrk="1" hangingPunct="1"/>
            <a:r>
              <a:rPr lang="en-US" altLang="en-US" dirty="0" smtClean="0"/>
              <a:t>Gimmicks To Draw Crowds</a:t>
            </a:r>
          </a:p>
          <a:p>
            <a:pPr eaLnBrk="1" hangingPunct="1"/>
            <a:r>
              <a:rPr lang="en-US" altLang="en-US" dirty="0" smtClean="0"/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2103293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 flipV="1">
            <a:off x="3962400" y="1828800"/>
            <a:ext cx="4724400" cy="5334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555" name="Picture 3" descr="so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13112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2133600" y="0"/>
            <a:ext cx="449580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639"/>
              </a:avLst>
            </a:prstTxWarp>
          </a:bodyPr>
          <a:lstStyle/>
          <a:p>
            <a:pPr algn="ctr" eaLnBrk="1" hangingPunct="1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Not a Social Order</a:t>
            </a:r>
          </a:p>
        </p:txBody>
      </p:sp>
      <p:sp>
        <p:nvSpPr>
          <p:cNvPr id="23557" name="WordArt 5"/>
          <p:cNvSpPr>
            <a:spLocks noChangeArrowheads="1" noChangeShapeType="1" noTextEdit="1"/>
          </p:cNvSpPr>
          <p:nvPr/>
        </p:nvSpPr>
        <p:spPr bwMode="auto">
          <a:xfrm>
            <a:off x="3962400" y="990600"/>
            <a:ext cx="480060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639"/>
              </a:avLst>
            </a:prstTxWarp>
          </a:bodyPr>
          <a:lstStyle/>
          <a:p>
            <a:pPr algn="ctr" eaLnBrk="1" hangingPunct="1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Not a Social Gospel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V="1">
            <a:off x="2057400" y="1066800"/>
            <a:ext cx="4724400" cy="5334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2759" name="Rectangle 7" descr="Parchment"/>
          <p:cNvSpPr>
            <a:spLocks noChangeArrowheads="1"/>
          </p:cNvSpPr>
          <p:nvPr/>
        </p:nvSpPr>
        <p:spPr bwMode="auto">
          <a:xfrm>
            <a:off x="609600" y="2590800"/>
            <a:ext cx="3429000" cy="3810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smtClean="0">
                <a:solidFill>
                  <a:srgbClr val="000000"/>
                </a:solidFill>
                <a:latin typeface="+mj-lt"/>
              </a:rPr>
              <a:t>The Church Is Not</a:t>
            </a:r>
          </a:p>
          <a:p>
            <a:pPr algn="ctr" eaLnBrk="1" hangingPunct="1"/>
            <a:r>
              <a:rPr lang="en-US" altLang="en-US" sz="2800" b="1" smtClean="0">
                <a:solidFill>
                  <a:srgbClr val="000000"/>
                </a:solidFill>
                <a:latin typeface="+mj-lt"/>
              </a:rPr>
              <a:t>A Social Order</a:t>
            </a:r>
          </a:p>
          <a:p>
            <a:pPr algn="ctr" eaLnBrk="1" hangingPunct="1"/>
            <a:endParaRPr lang="en-US" altLang="en-US" sz="2800" b="1" smtClean="0">
              <a:solidFill>
                <a:srgbClr val="000000"/>
              </a:solidFill>
              <a:latin typeface="+mj-lt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Rom. 14:17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John 18:36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1 Pet. 2:5</a:t>
            </a:r>
          </a:p>
          <a:p>
            <a:pPr algn="ctr" eaLnBrk="1" hangingPunct="1">
              <a:lnSpc>
                <a:spcPct val="120000"/>
              </a:lnSpc>
            </a:pPr>
            <a:endParaRPr lang="en-US" altLang="en-US" sz="320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02760" name="Rectangle 8" descr="Parchment"/>
          <p:cNvSpPr>
            <a:spLocks noChangeArrowheads="1"/>
          </p:cNvSpPr>
          <p:nvPr/>
        </p:nvSpPr>
        <p:spPr bwMode="auto">
          <a:xfrm>
            <a:off x="4876800" y="2590800"/>
            <a:ext cx="3429000" cy="3810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smtClean="0">
                <a:solidFill>
                  <a:srgbClr val="000000"/>
                </a:solidFill>
                <a:latin typeface="+mj-lt"/>
              </a:rPr>
              <a:t>The Gospel Is Not</a:t>
            </a:r>
          </a:p>
          <a:p>
            <a:pPr algn="ctr" eaLnBrk="1" hangingPunct="1"/>
            <a:r>
              <a:rPr lang="en-US" altLang="en-US" sz="2800" b="1" smtClean="0">
                <a:solidFill>
                  <a:srgbClr val="000000"/>
                </a:solidFill>
                <a:latin typeface="+mj-lt"/>
              </a:rPr>
              <a:t>A Social Gospel</a:t>
            </a:r>
          </a:p>
          <a:p>
            <a:pPr algn="ctr" eaLnBrk="1" hangingPunct="1"/>
            <a:endParaRPr lang="en-US" altLang="en-US" sz="2800" b="1" smtClean="0">
              <a:solidFill>
                <a:srgbClr val="000000"/>
              </a:solidFill>
              <a:latin typeface="+mj-lt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John 6:26-27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Rom. 1:16-17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1 Cor. 1:18, 21;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200" smtClean="0">
                <a:solidFill>
                  <a:srgbClr val="000000"/>
                </a:solidFill>
                <a:latin typeface="+mj-lt"/>
              </a:rPr>
              <a:t>2:2-5</a:t>
            </a:r>
          </a:p>
        </p:txBody>
      </p:sp>
    </p:spTree>
    <p:extLst>
      <p:ext uri="{BB962C8B-B14F-4D97-AF65-F5344CB8AC3E}">
        <p14:creationId xmlns:p14="http://schemas.microsoft.com/office/powerpoint/2010/main" val="2234496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7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2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9" grpId="0" animBg="1"/>
      <p:bldP spid="20276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ChangeArrowheads="1"/>
          </p:cNvSpPr>
          <p:nvPr/>
        </p:nvSpPr>
        <p:spPr bwMode="auto">
          <a:xfrm>
            <a:off x="0" y="0"/>
            <a:ext cx="9144000" cy="19050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Eating In The Building</a:t>
            </a:r>
          </a:p>
          <a:p>
            <a:pPr algn="ctr" eaLnBrk="1" hangingPunct="1">
              <a:defRPr/>
            </a:pPr>
            <a:r>
              <a:rPr lang="en-US" sz="5400" i="1" dirty="0">
                <a:solidFill>
                  <a:srgbClr val="FFFFCC"/>
                </a:solidFill>
                <a:latin typeface="Comic Sans MS" pitchFamily="66" charset="0"/>
              </a:rPr>
              <a:t>The Issue:</a:t>
            </a:r>
          </a:p>
        </p:txBody>
      </p:sp>
      <p:pic>
        <p:nvPicPr>
          <p:cNvPr id="24579" name="Picture 3" descr="j018920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466725"/>
            <a:ext cx="9715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1_qgdzz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914400"/>
            <a:ext cx="8921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3" name="Rectangle 5"/>
          <p:cNvSpPr>
            <a:spLocks noChangeArrowheads="1"/>
          </p:cNvSpPr>
          <p:nvPr/>
        </p:nvSpPr>
        <p:spPr bwMode="auto">
          <a:xfrm>
            <a:off x="533400" y="2209800"/>
            <a:ext cx="3352800" cy="441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u="sng" smtClean="0">
                <a:solidFill>
                  <a:srgbClr val="000000"/>
                </a:solidFill>
                <a:latin typeface="Comic Sans MS" panose="030F0702030302020204" pitchFamily="66" charset="0"/>
              </a:rPr>
              <a:t>Was Not:</a:t>
            </a:r>
          </a:p>
          <a:p>
            <a:pPr algn="ctr" eaLnBrk="1" hangingPunct="1"/>
            <a:endParaRPr lang="en-US" altLang="en-US" sz="280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Is the bld sacred?</a:t>
            </a:r>
          </a:p>
          <a:p>
            <a:pPr algn="ctr" eaLnBrk="1" hangingPunct="1"/>
            <a:endParaRPr lang="en-US" altLang="en-US" sz="280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Can one eat inside</a:t>
            </a: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the Building?</a:t>
            </a:r>
          </a:p>
          <a:p>
            <a:pPr algn="ctr" eaLnBrk="1" hangingPunct="1"/>
            <a:endParaRPr lang="en-US" altLang="en-US" sz="280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Can one eat on</a:t>
            </a: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church property?</a:t>
            </a:r>
          </a:p>
        </p:txBody>
      </p:sp>
      <p:sp>
        <p:nvSpPr>
          <p:cNvPr id="201734" name="Rectangle 6"/>
          <p:cNvSpPr>
            <a:spLocks noChangeArrowheads="1"/>
          </p:cNvSpPr>
          <p:nvPr/>
        </p:nvSpPr>
        <p:spPr bwMode="auto">
          <a:xfrm>
            <a:off x="4953000" y="2209800"/>
            <a:ext cx="3352800" cy="441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u="sng" smtClean="0">
                <a:solidFill>
                  <a:srgbClr val="000000"/>
                </a:solidFill>
                <a:latin typeface="Comic Sans MS" panose="030F0702030302020204" pitchFamily="66" charset="0"/>
              </a:rPr>
              <a:t>Was &amp; Is:</a:t>
            </a:r>
          </a:p>
          <a:p>
            <a:pPr algn="ctr" eaLnBrk="1" hangingPunct="1"/>
            <a:endParaRPr lang="en-US" altLang="en-US" sz="280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Can the church</a:t>
            </a: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have a common</a:t>
            </a: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meal for social</a:t>
            </a: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and recreational</a:t>
            </a:r>
          </a:p>
          <a:p>
            <a:pPr algn="ctr" eaLnBrk="1" hangingPunct="1"/>
            <a:r>
              <a:rPr lang="en-US" altLang="en-US" sz="2800" smtClean="0">
                <a:solidFill>
                  <a:srgbClr val="000000"/>
                </a:solidFill>
                <a:latin typeface="Comic Sans MS" panose="030F0702030302020204" pitchFamily="66" charset="0"/>
              </a:rPr>
              <a:t>purposes?</a:t>
            </a:r>
          </a:p>
          <a:p>
            <a:pPr algn="ctr" eaLnBrk="1" hangingPunct="1"/>
            <a:endParaRPr lang="en-US" altLang="en-US" sz="280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 eaLnBrk="1" hangingPunct="1"/>
            <a:endParaRPr lang="en-US" altLang="en-US" sz="2800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4038600" y="4038600"/>
            <a:ext cx="762000" cy="533400"/>
          </a:xfrm>
          <a:prstGeom prst="leftRightArrow">
            <a:avLst>
              <a:gd name="adj1" fmla="val 50000"/>
              <a:gd name="adj2" fmla="val 2857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02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3" grpId="0" animBg="1"/>
      <p:bldP spid="201734" grpId="0" animBg="1"/>
      <p:bldP spid="2458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76" name="Group 68"/>
          <p:cNvGraphicFramePr>
            <a:graphicFrameLocks noGrp="1"/>
          </p:cNvGraphicFramePr>
          <p:nvPr/>
        </p:nvGraphicFramePr>
        <p:xfrm>
          <a:off x="1524000" y="990600"/>
          <a:ext cx="8229600" cy="5761039"/>
        </p:xfrm>
        <a:graphic>
          <a:graphicData uri="http://schemas.openxmlformats.org/drawingml/2006/table">
            <a:tbl>
              <a:tblPr/>
              <a:tblGrid>
                <a:gridCol w="3673475"/>
                <a:gridCol w="2351088"/>
                <a:gridCol w="2205037"/>
              </a:tblGrid>
              <a:tr h="80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2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an ark – Gen. 6:14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Tool, Animal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6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Sing – Eph. 5:19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Books, Tuner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Contribute – 1 Cor. 16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Basket, Account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6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Meals for social &amp; rec.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purposes (???)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Kitchen,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Fellowship Hall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5466" name="Text Box 58"/>
          <p:cNvSpPr txBox="1">
            <a:spLocks noChangeArrowheads="1"/>
          </p:cNvSpPr>
          <p:nvPr/>
        </p:nvSpPr>
        <p:spPr bwMode="auto">
          <a:xfrm>
            <a:off x="457200" y="258762"/>
            <a:ext cx="83708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Aids Are Authorized Within The Command</a:t>
            </a:r>
          </a:p>
        </p:txBody>
      </p:sp>
      <p:sp>
        <p:nvSpPr>
          <p:cNvPr id="145478" name="AutoShape 70"/>
          <p:cNvSpPr>
            <a:spLocks noChangeArrowheads="1"/>
          </p:cNvSpPr>
          <p:nvPr/>
        </p:nvSpPr>
        <p:spPr bwMode="auto">
          <a:xfrm rot="4071657">
            <a:off x="1651000" y="3984625"/>
            <a:ext cx="1981200" cy="2286000"/>
          </a:xfrm>
          <a:prstGeom prst="rightArrowCallout">
            <a:avLst>
              <a:gd name="adj1" fmla="val 28846"/>
              <a:gd name="adj2" fmla="val 28846"/>
              <a:gd name="adj3" fmla="val 16667"/>
              <a:gd name="adj4" fmla="val 66667"/>
            </a:avLst>
          </a:prstGeom>
          <a:solidFill>
            <a:schemeClr val="tx1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smtClean="0">
                <a:solidFill>
                  <a:srgbClr val="0066FF"/>
                </a:solidFill>
              </a:rPr>
              <a:t>Question:</a:t>
            </a:r>
          </a:p>
          <a:p>
            <a:pPr algn="ctr" eaLnBrk="1" hangingPunct="1"/>
            <a:r>
              <a:rPr lang="en-US" altLang="en-US" b="1" smtClean="0">
                <a:solidFill>
                  <a:srgbClr val="0066FF"/>
                </a:solidFill>
              </a:rPr>
              <a:t>Where is the</a:t>
            </a:r>
          </a:p>
          <a:p>
            <a:pPr algn="ctr" eaLnBrk="1" hangingPunct="1"/>
            <a:r>
              <a:rPr lang="en-US" altLang="en-US" b="1" smtClean="0">
                <a:solidFill>
                  <a:srgbClr val="0066FF"/>
                </a:solidFill>
              </a:rPr>
              <a:t>Authority?</a:t>
            </a:r>
          </a:p>
        </p:txBody>
      </p:sp>
    </p:spTree>
    <p:extLst>
      <p:ext uri="{BB962C8B-B14F-4D97-AF65-F5344CB8AC3E}">
        <p14:creationId xmlns:p14="http://schemas.microsoft.com/office/powerpoint/2010/main" val="2498720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 descr="Purple mesh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smtClean="0">
                <a:solidFill>
                  <a:srgbClr val="FFFFCC"/>
                </a:solidFill>
                <a:latin typeface="Arial Rounded MT Bold" panose="020F0704030504030204" pitchFamily="34" charset="0"/>
              </a:rPr>
              <a:t>Common Meals – Individual Matters</a:t>
            </a:r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762000" y="1752600"/>
            <a:ext cx="7848600" cy="3743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000000"/>
                </a:solidFill>
              </a:rPr>
              <a:t>20 When ye come together therefore into one place, this is not to eat the Lord's supper.</a:t>
            </a:r>
          </a:p>
          <a:p>
            <a:pPr eaLnBrk="1" hangingPunct="1"/>
            <a:endParaRPr lang="en-US" altLang="en-US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000000"/>
                </a:solidFill>
              </a:rPr>
              <a:t>21 For in eating every one </a:t>
            </a:r>
            <a:r>
              <a:rPr lang="en-US" altLang="en-US" dirty="0" err="1" smtClean="0">
                <a:solidFill>
                  <a:srgbClr val="000000"/>
                </a:solidFill>
              </a:rPr>
              <a:t>taketh</a:t>
            </a:r>
            <a:r>
              <a:rPr lang="en-US" altLang="en-US" dirty="0" smtClean="0">
                <a:solidFill>
                  <a:srgbClr val="000000"/>
                </a:solidFill>
              </a:rPr>
              <a:t> before other his own supper: and one is hungry, and another is drunken.</a:t>
            </a:r>
          </a:p>
          <a:p>
            <a:pPr eaLnBrk="1" hangingPunct="1"/>
            <a:endParaRPr lang="en-US" altLang="en-US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000000"/>
                </a:solidFill>
              </a:rPr>
              <a:t>22 What? have ye not houses to eat and to drink in? or despise ye the church of God, and shame them that have not? What shall I say to you? shall I praise you in this? I praise you not.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3587750" y="1143000"/>
            <a:ext cx="1898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i="1" dirty="0" smtClean="0">
                <a:solidFill>
                  <a:srgbClr val="FFFF66"/>
                </a:solidFill>
              </a:rPr>
              <a:t>1 Cor. 11</a:t>
            </a:r>
          </a:p>
        </p:txBody>
      </p:sp>
      <p:sp>
        <p:nvSpPr>
          <p:cNvPr id="152584" name="Line 8"/>
          <p:cNvSpPr>
            <a:spLocks noChangeShapeType="1"/>
          </p:cNvSpPr>
          <p:nvPr/>
        </p:nvSpPr>
        <p:spPr bwMode="auto">
          <a:xfrm>
            <a:off x="2286000" y="4343400"/>
            <a:ext cx="55626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2585" name="Rectangle 9"/>
          <p:cNvSpPr>
            <a:spLocks noChangeArrowheads="1"/>
          </p:cNvSpPr>
          <p:nvPr/>
        </p:nvSpPr>
        <p:spPr bwMode="auto">
          <a:xfrm>
            <a:off x="990600" y="55626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than an abuse of the Lord’s Supper!</a:t>
            </a:r>
          </a:p>
        </p:txBody>
      </p:sp>
    </p:spTree>
    <p:extLst>
      <p:ext uri="{BB962C8B-B14F-4D97-AF65-F5344CB8AC3E}">
        <p14:creationId xmlns:p14="http://schemas.microsoft.com/office/powerpoint/2010/main" val="2267119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4" grpId="0" animBg="1"/>
      <p:bldP spid="15258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304800" y="685800"/>
            <a:ext cx="3962400" cy="9906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i="1" smtClean="0">
                <a:solidFill>
                  <a:srgbClr val="FFFF00"/>
                </a:solidFill>
              </a:rPr>
              <a:t>Incidental Matters</a:t>
            </a:r>
          </a:p>
          <a:p>
            <a:pPr algn="ctr" eaLnBrk="1" hangingPunct="1"/>
            <a:r>
              <a:rPr lang="en-US" altLang="en-US" sz="2800" b="1" i="1" smtClean="0">
                <a:solidFill>
                  <a:srgbClr val="FFFF00"/>
                </a:solidFill>
              </a:rPr>
              <a:t>While At Building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4724400" y="685800"/>
            <a:ext cx="3962400" cy="9906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i="1" smtClean="0">
                <a:solidFill>
                  <a:srgbClr val="FFFF00"/>
                </a:solidFill>
              </a:rPr>
              <a:t>Planned &amp; Sponsored</a:t>
            </a:r>
          </a:p>
          <a:p>
            <a:pPr algn="ctr" eaLnBrk="1" hangingPunct="1"/>
            <a:r>
              <a:rPr lang="en-US" altLang="en-US" sz="2800" b="1" i="1" smtClean="0">
                <a:solidFill>
                  <a:srgbClr val="FFFF00"/>
                </a:solidFill>
              </a:rPr>
              <a:t>By the Church</a:t>
            </a:r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304800" y="2133600"/>
            <a:ext cx="3962400" cy="3657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Talk about politics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 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Sell / deliver a sold item</a:t>
            </a:r>
          </a:p>
          <a:p>
            <a:pPr algn="ctr" eaLnBrk="1" hangingPunct="1"/>
            <a:endParaRPr lang="en-US" altLang="en-US" b="1" smtClean="0">
              <a:solidFill>
                <a:srgbClr val="008000"/>
              </a:solidFill>
            </a:endParaRP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See medical advice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 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Eating on property</a:t>
            </a:r>
          </a:p>
        </p:txBody>
      </p:sp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4800600" y="2133600"/>
            <a:ext cx="3962400" cy="3657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Political rally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 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Church in business</a:t>
            </a:r>
          </a:p>
          <a:p>
            <a:pPr algn="ctr" eaLnBrk="1" hangingPunct="1"/>
            <a:endParaRPr lang="en-US" altLang="en-US" b="1" smtClean="0">
              <a:solidFill>
                <a:srgbClr val="008000"/>
              </a:solidFill>
            </a:endParaRP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Church hospital / clinic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 </a:t>
            </a:r>
          </a:p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Church kitchen / dinner</a:t>
            </a:r>
          </a:p>
        </p:txBody>
      </p:sp>
    </p:spTree>
    <p:extLst>
      <p:ext uri="{BB962C8B-B14F-4D97-AF65-F5344CB8AC3E}">
        <p14:creationId xmlns:p14="http://schemas.microsoft.com/office/powerpoint/2010/main" val="4121189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6" grpId="0" animBg="1"/>
      <p:bldP spid="15360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6312" y="1600200"/>
            <a:ext cx="400301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/ Recreational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Entertainment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5486400" y="1752600"/>
            <a:ext cx="3048000" cy="3124200"/>
          </a:xfrm>
          <a:prstGeom prst="roundRect">
            <a:avLst>
              <a:gd name="adj" fmla="val 10565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no: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Command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800" b="0" i="1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Necessary Inference</a:t>
            </a:r>
            <a:endParaRPr kumimoji="0" lang="en-US" sz="2800" b="0" i="1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 bwMode="auto">
          <a:xfrm>
            <a:off x="4674531" y="1600200"/>
            <a:ext cx="609600" cy="1524000"/>
          </a:xfrm>
          <a:prstGeom prst="rightBrace">
            <a:avLst>
              <a:gd name="adj1" fmla="val 28672"/>
              <a:gd name="adj2" fmla="val 50000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08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6312" y="1600200"/>
            <a:ext cx="543764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/ Recreational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Entertainment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of another congregation</a:t>
            </a:r>
          </a:p>
        </p:txBody>
      </p:sp>
    </p:spTree>
    <p:extLst>
      <p:ext uri="{BB962C8B-B14F-4D97-AF65-F5344CB8AC3E}">
        <p14:creationId xmlns:p14="http://schemas.microsoft.com/office/powerpoint/2010/main" val="3603507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112329" y="2473960"/>
            <a:ext cx="2879271" cy="3850640"/>
            <a:chOff x="6112329" y="2473960"/>
            <a:chExt cx="2879271" cy="3850640"/>
          </a:xfrm>
        </p:grpSpPr>
        <p:sp>
          <p:nvSpPr>
            <p:cNvPr id="11" name="Oval 10"/>
            <p:cNvSpPr/>
            <p:nvPr/>
          </p:nvSpPr>
          <p:spPr>
            <a:xfrm>
              <a:off x="7467600" y="5105400"/>
              <a:ext cx="1524000" cy="1219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Local</a:t>
              </a:r>
            </a:p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Church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112329" y="5181600"/>
              <a:ext cx="1660071" cy="4572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7467600" y="3775424"/>
              <a:ext cx="1524000" cy="1219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Local</a:t>
              </a:r>
            </a:p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Church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324600" y="4385024"/>
              <a:ext cx="1447800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7467600" y="2473960"/>
              <a:ext cx="1524000" cy="1219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Local</a:t>
              </a:r>
            </a:p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Church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6112329" y="3151052"/>
              <a:ext cx="1660071" cy="277948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629400" y="3003211"/>
              <a:ext cx="615553" cy="2635589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 eaLnBrk="1" hangingPunct="1"/>
              <a:r>
                <a:rPr lang="en-US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No Authority</a:t>
              </a:r>
              <a:endPara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6034" y="272269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6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Local Church Autonomy</a:t>
            </a:r>
          </a:p>
          <a:p>
            <a:pPr algn="ctr" eaLnBrk="1" hangingPunct="1"/>
            <a:r>
              <a:rPr lang="en-US" sz="36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Limitation of Elders’ Authority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09800" y="2499878"/>
            <a:ext cx="4419600" cy="3770293"/>
            <a:chOff x="2209800" y="2499878"/>
            <a:chExt cx="4419600" cy="3770293"/>
          </a:xfrm>
        </p:grpSpPr>
        <p:sp>
          <p:nvSpPr>
            <p:cNvPr id="5" name="Oval 4"/>
            <p:cNvSpPr/>
            <p:nvPr/>
          </p:nvSpPr>
          <p:spPr>
            <a:xfrm>
              <a:off x="2209800" y="2499878"/>
              <a:ext cx="4419600" cy="377029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4" name="Picture 2" descr="http://www.rba.gov.au/abouttherba/_Images/board_meeting.jpg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 l="39403" r="6866" b="54717"/>
            <a:stretch>
              <a:fillRect/>
            </a:stretch>
          </p:blipFill>
          <p:spPr bwMode="auto">
            <a:xfrm>
              <a:off x="2995386" y="3151052"/>
              <a:ext cx="2728686" cy="1091474"/>
            </a:xfrm>
            <a:prstGeom prst="roundRect">
              <a:avLst>
                <a:gd name="adj" fmla="val 12895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3162301" y="4225220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2400" b="1" dirty="0" smtClean="0">
                  <a:solidFill>
                    <a:srgbClr val="000000"/>
                  </a:solidFill>
                  <a:latin typeface="Arial" pitchFamily="34" charset="0"/>
                </a:rPr>
                <a:t>Elders</a:t>
              </a:r>
              <a:endParaRPr lang="en-US" sz="2400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5130225"/>
              <a:ext cx="3292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3200" b="1" dirty="0" smtClean="0">
                  <a:solidFill>
                    <a:srgbClr val="000000"/>
                  </a:solidFill>
                  <a:latin typeface="Arial" pitchFamily="34" charset="0"/>
                </a:rPr>
                <a:t>Local Church</a:t>
              </a:r>
              <a:endParaRPr lang="en-US" sz="3200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74471" y="4658380"/>
              <a:ext cx="3750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b="1" i="1" dirty="0" smtClean="0">
                  <a:solidFill>
                    <a:srgbClr val="C00000"/>
                  </a:solidFill>
                  <a:latin typeface="Arial Narrow" pitchFamily="34" charset="0"/>
                </a:rPr>
                <a:t>Oversight Limited To This</a:t>
              </a:r>
              <a:endParaRPr lang="en-US" b="1" i="1" dirty="0">
                <a:solidFill>
                  <a:srgbClr val="C00000"/>
                </a:solidFill>
                <a:latin typeface="Arial Narrow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 rot="19889013">
            <a:off x="403835" y="3082971"/>
            <a:ext cx="2438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 Pet. 5:1-4</a:t>
            </a:r>
          </a:p>
        </p:txBody>
      </p:sp>
      <p:sp>
        <p:nvSpPr>
          <p:cNvPr id="25" name="TextBox 24"/>
          <p:cNvSpPr txBox="1"/>
          <p:nvPr/>
        </p:nvSpPr>
        <p:spPr>
          <a:xfrm rot="1942034">
            <a:off x="468914" y="4992288"/>
            <a:ext cx="2438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Acts 20:28</a:t>
            </a:r>
          </a:p>
        </p:txBody>
      </p:sp>
      <p:sp>
        <p:nvSpPr>
          <p:cNvPr id="2" name="Curved Down Arrow 1"/>
          <p:cNvSpPr/>
          <p:nvPr/>
        </p:nvSpPr>
        <p:spPr bwMode="auto">
          <a:xfrm>
            <a:off x="4054929" y="1939155"/>
            <a:ext cx="4114800" cy="814386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840637" y="1689485"/>
            <a:ext cx="2590800" cy="62326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Cannot Oversee</a:t>
            </a:r>
          </a:p>
        </p:txBody>
      </p:sp>
    </p:spTree>
    <p:extLst>
      <p:ext uri="{BB962C8B-B14F-4D97-AF65-F5344CB8AC3E}">
        <p14:creationId xmlns:p14="http://schemas.microsoft.com/office/powerpoint/2010/main" val="1189114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44423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474762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57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2651</TotalTime>
  <Words>1222</Words>
  <Application>Microsoft Office PowerPoint</Application>
  <PresentationFormat>On-screen Show (4:3)</PresentationFormat>
  <Paragraphs>318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 Narrow</vt:lpstr>
      <vt:lpstr>Tahoma</vt:lpstr>
      <vt:lpstr>Arial Rounded MT Bold</vt:lpstr>
      <vt:lpstr>Calibri</vt:lpstr>
      <vt:lpstr>Impact</vt:lpstr>
      <vt:lpstr>Arial Black</vt:lpstr>
      <vt:lpstr>Times New Roman</vt:lpstr>
      <vt:lpstr>Verdana</vt:lpstr>
      <vt:lpstr>Arial</vt:lpstr>
      <vt:lpstr>Comic Sans MS</vt:lpstr>
      <vt:lpstr>Wingdings</vt:lpstr>
      <vt:lpstr>Globe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Social Gospel: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90</cp:revision>
  <cp:lastPrinted>2014-12-07T22:23:00Z</cp:lastPrinted>
  <dcterms:created xsi:type="dcterms:W3CDTF">2006-01-22T03:44:01Z</dcterms:created>
  <dcterms:modified xsi:type="dcterms:W3CDTF">2015-02-26T12:55:54Z</dcterms:modified>
</cp:coreProperties>
</file>