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7" r:id="rId1"/>
    <p:sldMasterId id="2147483698" r:id="rId2"/>
  </p:sldMasterIdLst>
  <p:notesMasterIdLst>
    <p:notesMasterId r:id="rId23"/>
  </p:notesMasterIdLst>
  <p:sldIdLst>
    <p:sldId id="319" r:id="rId3"/>
    <p:sldId id="267" r:id="rId4"/>
    <p:sldId id="268" r:id="rId5"/>
    <p:sldId id="296" r:id="rId6"/>
    <p:sldId id="297" r:id="rId7"/>
    <p:sldId id="274" r:id="rId8"/>
    <p:sldId id="258" r:id="rId9"/>
    <p:sldId id="304" r:id="rId10"/>
    <p:sldId id="300" r:id="rId11"/>
    <p:sldId id="303" r:id="rId12"/>
    <p:sldId id="298" r:id="rId13"/>
    <p:sldId id="301" r:id="rId14"/>
    <p:sldId id="313" r:id="rId15"/>
    <p:sldId id="314" r:id="rId16"/>
    <p:sldId id="316" r:id="rId17"/>
    <p:sldId id="315" r:id="rId18"/>
    <p:sldId id="317" r:id="rId19"/>
    <p:sldId id="318" r:id="rId20"/>
    <p:sldId id="299" r:id="rId21"/>
    <p:sldId id="305" r:id="rId22"/>
  </p:sldIdLst>
  <p:sldSz cx="9144000" cy="6858000" type="screen4x3"/>
  <p:notesSz cx="6858000" cy="9144000"/>
  <p:embeddedFontLst>
    <p:embeddedFont>
      <p:font typeface="Arial Narrow" panose="020B060602020203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Verdana" panose="020B0604030504040204" pitchFamily="34" charset="0"/>
      <p:regular r:id="rId32"/>
      <p:bold r:id="rId33"/>
      <p:italic r:id="rId34"/>
      <p:boldItalic r:id="rId35"/>
    </p:embeddedFont>
  </p:embeddedFontLst>
  <p:defaultTex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CC"/>
    <a:srgbClr val="FFFF00"/>
    <a:srgbClr val="0066CC"/>
    <a:srgbClr val="FFFF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5" autoAdjust="0"/>
    <p:restoredTop sz="88330" autoAdjust="0"/>
  </p:normalViewPr>
  <p:slideViewPr>
    <p:cSldViewPr>
      <p:cViewPr varScale="1">
        <p:scale>
          <a:sx n="62" d="100"/>
          <a:sy n="62" d="100"/>
        </p:scale>
        <p:origin x="152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B96AD-89C8-4C0E-B2A4-4DCA022936CE}"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4080B-D960-4051-94AF-6629E383F20B}" type="slidenum">
              <a:rPr lang="en-US" smtClean="0"/>
              <a:t>‹#›</a:t>
            </a:fld>
            <a:endParaRPr lang="en-US"/>
          </a:p>
        </p:txBody>
      </p:sp>
    </p:spTree>
    <p:extLst>
      <p:ext uri="{BB962C8B-B14F-4D97-AF65-F5344CB8AC3E}">
        <p14:creationId xmlns:p14="http://schemas.microsoft.com/office/powerpoint/2010/main" val="2921254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 say th</a:t>
            </a:r>
            <a:r>
              <a:rPr lang="en-US" b="1" baseline="0" dirty="0" smtClean="0"/>
              <a:t>e least</a:t>
            </a:r>
          </a:p>
          <a:p>
            <a:r>
              <a:rPr lang="en-US" b="1" baseline="0" dirty="0" smtClean="0"/>
              <a:t>Point: all but one!</a:t>
            </a:r>
            <a:endParaRPr lang="en-US" b="1" dirty="0"/>
          </a:p>
        </p:txBody>
      </p:sp>
      <p:sp>
        <p:nvSpPr>
          <p:cNvPr id="4" name="Slide Number Placeholder 3"/>
          <p:cNvSpPr>
            <a:spLocks noGrp="1"/>
          </p:cNvSpPr>
          <p:nvPr>
            <p:ph type="sldNum" sz="quarter" idx="10"/>
          </p:nvPr>
        </p:nvSpPr>
        <p:spPr/>
        <p:txBody>
          <a:bodyPr/>
          <a:lstStyle/>
          <a:p>
            <a:fld id="{B9C4080B-D960-4051-94AF-6629E383F20B}" type="slidenum">
              <a:rPr lang="en-US" smtClean="0"/>
              <a:t>6</a:t>
            </a:fld>
            <a:endParaRPr lang="en-US"/>
          </a:p>
        </p:txBody>
      </p:sp>
    </p:spTree>
    <p:extLst>
      <p:ext uri="{BB962C8B-B14F-4D97-AF65-F5344CB8AC3E}">
        <p14:creationId xmlns:p14="http://schemas.microsoft.com/office/powerpoint/2010/main" val="1595784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solidFill>
                  <a:srgbClr val="000000"/>
                </a:solidFill>
              </a:rPr>
              <a:t>Psa. 127:1</a:t>
            </a:r>
            <a:r>
              <a:rPr lang="en-US" b="1" u="sng" baseline="0" dirty="0" smtClean="0">
                <a:solidFill>
                  <a:srgbClr val="000000"/>
                </a:solidFill>
              </a:rPr>
              <a:t> </a:t>
            </a:r>
            <a:r>
              <a:rPr lang="en-US" baseline="0" dirty="0" smtClean="0">
                <a:solidFill>
                  <a:srgbClr val="000000"/>
                </a:solidFill>
              </a:rPr>
              <a:t>“Unless the LORD builds the house, They labor in vain who build it”</a:t>
            </a:r>
          </a:p>
          <a:p>
            <a:r>
              <a:rPr lang="en-US" b="1" u="sng" baseline="0" dirty="0" smtClean="0">
                <a:solidFill>
                  <a:srgbClr val="000000"/>
                </a:solidFill>
              </a:rPr>
              <a:t>Matt. 15:13 </a:t>
            </a:r>
            <a:r>
              <a:rPr lang="en-US" baseline="0" dirty="0" smtClean="0">
                <a:solidFill>
                  <a:srgbClr val="000000"/>
                </a:solidFill>
              </a:rPr>
              <a:t>“Every plant which My heavenly Father has not planted will be uprooted”</a:t>
            </a:r>
          </a:p>
        </p:txBody>
      </p:sp>
      <p:sp>
        <p:nvSpPr>
          <p:cNvPr id="4" name="Slide Number Placeholder 3"/>
          <p:cNvSpPr>
            <a:spLocks noGrp="1"/>
          </p:cNvSpPr>
          <p:nvPr>
            <p:ph type="sldNum" sz="quarter" idx="10"/>
          </p:nvPr>
        </p:nvSpPr>
        <p:spPr/>
        <p:txBody>
          <a:bodyPr/>
          <a:lstStyle/>
          <a:p>
            <a:fld id="{B9C4080B-D960-4051-94AF-6629E383F20B}" type="slidenum">
              <a:rPr lang="en-US" smtClean="0"/>
              <a:t>8</a:t>
            </a:fld>
            <a:endParaRPr lang="en-US"/>
          </a:p>
        </p:txBody>
      </p:sp>
    </p:spTree>
    <p:extLst>
      <p:ext uri="{BB962C8B-B14F-4D97-AF65-F5344CB8AC3E}">
        <p14:creationId xmlns:p14="http://schemas.microsoft.com/office/powerpoint/2010/main" val="1699726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Dan 2:44</a:t>
            </a:r>
            <a:r>
              <a:rPr lang="en-US" b="1" u="sng" baseline="0" dirty="0" smtClean="0"/>
              <a:t> </a:t>
            </a:r>
            <a:r>
              <a:rPr lang="en-US" baseline="0" dirty="0" smtClean="0"/>
              <a:t>–”A</a:t>
            </a:r>
            <a:r>
              <a:rPr lang="en-US" dirty="0" smtClean="0"/>
              <a:t>nd in the days of these kings the God of heaven will set up a kingdom which shall never be destroyed…”</a:t>
            </a:r>
          </a:p>
          <a:p>
            <a:r>
              <a:rPr lang="en-US" b="1" i="0" u="sng" dirty="0" smtClean="0"/>
              <a:t>Isa 2:2</a:t>
            </a:r>
            <a:r>
              <a:rPr lang="en-US" b="0" i="0" u="none" baseline="0" dirty="0" smtClean="0"/>
              <a:t> -</a:t>
            </a:r>
            <a:r>
              <a:rPr lang="en-US" b="0" i="0" u="none" dirty="0" smtClean="0"/>
              <a:t>“Now it shall come to pass in the latter days That the mountain of the LORD's house Shall be established on the top of the mountains, And shall be exalted above the hills; And all nations shall flow to it.”</a:t>
            </a:r>
          </a:p>
        </p:txBody>
      </p:sp>
      <p:sp>
        <p:nvSpPr>
          <p:cNvPr id="4" name="Slide Number Placeholder 3"/>
          <p:cNvSpPr>
            <a:spLocks noGrp="1"/>
          </p:cNvSpPr>
          <p:nvPr>
            <p:ph type="sldNum" sz="quarter" idx="10"/>
          </p:nvPr>
        </p:nvSpPr>
        <p:spPr/>
        <p:txBody>
          <a:bodyPr/>
          <a:lstStyle/>
          <a:p>
            <a:fld id="{B9C4080B-D960-4051-94AF-6629E383F20B}" type="slidenum">
              <a:rPr lang="en-US" smtClean="0"/>
              <a:t>9</a:t>
            </a:fld>
            <a:endParaRPr lang="en-US"/>
          </a:p>
        </p:txBody>
      </p:sp>
    </p:spTree>
    <p:extLst>
      <p:ext uri="{BB962C8B-B14F-4D97-AF65-F5344CB8AC3E}">
        <p14:creationId xmlns:p14="http://schemas.microsoft.com/office/powerpoint/2010/main" val="2620108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Divine in origin</a:t>
            </a:r>
            <a:r>
              <a:rPr lang="en-US" baseline="0" dirty="0" smtClean="0"/>
              <a:t> – Began in the mind of God</a:t>
            </a:r>
          </a:p>
          <a:p>
            <a:r>
              <a:rPr lang="en-US" baseline="0" dirty="0" smtClean="0"/>
              <a:t>Establish in Jerusalem (by Christ) in 33 AD</a:t>
            </a:r>
            <a:endParaRPr lang="en-US" dirty="0"/>
          </a:p>
        </p:txBody>
      </p:sp>
      <p:sp>
        <p:nvSpPr>
          <p:cNvPr id="4" name="Slide Number Placeholder 3"/>
          <p:cNvSpPr>
            <a:spLocks noGrp="1"/>
          </p:cNvSpPr>
          <p:nvPr>
            <p:ph type="sldNum" sz="quarter" idx="10"/>
          </p:nvPr>
        </p:nvSpPr>
        <p:spPr/>
        <p:txBody>
          <a:bodyPr/>
          <a:lstStyle/>
          <a:p>
            <a:fld id="{B9C4080B-D960-4051-94AF-6629E383F20B}" type="slidenum">
              <a:rPr lang="en-US" smtClean="0"/>
              <a:t>19</a:t>
            </a:fld>
            <a:endParaRPr lang="en-US"/>
          </a:p>
        </p:txBody>
      </p:sp>
    </p:spTree>
    <p:extLst>
      <p:ext uri="{BB962C8B-B14F-4D97-AF65-F5344CB8AC3E}">
        <p14:creationId xmlns:p14="http://schemas.microsoft.com/office/powerpoint/2010/main" val="96297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8763" cy="6851650"/>
            <a:chOff x="1" y="0"/>
            <a:chExt cx="5763" cy="4316"/>
          </a:xfrm>
        </p:grpSpPr>
        <p:sp>
          <p:nvSpPr>
            <p:cNvPr id="27651"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2"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3"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7654" name="Group 6"/>
            <p:cNvGrpSpPr>
              <a:grpSpLocks/>
            </p:cNvGrpSpPr>
            <p:nvPr/>
          </p:nvGrpSpPr>
          <p:grpSpPr bwMode="auto">
            <a:xfrm>
              <a:off x="288" y="0"/>
              <a:ext cx="5098" cy="4316"/>
              <a:chOff x="288" y="0"/>
              <a:chExt cx="5098" cy="4316"/>
            </a:xfrm>
          </p:grpSpPr>
          <p:sp>
            <p:nvSpPr>
              <p:cNvPr id="27655"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6"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7"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8"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59"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0"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1"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2"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3"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4"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5"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6"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7"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7668"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69"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0"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1" name="Freeform 23"/>
            <p:cNvSpPr>
              <a:spLocks/>
            </p:cNvSpPr>
            <p:nvPr/>
          </p:nvSpPr>
          <p:spPr bwMode="hidden">
            <a:xfrm>
              <a:off x="5041" y="0"/>
              <a:ext cx="719" cy="845"/>
            </a:xfrm>
            <a:custGeom>
              <a:avLst/>
              <a:gdLst>
                <a:gd name="T0" fmla="*/ 717 w 717"/>
                <a:gd name="T1" fmla="*/ 845 h 845"/>
                <a:gd name="T2" fmla="*/ 717 w 717"/>
                <a:gd name="T3" fmla="*/ 821 h 845"/>
                <a:gd name="T4" fmla="*/ 574 w 717"/>
                <a:gd name="T5" fmla="*/ 605 h 845"/>
                <a:gd name="T6" fmla="*/ 406 w 717"/>
                <a:gd name="T7" fmla="*/ 396 h 845"/>
                <a:gd name="T8" fmla="*/ 221 w 717"/>
                <a:gd name="T9" fmla="*/ 192 h 845"/>
                <a:gd name="T10" fmla="*/ 17 w 717"/>
                <a:gd name="T11" fmla="*/ 0 h 845"/>
                <a:gd name="T12" fmla="*/ 0 w 717"/>
                <a:gd name="T13" fmla="*/ 0 h 845"/>
                <a:gd name="T14" fmla="*/ 209 w 717"/>
                <a:gd name="T15" fmla="*/ 198 h 845"/>
                <a:gd name="T16" fmla="*/ 400 w 717"/>
                <a:gd name="T17" fmla="*/ 408 h 845"/>
                <a:gd name="T18" fmla="*/ 568 w 717"/>
                <a:gd name="T19" fmla="*/ 623 h 845"/>
                <a:gd name="T20" fmla="*/ 717 w 717"/>
                <a:gd name="T21" fmla="*/ 845 h 845"/>
                <a:gd name="T22" fmla="*/ 717 w 717"/>
                <a:gd name="T23"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2" name="Freeform 24"/>
            <p:cNvSpPr>
              <a:spLocks/>
            </p:cNvSpPr>
            <p:nvPr/>
          </p:nvSpPr>
          <p:spPr bwMode="hidden">
            <a:xfrm>
              <a:off x="5352" y="0"/>
              <a:ext cx="408" cy="414"/>
            </a:xfrm>
            <a:custGeom>
              <a:avLst/>
              <a:gdLst>
                <a:gd name="T0" fmla="*/ 407 w 407"/>
                <a:gd name="T1" fmla="*/ 414 h 414"/>
                <a:gd name="T2" fmla="*/ 407 w 407"/>
                <a:gd name="T3" fmla="*/ 396 h 414"/>
                <a:gd name="T4" fmla="*/ 222 w 407"/>
                <a:gd name="T5" fmla="*/ 192 h 414"/>
                <a:gd name="T6" fmla="*/ 12 w 407"/>
                <a:gd name="T7" fmla="*/ 0 h 414"/>
                <a:gd name="T8" fmla="*/ 0 w 407"/>
                <a:gd name="T9" fmla="*/ 0 h 414"/>
                <a:gd name="T10" fmla="*/ 108 w 407"/>
                <a:gd name="T11" fmla="*/ 102 h 414"/>
                <a:gd name="T12" fmla="*/ 216 w 407"/>
                <a:gd name="T13" fmla="*/ 204 h 414"/>
                <a:gd name="T14" fmla="*/ 407 w 407"/>
                <a:gd name="T15" fmla="*/ 414 h 414"/>
                <a:gd name="T16" fmla="*/ 407 w 407"/>
                <a:gd name="T17"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3"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4" name="Freeform 26"/>
            <p:cNvSpPr>
              <a:spLocks/>
            </p:cNvSpPr>
            <p:nvPr/>
          </p:nvSpPr>
          <p:spPr bwMode="hidden">
            <a:xfrm>
              <a:off x="6" y="0"/>
              <a:ext cx="588" cy="599"/>
            </a:xfrm>
            <a:custGeom>
              <a:avLst/>
              <a:gdLst>
                <a:gd name="T0" fmla="*/ 586 w 586"/>
                <a:gd name="T1" fmla="*/ 0 h 599"/>
                <a:gd name="T2" fmla="*/ 568 w 586"/>
                <a:gd name="T3" fmla="*/ 0 h 599"/>
                <a:gd name="T4" fmla="*/ 407 w 586"/>
                <a:gd name="T5" fmla="*/ 132 h 599"/>
                <a:gd name="T6" fmla="*/ 257 w 586"/>
                <a:gd name="T7" fmla="*/ 270 h 599"/>
                <a:gd name="T8" fmla="*/ 120 w 586"/>
                <a:gd name="T9" fmla="*/ 420 h 599"/>
                <a:gd name="T10" fmla="*/ 0 w 586"/>
                <a:gd name="T11" fmla="*/ 575 h 599"/>
                <a:gd name="T12" fmla="*/ 0 w 586"/>
                <a:gd name="T13" fmla="*/ 599 h 599"/>
                <a:gd name="T14" fmla="*/ 120 w 586"/>
                <a:gd name="T15" fmla="*/ 432 h 599"/>
                <a:gd name="T16" fmla="*/ 257 w 586"/>
                <a:gd name="T17" fmla="*/ 282 h 599"/>
                <a:gd name="T18" fmla="*/ 413 w 586"/>
                <a:gd name="T19" fmla="*/ 138 h 599"/>
                <a:gd name="T20" fmla="*/ 586 w 586"/>
                <a:gd name="T21" fmla="*/ 0 h 599"/>
                <a:gd name="T22" fmla="*/ 586 w 586"/>
                <a:gd name="T23"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5" name="Freeform 27"/>
            <p:cNvSpPr>
              <a:spLocks/>
            </p:cNvSpPr>
            <p:nvPr/>
          </p:nvSpPr>
          <p:spPr bwMode="hidden">
            <a:xfrm>
              <a:off x="6" y="0"/>
              <a:ext cx="270" cy="252"/>
            </a:xfrm>
            <a:custGeom>
              <a:avLst/>
              <a:gdLst>
                <a:gd name="T0" fmla="*/ 269 w 269"/>
                <a:gd name="T1" fmla="*/ 0 h 252"/>
                <a:gd name="T2" fmla="*/ 251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69 w 269"/>
                <a:gd name="T15" fmla="*/ 0 h 252"/>
                <a:gd name="T16" fmla="*/ 269 w 269"/>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676" name="Line 28"/>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7" name="Line 29"/>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8" name="Line 30"/>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7679" name="Group 31"/>
            <p:cNvGrpSpPr>
              <a:grpSpLocks/>
            </p:cNvGrpSpPr>
            <p:nvPr/>
          </p:nvGrpSpPr>
          <p:grpSpPr bwMode="auto">
            <a:xfrm>
              <a:off x="1" y="392"/>
              <a:ext cx="5758" cy="1571"/>
              <a:chOff x="1" y="392"/>
              <a:chExt cx="5758" cy="1571"/>
            </a:xfrm>
          </p:grpSpPr>
          <p:sp>
            <p:nvSpPr>
              <p:cNvPr id="2768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7685" name="Line 37"/>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6" name="Line 38"/>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7687" name="Rectangle 39"/>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noProof="0" smtClean="0"/>
              <a:t>Click to edit Master title style</a:t>
            </a:r>
          </a:p>
        </p:txBody>
      </p:sp>
      <p:sp>
        <p:nvSpPr>
          <p:cNvPr id="2768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27689" name="Rectangle 41"/>
          <p:cNvSpPr>
            <a:spLocks noGrp="1" noChangeArrowheads="1"/>
          </p:cNvSpPr>
          <p:nvPr>
            <p:ph type="dt" sz="quarter" idx="2"/>
          </p:nvPr>
        </p:nvSpPr>
        <p:spPr/>
        <p:txBody>
          <a:bodyPr/>
          <a:lstStyle>
            <a:lvl1pPr>
              <a:defRPr/>
            </a:lvl1pPr>
          </a:lstStyle>
          <a:p>
            <a:endParaRPr lang="en-US"/>
          </a:p>
        </p:txBody>
      </p:sp>
      <p:sp>
        <p:nvSpPr>
          <p:cNvPr id="27690" name="Rectangle 42"/>
          <p:cNvSpPr>
            <a:spLocks noGrp="1" noChangeArrowheads="1"/>
          </p:cNvSpPr>
          <p:nvPr>
            <p:ph type="ftr" sz="quarter" idx="3"/>
          </p:nvPr>
        </p:nvSpPr>
        <p:spPr/>
        <p:txBody>
          <a:bodyPr/>
          <a:lstStyle>
            <a:lvl1pPr>
              <a:defRPr/>
            </a:lvl1pPr>
          </a:lstStyle>
          <a:p>
            <a:endParaRPr lang="en-US"/>
          </a:p>
        </p:txBody>
      </p:sp>
      <p:sp>
        <p:nvSpPr>
          <p:cNvPr id="27691" name="Rectangle 43"/>
          <p:cNvSpPr>
            <a:spLocks noGrp="1" noChangeArrowheads="1"/>
          </p:cNvSpPr>
          <p:nvPr>
            <p:ph type="sldNum" sz="quarter" idx="4"/>
          </p:nvPr>
        </p:nvSpPr>
        <p:spPr/>
        <p:txBody>
          <a:bodyPr/>
          <a:lstStyle>
            <a:lvl1pPr>
              <a:defRPr/>
            </a:lvl1pPr>
          </a:lstStyle>
          <a:p>
            <a:fld id="{4CEF769E-3198-4E2D-ACD4-343AF7986477}" type="slidenum">
              <a:rPr lang="en-US"/>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E7B17B-3365-44B6-A372-987599626F0A}" type="slidenum">
              <a:rPr lang="en-US"/>
              <a:pPr/>
              <a:t>‹#›</a:t>
            </a:fld>
            <a:endParaRPr lang="en-US"/>
          </a:p>
        </p:txBody>
      </p:sp>
    </p:spTree>
    <p:extLst>
      <p:ext uri="{BB962C8B-B14F-4D97-AF65-F5344CB8AC3E}">
        <p14:creationId xmlns:p14="http://schemas.microsoft.com/office/powerpoint/2010/main" val="3502680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5A27C05-71AD-497D-923E-D4F14388622D}" type="slidenum">
              <a:rPr lang="en-US"/>
              <a:pPr/>
              <a:t>‹#›</a:t>
            </a:fld>
            <a:endParaRPr lang="en-US"/>
          </a:p>
        </p:txBody>
      </p:sp>
    </p:spTree>
    <p:extLst>
      <p:ext uri="{BB962C8B-B14F-4D97-AF65-F5344CB8AC3E}">
        <p14:creationId xmlns:p14="http://schemas.microsoft.com/office/powerpoint/2010/main" val="1466879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9051A9-7B3C-497D-B27D-03879E53F4F1}" type="slidenum">
              <a:rPr lang="en-US"/>
              <a:pPr/>
              <a:t>‹#›</a:t>
            </a:fld>
            <a:endParaRPr lang="en-US"/>
          </a:p>
        </p:txBody>
      </p:sp>
    </p:spTree>
    <p:extLst>
      <p:ext uri="{BB962C8B-B14F-4D97-AF65-F5344CB8AC3E}">
        <p14:creationId xmlns:p14="http://schemas.microsoft.com/office/powerpoint/2010/main" val="375166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2642AA4-9822-40FF-8EFD-492823DA5C18}" type="slidenum">
              <a:rPr lang="en-US"/>
              <a:pPr/>
              <a:t>‹#›</a:t>
            </a:fld>
            <a:endParaRPr lang="en-US"/>
          </a:p>
        </p:txBody>
      </p:sp>
    </p:spTree>
    <p:extLst>
      <p:ext uri="{BB962C8B-B14F-4D97-AF65-F5344CB8AC3E}">
        <p14:creationId xmlns:p14="http://schemas.microsoft.com/office/powerpoint/2010/main" val="3752774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93B31ED-1BD3-4523-8E67-BA2066CD5F60}" type="slidenum">
              <a:rPr lang="en-US"/>
              <a:pPr/>
              <a:t>‹#›</a:t>
            </a:fld>
            <a:endParaRPr lang="en-US"/>
          </a:p>
        </p:txBody>
      </p:sp>
    </p:spTree>
    <p:extLst>
      <p:ext uri="{BB962C8B-B14F-4D97-AF65-F5344CB8AC3E}">
        <p14:creationId xmlns:p14="http://schemas.microsoft.com/office/powerpoint/2010/main" val="2501671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40E3198-DDEB-4579-9311-EB5E6DBBEAB8}" type="slidenum">
              <a:rPr lang="en-US"/>
              <a:pPr/>
              <a:t>‹#›</a:t>
            </a:fld>
            <a:endParaRPr lang="en-US"/>
          </a:p>
        </p:txBody>
      </p:sp>
    </p:spTree>
    <p:extLst>
      <p:ext uri="{BB962C8B-B14F-4D97-AF65-F5344CB8AC3E}">
        <p14:creationId xmlns:p14="http://schemas.microsoft.com/office/powerpoint/2010/main" val="150224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5E1992E-2E37-4489-B239-335DDE7413A5}" type="slidenum">
              <a:rPr lang="en-US"/>
              <a:pPr/>
              <a:t>‹#›</a:t>
            </a:fld>
            <a:endParaRPr lang="en-US"/>
          </a:p>
        </p:txBody>
      </p:sp>
    </p:spTree>
    <p:extLst>
      <p:ext uri="{BB962C8B-B14F-4D97-AF65-F5344CB8AC3E}">
        <p14:creationId xmlns:p14="http://schemas.microsoft.com/office/powerpoint/2010/main" val="1433408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0D81DCD-7B8C-4013-96C2-65A4C34D4917}" type="slidenum">
              <a:rPr lang="en-US"/>
              <a:pPr/>
              <a:t>‹#›</a:t>
            </a:fld>
            <a:endParaRPr lang="en-US"/>
          </a:p>
        </p:txBody>
      </p:sp>
    </p:spTree>
    <p:extLst>
      <p:ext uri="{BB962C8B-B14F-4D97-AF65-F5344CB8AC3E}">
        <p14:creationId xmlns:p14="http://schemas.microsoft.com/office/powerpoint/2010/main" val="120487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BF7E54B-A08A-4860-ACC5-D756600558B3}" type="slidenum">
              <a:rPr lang="en-US"/>
              <a:pPr/>
              <a:t>‹#›</a:t>
            </a:fld>
            <a:endParaRPr lang="en-US"/>
          </a:p>
        </p:txBody>
      </p:sp>
    </p:spTree>
    <p:extLst>
      <p:ext uri="{BB962C8B-B14F-4D97-AF65-F5344CB8AC3E}">
        <p14:creationId xmlns:p14="http://schemas.microsoft.com/office/powerpoint/2010/main" val="4194298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EEAE03-255E-489F-B949-96038BA4A891}" type="slidenum">
              <a:rPr lang="en-US"/>
              <a:pPr/>
              <a:t>‹#›</a:t>
            </a:fld>
            <a:endParaRPr lang="en-US"/>
          </a:p>
        </p:txBody>
      </p:sp>
    </p:spTree>
    <p:extLst>
      <p:ext uri="{BB962C8B-B14F-4D97-AF65-F5344CB8AC3E}">
        <p14:creationId xmlns:p14="http://schemas.microsoft.com/office/powerpoint/2010/main" val="1782981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87549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4916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764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4308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6286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42471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4803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3858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2919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664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9679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6626" name="Group 2"/>
          <p:cNvGrpSpPr>
            <a:grpSpLocks/>
          </p:cNvGrpSpPr>
          <p:nvPr/>
        </p:nvGrpSpPr>
        <p:grpSpPr bwMode="auto">
          <a:xfrm>
            <a:off x="1588" y="0"/>
            <a:ext cx="9148762" cy="6851650"/>
            <a:chOff x="1" y="0"/>
            <a:chExt cx="5763" cy="4316"/>
          </a:xfrm>
        </p:grpSpPr>
        <p:sp>
          <p:nvSpPr>
            <p:cNvPr id="26627"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28"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29"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6630" name="Group 6"/>
            <p:cNvGrpSpPr>
              <a:grpSpLocks/>
            </p:cNvGrpSpPr>
            <p:nvPr/>
          </p:nvGrpSpPr>
          <p:grpSpPr bwMode="auto">
            <a:xfrm>
              <a:off x="288" y="0"/>
              <a:ext cx="5098" cy="4316"/>
              <a:chOff x="288" y="0"/>
              <a:chExt cx="5098" cy="4316"/>
            </a:xfrm>
          </p:grpSpPr>
          <p:sp>
            <p:nvSpPr>
              <p:cNvPr id="26631"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2"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3"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4"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5"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6"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7"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8"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39"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0"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1"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2"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3"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6644"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5"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6"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7" name="Freeform 23"/>
            <p:cNvSpPr>
              <a:spLocks/>
            </p:cNvSpPr>
            <p:nvPr/>
          </p:nvSpPr>
          <p:spPr bwMode="hidden">
            <a:xfrm>
              <a:off x="5041" y="0"/>
              <a:ext cx="719" cy="845"/>
            </a:xfrm>
            <a:custGeom>
              <a:avLst/>
              <a:gdLst>
                <a:gd name="T0" fmla="*/ 717 w 717"/>
                <a:gd name="T1" fmla="*/ 845 h 845"/>
                <a:gd name="T2" fmla="*/ 717 w 717"/>
                <a:gd name="T3" fmla="*/ 821 h 845"/>
                <a:gd name="T4" fmla="*/ 574 w 717"/>
                <a:gd name="T5" fmla="*/ 605 h 845"/>
                <a:gd name="T6" fmla="*/ 406 w 717"/>
                <a:gd name="T7" fmla="*/ 396 h 845"/>
                <a:gd name="T8" fmla="*/ 221 w 717"/>
                <a:gd name="T9" fmla="*/ 192 h 845"/>
                <a:gd name="T10" fmla="*/ 17 w 717"/>
                <a:gd name="T11" fmla="*/ 0 h 845"/>
                <a:gd name="T12" fmla="*/ 0 w 717"/>
                <a:gd name="T13" fmla="*/ 0 h 845"/>
                <a:gd name="T14" fmla="*/ 209 w 717"/>
                <a:gd name="T15" fmla="*/ 198 h 845"/>
                <a:gd name="T16" fmla="*/ 400 w 717"/>
                <a:gd name="T17" fmla="*/ 408 h 845"/>
                <a:gd name="T18" fmla="*/ 568 w 717"/>
                <a:gd name="T19" fmla="*/ 623 h 845"/>
                <a:gd name="T20" fmla="*/ 717 w 717"/>
                <a:gd name="T21" fmla="*/ 845 h 845"/>
                <a:gd name="T22" fmla="*/ 717 w 717"/>
                <a:gd name="T23"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8" name="Freeform 24"/>
            <p:cNvSpPr>
              <a:spLocks/>
            </p:cNvSpPr>
            <p:nvPr/>
          </p:nvSpPr>
          <p:spPr bwMode="hidden">
            <a:xfrm>
              <a:off x="5352" y="0"/>
              <a:ext cx="408" cy="414"/>
            </a:xfrm>
            <a:custGeom>
              <a:avLst/>
              <a:gdLst>
                <a:gd name="T0" fmla="*/ 407 w 407"/>
                <a:gd name="T1" fmla="*/ 414 h 414"/>
                <a:gd name="T2" fmla="*/ 407 w 407"/>
                <a:gd name="T3" fmla="*/ 396 h 414"/>
                <a:gd name="T4" fmla="*/ 222 w 407"/>
                <a:gd name="T5" fmla="*/ 192 h 414"/>
                <a:gd name="T6" fmla="*/ 12 w 407"/>
                <a:gd name="T7" fmla="*/ 0 h 414"/>
                <a:gd name="T8" fmla="*/ 0 w 407"/>
                <a:gd name="T9" fmla="*/ 0 h 414"/>
                <a:gd name="T10" fmla="*/ 108 w 407"/>
                <a:gd name="T11" fmla="*/ 102 h 414"/>
                <a:gd name="T12" fmla="*/ 216 w 407"/>
                <a:gd name="T13" fmla="*/ 204 h 414"/>
                <a:gd name="T14" fmla="*/ 407 w 407"/>
                <a:gd name="T15" fmla="*/ 414 h 414"/>
                <a:gd name="T16" fmla="*/ 407 w 407"/>
                <a:gd name="T17"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49"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50" name="Freeform 26"/>
            <p:cNvSpPr>
              <a:spLocks/>
            </p:cNvSpPr>
            <p:nvPr/>
          </p:nvSpPr>
          <p:spPr bwMode="hidden">
            <a:xfrm>
              <a:off x="6" y="0"/>
              <a:ext cx="588" cy="599"/>
            </a:xfrm>
            <a:custGeom>
              <a:avLst/>
              <a:gdLst>
                <a:gd name="T0" fmla="*/ 586 w 586"/>
                <a:gd name="T1" fmla="*/ 0 h 599"/>
                <a:gd name="T2" fmla="*/ 568 w 586"/>
                <a:gd name="T3" fmla="*/ 0 h 599"/>
                <a:gd name="T4" fmla="*/ 407 w 586"/>
                <a:gd name="T5" fmla="*/ 132 h 599"/>
                <a:gd name="T6" fmla="*/ 257 w 586"/>
                <a:gd name="T7" fmla="*/ 270 h 599"/>
                <a:gd name="T8" fmla="*/ 120 w 586"/>
                <a:gd name="T9" fmla="*/ 420 h 599"/>
                <a:gd name="T10" fmla="*/ 0 w 586"/>
                <a:gd name="T11" fmla="*/ 575 h 599"/>
                <a:gd name="T12" fmla="*/ 0 w 586"/>
                <a:gd name="T13" fmla="*/ 599 h 599"/>
                <a:gd name="T14" fmla="*/ 120 w 586"/>
                <a:gd name="T15" fmla="*/ 432 h 599"/>
                <a:gd name="T16" fmla="*/ 257 w 586"/>
                <a:gd name="T17" fmla="*/ 282 h 599"/>
                <a:gd name="T18" fmla="*/ 413 w 586"/>
                <a:gd name="T19" fmla="*/ 138 h 599"/>
                <a:gd name="T20" fmla="*/ 586 w 586"/>
                <a:gd name="T21" fmla="*/ 0 h 599"/>
                <a:gd name="T22" fmla="*/ 586 w 586"/>
                <a:gd name="T23"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51" name="Freeform 27"/>
            <p:cNvSpPr>
              <a:spLocks/>
            </p:cNvSpPr>
            <p:nvPr/>
          </p:nvSpPr>
          <p:spPr bwMode="hidden">
            <a:xfrm>
              <a:off x="6" y="0"/>
              <a:ext cx="270" cy="252"/>
            </a:xfrm>
            <a:custGeom>
              <a:avLst/>
              <a:gdLst>
                <a:gd name="T0" fmla="*/ 269 w 269"/>
                <a:gd name="T1" fmla="*/ 0 h 252"/>
                <a:gd name="T2" fmla="*/ 251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69 w 269"/>
                <a:gd name="T15" fmla="*/ 0 h 252"/>
                <a:gd name="T16" fmla="*/ 269 w 269"/>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652" name="Line 28"/>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3" name="Line 29"/>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4" name="Line 30"/>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6655" name="Group 31"/>
            <p:cNvGrpSpPr>
              <a:grpSpLocks/>
            </p:cNvGrpSpPr>
            <p:nvPr/>
          </p:nvGrpSpPr>
          <p:grpSpPr bwMode="auto">
            <a:xfrm>
              <a:off x="1" y="392"/>
              <a:ext cx="5758" cy="1571"/>
              <a:chOff x="1" y="392"/>
              <a:chExt cx="5758" cy="1571"/>
            </a:xfrm>
          </p:grpSpPr>
          <p:sp>
            <p:nvSpPr>
              <p:cNvPr id="2665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6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6661" name="Line 37"/>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62" name="Line 38"/>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6663"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6664" name="Rectangle 40"/>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endParaRPr lang="en-US"/>
          </a:p>
        </p:txBody>
      </p:sp>
      <p:sp>
        <p:nvSpPr>
          <p:cNvPr id="26665" name="Rectangle 41"/>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endParaRPr lang="en-US"/>
          </a:p>
        </p:txBody>
      </p:sp>
      <p:sp>
        <p:nvSpPr>
          <p:cNvPr id="26666" name="Rectangle 42"/>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mn-lt"/>
              </a:defRPr>
            </a:lvl1pPr>
          </a:lstStyle>
          <a:p>
            <a:fld id="{4C094DB9-6802-498A-B593-FC2E29F32CAA}" type="slidenum">
              <a:rPr lang="en-US"/>
              <a:pPr/>
              <a:t>‹#›</a:t>
            </a:fld>
            <a:endParaRPr lang="en-US"/>
          </a:p>
        </p:txBody>
      </p:sp>
      <p:sp>
        <p:nvSpPr>
          <p:cNvPr id="26667"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latin typeface="Calibri"/>
                <a:cs typeface="Arial" charset="0"/>
              </a:rPr>
              <a:pPr eaLnBrk="1" fontAlgn="auto" hangingPunct="1">
                <a:spcBef>
                  <a:spcPts val="0"/>
                </a:spcBef>
                <a:spcAft>
                  <a:spcPts val="0"/>
                </a:spcAft>
              </a:pPr>
              <a:t>2/26/2015</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latin typeface="Calibri"/>
                <a:cs typeface="Arial" charset="0"/>
              </a:rPr>
              <a:pPr eaLnBrk="1" fontAlgn="auto" hangingPunct="1">
                <a:spcBef>
                  <a:spcPts val="0"/>
                </a:spcBef>
                <a:spcAft>
                  <a:spcPts val="0"/>
                </a:spcAft>
              </a:pPr>
              <a:t>‹#›</a:t>
            </a:fld>
            <a:endParaRPr lang="en-US" dirty="0">
              <a:solidFill>
                <a:prstClr val="black">
                  <a:tint val="75000"/>
                </a:prstClr>
              </a:solidFill>
              <a:latin typeface="Calibri"/>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22156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11903" y="304800"/>
            <a:ext cx="7196394" cy="2369880"/>
          </a:xfrm>
          <a:prstGeom prst="rect">
            <a:avLst/>
          </a:prstGeom>
          <a:noFill/>
        </p:spPr>
        <p:txBody>
          <a:bodyPr wrap="none" lIns="91440" tIns="45720" rIns="91440" bIns="45720">
            <a:spAutoFit/>
          </a:bodyPr>
          <a:lstStyle/>
          <a:p>
            <a:pPr algn="ctr"/>
            <a:r>
              <a:rPr lang="en-US" sz="6000" i="1" dirty="0" smtClean="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rPr>
              <a:t>The</a:t>
            </a:r>
          </a:p>
          <a:p>
            <a:pPr algn="ctr"/>
            <a:r>
              <a:rPr lang="en-US" sz="8800" dirty="0" smtClean="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rPr>
              <a:t>New Testament</a:t>
            </a:r>
            <a:endParaRPr lang="en-US" sz="8800" dirty="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endParaRPr>
          </a:p>
        </p:txBody>
      </p:sp>
      <p:sp>
        <p:nvSpPr>
          <p:cNvPr id="6" name="Rectangle 5"/>
          <p:cNvSpPr/>
          <p:nvPr/>
        </p:nvSpPr>
        <p:spPr>
          <a:xfrm>
            <a:off x="609600" y="1981200"/>
            <a:ext cx="7697941" cy="3154710"/>
          </a:xfrm>
          <a:prstGeom prst="rect">
            <a:avLst/>
          </a:prstGeom>
          <a:noFill/>
        </p:spPr>
        <p:txBody>
          <a:bodyPr wrap="none" lIns="91440" tIns="45720" rIns="91440" bIns="45720">
            <a:spAutoFit/>
          </a:bodyPr>
          <a:lstStyle/>
          <a:p>
            <a:pPr algn="ctr"/>
            <a:r>
              <a:rPr lang="en-US" sz="19900" dirty="0" smtClean="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rPr>
              <a:t>Church</a:t>
            </a:r>
            <a:endParaRPr lang="en-US" sz="19900" dirty="0">
              <a:ln w="9525">
                <a:solidFill>
                  <a:srgbClr val="0066CC"/>
                </a:solidFill>
                <a:prstDash val="solid"/>
              </a:ln>
              <a:solidFill>
                <a:srgbClr val="FFFF00"/>
              </a:solidFill>
              <a:effectLst>
                <a:outerShdw blurRad="12700" dist="38100" dir="2700000" algn="tl" rotWithShape="0">
                  <a:srgbClr val="0066CC">
                    <a:lumMod val="5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6067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1066800" y="1676400"/>
            <a:ext cx="7162800" cy="1200150"/>
          </a:xfrm>
          <a:prstGeom prst="rect">
            <a:avLst/>
          </a:prstGeom>
          <a:solidFill>
            <a:srgbClr val="0066CC">
              <a:alpha val="34000"/>
            </a:srgbClr>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effectLst>
                  <a:outerShdw blurRad="38100" dist="38100" dir="2700000" algn="tl">
                    <a:srgbClr val="000000"/>
                  </a:outerShdw>
                </a:effectLst>
              </a:rPr>
              <a:t>“Upon this rock, I will build my church”</a:t>
            </a:r>
          </a:p>
        </p:txBody>
      </p:sp>
      <p:sp>
        <p:nvSpPr>
          <p:cNvPr id="41991" name="Text Box 7"/>
          <p:cNvSpPr txBox="1">
            <a:spLocks noChangeArrowheads="1"/>
          </p:cNvSpPr>
          <p:nvPr/>
        </p:nvSpPr>
        <p:spPr bwMode="auto">
          <a:xfrm>
            <a:off x="533400" y="457200"/>
            <a:ext cx="259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i="1">
                <a:solidFill>
                  <a:schemeClr val="folHlink"/>
                </a:solidFill>
                <a:effectLst>
                  <a:outerShdw blurRad="38100" dist="38100" dir="2700000" algn="tl">
                    <a:srgbClr val="000000"/>
                  </a:outerShdw>
                </a:effectLst>
              </a:rPr>
              <a:t>Jesus said:</a:t>
            </a:r>
          </a:p>
        </p:txBody>
      </p:sp>
      <p:sp>
        <p:nvSpPr>
          <p:cNvPr id="41992" name="Text Box 8"/>
          <p:cNvSpPr txBox="1">
            <a:spLocks noChangeArrowheads="1"/>
          </p:cNvSpPr>
          <p:nvPr/>
        </p:nvSpPr>
        <p:spPr bwMode="auto">
          <a:xfrm>
            <a:off x="304800" y="3716337"/>
            <a:ext cx="86106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b="1" dirty="0">
                <a:effectLst>
                  <a:outerShdw blurRad="38100" dist="38100" dir="2700000" algn="tl">
                    <a:srgbClr val="000000">
                      <a:alpha val="43137"/>
                    </a:srgbClr>
                  </a:outerShdw>
                </a:effectLst>
              </a:rPr>
              <a:t> Thus, this is the Lord’s church</a:t>
            </a:r>
          </a:p>
          <a:p>
            <a:pPr>
              <a:spcBef>
                <a:spcPct val="50000"/>
              </a:spcBef>
              <a:buFontTx/>
              <a:buChar char="•"/>
            </a:pPr>
            <a:r>
              <a:rPr lang="en-US" b="1" dirty="0">
                <a:effectLst>
                  <a:outerShdw blurRad="38100" dist="38100" dir="2700000" algn="tl">
                    <a:srgbClr val="000000">
                      <a:alpha val="43137"/>
                    </a:srgbClr>
                  </a:outerShdw>
                </a:effectLst>
              </a:rPr>
              <a:t> Since Jesus is Divine – it is a Divine institution</a:t>
            </a:r>
          </a:p>
        </p:txBody>
      </p:sp>
      <p:sp>
        <p:nvSpPr>
          <p:cNvPr id="2" name="TextBox 1"/>
          <p:cNvSpPr txBox="1"/>
          <p:nvPr/>
        </p:nvSpPr>
        <p:spPr>
          <a:xfrm>
            <a:off x="3314700" y="2876550"/>
            <a:ext cx="2590800" cy="461665"/>
          </a:xfrm>
          <a:prstGeom prst="rect">
            <a:avLst/>
          </a:prstGeom>
          <a:noFill/>
        </p:spPr>
        <p:txBody>
          <a:bodyPr wrap="square" rtlCol="0">
            <a:spAutoFit/>
          </a:bodyPr>
          <a:lstStyle/>
          <a:p>
            <a:pPr algn="ctr"/>
            <a:r>
              <a:rPr lang="en-US" sz="2400" dirty="0" smtClean="0">
                <a:effectLst>
                  <a:outerShdw blurRad="38100" dist="38100" dir="2700000" algn="tl">
                    <a:srgbClr val="000000">
                      <a:alpha val="43137"/>
                    </a:srgbClr>
                  </a:outerShdw>
                </a:effectLst>
              </a:rPr>
              <a:t>Matt. 16:18</a:t>
            </a:r>
            <a:endParaRPr lang="en-US" sz="24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1992">
                                            <p:txEl>
                                              <p:pRg st="0" end="0"/>
                                            </p:txEl>
                                          </p:spTgt>
                                        </p:tgtEl>
                                        <p:attrNameLst>
                                          <p:attrName>style.visibility</p:attrName>
                                        </p:attrNameLst>
                                      </p:cBhvr>
                                      <p:to>
                                        <p:strVal val="visible"/>
                                      </p:to>
                                    </p:set>
                                    <p:anim calcmode="lin" valueType="num">
                                      <p:cBhvr>
                                        <p:cTn id="7" dur="500" decel="50000" fill="hold">
                                          <p:stCondLst>
                                            <p:cond delay="0"/>
                                          </p:stCondLst>
                                        </p:cTn>
                                        <p:tgtEl>
                                          <p:spTgt spid="4199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199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199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4199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199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199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199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1992">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1992">
                                            <p:txEl>
                                              <p:pRg st="1" end="1"/>
                                            </p:txEl>
                                          </p:spTgt>
                                        </p:tgtEl>
                                        <p:attrNameLst>
                                          <p:attrName>style.visibility</p:attrName>
                                        </p:attrNameLst>
                                      </p:cBhvr>
                                      <p:to>
                                        <p:strVal val="visible"/>
                                      </p:to>
                                    </p:set>
                                    <p:anim calcmode="lin" valueType="num">
                                      <p:cBhvr>
                                        <p:cTn id="19" dur="500" decel="50000" fill="hold">
                                          <p:stCondLst>
                                            <p:cond delay="0"/>
                                          </p:stCondLst>
                                        </p:cTn>
                                        <p:tgtEl>
                                          <p:spTgt spid="41992">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1992">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1992">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41992">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1992">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1992">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1992">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199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Line 4"/>
          <p:cNvSpPr>
            <a:spLocks noChangeShapeType="1"/>
          </p:cNvSpPr>
          <p:nvPr/>
        </p:nvSpPr>
        <p:spPr bwMode="auto">
          <a:xfrm>
            <a:off x="533400" y="1447800"/>
            <a:ext cx="7848600" cy="0"/>
          </a:xfrm>
          <a:prstGeom prst="line">
            <a:avLst/>
          </a:prstGeom>
          <a:noFill/>
          <a:ln w="76200">
            <a:solidFill>
              <a:schemeClr val="folHlink"/>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pic>
        <p:nvPicPr>
          <p:cNvPr id="43013" name="Picture 5" descr="j023935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381000"/>
            <a:ext cx="1108075" cy="1665288"/>
          </a:xfrm>
          <a:prstGeom prst="rect">
            <a:avLst/>
          </a:prstGeom>
          <a:noFill/>
          <a:extLst>
            <a:ext uri="{909E8E84-426E-40DD-AFC4-6F175D3DCCD1}">
              <a14:hiddenFill xmlns:a14="http://schemas.microsoft.com/office/drawing/2010/main">
                <a:solidFill>
                  <a:srgbClr val="FFFFFF"/>
                </a:solidFill>
              </a14:hiddenFill>
            </a:ext>
          </a:extLst>
        </p:spPr>
      </p:pic>
      <p:pic>
        <p:nvPicPr>
          <p:cNvPr id="43015" name="Picture 7" descr="j02809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18921">
            <a:off x="1371600" y="762000"/>
            <a:ext cx="1260475" cy="1295400"/>
          </a:xfrm>
          <a:prstGeom prst="rect">
            <a:avLst/>
          </a:prstGeom>
          <a:noFill/>
          <a:extLst>
            <a:ext uri="{909E8E84-426E-40DD-AFC4-6F175D3DCCD1}">
              <a14:hiddenFill xmlns:a14="http://schemas.microsoft.com/office/drawing/2010/main">
                <a:solidFill>
                  <a:srgbClr val="FFFFFF"/>
                </a:solidFill>
              </a14:hiddenFill>
            </a:ext>
          </a:extLst>
        </p:spPr>
      </p:pic>
      <p:sp>
        <p:nvSpPr>
          <p:cNvPr id="43018" name="Line 10"/>
          <p:cNvSpPr>
            <a:spLocks noChangeShapeType="1"/>
          </p:cNvSpPr>
          <p:nvPr/>
        </p:nvSpPr>
        <p:spPr bwMode="auto">
          <a:xfrm>
            <a:off x="4191000" y="762000"/>
            <a:ext cx="0" cy="3124200"/>
          </a:xfrm>
          <a:prstGeom prst="line">
            <a:avLst/>
          </a:prstGeom>
          <a:noFill/>
          <a:ln w="57150">
            <a:solidFill>
              <a:schemeClr val="folHlink"/>
            </a:solidFill>
            <a:round/>
            <a:headEnd/>
            <a:tailEnd/>
          </a:ln>
          <a:effectLst>
            <a:outerShdw dist="107763" dir="27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43019" name="Text Box 11"/>
          <p:cNvSpPr txBox="1">
            <a:spLocks noChangeArrowheads="1"/>
          </p:cNvSpPr>
          <p:nvPr/>
        </p:nvSpPr>
        <p:spPr bwMode="auto">
          <a:xfrm>
            <a:off x="228600" y="304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effectLst>
                  <a:outerShdw blurRad="38100" dist="38100" dir="2700000" algn="tl">
                    <a:srgbClr val="000000"/>
                  </a:outerShdw>
                </a:effectLst>
              </a:rPr>
              <a:t>Old Testament</a:t>
            </a:r>
          </a:p>
        </p:txBody>
      </p:sp>
      <p:sp>
        <p:nvSpPr>
          <p:cNvPr id="43020" name="Text Box 12"/>
          <p:cNvSpPr txBox="1">
            <a:spLocks noChangeArrowheads="1"/>
          </p:cNvSpPr>
          <p:nvPr/>
        </p:nvSpPr>
        <p:spPr bwMode="auto">
          <a:xfrm>
            <a:off x="4724400" y="304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effectLst>
                  <a:outerShdw blurRad="38100" dist="38100" dir="2700000" algn="tl">
                    <a:srgbClr val="000000"/>
                  </a:outerShdw>
                </a:effectLst>
              </a:rPr>
              <a:t>New Testament</a:t>
            </a:r>
          </a:p>
        </p:txBody>
      </p:sp>
      <p:sp>
        <p:nvSpPr>
          <p:cNvPr id="43021" name="Text Box 13"/>
          <p:cNvSpPr txBox="1">
            <a:spLocks noChangeArrowheads="1"/>
          </p:cNvSpPr>
          <p:nvPr/>
        </p:nvSpPr>
        <p:spPr bwMode="auto">
          <a:xfrm>
            <a:off x="457200" y="243205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Church Promised</a:t>
            </a:r>
          </a:p>
          <a:p>
            <a:pPr algn="ctr">
              <a:lnSpc>
                <a:spcPct val="90000"/>
              </a:lnSpc>
              <a:spcBef>
                <a:spcPct val="50000"/>
              </a:spcBef>
            </a:pPr>
            <a:r>
              <a:rPr lang="en-US" sz="2400"/>
              <a:t>(Mt. 16:18)</a:t>
            </a:r>
          </a:p>
        </p:txBody>
      </p:sp>
      <p:sp>
        <p:nvSpPr>
          <p:cNvPr id="43022" name="Text Box 14"/>
          <p:cNvSpPr txBox="1">
            <a:spLocks noChangeArrowheads="1"/>
          </p:cNvSpPr>
          <p:nvPr/>
        </p:nvSpPr>
        <p:spPr bwMode="auto">
          <a:xfrm>
            <a:off x="5257800" y="243205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Church Built</a:t>
            </a:r>
          </a:p>
          <a:p>
            <a:pPr algn="ctr">
              <a:lnSpc>
                <a:spcPct val="90000"/>
              </a:lnSpc>
              <a:spcBef>
                <a:spcPct val="50000"/>
              </a:spcBef>
            </a:pPr>
            <a:r>
              <a:rPr lang="en-US" sz="2400"/>
              <a:t>(Act 2:47)</a:t>
            </a:r>
          </a:p>
        </p:txBody>
      </p:sp>
      <p:sp>
        <p:nvSpPr>
          <p:cNvPr id="43023" name="Text Box 15"/>
          <p:cNvSpPr txBox="1">
            <a:spLocks noChangeArrowheads="1"/>
          </p:cNvSpPr>
          <p:nvPr/>
        </p:nvSpPr>
        <p:spPr bwMode="auto">
          <a:xfrm>
            <a:off x="685800" y="5029200"/>
            <a:ext cx="7391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solidFill>
                  <a:schemeClr val="folHlink"/>
                </a:solidFill>
                <a:effectLst>
                  <a:outerShdw blurRad="38100" dist="38100" dir="2700000" algn="tl">
                    <a:srgbClr val="000000"/>
                  </a:outerShdw>
                </a:effectLst>
              </a:rPr>
              <a:t>Thus, It is the New Testament Church!</a:t>
            </a:r>
          </a:p>
        </p:txBody>
      </p:sp>
      <p:sp>
        <p:nvSpPr>
          <p:cNvPr id="43024" name="Text Box 16"/>
          <p:cNvSpPr txBox="1">
            <a:spLocks noChangeArrowheads="1"/>
          </p:cNvSpPr>
          <p:nvPr/>
        </p:nvSpPr>
        <p:spPr bwMode="auto">
          <a:xfrm>
            <a:off x="457200" y="358140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Not built upon OT</a:t>
            </a:r>
          </a:p>
          <a:p>
            <a:pPr algn="ctr">
              <a:lnSpc>
                <a:spcPct val="90000"/>
              </a:lnSpc>
              <a:spcBef>
                <a:spcPct val="50000"/>
              </a:spcBef>
            </a:pPr>
            <a:r>
              <a:rPr lang="en-US" sz="2400"/>
              <a:t>(Mt. 5)</a:t>
            </a:r>
          </a:p>
        </p:txBody>
      </p:sp>
      <p:sp>
        <p:nvSpPr>
          <p:cNvPr id="43025" name="Text Box 17"/>
          <p:cNvSpPr txBox="1">
            <a:spLocks noChangeArrowheads="1"/>
          </p:cNvSpPr>
          <p:nvPr/>
        </p:nvSpPr>
        <p:spPr bwMode="auto">
          <a:xfrm>
            <a:off x="5334000" y="3581400"/>
            <a:ext cx="3124200" cy="996950"/>
          </a:xfrm>
          <a:prstGeom prst="rect">
            <a:avLst/>
          </a:prstGeom>
          <a:solidFill>
            <a:srgbClr val="000000"/>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a:t>Is built upon NT</a:t>
            </a:r>
          </a:p>
          <a:p>
            <a:pPr algn="ctr">
              <a:lnSpc>
                <a:spcPct val="90000"/>
              </a:lnSpc>
              <a:spcBef>
                <a:spcPct val="50000"/>
              </a:spcBef>
            </a:pPr>
            <a:r>
              <a:rPr lang="en-US" sz="2400"/>
              <a:t>(2 Cor 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24"/>
                                        </p:tgtEl>
                                        <p:attrNameLst>
                                          <p:attrName>style.visibility</p:attrName>
                                        </p:attrNameLst>
                                      </p:cBhvr>
                                      <p:to>
                                        <p:strVal val="visible"/>
                                      </p:to>
                                    </p:set>
                                    <p:animEffect transition="in" filter="fade">
                                      <p:cBhvr>
                                        <p:cTn id="7" dur="2000"/>
                                        <p:tgtEl>
                                          <p:spTgt spid="430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025"/>
                                        </p:tgtEl>
                                        <p:attrNameLst>
                                          <p:attrName>style.visibility</p:attrName>
                                        </p:attrNameLst>
                                      </p:cBhvr>
                                      <p:to>
                                        <p:strVal val="visible"/>
                                      </p:to>
                                    </p:set>
                                    <p:animEffect transition="in" filter="fade">
                                      <p:cBhvr>
                                        <p:cTn id="12" dur="2000"/>
                                        <p:tgtEl>
                                          <p:spTgt spid="430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3023"/>
                                        </p:tgtEl>
                                        <p:attrNameLst>
                                          <p:attrName>style.visibility</p:attrName>
                                        </p:attrNameLst>
                                      </p:cBhvr>
                                      <p:to>
                                        <p:strVal val="visible"/>
                                      </p:to>
                                    </p:set>
                                    <p:animEffect transition="in" filter="fade">
                                      <p:cBhvr>
                                        <p:cTn id="17" dur="1000"/>
                                        <p:tgtEl>
                                          <p:spTgt spid="43023"/>
                                        </p:tgtEl>
                                      </p:cBhvr>
                                    </p:animEffect>
                                    <p:anim calcmode="lin" valueType="num">
                                      <p:cBhvr>
                                        <p:cTn id="18" dur="1000" fill="hold"/>
                                        <p:tgtEl>
                                          <p:spTgt spid="43023"/>
                                        </p:tgtEl>
                                        <p:attrNameLst>
                                          <p:attrName>ppt_x</p:attrName>
                                        </p:attrNameLst>
                                      </p:cBhvr>
                                      <p:tavLst>
                                        <p:tav tm="0">
                                          <p:val>
                                            <p:strVal val="#ppt_x"/>
                                          </p:val>
                                        </p:tav>
                                        <p:tav tm="100000">
                                          <p:val>
                                            <p:strVal val="#ppt_x"/>
                                          </p:val>
                                        </p:tav>
                                      </p:tavLst>
                                    </p:anim>
                                    <p:anim calcmode="lin" valueType="num">
                                      <p:cBhvr>
                                        <p:cTn id="19" dur="1000" fill="hold"/>
                                        <p:tgtEl>
                                          <p:spTgt spid="430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3" grpId="0"/>
      <p:bldP spid="43024" grpId="0" animBg="1"/>
      <p:bldP spid="430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24384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Jesus is the Only Head</a:t>
            </a:r>
            <a:endParaRPr lang="en-US" sz="3200" b="1" dirty="0">
              <a:solidFill>
                <a:schemeClr val="bg2"/>
              </a:solidFill>
              <a:latin typeface="Times New Roman" pitchFamily="18" charset="0"/>
            </a:endParaRPr>
          </a:p>
        </p:txBody>
      </p:sp>
      <p:sp>
        <p:nvSpPr>
          <p:cNvPr id="4" name="Rounded Rectangle 3"/>
          <p:cNvSpPr/>
          <p:nvPr/>
        </p:nvSpPr>
        <p:spPr bwMode="auto">
          <a:xfrm>
            <a:off x="419100" y="1066800"/>
            <a:ext cx="83058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400" b="0" i="1" u="none" strike="noStrike" cap="none" normalizeH="0" baseline="0" dirty="0" smtClean="0">
                <a:ln>
                  <a:noFill/>
                </a:ln>
                <a:effectLst/>
                <a:latin typeface="Times New Roman" panose="02020603050405020304" pitchFamily="18" charset="0"/>
                <a:cs typeface="Times New Roman" panose="02020603050405020304" pitchFamily="18" charset="0"/>
              </a:rPr>
              <a:t>It’s Standard and Discipline</a:t>
            </a: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7" name="AutoShape 3"/>
          <p:cNvSpPr>
            <a:spLocks noChangeArrowheads="1"/>
          </p:cNvSpPr>
          <p:nvPr/>
        </p:nvSpPr>
        <p:spPr bwMode="auto">
          <a:xfrm>
            <a:off x="609600" y="3316287"/>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OT is Not Her Law</a:t>
            </a:r>
            <a:endParaRPr lang="en-US" sz="3200" b="1" dirty="0">
              <a:solidFill>
                <a:schemeClr val="bg2"/>
              </a:solidFill>
              <a:latin typeface="Times New Roman" pitchFamily="18" charset="0"/>
            </a:endParaRPr>
          </a:p>
        </p:txBody>
      </p:sp>
      <p:sp>
        <p:nvSpPr>
          <p:cNvPr id="8" name="AutoShape 3"/>
          <p:cNvSpPr>
            <a:spLocks noChangeArrowheads="1"/>
          </p:cNvSpPr>
          <p:nvPr/>
        </p:nvSpPr>
        <p:spPr bwMode="auto">
          <a:xfrm>
            <a:off x="609600" y="4194174"/>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III</a:t>
            </a:r>
            <a:r>
              <a:rPr lang="en-US" sz="3200" b="1" dirty="0">
                <a:solidFill>
                  <a:schemeClr val="bg2"/>
                </a:solidFill>
                <a:latin typeface="Times New Roman" pitchFamily="18" charset="0"/>
              </a:rPr>
              <a:t>. </a:t>
            </a:r>
            <a:r>
              <a:rPr lang="en-US" sz="3200" b="1" dirty="0" smtClean="0">
                <a:solidFill>
                  <a:schemeClr val="bg2"/>
                </a:solidFill>
                <a:latin typeface="Times New Roman" pitchFamily="18" charset="0"/>
              </a:rPr>
              <a:t>Bible (NT) is Her Only Guide</a:t>
            </a:r>
            <a:endParaRPr lang="en-US" sz="3200" b="1" dirty="0">
              <a:solidFill>
                <a:schemeClr val="bg2"/>
              </a:solidFill>
              <a:latin typeface="Times New Roman" pitchFamily="18" charset="0"/>
            </a:endParaRPr>
          </a:p>
        </p:txBody>
      </p:sp>
      <p:sp>
        <p:nvSpPr>
          <p:cNvPr id="9" name="AutoShape 3"/>
          <p:cNvSpPr>
            <a:spLocks noChangeArrowheads="1"/>
          </p:cNvSpPr>
          <p:nvPr/>
        </p:nvSpPr>
        <p:spPr bwMode="auto">
          <a:xfrm>
            <a:off x="609600" y="5072062"/>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IV. Application &amp; Meaning</a:t>
            </a:r>
            <a:endParaRPr lang="en-US" sz="3200" b="1" dirty="0">
              <a:solidFill>
                <a:schemeClr val="bg2"/>
              </a:solidFill>
              <a:latin typeface="Times New Roman" pitchFamily="18" charset="0"/>
            </a:endParaRPr>
          </a:p>
        </p:txBody>
      </p:sp>
      <p:sp>
        <p:nvSpPr>
          <p:cNvPr id="5" name="Wave 4"/>
          <p:cNvSpPr/>
          <p:nvPr/>
        </p:nvSpPr>
        <p:spPr bwMode="auto">
          <a:xfrm>
            <a:off x="38100" y="707886"/>
            <a:ext cx="1638300" cy="762000"/>
          </a:xfrm>
          <a:prstGeom prst="wave">
            <a:avLst/>
          </a:prstGeom>
          <a:solidFill>
            <a:schemeClr val="tx1"/>
          </a:solidFill>
          <a:ln w="34925" cap="flat" cmpd="sng" algn="ctr">
            <a:solidFill>
              <a:schemeClr val="tx1"/>
            </a:solidFill>
            <a:prstDash val="solid"/>
            <a:round/>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00"/>
                </a:solidFill>
                <a:effectLst/>
                <a:latin typeface="Arial Narrow" panose="020B0606020202030204" pitchFamily="34" charset="0"/>
              </a:rPr>
              <a:t>Review</a:t>
            </a:r>
          </a:p>
        </p:txBody>
      </p:sp>
    </p:spTree>
    <p:extLst>
      <p:ext uri="{BB962C8B-B14F-4D97-AF65-F5344CB8AC3E}">
        <p14:creationId xmlns:p14="http://schemas.microsoft.com/office/powerpoint/2010/main" val="2015951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38175" y="4800600"/>
            <a:ext cx="8001000" cy="12192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Origin and Establishment</a:t>
            </a:r>
          </a:p>
        </p:txBody>
      </p:sp>
      <p:sp>
        <p:nvSpPr>
          <p:cNvPr id="5" name="Rectangle 4"/>
          <p:cNvSpPr/>
          <p:nvPr/>
        </p:nvSpPr>
        <p:spPr>
          <a:xfrm>
            <a:off x="1011903" y="304800"/>
            <a:ext cx="7196394" cy="2369880"/>
          </a:xfrm>
          <a:prstGeom prst="rect">
            <a:avLst/>
          </a:prstGeom>
          <a:noFill/>
        </p:spPr>
        <p:txBody>
          <a:bodyPr wrap="none" lIns="91440" tIns="45720" rIns="91440" bIns="45720">
            <a:spAutoFit/>
          </a:bodyPr>
          <a:lstStyle/>
          <a:p>
            <a:pPr algn="ctr"/>
            <a:r>
              <a:rPr lang="en-US" sz="6000" i="1"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a:t>
            </a:r>
          </a:p>
          <a:p>
            <a:pPr algn="ctr"/>
            <a:r>
              <a:rPr lang="en-US" sz="88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New Testament</a:t>
            </a:r>
            <a:endParaRPr lang="en-US" sz="88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6" name="Rectangle 5"/>
          <p:cNvSpPr/>
          <p:nvPr/>
        </p:nvSpPr>
        <p:spPr>
          <a:xfrm>
            <a:off x="609600" y="1981200"/>
            <a:ext cx="7697941" cy="3154710"/>
          </a:xfrm>
          <a:prstGeom prst="rect">
            <a:avLst/>
          </a:prstGeom>
          <a:noFill/>
        </p:spPr>
        <p:txBody>
          <a:bodyPr wrap="none" lIns="91440" tIns="45720" rIns="91440" bIns="45720">
            <a:spAutoFit/>
          </a:bodyPr>
          <a:lstStyle/>
          <a:p>
            <a:pPr algn="ctr"/>
            <a:r>
              <a:rPr lang="en-US" sz="199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Church</a:t>
            </a:r>
            <a:endParaRPr lang="en-US" sz="199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2222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848600" cy="1323439"/>
          </a:xfrm>
          <a:prstGeom prst="rect">
            <a:avLst/>
          </a:prstGeom>
          <a:noFill/>
          <a:ln>
            <a:solidFill>
              <a:schemeClr val="bg1">
                <a:lumMod val="20000"/>
                <a:lumOff val="80000"/>
              </a:schemeClr>
            </a:solidFill>
          </a:ln>
        </p:spPr>
        <p:txBody>
          <a:bodyPr wrap="square" rtlCol="0">
            <a:spAutoFit/>
          </a:bodyPr>
          <a:lstStyle/>
          <a:p>
            <a:pPr algn="ctr"/>
            <a:r>
              <a:rPr lang="en-US"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Obvious That All Churches</a:t>
            </a:r>
          </a:p>
          <a:p>
            <a:pPr algn="ctr"/>
            <a:r>
              <a:rPr lang="en-US"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Did Not Originate With God</a:t>
            </a:r>
            <a:endParaRPr lang="en-US"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609600" y="2133600"/>
            <a:ext cx="7962900" cy="1077218"/>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There is one body (Eph. 4:4)</a:t>
            </a:r>
          </a:p>
          <a:p>
            <a:pPr marL="457200" indent="-457200">
              <a:buFont typeface="Arial" panose="020B0604020202020204" pitchFamily="34" charset="0"/>
              <a:buChar char="•"/>
            </a:pPr>
            <a:r>
              <a:rPr lang="en-US" sz="3200"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Churches are contradictory</a:t>
            </a:r>
            <a:endParaRPr lang="en-US" sz="3200" dirty="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extBox 3"/>
          <p:cNvSpPr txBox="1"/>
          <p:nvPr/>
        </p:nvSpPr>
        <p:spPr>
          <a:xfrm>
            <a:off x="581025" y="5029200"/>
            <a:ext cx="7924800" cy="1446550"/>
          </a:xfrm>
          <a:prstGeom prst="rect">
            <a:avLst/>
          </a:prstGeom>
          <a:noFill/>
        </p:spPr>
        <p:txBody>
          <a:bodyPr wrap="square" rtlCol="0">
            <a:spAutoFit/>
          </a:bodyPr>
          <a:lstStyle/>
          <a:p>
            <a:pPr algn="ctr"/>
            <a:r>
              <a:rPr lang="en-US" sz="4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Means: Some (most) originated with man!</a:t>
            </a:r>
            <a:endParaRPr lang="en-US"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8" name="Group 7"/>
          <p:cNvGrpSpPr/>
          <p:nvPr/>
        </p:nvGrpSpPr>
        <p:grpSpPr>
          <a:xfrm>
            <a:off x="1066800" y="3335179"/>
            <a:ext cx="7010400" cy="1587281"/>
            <a:chOff x="1066800" y="3335179"/>
            <a:chExt cx="7010400" cy="1587281"/>
          </a:xfrm>
        </p:grpSpPr>
        <p:sp>
          <p:nvSpPr>
            <p:cNvPr id="5" name="TextBox 4"/>
            <p:cNvSpPr txBox="1"/>
            <p:nvPr/>
          </p:nvSpPr>
          <p:spPr>
            <a:xfrm>
              <a:off x="1066800" y="3335179"/>
              <a:ext cx="2971800" cy="1569660"/>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Jesus is divine</a:t>
              </a:r>
            </a:p>
            <a:p>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Bible is inspired</a:t>
              </a:r>
            </a:p>
            <a:p>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Conditions of Sal.</a:t>
              </a:r>
            </a:p>
            <a:p>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Miracles have ceased</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5105400" y="3352800"/>
              <a:ext cx="2971800" cy="1569660"/>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r"/>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Jesus is not divine</a:t>
              </a:r>
            </a:p>
            <a:p>
              <a:pPr algn="r"/>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Bible is not inspired</a:t>
              </a:r>
            </a:p>
            <a:p>
              <a:pPr algn="r"/>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conditions of Sal.</a:t>
              </a:r>
            </a:p>
            <a:p>
              <a:pPr algn="r"/>
              <a:r>
                <a:rPr lang="en-US"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Miracles today</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Left-Right Arrow Callout 6"/>
            <p:cNvSpPr/>
            <p:nvPr/>
          </p:nvSpPr>
          <p:spPr bwMode="auto">
            <a:xfrm>
              <a:off x="3867150" y="3777927"/>
              <a:ext cx="1543050" cy="719406"/>
            </a:xfrm>
            <a:prstGeom prst="leftRightArrowCallout">
              <a:avLst>
                <a:gd name="adj1" fmla="val 25000"/>
                <a:gd name="adj2" fmla="val 25000"/>
                <a:gd name="adj3" fmla="val 36250"/>
                <a:gd name="adj4" fmla="val 48123"/>
              </a:avLst>
            </a:prstGeom>
            <a:solidFill>
              <a:schemeClr val="tx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Narrow" panose="020B0606020202030204" pitchFamily="34" charset="0"/>
                </a:rPr>
                <a:t>Not</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solidFill>
                    <a:srgbClr val="000000"/>
                  </a:solidFill>
                  <a:latin typeface="Arial Narrow" panose="020B0606020202030204" pitchFamily="34" charset="0"/>
                </a:rPr>
                <a:t>Same</a:t>
              </a:r>
              <a:endParaRPr kumimoji="0" lang="en-US" sz="2000" b="0" i="0" u="none" strike="noStrike" cap="none" normalizeH="0" baseline="0" dirty="0" smtClean="0">
                <a:ln>
                  <a:noFill/>
                </a:ln>
                <a:solidFill>
                  <a:srgbClr val="000000"/>
                </a:solidFill>
                <a:effectLst/>
                <a:latin typeface="Arial Narrow" panose="020B0606020202030204" pitchFamily="34" charset="0"/>
              </a:endParaRPr>
            </a:p>
          </p:txBody>
        </p:sp>
      </p:grpSp>
    </p:spTree>
    <p:extLst>
      <p:ext uri="{BB962C8B-B14F-4D97-AF65-F5344CB8AC3E}">
        <p14:creationId xmlns:p14="http://schemas.microsoft.com/office/powerpoint/2010/main" val="2029748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24384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Origin of the NT Church</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Origin and Establishment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590813" cy="923330"/>
          </a:xfrm>
          <a:prstGeom prst="rect">
            <a:avLst/>
          </a:prstGeom>
          <a:noFill/>
        </p:spPr>
        <p:txBody>
          <a:bodyPr wrap="none" lIns="91440" tIns="45720" rIns="91440" bIns="45720">
            <a:spAutoFit/>
          </a:bodyPr>
          <a:lstStyle/>
          <a:p>
            <a:pPr algn="ctr"/>
            <a:r>
              <a:rPr lang="en-US" sz="540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rPr>
              <a:t>Why Is the Origin Important? </a:t>
            </a:r>
            <a:endParaRPr lang="en-US" sz="5400" cap="none"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752600" y="1447800"/>
            <a:ext cx="5638800" cy="707886"/>
          </a:xfrm>
          <a:prstGeom prst="rect">
            <a:avLst/>
          </a:prstGeom>
          <a:noFill/>
        </p:spPr>
        <p:txBody>
          <a:bodyPr wrap="square" rtlCol="0">
            <a:spAutoFit/>
          </a:bodyPr>
          <a:lstStyle/>
          <a:p>
            <a:pPr algn="ctr"/>
            <a:r>
              <a:rPr lang="en-US" sz="40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 is a matter of identity</a:t>
            </a:r>
            <a:endParaRPr lang="en-US" sz="4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extBox 3"/>
          <p:cNvSpPr txBox="1"/>
          <p:nvPr/>
        </p:nvSpPr>
        <p:spPr>
          <a:xfrm>
            <a:off x="381000" y="2451556"/>
            <a:ext cx="8229600" cy="2523768"/>
          </a:xfrm>
          <a:prstGeom prst="rect">
            <a:avLst/>
          </a:prstGeom>
          <a:noFill/>
        </p:spPr>
        <p:txBody>
          <a:bodyPr wrap="square" rtlCol="0">
            <a:spAutoFit/>
          </a:bodyPr>
          <a:lstStyle/>
          <a:p>
            <a:pPr marL="514350" indent="-514350">
              <a:buFont typeface="+mj-lt"/>
              <a:buAutoNum type="arabicPeriod"/>
            </a:pPr>
            <a:r>
              <a:rPr lang="en-US"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 distinguish it from OT agencies</a:t>
            </a:r>
          </a:p>
          <a:p>
            <a:pPr marL="514350" indent="-514350">
              <a:buFont typeface="+mj-lt"/>
              <a:buAutoNum type="arabicPeriod"/>
            </a:pPr>
            <a:endParaRPr lang="en-US" sz="900"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 distinguish it from religious org. started by man </a:t>
            </a:r>
            <a:r>
              <a:rPr lang="en-US"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(Psa. 127:1; Matt. 15:13)</a:t>
            </a:r>
          </a:p>
          <a:p>
            <a:pPr marL="514350" indent="-514350">
              <a:buFont typeface="+mj-lt"/>
              <a:buAutoNum type="arabicPeriod"/>
            </a:pPr>
            <a:endParaRPr lang="en-US" sz="9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 identify its law – to see when the law governing it went into effect </a:t>
            </a:r>
            <a:endParaRPr lang="en-US"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3076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Origin of the NT Church</a:t>
            </a:r>
            <a:endParaRPr lang="en-US" sz="3200" b="1" dirty="0">
              <a:solidFill>
                <a:schemeClr val="bg2"/>
              </a:solidFill>
              <a:latin typeface="Times New Roman" pitchFamily="18" charset="0"/>
            </a:endParaRPr>
          </a:p>
        </p:txBody>
      </p:sp>
      <p:sp>
        <p:nvSpPr>
          <p:cNvPr id="3" name="TextBox 2"/>
          <p:cNvSpPr txBox="1"/>
          <p:nvPr/>
        </p:nvSpPr>
        <p:spPr>
          <a:xfrm>
            <a:off x="381000" y="1143000"/>
            <a:ext cx="8229600" cy="3323987"/>
          </a:xfrm>
          <a:prstGeom prst="rect">
            <a:avLst/>
          </a:prstGeom>
          <a:noFill/>
        </p:spPr>
        <p:txBody>
          <a:bodyPr wrap="square" rtlCol="0">
            <a:spAutoFit/>
          </a:bodyPr>
          <a:lstStyle/>
          <a:p>
            <a:pPr marL="514350" indent="-514350">
              <a:lnSpc>
                <a:spcPct val="150000"/>
              </a:lnSpc>
              <a:buFont typeface="+mj-lt"/>
              <a:buAutoNum type="alphaUcPeriod"/>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Began in the mind of God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(Eph. 1:4; 3:10-11)</a:t>
            </a:r>
          </a:p>
          <a:p>
            <a:pPr marL="514350" indent="-514350">
              <a:lnSpc>
                <a:spcPct val="150000"/>
              </a:lnSpc>
              <a:buFont typeface="+mj-lt"/>
              <a:buAutoNum type="alphaUcPeriod"/>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Foretold in Prophets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(Dan. 2:44; Isa. 2:1-4)</a:t>
            </a:r>
          </a:p>
          <a:p>
            <a:pPr marL="514350" indent="-514350">
              <a:lnSpc>
                <a:spcPct val="150000"/>
              </a:lnSpc>
              <a:buFont typeface="+mj-lt"/>
              <a:buAutoNum type="alphaUcPeriod"/>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Established by Christ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(Matt. 16:18)</a:t>
            </a:r>
          </a:p>
          <a:p>
            <a:pPr marL="514350" indent="-514350">
              <a:lnSpc>
                <a:spcPct val="150000"/>
              </a:lnSpc>
              <a:buFont typeface="+mj-lt"/>
              <a:buAutoNum type="alphaUcPeriod"/>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Founded upon Christ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(1 Cor. 3:11)</a:t>
            </a:r>
          </a:p>
          <a:p>
            <a:pPr marL="514350" indent="-514350">
              <a:lnSpc>
                <a:spcPct val="150000"/>
              </a:lnSpc>
              <a:buFont typeface="+mj-lt"/>
              <a:buAutoNum type="alphaUcPeriod"/>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Jesus is head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(Eph. 5:25)</a:t>
            </a:r>
            <a:endParaRPr lang="en-US" sz="28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Flowchart: Terminator 3"/>
          <p:cNvSpPr/>
          <p:nvPr/>
        </p:nvSpPr>
        <p:spPr bwMode="auto">
          <a:xfrm>
            <a:off x="2247900" y="4876800"/>
            <a:ext cx="4495800" cy="533400"/>
          </a:xfrm>
          <a:prstGeom prst="flowChartTerminator">
            <a:avLst/>
          </a:prstGeom>
          <a:solidFill>
            <a:schemeClr val="tx1"/>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1" u="none" strike="noStrike" cap="none" normalizeH="0" baseline="0" dirty="0" smtClean="0">
                <a:ln>
                  <a:noFill/>
                </a:ln>
                <a:solidFill>
                  <a:srgbClr val="0066CC"/>
                </a:solidFill>
                <a:effectLst/>
                <a:latin typeface="Times New Roman" pitchFamily="18" charset="0"/>
                <a:cs typeface="Times New Roman" pitchFamily="18" charset="0"/>
              </a:rPr>
              <a:t>Divine</a:t>
            </a:r>
            <a:r>
              <a:rPr kumimoji="0" lang="en-US" sz="2800" b="1" i="1" u="none" strike="noStrike" cap="none" normalizeH="0" dirty="0" smtClean="0">
                <a:ln>
                  <a:noFill/>
                </a:ln>
                <a:solidFill>
                  <a:srgbClr val="0066CC"/>
                </a:solidFill>
                <a:effectLst/>
                <a:latin typeface="Times New Roman" pitchFamily="18" charset="0"/>
                <a:cs typeface="Times New Roman" pitchFamily="18" charset="0"/>
              </a:rPr>
              <a:t> in Origin</a:t>
            </a:r>
            <a:endParaRPr kumimoji="0" lang="en-US" sz="2800" b="1" i="1" u="none" strike="noStrike" cap="none" normalizeH="0" baseline="0" dirty="0" smtClean="0">
              <a:ln>
                <a:noFill/>
              </a:ln>
              <a:solidFill>
                <a:srgbClr val="0066CC"/>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175697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219200"/>
            <a:ext cx="8534400" cy="4616648"/>
          </a:xfrm>
          <a:prstGeom prst="rect">
            <a:avLst/>
          </a:prstGeom>
          <a:noFill/>
        </p:spPr>
        <p:txBody>
          <a:bodyPr wrap="square" rtlCol="0">
            <a:spAutoFit/>
          </a:bodyPr>
          <a:lstStyle/>
          <a:p>
            <a:pPr marL="800100" lvl="1" indent="-342900">
              <a:lnSpc>
                <a:spcPct val="150000"/>
              </a:lnSpc>
              <a:buFont typeface="Arial" panose="020B0604020202020204" pitchFamily="34" charset="0"/>
              <a:buChar char="•"/>
            </a:pPr>
            <a:r>
              <a:rPr lang="en-US"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Lutheranism – built upon </a:t>
            </a:r>
            <a:r>
              <a:rPr lang="en-US" i="1"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Martin Luther</a:t>
            </a:r>
          </a:p>
          <a:p>
            <a:pPr marL="800100" lvl="1" indent="-342900">
              <a:lnSpc>
                <a:spcPct val="150000"/>
              </a:lnSpc>
              <a:buFont typeface="Arial" panose="020B0604020202020204" pitchFamily="34" charset="0"/>
              <a:buChar char="•"/>
            </a:pPr>
            <a:r>
              <a:rPr lang="en-US"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Christian Science – built upon </a:t>
            </a:r>
            <a:r>
              <a:rPr lang="en-US" i="1"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Mary Baker Eddy</a:t>
            </a:r>
          </a:p>
          <a:p>
            <a:pPr marL="800100" lvl="1" indent="-342900">
              <a:lnSpc>
                <a:spcPct val="150000"/>
              </a:lnSpc>
              <a:buFont typeface="Arial" panose="020B0604020202020204" pitchFamily="34" charset="0"/>
              <a:buChar char="•"/>
            </a:pPr>
            <a:r>
              <a:rPr lang="en-US"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Adventism – built upon </a:t>
            </a:r>
            <a:r>
              <a:rPr lang="en-US" i="1"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Ellen G. White</a:t>
            </a:r>
          </a:p>
          <a:p>
            <a:pPr marL="800100" lvl="1" indent="-342900">
              <a:lnSpc>
                <a:spcPct val="150000"/>
              </a:lnSpc>
              <a:buFont typeface="Arial" panose="020B0604020202020204" pitchFamily="34" charset="0"/>
              <a:buChar char="•"/>
            </a:pPr>
            <a:r>
              <a:rPr lang="en-US"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Mormonism – built upon </a:t>
            </a:r>
            <a:r>
              <a:rPr lang="en-US" i="1"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Joseph Smith</a:t>
            </a:r>
          </a:p>
          <a:p>
            <a:pPr marL="800100" lvl="1" indent="-342900">
              <a:lnSpc>
                <a:spcPct val="150000"/>
              </a:lnSpc>
              <a:buFont typeface="Arial" panose="020B0604020202020204" pitchFamily="34" charset="0"/>
              <a:buChar char="•"/>
            </a:pPr>
            <a:r>
              <a:rPr lang="en-US"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Presbyterianism – built upon </a:t>
            </a:r>
            <a:r>
              <a:rPr lang="en-US" i="1" dirty="0" smtClean="0">
                <a:solidFill>
                  <a:srgbClr val="FFFF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John Calvin</a:t>
            </a:r>
          </a:p>
          <a:p>
            <a:pPr marL="800100" lvl="1" indent="-342900">
              <a:lnSpc>
                <a:spcPct val="150000"/>
              </a:lnSpc>
              <a:buFont typeface="Arial" panose="020B0604020202020204" pitchFamily="34" charset="0"/>
              <a:buChar char="•"/>
            </a:pPr>
            <a:r>
              <a:rPr lang="en-US"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Likewise, every denomination – built upon some individual, theory or doctrine</a:t>
            </a:r>
            <a:endPar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hevron 2"/>
          <p:cNvSpPr/>
          <p:nvPr/>
        </p:nvSpPr>
        <p:spPr bwMode="auto">
          <a:xfrm>
            <a:off x="6629400" y="381000"/>
            <a:ext cx="838200" cy="533400"/>
          </a:xfrm>
          <a:prstGeom prst="chevron">
            <a:avLst>
              <a:gd name="adj" fmla="val 47321"/>
            </a:avLst>
          </a:prstGeom>
          <a:solidFill>
            <a:schemeClr val="tx2">
              <a:lumMod val="75000"/>
            </a:schemeClr>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4" name="Rectangle 3"/>
          <p:cNvSpPr/>
          <p:nvPr/>
        </p:nvSpPr>
        <p:spPr>
          <a:xfrm>
            <a:off x="2438400" y="228600"/>
            <a:ext cx="4227439"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cap="none" spc="0" dirty="0" smtClean="0">
                <a:ln/>
                <a:solidFill>
                  <a:schemeClr val="accent4"/>
                </a:solidFill>
                <a:effectLst/>
                <a:latin typeface="Times New Roman" panose="02020603050405020304" pitchFamily="18" charset="0"/>
                <a:cs typeface="Times New Roman" panose="02020603050405020304" pitchFamily="18" charset="0"/>
              </a:rPr>
              <a:t>What a Contrast</a:t>
            </a:r>
            <a:endParaRPr lang="en-US" sz="4400" b="1" cap="none" spc="0" dirty="0">
              <a:ln/>
              <a:solidFill>
                <a:schemeClr val="accent4"/>
              </a:solidFill>
              <a:effectLst/>
              <a:latin typeface="Times New Roman" panose="02020603050405020304" pitchFamily="18" charset="0"/>
              <a:cs typeface="Times New Roman" panose="02020603050405020304" pitchFamily="18" charset="0"/>
            </a:endParaRPr>
          </a:p>
        </p:txBody>
      </p:sp>
      <p:sp>
        <p:nvSpPr>
          <p:cNvPr id="5" name="Chevron 4"/>
          <p:cNvSpPr/>
          <p:nvPr/>
        </p:nvSpPr>
        <p:spPr bwMode="auto">
          <a:xfrm flipH="1">
            <a:off x="1600200" y="346620"/>
            <a:ext cx="838200" cy="533400"/>
          </a:xfrm>
          <a:prstGeom prst="chevron">
            <a:avLst>
              <a:gd name="adj" fmla="val 47321"/>
            </a:avLst>
          </a:prstGeom>
          <a:solidFill>
            <a:schemeClr val="tx2">
              <a:lumMod val="75000"/>
            </a:schemeClr>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577132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24384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Origin of the NT Church</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Origin and Establishment</a:t>
            </a:r>
          </a:p>
        </p:txBody>
      </p:sp>
      <p:sp>
        <p:nvSpPr>
          <p:cNvPr id="6" name="AutoShape 3"/>
          <p:cNvSpPr>
            <a:spLocks noChangeArrowheads="1"/>
          </p:cNvSpPr>
          <p:nvPr/>
        </p:nvSpPr>
        <p:spPr bwMode="auto">
          <a:xfrm>
            <a:off x="609600" y="3317945"/>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4130087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
        <p:nvSpPr>
          <p:cNvPr id="3" name="TextBox 2"/>
          <p:cNvSpPr txBox="1"/>
          <p:nvPr/>
        </p:nvSpPr>
        <p:spPr>
          <a:xfrm>
            <a:off x="762000" y="1219200"/>
            <a:ext cx="7239000" cy="1384995"/>
          </a:xfrm>
          <a:prstGeom prst="rect">
            <a:avLst/>
          </a:prstGeom>
          <a:noFill/>
        </p:spPr>
        <p:txBody>
          <a:bodyPr wrap="square" rtlCol="0">
            <a:spAutoFit/>
          </a:bodyPr>
          <a:lstStyle/>
          <a:p>
            <a:pPr marL="514350" indent="-514350" defTabSz="517525">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Old Testament Prophets -  Pointed to Future 	Establishment</a:t>
            </a:r>
          </a:p>
          <a:p>
            <a:pPr marL="971550" lvl="1" indent="-514350" defTabSz="517525">
              <a:buFont typeface="+mj-lt"/>
              <a:buAutoNum type="arabi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Isa. 2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Last days in top of mountain</a:t>
            </a:r>
          </a:p>
        </p:txBody>
      </p:sp>
    </p:spTree>
    <p:extLst>
      <p:ext uri="{BB962C8B-B14F-4D97-AF65-F5344CB8AC3E}">
        <p14:creationId xmlns:p14="http://schemas.microsoft.com/office/powerpoint/2010/main" val="3050396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04800" y="466725"/>
            <a:ext cx="4800600" cy="5934075"/>
          </a:xfrm>
          <a:prstGeom prst="rect">
            <a:avLst/>
          </a:prstGeom>
          <a:solidFill>
            <a:schemeClr val="tx1"/>
          </a:solidFill>
          <a:ln w="9525">
            <a:noFill/>
            <a:miter lim="800000"/>
            <a:headEnd/>
            <a:tailEnd/>
          </a:ln>
          <a:effectLst/>
        </p:spPr>
        <p:txBody>
          <a:bodyPr>
            <a:spAutoFit/>
          </a:bodyPr>
          <a:lstStyle/>
          <a:p>
            <a:r>
              <a:rPr lang="en-US" sz="2400">
                <a:solidFill>
                  <a:srgbClr val="000000"/>
                </a:solidFill>
              </a:rPr>
              <a:t>2 Now it shall come to pass in the latter days That the mountain of the LORD's house Shall be established on the top of the mountains, And shall be exalted above the hills; And all nations shall flow to it. </a:t>
            </a:r>
          </a:p>
          <a:p>
            <a:r>
              <a:rPr lang="en-US" sz="2400">
                <a:solidFill>
                  <a:srgbClr val="000000"/>
                </a:solidFill>
              </a:rPr>
              <a:t>3 Many people shall come and say, "Come, and let us go up to the mountain of the LORD, To the house of the God of Jacob; He will teach us His ways, And we shall walk in His paths." For out of Zion shall go forth the law, And the word of the LORD from Jerusalem. </a:t>
            </a:r>
          </a:p>
        </p:txBody>
      </p:sp>
      <p:sp>
        <p:nvSpPr>
          <p:cNvPr id="3" name="Text Box 5"/>
          <p:cNvSpPr txBox="1">
            <a:spLocks noChangeArrowheads="1"/>
          </p:cNvSpPr>
          <p:nvPr/>
        </p:nvSpPr>
        <p:spPr bwMode="auto">
          <a:xfrm>
            <a:off x="6324600" y="2447925"/>
            <a:ext cx="1911101" cy="707886"/>
          </a:xfrm>
          <a:prstGeom prst="rect">
            <a:avLst/>
          </a:prstGeom>
          <a:noFill/>
          <a:ln w="9525">
            <a:noFill/>
            <a:miter lim="800000"/>
            <a:headEnd/>
            <a:tailEnd/>
          </a:ln>
          <a:effectLst/>
        </p:spPr>
        <p:txBody>
          <a:bodyPr wrap="none">
            <a:spAutoFit/>
          </a:bodyPr>
          <a:lstStyle/>
          <a:p>
            <a:r>
              <a:rPr lang="en-US" sz="4000" b="1" u="sng" dirty="0">
                <a:effectLst>
                  <a:outerShdw blurRad="38100" dist="38100" dir="2700000" algn="tl">
                    <a:srgbClr val="000000">
                      <a:alpha val="43137"/>
                    </a:srgbClr>
                  </a:outerShdw>
                </a:effectLst>
                <a:latin typeface="Times New Roman" pitchFamily="18" charset="0"/>
                <a:cs typeface="Times New Roman" pitchFamily="18" charset="0"/>
              </a:rPr>
              <a:t>Isaiah 2</a:t>
            </a:r>
          </a:p>
        </p:txBody>
      </p:sp>
      <p:sp>
        <p:nvSpPr>
          <p:cNvPr id="4" name="Line 8"/>
          <p:cNvSpPr>
            <a:spLocks noChangeShapeType="1"/>
          </p:cNvSpPr>
          <p:nvPr/>
        </p:nvSpPr>
        <p:spPr bwMode="auto">
          <a:xfrm>
            <a:off x="457200" y="1228725"/>
            <a:ext cx="12954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5" name="Line 13"/>
          <p:cNvSpPr>
            <a:spLocks noChangeShapeType="1"/>
          </p:cNvSpPr>
          <p:nvPr/>
        </p:nvSpPr>
        <p:spPr bwMode="auto">
          <a:xfrm>
            <a:off x="990600" y="1609725"/>
            <a:ext cx="1828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6" name="Line 17"/>
          <p:cNvSpPr>
            <a:spLocks noChangeShapeType="1"/>
          </p:cNvSpPr>
          <p:nvPr/>
        </p:nvSpPr>
        <p:spPr bwMode="auto">
          <a:xfrm>
            <a:off x="2895600" y="1990725"/>
            <a:ext cx="13716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7" name="Line 18"/>
          <p:cNvSpPr>
            <a:spLocks noChangeShapeType="1"/>
          </p:cNvSpPr>
          <p:nvPr/>
        </p:nvSpPr>
        <p:spPr bwMode="auto">
          <a:xfrm>
            <a:off x="381000" y="2371725"/>
            <a:ext cx="1447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8" name="Line 21"/>
          <p:cNvSpPr>
            <a:spLocks noChangeShapeType="1"/>
          </p:cNvSpPr>
          <p:nvPr/>
        </p:nvSpPr>
        <p:spPr bwMode="auto">
          <a:xfrm>
            <a:off x="3124200" y="2676525"/>
            <a:ext cx="1447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9" name="Line 22"/>
          <p:cNvSpPr>
            <a:spLocks noChangeShapeType="1"/>
          </p:cNvSpPr>
          <p:nvPr/>
        </p:nvSpPr>
        <p:spPr bwMode="auto">
          <a:xfrm>
            <a:off x="381000" y="3057525"/>
            <a:ext cx="1828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0" name="Line 25"/>
          <p:cNvSpPr>
            <a:spLocks noChangeShapeType="1"/>
          </p:cNvSpPr>
          <p:nvPr/>
        </p:nvSpPr>
        <p:spPr bwMode="auto">
          <a:xfrm>
            <a:off x="381000" y="5572125"/>
            <a:ext cx="35052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1" name="Line 26"/>
          <p:cNvSpPr>
            <a:spLocks noChangeShapeType="1"/>
          </p:cNvSpPr>
          <p:nvPr/>
        </p:nvSpPr>
        <p:spPr bwMode="auto">
          <a:xfrm>
            <a:off x="381000" y="5953125"/>
            <a:ext cx="3733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2" name="Line 27"/>
          <p:cNvSpPr>
            <a:spLocks noChangeShapeType="1"/>
          </p:cNvSpPr>
          <p:nvPr/>
        </p:nvSpPr>
        <p:spPr bwMode="auto">
          <a:xfrm>
            <a:off x="381000" y="6334125"/>
            <a:ext cx="15240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Tree>
    <p:extLst>
      <p:ext uri="{BB962C8B-B14F-4D97-AF65-F5344CB8AC3E}">
        <p14:creationId xmlns:p14="http://schemas.microsoft.com/office/powerpoint/2010/main" val="2706527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
        <p:nvSpPr>
          <p:cNvPr id="4" name="TextBox 3"/>
          <p:cNvSpPr txBox="1"/>
          <p:nvPr/>
        </p:nvSpPr>
        <p:spPr>
          <a:xfrm>
            <a:off x="457200" y="1182231"/>
            <a:ext cx="7848600" cy="2246769"/>
          </a:xfrm>
          <a:prstGeom prst="rect">
            <a:avLst/>
          </a:prstGeom>
          <a:noFill/>
        </p:spPr>
        <p:txBody>
          <a:bodyPr wrap="square" rtlCol="0">
            <a:spAutoFit/>
          </a:bodyPr>
          <a:lstStyle/>
          <a:p>
            <a:pPr marL="514350" indent="-514350" defTabSz="517525">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Old Testament Prophets -  Pointed to Future 	Establishment</a:t>
            </a:r>
          </a:p>
          <a:p>
            <a:pPr marL="971550" lvl="1" indent="-514350" defTabSz="517525">
              <a:buFont typeface="+mj-lt"/>
              <a:buAutoNum type="arabi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Isa. 2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Last days in top of mountain</a:t>
            </a:r>
          </a:p>
          <a:p>
            <a:pPr marL="971550" lvl="1" indent="-514350" defTabSz="517525">
              <a:buFont typeface="+mj-lt"/>
              <a:buAutoNum type="arabi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Dan 2:44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days of 4</a:t>
            </a:r>
            <a:r>
              <a:rPr lang="en-US"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world empire (Roman)</a:t>
            </a:r>
          </a:p>
          <a:p>
            <a:pPr marL="971550" lvl="1" indent="-514350" defTabSz="517525">
              <a:buFont typeface="+mj-lt"/>
              <a:buAutoNum type="arabi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Dan. 7:13-14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when he ascend</a:t>
            </a:r>
          </a:p>
        </p:txBody>
      </p:sp>
    </p:spTree>
    <p:extLst>
      <p:ext uri="{BB962C8B-B14F-4D97-AF65-F5344CB8AC3E}">
        <p14:creationId xmlns:p14="http://schemas.microsoft.com/office/powerpoint/2010/main" val="4031636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
        <p:nvSpPr>
          <p:cNvPr id="3" name="TextBox 2"/>
          <p:cNvSpPr txBox="1"/>
          <p:nvPr/>
        </p:nvSpPr>
        <p:spPr>
          <a:xfrm>
            <a:off x="457200" y="1143000"/>
            <a:ext cx="7848600" cy="3693319"/>
          </a:xfrm>
          <a:prstGeom prst="rect">
            <a:avLst/>
          </a:prstGeom>
          <a:noFill/>
        </p:spPr>
        <p:txBody>
          <a:bodyPr wrap="square" rtlCol="0">
            <a:spAutoFit/>
          </a:bodyPr>
          <a:lstStyle/>
          <a:p>
            <a:pPr marL="514350" indent="-514350" defTabSz="517525">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Old Testament Prophets -  Pointed to Future 	Establishment</a:t>
            </a:r>
          </a:p>
          <a:p>
            <a:pPr marL="514350" indent="-514350" defTabSz="517525">
              <a:buFontTx/>
              <a:buAutoNum type="alphaUcPeriod"/>
              <a:tabLst>
                <a:tab pos="457200" algn="l"/>
              </a:tabLst>
            </a:pPr>
            <a:endParaRPr lang="en-US" sz="1000" dirty="0" smtClean="0">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defTabSz="517525">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Jesus Pointed to Future Establishment</a:t>
            </a:r>
          </a:p>
          <a:p>
            <a:pPr marL="971550" lvl="1" indent="-514350" defTabSz="517525">
              <a:buFont typeface="+mj-lt"/>
              <a:buAutoNum type="arabi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Mark 1:15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hand</a:t>
            </a:r>
          </a:p>
          <a:p>
            <a:pPr marL="971550" lvl="1" indent="-514350" defTabSz="517525">
              <a:buFont typeface="+mj-lt"/>
              <a:buAutoNum type="arabicPeriod"/>
              <a:tabLst>
                <a:tab pos="457200" algn="l"/>
              </a:tabLst>
            </a:pPr>
            <a:r>
              <a:rPr lang="en-US" dirty="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Matt. 16:18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will build it</a:t>
            </a:r>
          </a:p>
          <a:p>
            <a:pPr marL="971550" lvl="1" indent="-514350" defTabSz="517525">
              <a:buFont typeface="+mj-lt"/>
              <a:buAutoNum type="arabicPeriod"/>
              <a:tabLst>
                <a:tab pos="457200" algn="l"/>
              </a:tabLst>
            </a:pPr>
            <a:r>
              <a:rPr lang="en-US" dirty="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Matt. 18:1-3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disciples not yet in it</a:t>
            </a:r>
          </a:p>
          <a:p>
            <a:pPr marL="971550" lvl="1" indent="-514350" defTabSz="517525">
              <a:buFont typeface="+mj-lt"/>
              <a:buAutoNum type="arabi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Mark 9:1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come in that generation</a:t>
            </a:r>
          </a:p>
          <a:p>
            <a:pPr marL="971550" lvl="1" indent="-514350" defTabSz="517525">
              <a:buFont typeface="+mj-lt"/>
              <a:buAutoNum type="arabicPeriod"/>
              <a:tabLst>
                <a:tab pos="457200" algn="l"/>
              </a:tabLst>
            </a:pPr>
            <a:r>
              <a:rPr lang="en-US" dirty="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Acts 1:6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had not come at time of ascension</a:t>
            </a:r>
          </a:p>
        </p:txBody>
      </p:sp>
    </p:spTree>
    <p:extLst>
      <p:ext uri="{BB962C8B-B14F-4D97-AF65-F5344CB8AC3E}">
        <p14:creationId xmlns:p14="http://schemas.microsoft.com/office/powerpoint/2010/main" val="1881572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609600" y="3048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
        <p:nvSpPr>
          <p:cNvPr id="5" name="TextBox 4"/>
          <p:cNvSpPr txBox="1"/>
          <p:nvPr/>
        </p:nvSpPr>
        <p:spPr>
          <a:xfrm>
            <a:off x="533400" y="1143000"/>
            <a:ext cx="7848600" cy="2677656"/>
          </a:xfrm>
          <a:prstGeom prst="rect">
            <a:avLst/>
          </a:prstGeom>
          <a:noFill/>
        </p:spPr>
        <p:txBody>
          <a:bodyPr wrap="square" rtlCol="0">
            <a:spAutoFit/>
          </a:bodyPr>
          <a:lstStyle/>
          <a:p>
            <a:pPr marL="514350" indent="-514350" defTabSz="517525">
              <a:lnSpc>
                <a:spcPct val="150000"/>
              </a:lnSpc>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Old Testament Prophets -  Pointed to Future 	Establishment</a:t>
            </a:r>
          </a:p>
          <a:p>
            <a:pPr marL="514350" indent="-514350" defTabSz="517525">
              <a:lnSpc>
                <a:spcPct val="150000"/>
              </a:lnSpc>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Jesus Pointed to Future Establishment</a:t>
            </a:r>
          </a:p>
          <a:p>
            <a:pPr marL="514350" indent="-514350" defTabSz="517525">
              <a:lnSpc>
                <a:spcPct val="150000"/>
              </a:lnSpc>
              <a:buFontTx/>
              <a:buAutoNum type="alphaUcPeriod"/>
              <a:tabLst>
                <a:tab pos="457200" algn="l"/>
              </a:tabLst>
            </a:pPr>
            <a:r>
              <a:rPr lang="en-US" dirty="0" smtClean="0">
                <a:effectLst>
                  <a:outerShdw blurRad="38100" dist="38100" dir="2700000" algn="tl">
                    <a:srgbClr val="000000">
                      <a:alpha val="43137"/>
                    </a:srgbClr>
                  </a:outerShdw>
                </a:effectLst>
                <a:latin typeface="Times New Roman" pitchFamily="18" charset="0"/>
                <a:cs typeface="Times New Roman" pitchFamily="18" charset="0"/>
              </a:rPr>
              <a:t> Fulfilled on Pentecost – </a:t>
            </a:r>
            <a:r>
              <a:rPr lang="en-US"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Acts 2</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 AD 33)</a:t>
            </a:r>
          </a:p>
        </p:txBody>
      </p:sp>
    </p:spTree>
    <p:extLst>
      <p:ext uri="{BB962C8B-B14F-4D97-AF65-F5344CB8AC3E}">
        <p14:creationId xmlns:p14="http://schemas.microsoft.com/office/powerpoint/2010/main" val="674037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124200" y="1524000"/>
            <a:ext cx="2590800" cy="4876800"/>
          </a:xfrm>
          <a:prstGeom prst="rect">
            <a:avLst/>
          </a:prstGeom>
          <a:solidFill>
            <a:schemeClr val="tx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ctr"/>
            <a:r>
              <a:rPr lang="en-US" sz="3200" b="1" u="sng" dirty="0">
                <a:solidFill>
                  <a:srgbClr val="000000"/>
                </a:solidFill>
              </a:rPr>
              <a:t>Acts 2:47</a:t>
            </a:r>
          </a:p>
          <a:p>
            <a:pPr algn="ctr"/>
            <a:endParaRPr lang="en-US" sz="1800" dirty="0">
              <a:solidFill>
                <a:srgbClr val="000000"/>
              </a:solidFill>
            </a:endParaRPr>
          </a:p>
          <a:p>
            <a:pPr algn="ctr"/>
            <a:r>
              <a:rPr lang="en-US" dirty="0">
                <a:solidFill>
                  <a:srgbClr val="000000"/>
                </a:solidFill>
                <a:latin typeface="Times New Roman" pitchFamily="18" charset="0"/>
                <a:cs typeface="Times New Roman" pitchFamily="18" charset="0"/>
              </a:rPr>
              <a:t>“…Lord</a:t>
            </a:r>
          </a:p>
          <a:p>
            <a:pPr algn="ctr"/>
            <a:r>
              <a:rPr lang="en-US" dirty="0">
                <a:solidFill>
                  <a:srgbClr val="000000"/>
                </a:solidFill>
                <a:latin typeface="Times New Roman" pitchFamily="18" charset="0"/>
                <a:cs typeface="Times New Roman" pitchFamily="18" charset="0"/>
              </a:rPr>
              <a:t>added to</a:t>
            </a:r>
          </a:p>
          <a:p>
            <a:pPr algn="ctr"/>
            <a:r>
              <a:rPr lang="en-US" dirty="0">
                <a:solidFill>
                  <a:srgbClr val="000000"/>
                </a:solidFill>
                <a:latin typeface="Times New Roman" pitchFamily="18" charset="0"/>
                <a:cs typeface="Times New Roman" pitchFamily="18" charset="0"/>
              </a:rPr>
              <a:t>the church</a:t>
            </a:r>
          </a:p>
          <a:p>
            <a:pPr algn="ctr"/>
            <a:r>
              <a:rPr lang="en-US" dirty="0">
                <a:solidFill>
                  <a:srgbClr val="000000"/>
                </a:solidFill>
                <a:latin typeface="Times New Roman" pitchFamily="18" charset="0"/>
                <a:cs typeface="Times New Roman" pitchFamily="18" charset="0"/>
              </a:rPr>
              <a:t>daily such</a:t>
            </a:r>
          </a:p>
          <a:p>
            <a:pPr algn="ctr"/>
            <a:r>
              <a:rPr lang="en-US" dirty="0">
                <a:solidFill>
                  <a:srgbClr val="000000"/>
                </a:solidFill>
                <a:latin typeface="Times New Roman" pitchFamily="18" charset="0"/>
                <a:cs typeface="Times New Roman" pitchFamily="18" charset="0"/>
              </a:rPr>
              <a:t>as were</a:t>
            </a:r>
          </a:p>
          <a:p>
            <a:pPr algn="ctr"/>
            <a:r>
              <a:rPr lang="en-US" dirty="0">
                <a:solidFill>
                  <a:srgbClr val="000000"/>
                </a:solidFill>
                <a:latin typeface="Times New Roman" pitchFamily="18" charset="0"/>
                <a:cs typeface="Times New Roman" pitchFamily="18" charset="0"/>
              </a:rPr>
              <a:t>being saved”</a:t>
            </a:r>
          </a:p>
        </p:txBody>
      </p:sp>
      <p:sp>
        <p:nvSpPr>
          <p:cNvPr id="3" name="AutoShape 5"/>
          <p:cNvSpPr>
            <a:spLocks noChangeArrowheads="1"/>
          </p:cNvSpPr>
          <p:nvPr/>
        </p:nvSpPr>
        <p:spPr bwMode="auto">
          <a:xfrm>
            <a:off x="457200" y="533400"/>
            <a:ext cx="3810000" cy="914400"/>
          </a:xfrm>
          <a:prstGeom prst="curvedDownArrow">
            <a:avLst>
              <a:gd name="adj1" fmla="val 83333"/>
              <a:gd name="adj2" fmla="val 166667"/>
              <a:gd name="adj3" fmla="val 33333"/>
            </a:avLst>
          </a:prstGeom>
          <a:solidFill>
            <a:srgbClr val="FFFFCC"/>
          </a:solidFill>
          <a:ln w="9525">
            <a:solidFill>
              <a:schemeClr val="tx1"/>
            </a:solidFill>
            <a:miter lim="800000"/>
            <a:headEnd/>
            <a:tailEnd/>
          </a:ln>
          <a:effectLst/>
        </p:spPr>
        <p:txBody>
          <a:bodyPr wrap="none" anchor="ctr"/>
          <a:lstStyle/>
          <a:p>
            <a:endParaRPr lang="en-US" sz="1800">
              <a:solidFill>
                <a:srgbClr val="292929"/>
              </a:solidFill>
            </a:endParaRPr>
          </a:p>
        </p:txBody>
      </p:sp>
      <p:sp>
        <p:nvSpPr>
          <p:cNvPr id="4" name="Text Box 6"/>
          <p:cNvSpPr txBox="1">
            <a:spLocks noChangeArrowheads="1"/>
          </p:cNvSpPr>
          <p:nvPr/>
        </p:nvSpPr>
        <p:spPr bwMode="auto">
          <a:xfrm>
            <a:off x="228600" y="2133600"/>
            <a:ext cx="2667000" cy="2677656"/>
          </a:xfrm>
          <a:prstGeom prst="rect">
            <a:avLst/>
          </a:prstGeom>
          <a:noFill/>
          <a:ln w="9525">
            <a:noFill/>
            <a:miter lim="800000"/>
            <a:headEnd/>
            <a:tailEnd/>
          </a:ln>
          <a:effectLst/>
        </p:spPr>
        <p:txBody>
          <a:bodyPr>
            <a:spAutoFit/>
          </a:bodyPr>
          <a:lstStyle/>
          <a:p>
            <a:pPr algn="ctr">
              <a:spcBef>
                <a:spcPct val="50000"/>
              </a:spcBef>
            </a:pPr>
            <a:r>
              <a:rPr lang="en-US" dirty="0">
                <a:effectLst>
                  <a:outerShdw blurRad="38100" dist="38100" dir="2700000" algn="tl">
                    <a:srgbClr val="000000">
                      <a:alpha val="43137"/>
                    </a:srgbClr>
                  </a:outerShdw>
                </a:effectLst>
                <a:latin typeface="Times New Roman" pitchFamily="18" charset="0"/>
                <a:cs typeface="Times New Roman" pitchFamily="18" charset="0"/>
              </a:rPr>
              <a:t>Every reference prior to this speaks of it church as coming in the future</a:t>
            </a:r>
          </a:p>
        </p:txBody>
      </p:sp>
      <p:sp>
        <p:nvSpPr>
          <p:cNvPr id="5" name="Text Box 7"/>
          <p:cNvSpPr txBox="1">
            <a:spLocks noChangeArrowheads="1"/>
          </p:cNvSpPr>
          <p:nvPr/>
        </p:nvSpPr>
        <p:spPr bwMode="auto">
          <a:xfrm>
            <a:off x="6172200" y="2133600"/>
            <a:ext cx="2667000" cy="3046988"/>
          </a:xfrm>
          <a:prstGeom prst="rect">
            <a:avLst/>
          </a:prstGeom>
          <a:noFill/>
          <a:ln w="9525">
            <a:noFill/>
            <a:miter lim="800000"/>
            <a:headEnd/>
            <a:tailEnd/>
          </a:ln>
          <a:effectLst/>
        </p:spPr>
        <p:txBody>
          <a:bodyPr>
            <a:spAutoFit/>
          </a:bodyPr>
          <a:lstStyle/>
          <a:p>
            <a:pPr algn="ctr">
              <a:spcBef>
                <a:spcPct val="50000"/>
              </a:spcBef>
            </a:pPr>
            <a:r>
              <a:rPr lang="en-US" sz="3200" dirty="0">
                <a:effectLst>
                  <a:outerShdw blurRad="38100" dist="38100" dir="2700000" algn="tl">
                    <a:srgbClr val="000000">
                      <a:alpha val="43137"/>
                    </a:srgbClr>
                  </a:outerShdw>
                </a:effectLst>
                <a:latin typeface="Times New Roman" pitchFamily="18" charset="0"/>
                <a:cs typeface="Times New Roman" pitchFamily="18" charset="0"/>
              </a:rPr>
              <a:t>Every reference after this speaks of it church as already being in existence</a:t>
            </a:r>
          </a:p>
        </p:txBody>
      </p:sp>
      <p:sp>
        <p:nvSpPr>
          <p:cNvPr id="6" name="AutoShape 8"/>
          <p:cNvSpPr>
            <a:spLocks noChangeArrowheads="1"/>
          </p:cNvSpPr>
          <p:nvPr/>
        </p:nvSpPr>
        <p:spPr bwMode="auto">
          <a:xfrm flipH="1">
            <a:off x="4495800" y="533400"/>
            <a:ext cx="3810000" cy="914400"/>
          </a:xfrm>
          <a:prstGeom prst="curvedDownArrow">
            <a:avLst>
              <a:gd name="adj1" fmla="val 83333"/>
              <a:gd name="adj2" fmla="val 166667"/>
              <a:gd name="adj3" fmla="val 33333"/>
            </a:avLst>
          </a:prstGeom>
          <a:solidFill>
            <a:srgbClr val="FFFFCC"/>
          </a:solidFill>
          <a:ln w="9525">
            <a:solidFill>
              <a:schemeClr val="tx1"/>
            </a:solidFill>
            <a:miter lim="800000"/>
            <a:headEnd/>
            <a:tailEnd/>
          </a:ln>
          <a:effectLst/>
        </p:spPr>
        <p:txBody>
          <a:bodyPr wrap="none" anchor="ctr"/>
          <a:lstStyle/>
          <a:p>
            <a:endParaRPr lang="en-US" sz="1800">
              <a:solidFill>
                <a:srgbClr val="292929"/>
              </a:solidFill>
            </a:endParaRPr>
          </a:p>
        </p:txBody>
      </p:sp>
    </p:spTree>
    <p:extLst>
      <p:ext uri="{BB962C8B-B14F-4D97-AF65-F5344CB8AC3E}">
        <p14:creationId xmlns:p14="http://schemas.microsoft.com/office/powerpoint/2010/main" val="1021072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04800" y="685800"/>
            <a:ext cx="4800600" cy="5934075"/>
          </a:xfrm>
          <a:prstGeom prst="rect">
            <a:avLst/>
          </a:prstGeom>
          <a:solidFill>
            <a:schemeClr val="tx1"/>
          </a:solidFill>
          <a:ln w="9525">
            <a:noFill/>
            <a:miter lim="800000"/>
            <a:headEnd/>
            <a:tailEnd/>
          </a:ln>
          <a:effectLst/>
        </p:spPr>
        <p:txBody>
          <a:bodyPr>
            <a:spAutoFit/>
          </a:bodyPr>
          <a:lstStyle/>
          <a:p>
            <a:r>
              <a:rPr lang="en-US" sz="2400">
                <a:solidFill>
                  <a:srgbClr val="000000"/>
                </a:solidFill>
              </a:rPr>
              <a:t>2 Now it shall come to pass in the latter days That the mountain of the LORD's house Shall be established on the top of the mountains, And shall be exalted above the hills; And all nations shall flow to it. </a:t>
            </a:r>
          </a:p>
          <a:p>
            <a:r>
              <a:rPr lang="en-US" sz="2400">
                <a:solidFill>
                  <a:srgbClr val="000000"/>
                </a:solidFill>
              </a:rPr>
              <a:t>3 Many people shall come and say, "Come, and let us go up to the mountain of the LORD, To the house of the God of Jacob; He will teach us His ways, And we shall walk in His paths." For out of Zion shall go forth the law, And the word of the LORD from Jerusalem. </a:t>
            </a:r>
          </a:p>
        </p:txBody>
      </p:sp>
      <p:sp>
        <p:nvSpPr>
          <p:cNvPr id="3" name="Text Box 5"/>
          <p:cNvSpPr txBox="1">
            <a:spLocks noChangeArrowheads="1"/>
          </p:cNvSpPr>
          <p:nvPr/>
        </p:nvSpPr>
        <p:spPr bwMode="auto">
          <a:xfrm>
            <a:off x="1600200" y="90488"/>
            <a:ext cx="1391728" cy="523220"/>
          </a:xfrm>
          <a:prstGeom prst="rect">
            <a:avLst/>
          </a:prstGeom>
          <a:noFill/>
          <a:ln w="9525">
            <a:noFill/>
            <a:miter lim="800000"/>
            <a:headEnd/>
            <a:tailEnd/>
          </a:ln>
          <a:effectLst/>
        </p:spPr>
        <p:txBody>
          <a:bodyPr wrap="none">
            <a:spAutoFit/>
          </a:bodyPr>
          <a:lstStyle/>
          <a:p>
            <a:r>
              <a:rPr lang="en-US" b="1" u="sng" dirty="0">
                <a:effectLst>
                  <a:outerShdw blurRad="38100" dist="38100" dir="2700000" algn="tl">
                    <a:srgbClr val="000000">
                      <a:alpha val="43137"/>
                    </a:srgbClr>
                  </a:outerShdw>
                </a:effectLst>
                <a:latin typeface="Times New Roman" pitchFamily="18" charset="0"/>
                <a:cs typeface="Times New Roman" pitchFamily="18" charset="0"/>
              </a:rPr>
              <a:t>Isaiah 2</a:t>
            </a:r>
          </a:p>
        </p:txBody>
      </p:sp>
      <p:sp>
        <p:nvSpPr>
          <p:cNvPr id="4" name="Line 8"/>
          <p:cNvSpPr>
            <a:spLocks noChangeShapeType="1"/>
          </p:cNvSpPr>
          <p:nvPr/>
        </p:nvSpPr>
        <p:spPr bwMode="auto">
          <a:xfrm>
            <a:off x="457200" y="1447800"/>
            <a:ext cx="12954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5" name="Text Box 10"/>
          <p:cNvSpPr txBox="1">
            <a:spLocks noChangeArrowheads="1"/>
          </p:cNvSpPr>
          <p:nvPr/>
        </p:nvSpPr>
        <p:spPr bwMode="auto">
          <a:xfrm>
            <a:off x="6629400" y="76200"/>
            <a:ext cx="1132041" cy="523220"/>
          </a:xfrm>
          <a:prstGeom prst="rect">
            <a:avLst/>
          </a:prstGeom>
          <a:noFill/>
          <a:ln w="9525">
            <a:noFill/>
            <a:miter lim="800000"/>
            <a:headEnd/>
            <a:tailEnd/>
          </a:ln>
          <a:effectLst/>
        </p:spPr>
        <p:txBody>
          <a:bodyPr wrap="none">
            <a:spAutoFit/>
          </a:bodyPr>
          <a:lstStyle/>
          <a:p>
            <a:r>
              <a:rPr lang="en-US" b="1" u="sng" dirty="0">
                <a:effectLst>
                  <a:outerShdw blurRad="38100" dist="38100" dir="2700000" algn="tl">
                    <a:srgbClr val="000000">
                      <a:alpha val="43137"/>
                    </a:srgbClr>
                  </a:outerShdw>
                </a:effectLst>
                <a:latin typeface="Times New Roman" pitchFamily="18" charset="0"/>
                <a:cs typeface="Times New Roman" pitchFamily="18" charset="0"/>
              </a:rPr>
              <a:t>Acts 2</a:t>
            </a:r>
          </a:p>
        </p:txBody>
      </p:sp>
      <p:sp>
        <p:nvSpPr>
          <p:cNvPr id="6" name="Text Box 11"/>
          <p:cNvSpPr txBox="1">
            <a:spLocks noChangeArrowheads="1"/>
          </p:cNvSpPr>
          <p:nvPr/>
        </p:nvSpPr>
        <p:spPr bwMode="auto">
          <a:xfrm>
            <a:off x="5638800" y="1143000"/>
            <a:ext cx="2862263" cy="457200"/>
          </a:xfrm>
          <a:prstGeom prst="rect">
            <a:avLst/>
          </a:prstGeom>
          <a:noFill/>
          <a:ln w="9525">
            <a:noFill/>
            <a:miter lim="800000"/>
            <a:headEnd/>
            <a:tailEnd/>
          </a:ln>
          <a:effectLst/>
        </p:spPr>
        <p:txBody>
          <a:bodyPr wrap="none">
            <a:spAutoFit/>
          </a:bodyPr>
          <a:lstStyle/>
          <a:p>
            <a:r>
              <a:rPr lang="en-US" sz="2400" b="1" dirty="0">
                <a:effectLst>
                  <a:outerShdw blurRad="38100" dist="38100" dir="2700000" algn="tl">
                    <a:srgbClr val="000000">
                      <a:alpha val="43137"/>
                    </a:srgbClr>
                  </a:outerShdw>
                </a:effectLst>
              </a:rPr>
              <a:t>“last days” (16-17)</a:t>
            </a:r>
          </a:p>
        </p:txBody>
      </p:sp>
      <p:sp>
        <p:nvSpPr>
          <p:cNvPr id="7" name="AutoShape 12"/>
          <p:cNvSpPr>
            <a:spLocks noChangeArrowheads="1"/>
          </p:cNvSpPr>
          <p:nvPr/>
        </p:nvSpPr>
        <p:spPr bwMode="auto">
          <a:xfrm>
            <a:off x="1905000" y="1219200"/>
            <a:ext cx="3657600" cy="304800"/>
          </a:xfrm>
          <a:prstGeom prst="rightArrow">
            <a:avLst>
              <a:gd name="adj1" fmla="val 39583"/>
              <a:gd name="adj2" fmla="val 109889"/>
            </a:avLst>
          </a:prstGeom>
          <a:solidFill>
            <a:srgbClr val="000000"/>
          </a:solidFill>
          <a:ln w="9525">
            <a:solidFill>
              <a:schemeClr val="tx1"/>
            </a:solidFill>
            <a:miter lim="800000"/>
            <a:headEnd/>
            <a:tailEnd/>
          </a:ln>
          <a:effectLst/>
        </p:spPr>
        <p:txBody>
          <a:bodyPr wrap="none" anchor="ctr"/>
          <a:lstStyle/>
          <a:p>
            <a:endParaRPr lang="en-US" sz="1800">
              <a:solidFill>
                <a:srgbClr val="292929"/>
              </a:solidFill>
            </a:endParaRPr>
          </a:p>
        </p:txBody>
      </p:sp>
      <p:sp>
        <p:nvSpPr>
          <p:cNvPr id="8" name="Line 13"/>
          <p:cNvSpPr>
            <a:spLocks noChangeShapeType="1"/>
          </p:cNvSpPr>
          <p:nvPr/>
        </p:nvSpPr>
        <p:spPr bwMode="auto">
          <a:xfrm>
            <a:off x="990600" y="1828800"/>
            <a:ext cx="1828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9" name="AutoShape 15"/>
          <p:cNvSpPr>
            <a:spLocks noChangeArrowheads="1"/>
          </p:cNvSpPr>
          <p:nvPr/>
        </p:nvSpPr>
        <p:spPr bwMode="auto">
          <a:xfrm>
            <a:off x="2971800" y="1524000"/>
            <a:ext cx="2590800" cy="304800"/>
          </a:xfrm>
          <a:prstGeom prst="rightArrow">
            <a:avLst>
              <a:gd name="adj1" fmla="val 39583"/>
              <a:gd name="adj2" fmla="val 77838"/>
            </a:avLst>
          </a:prstGeom>
          <a:solidFill>
            <a:srgbClr val="000000"/>
          </a:solidFill>
          <a:ln w="9525">
            <a:solidFill>
              <a:schemeClr val="tx1"/>
            </a:solidFill>
            <a:miter lim="800000"/>
            <a:headEnd/>
            <a:tailEnd/>
          </a:ln>
          <a:effectLst/>
        </p:spPr>
        <p:txBody>
          <a:bodyPr wrap="none" anchor="ctr"/>
          <a:lstStyle/>
          <a:p>
            <a:endParaRPr lang="en-US" sz="1800">
              <a:solidFill>
                <a:srgbClr val="292929"/>
              </a:solidFill>
            </a:endParaRPr>
          </a:p>
        </p:txBody>
      </p:sp>
      <p:sp>
        <p:nvSpPr>
          <p:cNvPr id="10" name="Text Box 16"/>
          <p:cNvSpPr txBox="1">
            <a:spLocks noChangeArrowheads="1"/>
          </p:cNvSpPr>
          <p:nvPr/>
        </p:nvSpPr>
        <p:spPr bwMode="auto">
          <a:xfrm>
            <a:off x="5638800" y="1524000"/>
            <a:ext cx="2132013" cy="457200"/>
          </a:xfrm>
          <a:prstGeom prst="rect">
            <a:avLst/>
          </a:prstGeom>
          <a:noFill/>
          <a:ln w="9525">
            <a:noFill/>
            <a:miter lim="800000"/>
            <a:headEnd/>
            <a:tailEnd/>
          </a:ln>
          <a:effectLst/>
        </p:spPr>
        <p:txBody>
          <a:bodyPr wrap="none">
            <a:spAutoFit/>
          </a:bodyPr>
          <a:lstStyle/>
          <a:p>
            <a:r>
              <a:rPr lang="en-US" sz="2400" b="1" dirty="0">
                <a:effectLst>
                  <a:outerShdw blurRad="38100" dist="38100" dir="2700000" algn="tl">
                    <a:srgbClr val="000000">
                      <a:alpha val="43137"/>
                    </a:srgbClr>
                  </a:outerShdw>
                </a:effectLst>
              </a:rPr>
              <a:t>“church” (47)</a:t>
            </a:r>
          </a:p>
        </p:txBody>
      </p:sp>
      <p:sp>
        <p:nvSpPr>
          <p:cNvPr id="11" name="Line 17"/>
          <p:cNvSpPr>
            <a:spLocks noChangeShapeType="1"/>
          </p:cNvSpPr>
          <p:nvPr/>
        </p:nvSpPr>
        <p:spPr bwMode="auto">
          <a:xfrm>
            <a:off x="2895600" y="2209800"/>
            <a:ext cx="13716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2" name="Line 18"/>
          <p:cNvSpPr>
            <a:spLocks noChangeShapeType="1"/>
          </p:cNvSpPr>
          <p:nvPr/>
        </p:nvSpPr>
        <p:spPr bwMode="auto">
          <a:xfrm>
            <a:off x="381000" y="2590800"/>
            <a:ext cx="1447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3" name="AutoShape 19"/>
          <p:cNvSpPr>
            <a:spLocks noChangeArrowheads="1"/>
          </p:cNvSpPr>
          <p:nvPr/>
        </p:nvSpPr>
        <p:spPr bwMode="auto">
          <a:xfrm>
            <a:off x="1981200" y="2362200"/>
            <a:ext cx="3581400" cy="304800"/>
          </a:xfrm>
          <a:prstGeom prst="rightArrow">
            <a:avLst>
              <a:gd name="adj1" fmla="val 39583"/>
              <a:gd name="adj2" fmla="val 107600"/>
            </a:avLst>
          </a:prstGeom>
          <a:solidFill>
            <a:srgbClr val="000000"/>
          </a:solidFill>
          <a:ln w="9525">
            <a:solidFill>
              <a:schemeClr val="tx1"/>
            </a:solidFill>
            <a:miter lim="800000"/>
            <a:headEnd/>
            <a:tailEnd/>
          </a:ln>
          <a:effectLst/>
        </p:spPr>
        <p:txBody>
          <a:bodyPr wrap="none" anchor="ctr"/>
          <a:lstStyle/>
          <a:p>
            <a:endParaRPr lang="en-US" sz="1800">
              <a:solidFill>
                <a:srgbClr val="292929"/>
              </a:solidFill>
            </a:endParaRPr>
          </a:p>
        </p:txBody>
      </p:sp>
      <p:sp>
        <p:nvSpPr>
          <p:cNvPr id="14" name="Text Box 20"/>
          <p:cNvSpPr txBox="1">
            <a:spLocks noChangeArrowheads="1"/>
          </p:cNvSpPr>
          <p:nvPr/>
        </p:nvSpPr>
        <p:spPr bwMode="auto">
          <a:xfrm>
            <a:off x="5715000" y="2362200"/>
            <a:ext cx="2455863" cy="457200"/>
          </a:xfrm>
          <a:prstGeom prst="rect">
            <a:avLst/>
          </a:prstGeom>
          <a:noFill/>
          <a:ln w="9525">
            <a:noFill/>
            <a:miter lim="800000"/>
            <a:headEnd/>
            <a:tailEnd/>
          </a:ln>
          <a:effectLst/>
        </p:spPr>
        <p:txBody>
          <a:bodyPr wrap="none">
            <a:spAutoFit/>
          </a:bodyPr>
          <a:lstStyle/>
          <a:p>
            <a:r>
              <a:rPr lang="en-US" sz="2400" b="1">
                <a:effectLst>
                  <a:outerShdw blurRad="38100" dist="38100" dir="2700000" algn="tl">
                    <a:srgbClr val="000000">
                      <a:alpha val="43137"/>
                    </a:srgbClr>
                  </a:outerShdw>
                </a:effectLst>
              </a:rPr>
              <a:t>“Jerusalem” (5)</a:t>
            </a:r>
          </a:p>
        </p:txBody>
      </p:sp>
      <p:sp>
        <p:nvSpPr>
          <p:cNvPr id="15" name="Line 21"/>
          <p:cNvSpPr>
            <a:spLocks noChangeShapeType="1"/>
          </p:cNvSpPr>
          <p:nvPr/>
        </p:nvSpPr>
        <p:spPr bwMode="auto">
          <a:xfrm>
            <a:off x="3124200" y="2895600"/>
            <a:ext cx="1447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6" name="Line 22"/>
          <p:cNvSpPr>
            <a:spLocks noChangeShapeType="1"/>
          </p:cNvSpPr>
          <p:nvPr/>
        </p:nvSpPr>
        <p:spPr bwMode="auto">
          <a:xfrm>
            <a:off x="381000" y="3276600"/>
            <a:ext cx="1828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17" name="AutoShape 23"/>
          <p:cNvSpPr>
            <a:spLocks noChangeArrowheads="1"/>
          </p:cNvSpPr>
          <p:nvPr/>
        </p:nvSpPr>
        <p:spPr bwMode="auto">
          <a:xfrm>
            <a:off x="2362200" y="3048000"/>
            <a:ext cx="3200400" cy="304800"/>
          </a:xfrm>
          <a:prstGeom prst="rightArrow">
            <a:avLst>
              <a:gd name="adj1" fmla="val 39583"/>
              <a:gd name="adj2" fmla="val 96153"/>
            </a:avLst>
          </a:prstGeom>
          <a:solidFill>
            <a:srgbClr val="000000"/>
          </a:solidFill>
          <a:ln w="9525">
            <a:solidFill>
              <a:schemeClr val="tx1"/>
            </a:solidFill>
            <a:miter lim="800000"/>
            <a:headEnd/>
            <a:tailEnd/>
          </a:ln>
          <a:effectLst/>
        </p:spPr>
        <p:txBody>
          <a:bodyPr wrap="none" anchor="ctr"/>
          <a:lstStyle/>
          <a:p>
            <a:endParaRPr lang="en-US" sz="1800">
              <a:solidFill>
                <a:srgbClr val="292929"/>
              </a:solidFill>
            </a:endParaRPr>
          </a:p>
        </p:txBody>
      </p:sp>
      <p:sp>
        <p:nvSpPr>
          <p:cNvPr id="18" name="Text Box 24"/>
          <p:cNvSpPr txBox="1">
            <a:spLocks noChangeArrowheads="1"/>
          </p:cNvSpPr>
          <p:nvPr/>
        </p:nvSpPr>
        <p:spPr bwMode="auto">
          <a:xfrm>
            <a:off x="5715000" y="3048000"/>
            <a:ext cx="2741613" cy="457200"/>
          </a:xfrm>
          <a:prstGeom prst="rect">
            <a:avLst/>
          </a:prstGeom>
          <a:noFill/>
          <a:ln w="9525">
            <a:noFill/>
            <a:miter lim="800000"/>
            <a:headEnd/>
            <a:tailEnd/>
          </a:ln>
          <a:effectLst/>
        </p:spPr>
        <p:txBody>
          <a:bodyPr wrap="none">
            <a:spAutoFit/>
          </a:bodyPr>
          <a:lstStyle/>
          <a:p>
            <a:r>
              <a:rPr lang="en-US" sz="2400" b="1">
                <a:effectLst>
                  <a:outerShdw blurRad="38100" dist="38100" dir="2700000" algn="tl">
                    <a:srgbClr val="000000">
                      <a:alpha val="43137"/>
                    </a:srgbClr>
                  </a:outerShdw>
                </a:effectLst>
              </a:rPr>
              <a:t>“every nation” (5)</a:t>
            </a:r>
          </a:p>
        </p:txBody>
      </p:sp>
      <p:sp>
        <p:nvSpPr>
          <p:cNvPr id="19" name="Line 25"/>
          <p:cNvSpPr>
            <a:spLocks noChangeShapeType="1"/>
          </p:cNvSpPr>
          <p:nvPr/>
        </p:nvSpPr>
        <p:spPr bwMode="auto">
          <a:xfrm>
            <a:off x="381000" y="5791200"/>
            <a:ext cx="35052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20" name="Line 26"/>
          <p:cNvSpPr>
            <a:spLocks noChangeShapeType="1"/>
          </p:cNvSpPr>
          <p:nvPr/>
        </p:nvSpPr>
        <p:spPr bwMode="auto">
          <a:xfrm>
            <a:off x="381000" y="6172200"/>
            <a:ext cx="37338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21" name="Line 27"/>
          <p:cNvSpPr>
            <a:spLocks noChangeShapeType="1"/>
          </p:cNvSpPr>
          <p:nvPr/>
        </p:nvSpPr>
        <p:spPr bwMode="auto">
          <a:xfrm>
            <a:off x="381000" y="6553200"/>
            <a:ext cx="1524000" cy="0"/>
          </a:xfrm>
          <a:prstGeom prst="line">
            <a:avLst/>
          </a:prstGeom>
          <a:noFill/>
          <a:ln w="76200">
            <a:solidFill>
              <a:srgbClr val="CC0000"/>
            </a:solidFill>
            <a:round/>
            <a:headEnd/>
            <a:tailEnd/>
          </a:ln>
          <a:effectLst/>
        </p:spPr>
        <p:txBody>
          <a:bodyPr/>
          <a:lstStyle/>
          <a:p>
            <a:endParaRPr lang="en-US" sz="1800">
              <a:solidFill>
                <a:srgbClr val="292929"/>
              </a:solidFill>
            </a:endParaRPr>
          </a:p>
        </p:txBody>
      </p:sp>
      <p:sp>
        <p:nvSpPr>
          <p:cNvPr id="22" name="AutoShape 28"/>
          <p:cNvSpPr>
            <a:spLocks noChangeArrowheads="1"/>
          </p:cNvSpPr>
          <p:nvPr/>
        </p:nvSpPr>
        <p:spPr bwMode="auto">
          <a:xfrm>
            <a:off x="4114800" y="5867400"/>
            <a:ext cx="1447800" cy="304800"/>
          </a:xfrm>
          <a:prstGeom prst="rightArrow">
            <a:avLst>
              <a:gd name="adj1" fmla="val 39583"/>
              <a:gd name="adj2" fmla="val 43498"/>
            </a:avLst>
          </a:prstGeom>
          <a:solidFill>
            <a:srgbClr val="000000"/>
          </a:solidFill>
          <a:ln w="9525">
            <a:solidFill>
              <a:schemeClr val="tx1"/>
            </a:solidFill>
            <a:miter lim="800000"/>
            <a:headEnd/>
            <a:tailEnd/>
          </a:ln>
          <a:effectLst/>
        </p:spPr>
        <p:txBody>
          <a:bodyPr wrap="none" anchor="ctr"/>
          <a:lstStyle/>
          <a:p>
            <a:endParaRPr lang="en-US" sz="1800">
              <a:solidFill>
                <a:srgbClr val="292929"/>
              </a:solidFill>
            </a:endParaRPr>
          </a:p>
        </p:txBody>
      </p:sp>
      <p:sp>
        <p:nvSpPr>
          <p:cNvPr id="23" name="Text Box 29"/>
          <p:cNvSpPr txBox="1">
            <a:spLocks noChangeArrowheads="1"/>
          </p:cNvSpPr>
          <p:nvPr/>
        </p:nvSpPr>
        <p:spPr bwMode="auto">
          <a:xfrm>
            <a:off x="5998857" y="5257800"/>
            <a:ext cx="2164375" cy="1200329"/>
          </a:xfrm>
          <a:prstGeom prst="rect">
            <a:avLst/>
          </a:prstGeom>
          <a:noFill/>
          <a:ln w="9525">
            <a:noFill/>
            <a:miter lim="800000"/>
            <a:headEnd/>
            <a:tailEnd/>
          </a:ln>
          <a:effectLst/>
        </p:spPr>
        <p:txBody>
          <a:bodyPr wrap="none">
            <a:spAutoFit/>
          </a:bodyPr>
          <a:lstStyle/>
          <a:p>
            <a:pPr algn="ctr"/>
            <a:r>
              <a:rPr lang="en-US" sz="2400" b="1">
                <a:effectLst>
                  <a:outerShdw blurRad="38100" dist="38100" dir="2700000" algn="tl">
                    <a:srgbClr val="000000">
                      <a:alpha val="43137"/>
                    </a:srgbClr>
                  </a:outerShdw>
                </a:effectLst>
              </a:rPr>
              <a:t>“beginning at</a:t>
            </a:r>
          </a:p>
          <a:p>
            <a:pPr algn="ctr"/>
            <a:r>
              <a:rPr lang="en-US" sz="2400" b="1">
                <a:effectLst>
                  <a:outerShdw blurRad="38100" dist="38100" dir="2700000" algn="tl">
                    <a:srgbClr val="000000">
                      <a:alpha val="43137"/>
                    </a:srgbClr>
                  </a:outerShdw>
                </a:effectLst>
              </a:rPr>
              <a:t>Jerusalem”</a:t>
            </a:r>
          </a:p>
          <a:p>
            <a:pPr algn="ctr"/>
            <a:r>
              <a:rPr lang="en-US" sz="2400" b="1">
                <a:effectLst>
                  <a:outerShdw blurRad="38100" dist="38100" dir="2700000" algn="tl">
                    <a:srgbClr val="000000">
                      <a:alpha val="43137"/>
                    </a:srgbClr>
                  </a:outerShdw>
                </a:effectLst>
              </a:rPr>
              <a:t>(Luke 24:47)</a:t>
            </a:r>
          </a:p>
        </p:txBody>
      </p:sp>
    </p:spTree>
    <p:extLst>
      <p:ext uri="{BB962C8B-B14F-4D97-AF65-F5344CB8AC3E}">
        <p14:creationId xmlns:p14="http://schemas.microsoft.com/office/powerpoint/2010/main" val="4046774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20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20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animBg="1"/>
      <p:bldP spid="9" grpId="0" animBg="1"/>
      <p:bldP spid="10" grpId="0"/>
      <p:bldP spid="11" grpId="0" animBg="1"/>
      <p:bldP spid="12" grpId="0" animBg="1"/>
      <p:bldP spid="13" grpId="0" animBg="1"/>
      <p:bldP spid="14" grpId="0"/>
      <p:bldP spid="15" grpId="0" animBg="1"/>
      <p:bldP spid="16" grpId="0" animBg="1"/>
      <p:bldP spid="17" grpId="0" animBg="1"/>
      <p:bldP spid="18" grpId="0"/>
      <p:bldP spid="19" grpId="0" animBg="1"/>
      <p:bldP spid="20" grpId="0" animBg="1"/>
      <p:bldP spid="21" grpId="0" animBg="1"/>
      <p:bldP spid="22" grpId="0" animBg="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AutoShape 3"/>
          <p:cNvSpPr>
            <a:spLocks noChangeArrowheads="1"/>
          </p:cNvSpPr>
          <p:nvPr/>
        </p:nvSpPr>
        <p:spPr bwMode="auto">
          <a:xfrm>
            <a:off x="609600" y="2438400"/>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a:solidFill>
                  <a:schemeClr val="bg2"/>
                </a:solidFill>
                <a:latin typeface="Times New Roman" pitchFamily="18" charset="0"/>
              </a:rPr>
              <a:t>I. </a:t>
            </a:r>
            <a:r>
              <a:rPr lang="en-US" sz="3200" b="1" dirty="0" smtClean="0">
                <a:solidFill>
                  <a:schemeClr val="bg2"/>
                </a:solidFill>
                <a:latin typeface="Times New Roman" pitchFamily="18" charset="0"/>
              </a:rPr>
              <a:t>Origin of the NT Church</a:t>
            </a:r>
            <a:endParaRPr lang="en-US" sz="3200" b="1" dirty="0">
              <a:solidFill>
                <a:schemeClr val="bg2"/>
              </a:solidFill>
              <a:latin typeface="Times New Roman" pitchFamily="18" charset="0"/>
            </a:endParaRPr>
          </a:p>
        </p:txBody>
      </p:sp>
      <p:sp>
        <p:nvSpPr>
          <p:cNvPr id="2" name="Rectangle 1"/>
          <p:cNvSpPr/>
          <p:nvPr/>
        </p:nvSpPr>
        <p:spPr>
          <a:xfrm>
            <a:off x="38100" y="0"/>
            <a:ext cx="5935984" cy="707886"/>
          </a:xfrm>
          <a:prstGeom prst="rect">
            <a:avLst/>
          </a:prstGeom>
          <a:noFill/>
        </p:spPr>
        <p:txBody>
          <a:bodyPr wrap="none" lIns="91440" tIns="45720" rIns="91440" bIns="45720">
            <a:spAutoFit/>
          </a:bodyPr>
          <a:lstStyle/>
          <a:p>
            <a:pPr algn="ctr"/>
            <a:r>
              <a:rPr lang="en-US" sz="4000" cap="none" spc="0" dirty="0" smtClean="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The New Testament Church</a:t>
            </a:r>
            <a:endParaRPr lang="en-US" sz="4000"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5" name="Rounded Rectangle 4"/>
          <p:cNvSpPr/>
          <p:nvPr/>
        </p:nvSpPr>
        <p:spPr bwMode="auto">
          <a:xfrm>
            <a:off x="609600" y="911155"/>
            <a:ext cx="8001000" cy="914400"/>
          </a:xfrm>
          <a:prstGeom prst="roundRect">
            <a:avLst/>
          </a:prstGeom>
          <a:solidFill>
            <a:srgbClr val="000000"/>
          </a:solidFill>
          <a:ln w="9525" cap="flat" cmpd="sng" algn="ctr">
            <a:solidFill>
              <a:schemeClr val="bg1"/>
            </a:solidFill>
            <a:prstDash val="solid"/>
            <a:round/>
            <a:headEnd type="none" w="med" len="med"/>
            <a:tailEnd type="none" w="med" len="med"/>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1" u="none" strike="noStrike" cap="none" normalizeH="0" baseline="0" dirty="0" smtClean="0">
                <a:ln>
                  <a:noFill/>
                </a:ln>
                <a:effectLst/>
                <a:latin typeface="Times New Roman" panose="02020603050405020304" pitchFamily="18" charset="0"/>
                <a:cs typeface="Times New Roman" panose="02020603050405020304" pitchFamily="18" charset="0"/>
              </a:rPr>
              <a:t>Origin and Establishment</a:t>
            </a:r>
          </a:p>
        </p:txBody>
      </p:sp>
      <p:sp>
        <p:nvSpPr>
          <p:cNvPr id="6" name="AutoShape 3"/>
          <p:cNvSpPr>
            <a:spLocks noChangeArrowheads="1"/>
          </p:cNvSpPr>
          <p:nvPr/>
        </p:nvSpPr>
        <p:spPr bwMode="auto">
          <a:xfrm>
            <a:off x="609600" y="3317945"/>
            <a:ext cx="7924800" cy="533400"/>
          </a:xfrm>
          <a:prstGeom prst="roundRect">
            <a:avLst>
              <a:gd name="adj" fmla="val 24106"/>
            </a:avLst>
          </a:prstGeom>
          <a:solidFill>
            <a:schemeClr val="hlink"/>
          </a:solidFill>
          <a:ln w="9525">
            <a:solidFill>
              <a:srgbClr val="000000"/>
            </a:solidFill>
            <a:round/>
            <a:headEnd/>
            <a:tailEnd/>
          </a:ln>
          <a:effectLst>
            <a:outerShdw blurRad="76200" dir="13500000" sy="23000" kx="1200000" algn="br" rotWithShape="0">
              <a:prstClr val="black">
                <a:alpha val="20000"/>
              </a:prstClr>
            </a:outerShdw>
          </a:effectLst>
          <a:extLst/>
        </p:spPr>
        <p:txBody>
          <a:bodyPr wrap="none" anchor="ctr"/>
          <a:lstStyle/>
          <a:p>
            <a:pPr algn="ctr"/>
            <a:r>
              <a:rPr lang="en-US" sz="3200" b="1" dirty="0" smtClean="0">
                <a:solidFill>
                  <a:schemeClr val="bg2"/>
                </a:solidFill>
                <a:latin typeface="Times New Roman" pitchFamily="18" charset="0"/>
              </a:rPr>
              <a:t>II. Establishment of the NT Church</a:t>
            </a:r>
            <a:endParaRPr lang="en-US" sz="3200" b="1" dirty="0">
              <a:solidFill>
                <a:schemeClr val="bg2"/>
              </a:solidFill>
              <a:latin typeface="Times New Roman" pitchFamily="18" charset="0"/>
            </a:endParaRPr>
          </a:p>
        </p:txBody>
      </p:sp>
    </p:spTree>
    <p:extLst>
      <p:ext uri="{BB962C8B-B14F-4D97-AF65-F5344CB8AC3E}">
        <p14:creationId xmlns:p14="http://schemas.microsoft.com/office/powerpoint/2010/main" val="2916439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447800"/>
            <a:ext cx="8686800" cy="4530725"/>
          </a:xfrm>
          <a:prstGeom prst="rect">
            <a:avLst/>
          </a:prstGeom>
        </p:spPr>
        <p:txBody>
          <a:bodyPr/>
          <a:lst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eaLnBrk="1" hangingPunct="1"/>
            <a:r>
              <a:rPr lang="en-US" altLang="en-US" kern="0" dirty="0" smtClean="0">
                <a:solidFill>
                  <a:srgbClr val="FFFF00"/>
                </a:solidFill>
                <a:latin typeface="Times New Roman" panose="02020603050405020304" pitchFamily="18" charset="0"/>
                <a:cs typeface="Times New Roman" panose="02020603050405020304" pitchFamily="18" charset="0"/>
              </a:rPr>
              <a:t>PURPOSED and PLANNED </a:t>
            </a:r>
            <a:r>
              <a:rPr lang="en-US" altLang="en-US" kern="0" dirty="0" smtClean="0">
                <a:latin typeface="Times New Roman" panose="02020603050405020304" pitchFamily="18" charset="0"/>
                <a:cs typeface="Times New Roman" panose="02020603050405020304" pitchFamily="18" charset="0"/>
              </a:rPr>
              <a:t>by God                             (Eph. 3:10,11)</a:t>
            </a:r>
          </a:p>
          <a:p>
            <a:pPr eaLnBrk="1" hangingPunct="1"/>
            <a:r>
              <a:rPr lang="en-US" altLang="en-US" kern="0" dirty="0" smtClean="0">
                <a:solidFill>
                  <a:srgbClr val="FFFF00"/>
                </a:solidFill>
                <a:latin typeface="Times New Roman" panose="02020603050405020304" pitchFamily="18" charset="0"/>
                <a:cs typeface="Times New Roman" panose="02020603050405020304" pitchFamily="18" charset="0"/>
              </a:rPr>
              <a:t>PROPHESIED and PREPARED </a:t>
            </a:r>
            <a:r>
              <a:rPr lang="en-US" altLang="en-US" kern="0" dirty="0" smtClean="0">
                <a:latin typeface="Times New Roman" panose="02020603050405020304" pitchFamily="18" charset="0"/>
                <a:cs typeface="Times New Roman" panose="02020603050405020304" pitchFamily="18" charset="0"/>
              </a:rPr>
              <a:t>by Prophets (Isa. 2; Dan. 2; Joel 2; Acts 2)</a:t>
            </a:r>
          </a:p>
          <a:p>
            <a:pPr eaLnBrk="1" hangingPunct="1"/>
            <a:r>
              <a:rPr lang="en-US" altLang="en-US" kern="0" dirty="0" smtClean="0">
                <a:solidFill>
                  <a:srgbClr val="FFFF00"/>
                </a:solidFill>
                <a:latin typeface="Times New Roman" panose="02020603050405020304" pitchFamily="18" charset="0"/>
                <a:cs typeface="Times New Roman" panose="02020603050405020304" pitchFamily="18" charset="0"/>
              </a:rPr>
              <a:t>PROMISED and PURCHASED </a:t>
            </a:r>
            <a:r>
              <a:rPr lang="en-US" altLang="en-US" kern="0" dirty="0" smtClean="0">
                <a:latin typeface="Times New Roman" panose="02020603050405020304" pitchFamily="18" charset="0"/>
                <a:cs typeface="Times New Roman" panose="02020603050405020304" pitchFamily="18" charset="0"/>
              </a:rPr>
              <a:t>by Christ                           (Matt. 16:18; Acts 20:28)</a:t>
            </a:r>
          </a:p>
          <a:p>
            <a:pPr eaLnBrk="1" hangingPunct="1"/>
            <a:r>
              <a:rPr lang="en-US" altLang="en-US" kern="0" dirty="0" smtClean="0">
                <a:solidFill>
                  <a:srgbClr val="FFFF00"/>
                </a:solidFill>
                <a:latin typeface="Times New Roman" panose="02020603050405020304" pitchFamily="18" charset="0"/>
                <a:cs typeface="Times New Roman" panose="02020603050405020304" pitchFamily="18" charset="0"/>
              </a:rPr>
              <a:t>PRESENTED and PREACHED </a:t>
            </a:r>
            <a:r>
              <a:rPr lang="en-US" altLang="en-US" kern="0" dirty="0" smtClean="0">
                <a:latin typeface="Times New Roman" panose="02020603050405020304" pitchFamily="18" charset="0"/>
                <a:cs typeface="Times New Roman" panose="02020603050405020304" pitchFamily="18" charset="0"/>
              </a:rPr>
              <a:t>by the Apostles              (Acts 2:41,47; Eph. 5:32)</a:t>
            </a:r>
            <a:endParaRPr lang="en-US" altLang="en-US" kern="0" dirty="0">
              <a:latin typeface="Times New Roman" panose="02020603050405020304" pitchFamily="18" charset="0"/>
              <a:cs typeface="Times New Roman" panose="02020603050405020304" pitchFamily="18" charset="0"/>
            </a:endParaRPr>
          </a:p>
        </p:txBody>
      </p:sp>
      <p:sp>
        <p:nvSpPr>
          <p:cNvPr id="3" name="Rectangle 2"/>
          <p:cNvSpPr/>
          <p:nvPr/>
        </p:nvSpPr>
        <p:spPr>
          <a:xfrm>
            <a:off x="609600" y="143470"/>
            <a:ext cx="7952882" cy="923330"/>
          </a:xfrm>
          <a:prstGeom prst="rect">
            <a:avLst/>
          </a:prstGeom>
          <a:noFill/>
        </p:spPr>
        <p:txBody>
          <a:bodyPr wrap="none" lIns="91440" tIns="45720" rIns="91440" bIns="45720">
            <a:spAutoFit/>
          </a:bodyPr>
          <a:lstStyle/>
          <a:p>
            <a:pPr algn="ctr"/>
            <a:r>
              <a:rPr lang="en-US" sz="5400" b="0" u="sng" cap="none" spc="0" dirty="0" smtClean="0">
                <a:ln w="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New Testament Church</a:t>
            </a:r>
            <a:endParaRPr lang="en-US" sz="5400" b="0" u="sng" cap="none" spc="0" dirty="0">
              <a:ln w="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1127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Globe</Template>
  <TotalTime>417</TotalTime>
  <Words>969</Words>
  <Application>Microsoft Office PowerPoint</Application>
  <PresentationFormat>On-screen Show (4:3)</PresentationFormat>
  <Paragraphs>139</Paragraphs>
  <Slides>20</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 Narrow</vt:lpstr>
      <vt:lpstr>Calibri</vt:lpstr>
      <vt:lpstr>Times New Roman</vt:lpstr>
      <vt:lpstr>Verdana</vt:lpstr>
      <vt:lpstr>Arial</vt:lpstr>
      <vt:lpstr>Wingdings</vt:lpstr>
      <vt:lpstr>Globe</vt:lpstr>
      <vt:lpstr>13_Office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51</cp:revision>
  <dcterms:created xsi:type="dcterms:W3CDTF">2006-01-22T03:44:01Z</dcterms:created>
  <dcterms:modified xsi:type="dcterms:W3CDTF">2015-02-26T12:53:37Z</dcterms:modified>
</cp:coreProperties>
</file>