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7" r:id="rId1"/>
    <p:sldMasterId id="2147483698" r:id="rId2"/>
  </p:sldMasterIdLst>
  <p:notesMasterIdLst>
    <p:notesMasterId r:id="rId40"/>
  </p:notesMasterIdLst>
  <p:sldIdLst>
    <p:sldId id="319" r:id="rId3"/>
    <p:sldId id="267" r:id="rId4"/>
    <p:sldId id="268" r:id="rId5"/>
    <p:sldId id="296" r:id="rId6"/>
    <p:sldId id="321" r:id="rId7"/>
    <p:sldId id="359" r:id="rId8"/>
    <p:sldId id="297" r:id="rId9"/>
    <p:sldId id="376" r:id="rId10"/>
    <p:sldId id="258" r:id="rId11"/>
    <p:sldId id="364" r:id="rId12"/>
    <p:sldId id="374" r:id="rId13"/>
    <p:sldId id="373" r:id="rId14"/>
    <p:sldId id="360" r:id="rId15"/>
    <p:sldId id="365" r:id="rId16"/>
    <p:sldId id="377" r:id="rId17"/>
    <p:sldId id="361" r:id="rId18"/>
    <p:sldId id="375" r:id="rId19"/>
    <p:sldId id="366" r:id="rId20"/>
    <p:sldId id="378" r:id="rId21"/>
    <p:sldId id="381" r:id="rId22"/>
    <p:sldId id="382" r:id="rId23"/>
    <p:sldId id="383" r:id="rId24"/>
    <p:sldId id="384" r:id="rId25"/>
    <p:sldId id="385" r:id="rId26"/>
    <p:sldId id="386" r:id="rId27"/>
    <p:sldId id="389" r:id="rId28"/>
    <p:sldId id="390" r:id="rId29"/>
    <p:sldId id="391" r:id="rId30"/>
    <p:sldId id="380" r:id="rId31"/>
    <p:sldId id="393" r:id="rId32"/>
    <p:sldId id="394" r:id="rId33"/>
    <p:sldId id="396" r:id="rId34"/>
    <p:sldId id="397" r:id="rId35"/>
    <p:sldId id="399" r:id="rId36"/>
    <p:sldId id="379" r:id="rId37"/>
    <p:sldId id="401" r:id="rId38"/>
    <p:sldId id="362" r:id="rId39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41"/>
      <p:bold r:id="rId42"/>
      <p:italic r:id="rId43"/>
      <p:boldItalic r:id="rId44"/>
    </p:embeddedFont>
    <p:embeddedFont>
      <p:font typeface="Tahoma" panose="020B0604030504040204" pitchFamily="34" charset="0"/>
      <p:regular r:id="rId45"/>
      <p:bold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Verdana" panose="020B0604030504040204" pitchFamily="34" charset="0"/>
      <p:regular r:id="rId51"/>
      <p:bold r:id="rId52"/>
      <p:italic r:id="rId53"/>
      <p:boldItalic r:id="rId54"/>
    </p:embeddedFont>
    <p:embeddedFont>
      <p:font typeface="Comic Sans MS" panose="030F0702030302020204" pitchFamily="66" charset="0"/>
      <p:regular r:id="rId55"/>
      <p:bold r:id="rId5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CC"/>
    <a:srgbClr val="0066CC"/>
    <a:srgbClr val="FFFF00"/>
    <a:srgbClr val="FF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5" autoAdjust="0"/>
    <p:restoredTop sz="88330" autoAdjust="0"/>
  </p:normalViewPr>
  <p:slideViewPr>
    <p:cSldViewPr>
      <p:cViewPr varScale="1">
        <p:scale>
          <a:sx n="62" d="100"/>
          <a:sy n="62" d="100"/>
        </p:scale>
        <p:origin x="15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B96AD-89C8-4C0E-B2A4-4DCA022936C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4080B-D960-4051-94AF-6629E383F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5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Divine in origin</a:t>
            </a:r>
            <a:r>
              <a:rPr lang="en-US" baseline="0" dirty="0" smtClean="0"/>
              <a:t> – Began in the mind of God</a:t>
            </a:r>
          </a:p>
          <a:p>
            <a:r>
              <a:rPr lang="en-US" baseline="0" dirty="0" smtClean="0"/>
              <a:t>Establish in Jerusalem (by Christ) in 33 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4080B-D960-4051-94AF-6629E383F2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5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765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5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65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6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7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768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6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768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9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EF769E-3198-4E2D-ACD4-343AF79864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7B17B-3365-44B6-A372-987599626F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27C05-71AD-497D-923E-D4F1438862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79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051A9-7B3C-497D-B27D-03879E53F4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42AA4-9822-40FF-8EFD-492823DA5C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B31ED-1BD3-4523-8E67-BA2066CD5F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71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E3198-DDEB-4579-9311-EB5E6DBBEA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4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1992E-2E37-4489-B239-335DDE7413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08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81DCD-7B8C-4013-96C2-65A4C34D49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70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7E54B-A08A-4860-ACC5-D756600558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9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EAE03-255E-489F-B949-96038BA4A8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81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4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1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0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8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71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0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5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1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66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6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5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66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C094DB9-6802-498A-B593-FC2E29F32C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66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2/26/2015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dirty="0" smtClean="0">
                <a:ln w="9525">
                  <a:solidFill>
                    <a:srgbClr val="0066CC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rgbClr val="0066CC">
                      <a:lumMod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dirty="0">
              <a:ln w="9525">
                <a:solidFill>
                  <a:srgbClr val="0066CC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rgbClr val="0066CC">
                    <a:lumMod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67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162800" cy="1200150"/>
          </a:xfrm>
          <a:prstGeom prst="rect">
            <a:avLst/>
          </a:prstGeom>
          <a:solidFill>
            <a:srgbClr val="0066CC">
              <a:alpha val="34000"/>
            </a:srgb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“Upon this rock, I will build my church”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33400" y="4572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said: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04800" y="3716337"/>
            <a:ext cx="8610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Thus, this is the Lord’s church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Since Jesus is Divine – it is a Divine institution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14700" y="287655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16:18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533400" y="1447800"/>
            <a:ext cx="78486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3013" name="Picture 5" descr="j02393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1108075" cy="166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Picture 7" descr="j02809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921">
            <a:off x="1371600" y="762000"/>
            <a:ext cx="12604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91000" y="762000"/>
            <a:ext cx="0" cy="3124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286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Old Testament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47244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New Testament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4572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Promised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16:18)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5257800" y="243205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Church Built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(Act 2:47)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85800" y="5029200"/>
            <a:ext cx="7391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Thus, It is the New Testament Church!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4572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Not built upon OT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(Mt. 5)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5334000" y="3581400"/>
            <a:ext cx="3124200" cy="996950"/>
          </a:xfrm>
          <a:prstGeom prst="rect">
            <a:avLst/>
          </a:prstGeom>
          <a:solidFill>
            <a:srgbClr val="0000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/>
              <a:t>Is built upon NT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(2 Cor 3)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3" grpId="0"/>
      <p:bldP spid="43024" grpId="0" animBg="1"/>
      <p:bldP spid="430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Jesus is the Only Head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19100" y="1066800"/>
            <a:ext cx="83058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Standard and Discipline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1628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OT is Not Her Law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19417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Bible (NT) is Her Only Guide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5072062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Application &amp; Meaning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5" name="Wave 4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015951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24384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Origin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Origin and Establishment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331794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Establishment of the NT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Wave 6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273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609600" y="1981200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Saved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Nature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09600" y="2655867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II. The Church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609600" y="333053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The Body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609600" y="4005201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IV. The Kingdom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09600" y="4679868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V. The House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09600" y="5354535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Temple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609600" y="6029204"/>
            <a:ext cx="7924800" cy="533400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VII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Bride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2" name="Wave 11"/>
          <p:cNvSpPr/>
          <p:nvPr/>
        </p:nvSpPr>
        <p:spPr bwMode="auto">
          <a:xfrm>
            <a:off x="38100" y="707886"/>
            <a:ext cx="1638300" cy="762000"/>
          </a:xfrm>
          <a:prstGeom prst="wave">
            <a:avLst/>
          </a:prstGeom>
          <a:solidFill>
            <a:schemeClr val="tx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72255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638175" y="4800600"/>
            <a:ext cx="8001000" cy="12192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1903" y="304800"/>
            <a:ext cx="719639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/>
            <a:r>
              <a:rPr lang="en-US" sz="88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Testament</a:t>
            </a:r>
            <a:endParaRPr lang="en-US" sz="88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981200"/>
            <a:ext cx="769794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Church</a:t>
            </a:r>
            <a:endParaRPr lang="en-US" sz="199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22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" y="205740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is it structured?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is it governed?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there some universal organization?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there a headquarters?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a congregation get its direction?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2129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62000" y="1752600"/>
            <a:ext cx="3581400" cy="4419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/>
            <a:r>
              <a:rPr lang="en-US" altLang="en-US" sz="3600" b="1" u="sng" smtClean="0">
                <a:solidFill>
                  <a:srgbClr val="002060"/>
                </a:solidFill>
                <a:latin typeface="Arial" panose="020B0604020202020204" pitchFamily="34" charset="0"/>
              </a:rPr>
              <a:t>Universal</a:t>
            </a:r>
          </a:p>
          <a:p>
            <a:pPr algn="ctr"/>
            <a:endParaRPr lang="en-US" altLang="en-US" sz="3600" b="1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All the saved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over the world</a:t>
            </a:r>
          </a:p>
          <a:p>
            <a:pPr algn="ctr"/>
            <a:endParaRPr lang="en-US" altLang="en-US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Matt. 16:18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Eph. 1:22-23</a:t>
            </a:r>
            <a:endParaRPr lang="en-US" altLang="en-US" sz="3600" b="1" u="sng" smtClean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724400" y="1752600"/>
            <a:ext cx="3581400" cy="4419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/>
            <a:r>
              <a:rPr lang="en-US" altLang="en-US" sz="3600" b="1" u="sng" smtClean="0">
                <a:solidFill>
                  <a:srgbClr val="002060"/>
                </a:solidFill>
                <a:latin typeface="Arial" panose="020B0604020202020204" pitchFamily="34" charset="0"/>
              </a:rPr>
              <a:t>Local</a:t>
            </a:r>
          </a:p>
          <a:p>
            <a:pPr algn="ctr"/>
            <a:endParaRPr lang="en-US" altLang="en-US" sz="3600" b="1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The saved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in a certain locale</a:t>
            </a:r>
          </a:p>
          <a:p>
            <a:pPr algn="ctr"/>
            <a:endParaRPr lang="en-US" altLang="en-US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1 Cor. 1:2</a:t>
            </a:r>
          </a:p>
          <a:p>
            <a:pPr algn="ctr"/>
            <a:r>
              <a:rPr lang="en-US" altLang="en-US" smtClean="0">
                <a:solidFill>
                  <a:srgbClr val="002060"/>
                </a:solidFill>
                <a:latin typeface="Arial" panose="020B0604020202020204" pitchFamily="34" charset="0"/>
              </a:rPr>
              <a:t>Rev. 2-3</a:t>
            </a:r>
            <a:endParaRPr lang="en-US" altLang="en-US" sz="3600" b="1" u="sng" smtClean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399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906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We Harmonize</a:t>
            </a:r>
            <a:endParaRPr lang="en-US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8194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Church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(Eph. 4:4)</a:t>
            </a:r>
            <a:endParaRPr lang="en-US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28194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Churches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(Rom. 16:16)</a:t>
            </a:r>
            <a:endParaRPr lang="en-US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581400" y="3419564"/>
            <a:ext cx="19050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86667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Oval 3"/>
          <p:cNvSpPr>
            <a:spLocks noChangeArrowheads="1"/>
          </p:cNvSpPr>
          <p:nvPr/>
        </p:nvSpPr>
        <p:spPr bwMode="auto">
          <a:xfrm rot="-5400000">
            <a:off x="-2209800" y="2438400"/>
            <a:ext cx="6858000" cy="1981200"/>
          </a:xfrm>
          <a:prstGeom prst="ellipse">
            <a:avLst/>
          </a:prstGeom>
          <a:solidFill>
            <a:srgbClr val="00206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6000" smtClean="0">
                <a:solidFill>
                  <a:srgbClr val="CCFF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Churches</a:t>
            </a:r>
          </a:p>
          <a:p>
            <a:pPr algn="ctr"/>
            <a:r>
              <a:rPr lang="en-US" altLang="en-US" sz="48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Rom. 16:16</a:t>
            </a:r>
            <a:endParaRPr lang="en-US" altLang="en-US" sz="6000" smtClean="0">
              <a:solidFill>
                <a:srgbClr val="CCFF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124200" y="181957"/>
            <a:ext cx="4502323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Antioch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(Acts 13:1)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Corinth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(1 Cor. 1:2)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err="1" smtClean="0">
                <a:latin typeface="Arial" panose="020B0604020202020204" pitchFamily="34" charset="0"/>
              </a:rPr>
              <a:t>Cenchrea</a:t>
            </a: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(Rom. 16:1)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Philippi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(Phil. 1:1)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Ephesus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(Rev. 2:1)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Smyrna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(Rev. 2:8)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err="1" smtClean="0">
                <a:latin typeface="Arial" panose="020B0604020202020204" pitchFamily="34" charset="0"/>
              </a:rPr>
              <a:t>Pergamos</a:t>
            </a: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(Rev. 2:12)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Thyatira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(Rev. 2:18)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Sardis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(Rev. 3:1)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Philadelphia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(Rev. 3:7)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Laodicea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(Rev. 3:14)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Thessalonica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(1 Thess. 1:1)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Crete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(Titus 1:5)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err="1" smtClean="0">
                <a:latin typeface="Arial" panose="020B0604020202020204" pitchFamily="34" charset="0"/>
              </a:rPr>
              <a:t>Iconium</a:t>
            </a: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(Acts 14:23)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err="1" smtClean="0">
                <a:latin typeface="Arial" panose="020B0604020202020204" pitchFamily="34" charset="0"/>
              </a:rPr>
              <a:t>Derbe</a:t>
            </a: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(Acts 14:23)</a:t>
            </a:r>
          </a:p>
          <a:p>
            <a:pPr>
              <a:buFontTx/>
              <a:buChar char="•"/>
            </a:pP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err="1" smtClean="0">
                <a:latin typeface="Arial" panose="020B0604020202020204" pitchFamily="34" charset="0"/>
              </a:rPr>
              <a:t>Lystra</a:t>
            </a:r>
            <a:r>
              <a:rPr lang="en-US" altLang="en-US" sz="2600" dirty="0" smtClean="0">
                <a:latin typeface="Arial" panose="020B0604020202020204" pitchFamily="34" charset="0"/>
              </a:rPr>
              <a:t> </a:t>
            </a:r>
            <a:r>
              <a:rPr lang="en-US" altLang="en-US" sz="2600" dirty="0" smtClean="0">
                <a:solidFill>
                  <a:srgbClr val="FFFF00"/>
                </a:solidFill>
                <a:latin typeface="Arial" panose="020B0604020202020204" pitchFamily="34" charset="0"/>
              </a:rPr>
              <a:t>(Acts 14:23)</a:t>
            </a:r>
          </a:p>
        </p:txBody>
      </p:sp>
    </p:spTree>
    <p:extLst>
      <p:ext uri="{BB962C8B-B14F-4D97-AF65-F5344CB8AC3E}">
        <p14:creationId xmlns:p14="http://schemas.microsoft.com/office/powerpoint/2010/main" val="1434042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63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3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63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3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63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3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63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3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638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638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638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638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638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6353" y="349284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36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9305" y="1371600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No earthly organization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No role for man to fill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No position for man to hold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No central organization – headquarters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Consist of Church &amp; Christ as head (Eph. 5:23)</a:t>
            </a:r>
            <a:endParaRPr lang="en-US" i="1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4267200"/>
            <a:ext cx="6400800" cy="156966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Reason: Just not in the Bible</a:t>
            </a:r>
          </a:p>
          <a:p>
            <a:pPr algn="ctr"/>
            <a:endParaRPr lang="en-US" sz="800" b="1" u="sng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If not there – not will of God (Heb. 7:14)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If not there – can’t be taught (1 Pet. 4:11)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59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9305" y="1371600"/>
            <a:ext cx="7848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No earthly organization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No work to be done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No treasury from which to function</a:t>
            </a:r>
          </a:p>
        </p:txBody>
      </p:sp>
    </p:spTree>
    <p:extLst>
      <p:ext uri="{BB962C8B-B14F-4D97-AF65-F5344CB8AC3E}">
        <p14:creationId xmlns:p14="http://schemas.microsoft.com/office/powerpoint/2010/main" val="363444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6353" y="3492849"/>
            <a:ext cx="7924800" cy="710501"/>
          </a:xfrm>
          <a:prstGeom prst="roundRect">
            <a:avLst>
              <a:gd name="adj" fmla="val 24106"/>
            </a:avLst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6353" y="45720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39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1000" y="1524000"/>
            <a:ext cx="3962400" cy="53340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Universal</a:t>
            </a: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one (Eph. 4:4)</a:t>
            </a:r>
          </a:p>
          <a:p>
            <a:pPr algn="ctr"/>
            <a:endParaRPr lang="en-US" alt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organization</a:t>
            </a:r>
          </a:p>
          <a:p>
            <a:pPr algn="ctr"/>
            <a:endParaRPr lang="en-US" alt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work as a whole</a:t>
            </a:r>
          </a:p>
          <a:p>
            <a:pPr algn="ctr"/>
            <a:endParaRPr lang="en-US" alt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treasury</a:t>
            </a:r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124200" y="0"/>
            <a:ext cx="3009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u="sng" dirty="0" smtClean="0">
                <a:solidFill>
                  <a:srgbClr val="66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Distinctions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800600" y="1524000"/>
            <a:ext cx="3962400" cy="53340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 u="sng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(Rom. 16:16)</a:t>
            </a:r>
          </a:p>
          <a:p>
            <a:pPr algn="ctr"/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Elders (Phil. 1:1)</a:t>
            </a:r>
          </a:p>
          <a:p>
            <a:pPr algn="ctr"/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(Eph. 4:16)</a:t>
            </a:r>
          </a:p>
          <a:p>
            <a:pPr algn="ctr"/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(1 Cor. 16:1-2)</a:t>
            </a:r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452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Elders, deacons &amp;  saints (Phil. 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No board – no committees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The local church is the only functioning unit of the church</a:t>
            </a:r>
            <a:endParaRPr lang="en-US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41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What they are called</a:t>
            </a:r>
            <a:endParaRPr lang="en-US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37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Terms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Elders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3787775" y="457200"/>
            <a:ext cx="36845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en-US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Presbuterion</a:t>
            </a:r>
            <a:endParaRPr lang="en-US" altLang="en-US" sz="3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2819400" y="1295400"/>
            <a:ext cx="5943600" cy="2362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u="sng" smtClean="0">
                <a:solidFill>
                  <a:srgbClr val="3333CC"/>
                </a:solidFill>
                <a:latin typeface="Arial" panose="020B0604020202020204" pitchFamily="34" charset="0"/>
              </a:rPr>
              <a:t>Means</a:t>
            </a: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: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1. Eldership; elderhood, etc.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2. One older - “bearded one”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3. Suggests maturity in judgment/ 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experience / wisdom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2819400" y="4038600"/>
            <a:ext cx="5943600" cy="2362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2800" b="1" u="sng" smtClean="0">
                <a:solidFill>
                  <a:srgbClr val="3333CC"/>
                </a:solidFill>
                <a:latin typeface="Arial" panose="020B0604020202020204" pitchFamily="34" charset="0"/>
              </a:rPr>
              <a:t>Translated</a:t>
            </a:r>
            <a:endParaRPr lang="en-US" altLang="en-US" sz="2800" smtClean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1. </a:t>
            </a:r>
            <a:r>
              <a:rPr lang="en-US" altLang="en-US" sz="2800" i="1" smtClean="0">
                <a:solidFill>
                  <a:srgbClr val="3333CC"/>
                </a:solidFill>
                <a:latin typeface="Arial" panose="020B0604020202020204" pitchFamily="34" charset="0"/>
              </a:rPr>
              <a:t>Elder</a:t>
            </a: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 (Acts 14:23; 1 Tim. 5:1, 17)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2. </a:t>
            </a:r>
            <a:r>
              <a:rPr lang="en-US" altLang="en-US" sz="2800" i="1" smtClean="0">
                <a:solidFill>
                  <a:srgbClr val="3333CC"/>
                </a:solidFill>
                <a:latin typeface="Arial" panose="020B0604020202020204" pitchFamily="34" charset="0"/>
              </a:rPr>
              <a:t>Presbyter</a:t>
            </a: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 (1 Tim. 4:14)</a:t>
            </a:r>
          </a:p>
        </p:txBody>
      </p:sp>
    </p:spTree>
    <p:extLst>
      <p:ext uri="{BB962C8B-B14F-4D97-AF65-F5344CB8AC3E}">
        <p14:creationId xmlns:p14="http://schemas.microsoft.com/office/powerpoint/2010/main" val="3263299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6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86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build="p" animBg="1" autoUpdateAnimBg="0"/>
      <p:bldP spid="68615" grpId="0" build="p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Terms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Elders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810000" y="457200"/>
            <a:ext cx="36845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Presbuterion</a:t>
            </a:r>
            <a:endParaRPr lang="en-US" altLang="en-US" sz="3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Episcopos</a:t>
            </a:r>
            <a:endParaRPr lang="en-US" altLang="en-US" sz="3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819400" y="1905000"/>
            <a:ext cx="5943600" cy="2819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u="sng" smtClean="0">
                <a:solidFill>
                  <a:srgbClr val="3333CC"/>
                </a:solidFill>
                <a:latin typeface="Arial" panose="020B0604020202020204" pitchFamily="34" charset="0"/>
              </a:rPr>
              <a:t>Means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1. Overseer, superintendant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2. One charged with duty of seeing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that things are done by others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(Thayer)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3. Epi = over; skep = to look at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2819400" y="5029200"/>
            <a:ext cx="59436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en-US" sz="2800" b="1" u="sng" smtClean="0">
                <a:solidFill>
                  <a:srgbClr val="3333CC"/>
                </a:solidFill>
                <a:latin typeface="Arial" panose="020B0604020202020204" pitchFamily="34" charset="0"/>
              </a:rPr>
              <a:t>Translated</a:t>
            </a:r>
            <a:endParaRPr lang="en-US" altLang="en-US" sz="2800" smtClean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1. </a:t>
            </a:r>
            <a:r>
              <a:rPr lang="en-US" altLang="en-US" sz="2800" i="1" smtClean="0">
                <a:solidFill>
                  <a:srgbClr val="3333CC"/>
                </a:solidFill>
                <a:latin typeface="Arial" panose="020B0604020202020204" pitchFamily="34" charset="0"/>
              </a:rPr>
              <a:t>Overseeer </a:t>
            </a: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 (Acts 20:28)</a:t>
            </a:r>
          </a:p>
          <a:p>
            <a:pPr algn="ctr" eaLnBrk="1" hangingPunct="1">
              <a:lnSpc>
                <a:spcPct val="110000"/>
              </a:lnSpc>
            </a:pP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2. </a:t>
            </a:r>
            <a:r>
              <a:rPr lang="en-US" altLang="en-US" sz="2800" i="1" smtClean="0">
                <a:solidFill>
                  <a:srgbClr val="3333CC"/>
                </a:solidFill>
                <a:latin typeface="Arial" panose="020B0604020202020204" pitchFamily="34" charset="0"/>
              </a:rPr>
              <a:t>Bishop </a:t>
            </a: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 (1 Tim. 3:1)</a:t>
            </a:r>
          </a:p>
        </p:txBody>
      </p:sp>
    </p:spTree>
    <p:extLst>
      <p:ext uri="{BB962C8B-B14F-4D97-AF65-F5344CB8AC3E}">
        <p14:creationId xmlns:p14="http://schemas.microsoft.com/office/powerpoint/2010/main" val="2176404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6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6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build="p" animBg="1" autoUpdateAnimBg="0"/>
      <p:bldP spid="69639" grpId="0" build="p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Terms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Elders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810000" y="468313"/>
            <a:ext cx="3538538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b="1" dirty="0" smtClean="0">
                <a:latin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latin typeface="Arial" panose="020B0604020202020204" pitchFamily="34" charset="0"/>
              </a:rPr>
              <a:t>Presbuterion</a:t>
            </a:r>
            <a:endParaRPr lang="en-US" altLang="en-US" sz="3600" b="1" dirty="0" smtClean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b="1" dirty="0" smtClean="0">
                <a:latin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latin typeface="Arial" panose="020B0604020202020204" pitchFamily="34" charset="0"/>
              </a:rPr>
              <a:t>Episcopos</a:t>
            </a:r>
            <a:endParaRPr lang="en-US" altLang="en-US" sz="3600" b="1" dirty="0" smtClean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b="1" dirty="0" smtClean="0">
                <a:latin typeface="Arial" panose="020B0604020202020204" pitchFamily="34" charset="0"/>
              </a:rPr>
              <a:t> </a:t>
            </a:r>
            <a:r>
              <a:rPr lang="en-US" altLang="en-US" sz="3600" b="1" dirty="0" err="1" smtClean="0">
                <a:latin typeface="Arial" panose="020B0604020202020204" pitchFamily="34" charset="0"/>
              </a:rPr>
              <a:t>Poiman</a:t>
            </a:r>
            <a:endParaRPr lang="en-US" altLang="en-US" sz="3600" b="1" dirty="0" smtClean="0">
              <a:latin typeface="Arial" panose="020B0604020202020204" pitchFamily="34" charset="0"/>
            </a:endParaRP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2743200" y="2438400"/>
            <a:ext cx="5943600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u="sng" smtClean="0">
                <a:solidFill>
                  <a:srgbClr val="3333CC"/>
                </a:solidFill>
                <a:latin typeface="Arial" panose="020B0604020202020204" pitchFamily="34" charset="0"/>
              </a:rPr>
              <a:t>Means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1. One who keeps, guards sheep.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2. To feed flock.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3. Work of shepherd: feed, guard,</a:t>
            </a:r>
          </a:p>
          <a:p>
            <a:pPr algn="ctr" eaLnBrk="1" hangingPunct="1"/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guide &amp; protect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2743200" y="5105400"/>
            <a:ext cx="59436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en-US" sz="2800" b="1" u="sng" smtClean="0">
                <a:solidFill>
                  <a:srgbClr val="3333CC"/>
                </a:solidFill>
                <a:latin typeface="Arial" panose="020B0604020202020204" pitchFamily="34" charset="0"/>
              </a:rPr>
              <a:t>Translated</a:t>
            </a:r>
            <a:endParaRPr lang="en-US" altLang="en-US" sz="2800" smtClean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1. </a:t>
            </a:r>
            <a:r>
              <a:rPr lang="en-US" altLang="en-US" sz="2800" i="1" smtClean="0">
                <a:solidFill>
                  <a:srgbClr val="3333CC"/>
                </a:solidFill>
                <a:latin typeface="Arial" panose="020B0604020202020204" pitchFamily="34" charset="0"/>
              </a:rPr>
              <a:t>Shepherd - feed </a:t>
            </a: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 (Acts 20:28)</a:t>
            </a:r>
          </a:p>
          <a:p>
            <a:pPr algn="ctr" eaLnBrk="1" hangingPunct="1">
              <a:lnSpc>
                <a:spcPct val="110000"/>
              </a:lnSpc>
            </a:pP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2. </a:t>
            </a:r>
            <a:r>
              <a:rPr lang="en-US" altLang="en-US" sz="2800" i="1" smtClean="0">
                <a:solidFill>
                  <a:srgbClr val="3333CC"/>
                </a:solidFill>
                <a:latin typeface="Arial" panose="020B0604020202020204" pitchFamily="34" charset="0"/>
              </a:rPr>
              <a:t>Pastor </a:t>
            </a:r>
            <a:r>
              <a:rPr lang="en-US" altLang="en-US" sz="2800" smtClean="0">
                <a:solidFill>
                  <a:srgbClr val="3333CC"/>
                </a:solidFill>
                <a:latin typeface="Arial" panose="020B0604020202020204" pitchFamily="34" charset="0"/>
              </a:rPr>
              <a:t> (Eph. 4:11)</a:t>
            </a:r>
          </a:p>
        </p:txBody>
      </p:sp>
    </p:spTree>
    <p:extLst>
      <p:ext uri="{BB962C8B-B14F-4D97-AF65-F5344CB8AC3E}">
        <p14:creationId xmlns:p14="http://schemas.microsoft.com/office/powerpoint/2010/main" val="4033554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build="p" animBg="1" autoUpdateAnimBg="0"/>
      <p:bldP spid="70661" grpId="0" build="p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Terms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Elders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3048000" y="533400"/>
            <a:ext cx="5791200" cy="1752600"/>
          </a:xfrm>
          <a:prstGeom prst="rect">
            <a:avLst/>
          </a:prstGeom>
          <a:solidFill>
            <a:schemeClr val="tx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Elder / Presbyter</a:t>
            </a:r>
            <a:endParaRPr lang="en-US" sz="2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en-US" sz="3600" b="1" i="1" dirty="0">
                <a:solidFill>
                  <a:srgbClr val="3333CC"/>
                </a:solidFill>
                <a:latin typeface="Comic Sans MS" pitchFamily="66" charset="0"/>
              </a:rPr>
              <a:t>Maturity</a:t>
            </a:r>
            <a:endParaRPr lang="en-US" sz="3600" b="1" i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3048000" y="2514600"/>
            <a:ext cx="5791200" cy="1752600"/>
          </a:xfrm>
          <a:prstGeom prst="rect">
            <a:avLst/>
          </a:prstGeom>
          <a:solidFill>
            <a:schemeClr val="tx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Overseer / Bishop</a:t>
            </a:r>
            <a:endParaRPr lang="en-US" sz="2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en-US" sz="3600" b="1" i="1" dirty="0">
                <a:solidFill>
                  <a:srgbClr val="3333CC"/>
                </a:solidFill>
                <a:latin typeface="Comic Sans MS" pitchFamily="66" charset="0"/>
              </a:rPr>
              <a:t>Administrative Role</a:t>
            </a:r>
            <a:endParaRPr lang="en-US" sz="3600" b="1" i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3048000" y="4495800"/>
            <a:ext cx="5791200" cy="1752600"/>
          </a:xfrm>
          <a:prstGeom prst="rect">
            <a:avLst/>
          </a:prstGeom>
          <a:solidFill>
            <a:schemeClr val="tx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Shepherd / Pastor</a:t>
            </a:r>
            <a:endParaRPr lang="en-US" sz="2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en-US" sz="3600" b="1" i="1" dirty="0">
                <a:solidFill>
                  <a:srgbClr val="3333CC"/>
                </a:solidFill>
                <a:latin typeface="Comic Sans MS" pitchFamily="66" charset="0"/>
              </a:rPr>
              <a:t>Teaching Role</a:t>
            </a:r>
            <a:endParaRPr lang="en-US" sz="3600" b="1" i="1" dirty="0">
              <a:solidFill>
                <a:srgbClr val="FF33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75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68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6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69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69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8" grpId="0" build="p" animBg="1" autoUpdateAnimBg="0"/>
      <p:bldP spid="71691" grpId="0" build="p" animBg="1" autoUpdateAnimBg="0"/>
      <p:bldP spid="71692" grpId="0" build="p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Terms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algn="ctr" eaLnBrk="1" hangingPunct="1">
              <a:defRPr/>
            </a:pPr>
            <a:r>
              <a:rPr 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Elders</a:t>
            </a: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3340701" y="357188"/>
            <a:ext cx="4727961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en-US" sz="5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All Three Terms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altLang="en-US" sz="5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In Acts 20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200400" y="2286000"/>
            <a:ext cx="4766177" cy="267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Elders (</a:t>
            </a:r>
            <a:r>
              <a:rPr lang="en-US" altLang="en-US" sz="4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v.</a:t>
            </a: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17)</a:t>
            </a:r>
          </a:p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Overseers (</a:t>
            </a:r>
            <a:r>
              <a:rPr lang="en-US" altLang="en-US" sz="4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v.</a:t>
            </a: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28)</a:t>
            </a:r>
          </a:p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Feed (</a:t>
            </a:r>
            <a:r>
              <a:rPr lang="en-US" altLang="en-US" sz="4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v.</a:t>
            </a: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28)</a:t>
            </a:r>
          </a:p>
        </p:txBody>
      </p:sp>
    </p:spTree>
    <p:extLst>
      <p:ext uri="{BB962C8B-B14F-4D97-AF65-F5344CB8AC3E}">
        <p14:creationId xmlns:p14="http://schemas.microsoft.com/office/powerpoint/2010/main" val="795244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What they are called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Elders in every church (Acts 14:23)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To be a plurality (Phil. 1:1; Acts 14:23)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Work they do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Arial Narrow" panose="020B0606020202030204" pitchFamily="34" charset="0"/>
              </a:rPr>
              <a:t>Oversee (Acts 20:28; 1 Pet. 5:1-2)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Arial Narrow" panose="020B0606020202030204" pitchFamily="34" charset="0"/>
              </a:rPr>
              <a:t>Watch for souls (Heb. 13:17)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Arial Narrow" panose="020B0606020202030204" pitchFamily="34" charset="0"/>
              </a:rPr>
              <a:t>Feed the flock (Acts 20:28)</a:t>
            </a:r>
            <a:endParaRPr lang="en-US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997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What they are called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Elders in every church (Acts 14:23)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To be a plurality (Phil. 1:1; Acts 14:23)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Work they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Qualifications (1 Tim. 3:1-7; Titus 1:5-7)</a:t>
            </a:r>
          </a:p>
        </p:txBody>
      </p:sp>
    </p:spTree>
    <p:extLst>
      <p:ext uri="{BB962C8B-B14F-4D97-AF65-F5344CB8AC3E}">
        <p14:creationId xmlns:p14="http://schemas.microsoft.com/office/powerpoint/2010/main" val="4082638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289050" y="1284287"/>
            <a:ext cx="5913438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1.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A Man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3:1; Tit. 1:6)</a:t>
            </a: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2.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Desire the office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3:1)</a:t>
            </a: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3.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Blameless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3:2; Tit. 1:6)</a:t>
            </a: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4.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Husband - one wife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3:2; Tit. 1:6)</a:t>
            </a:r>
            <a:endParaRPr lang="en-US" altLang="en-US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5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. Faithful children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3:4; Tit. 1:6)</a:t>
            </a:r>
            <a:endParaRPr lang="en-US" altLang="en-US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6.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Vigilant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3:2)</a:t>
            </a:r>
            <a:endParaRPr lang="en-US" altLang="en-US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7.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Temperate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(Tit. 1:8)</a:t>
            </a:r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1295400" y="3798887"/>
            <a:ext cx="7010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8.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rgbClr val="FFFF00"/>
                </a:solidFill>
                <a:latin typeface="Arial" panose="020B0604020202020204" pitchFamily="34" charset="0"/>
              </a:rPr>
              <a:t>Sobor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3:2; Tit. 1:8)</a:t>
            </a: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9.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Of Good Behavior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3:2)</a:t>
            </a:r>
            <a:endParaRPr lang="en-US" altLang="en-US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10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. Given To Hospitality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3:2; Tit. 1:8)</a:t>
            </a: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11.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Apt to Teach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3:2; Tit. 1:9)</a:t>
            </a:r>
            <a:endParaRPr lang="en-US" altLang="en-US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12.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 Of Good Report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3:7)</a:t>
            </a:r>
            <a:endParaRPr lang="en-US" altLang="en-US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13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. Not Given to Wine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3:3; Tit. 1:7)</a:t>
            </a:r>
          </a:p>
          <a:p>
            <a:pPr eaLnBrk="1" hangingPunct="1"/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14</a:t>
            </a:r>
            <a:r>
              <a:rPr lang="en-US" altLang="en-US" dirty="0" smtClean="0">
                <a:solidFill>
                  <a:srgbClr val="FFFF00"/>
                </a:solidFill>
                <a:latin typeface="Arial" panose="020B0604020202020204" pitchFamily="34" charset="0"/>
              </a:rPr>
              <a:t>. Not a Striker </a:t>
            </a:r>
            <a:r>
              <a:rPr lang="en-US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(1 Tim. 3:3;Tit. 1:7)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29625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Qualifications of Elders</a:t>
            </a:r>
            <a:endParaRPr lang="en-US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919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320800" y="1273175"/>
            <a:ext cx="5003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15.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Not Greedy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(1 Tim. 3:3; Tit. 1:7)</a:t>
            </a:r>
            <a:endParaRPr lang="en-US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16.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Patient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(1 Tim. 3:3)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17.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Not a Brawler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(1 Tim. 3:3)</a:t>
            </a:r>
            <a:endParaRPr lang="en-US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18.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Not Covetous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(1 Tim. 3:3)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19.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Not a Novice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(1 Tim. 3:6)</a:t>
            </a:r>
            <a:endParaRPr lang="en-US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20.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Not Self-Willed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(Tit. 1:7)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21.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Not Soon Angry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(Tit. 1:7)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22.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Lover of Good Men</a:t>
            </a:r>
            <a:r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(Tit. 1:8)</a:t>
            </a:r>
            <a:endParaRPr lang="en-US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1327150" y="4198938"/>
            <a:ext cx="25320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23.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 Just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(Tit. 1:8)</a:t>
            </a:r>
            <a:endParaRPr lang="en-US" altLang="en-US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24.</a:t>
            </a:r>
            <a:r>
              <a:rPr lang="en-US" altLang="en-US" smtClean="0">
                <a:solidFill>
                  <a:srgbClr val="FFFF00"/>
                </a:solidFill>
                <a:latin typeface="Arial" panose="020B0604020202020204" pitchFamily="34" charset="0"/>
              </a:rPr>
              <a:t> Holy </a:t>
            </a: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</a:rPr>
              <a:t>(Tit. 1:8)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329625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Qualifications of Elders</a:t>
            </a:r>
            <a:endParaRPr lang="en-US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934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Elders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Deacons</a:t>
            </a:r>
            <a:endParaRPr lang="en-US" u="sng" dirty="0" smtClean="0"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Word “deacon” means servant or minister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Serve under the oversight of elders </a:t>
            </a:r>
            <a:endParaRPr lang="en-US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244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40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Authority Except - Delegated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143000" y="2667000"/>
            <a:ext cx="3048000" cy="3429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Elders</a:t>
            </a:r>
          </a:p>
          <a:p>
            <a:pPr algn="ctr">
              <a:defRPr/>
            </a:pPr>
            <a:r>
              <a:rPr lang="en-US" sz="3200" b="1" u="sng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Authority</a:t>
            </a:r>
            <a:endParaRPr lang="en-US" b="1" dirty="0">
              <a:solidFill>
                <a:srgbClr val="FBFA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en-US" b="1" dirty="0">
              <a:solidFill>
                <a:srgbClr val="FBFA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b="1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“oversee”</a:t>
            </a:r>
          </a:p>
          <a:p>
            <a:pPr algn="ctr">
              <a:defRPr/>
            </a:pPr>
            <a:r>
              <a:rPr lang="en-US" b="1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20:28)</a:t>
            </a:r>
          </a:p>
          <a:p>
            <a:pPr algn="ctr">
              <a:defRPr/>
            </a:pPr>
            <a:r>
              <a:rPr lang="en-US" b="1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“Rule”</a:t>
            </a:r>
          </a:p>
          <a:p>
            <a:pPr algn="ctr">
              <a:defRPr/>
            </a:pPr>
            <a:r>
              <a:rPr lang="en-US" b="1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(Heb. 13:17)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181600" y="2667000"/>
            <a:ext cx="3048000" cy="3429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Deacon</a:t>
            </a:r>
          </a:p>
          <a:p>
            <a:pPr algn="ctr">
              <a:defRPr/>
            </a:pPr>
            <a:r>
              <a:rPr lang="en-US" sz="3200" b="1" u="sng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Elders</a:t>
            </a:r>
            <a:endParaRPr lang="en-US" b="1" dirty="0">
              <a:solidFill>
                <a:srgbClr val="FBFA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en-US" b="1" dirty="0">
              <a:solidFill>
                <a:srgbClr val="FBFA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en-US" b="1" dirty="0">
              <a:solidFill>
                <a:srgbClr val="FBFA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b="1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term</a:t>
            </a:r>
          </a:p>
          <a:p>
            <a:pPr algn="ctr">
              <a:defRPr/>
            </a:pPr>
            <a:r>
              <a:rPr lang="en-US" b="1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suggests</a:t>
            </a:r>
          </a:p>
          <a:p>
            <a:pPr algn="ctr">
              <a:defRPr/>
            </a:pPr>
            <a:r>
              <a:rPr lang="en-US" b="1" dirty="0">
                <a:solidFill>
                  <a:srgbClr val="FBFA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“submission”</a:t>
            </a:r>
          </a:p>
        </p:txBody>
      </p:sp>
    </p:spTree>
    <p:extLst>
      <p:ext uri="{BB962C8B-B14F-4D97-AF65-F5344CB8AC3E}">
        <p14:creationId xmlns:p14="http://schemas.microsoft.com/office/powerpoint/2010/main" val="654074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Elders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Deacons</a:t>
            </a:r>
            <a:endParaRPr lang="en-US" u="sng" dirty="0" smtClean="0"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Word “deacon” means servant or minister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Serve under the oversight of 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Example of how deacons work (Acts 6:1-6) </a:t>
            </a:r>
            <a:endParaRPr lang="en-US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790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685800" y="609600"/>
            <a:ext cx="7924800" cy="61555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dirty="0" smtClean="0">
                <a:solidFill>
                  <a:srgbClr val="402000"/>
                </a:solidFill>
                <a:cs typeface="Times New Roman" panose="02020603050405020304" pitchFamily="18" charset="0"/>
              </a:rPr>
              <a:t>1 Now in those days, when the number of the disciples was multiplying, there arose a murmuring against the Hebrews by the Hellenists, because their widows were neglected in the daily </a:t>
            </a:r>
            <a:r>
              <a:rPr lang="en-US" altLang="en-US" sz="28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distribution</a:t>
            </a:r>
            <a:r>
              <a:rPr lang="en-US" altLang="en-US" sz="2800" dirty="0" smtClean="0">
                <a:solidFill>
                  <a:srgbClr val="402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(</a:t>
            </a:r>
            <a:r>
              <a:rPr lang="en-US" altLang="en-US" sz="2800" dirty="0" err="1" smtClean="0">
                <a:solidFill>
                  <a:srgbClr val="0070C0"/>
                </a:solidFill>
                <a:cs typeface="Times New Roman" panose="02020603050405020304" pitchFamily="18" charset="0"/>
              </a:rPr>
              <a:t>diakonia</a:t>
            </a:r>
            <a:r>
              <a:rPr lang="en-US" altLang="en-US" sz="28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). </a:t>
            </a:r>
          </a:p>
          <a:p>
            <a:endParaRPr lang="en-US" altLang="en-US" sz="1000" dirty="0" smtClean="0">
              <a:solidFill>
                <a:srgbClr val="402000"/>
              </a:solidFill>
              <a:cs typeface="Times New Roman" panose="02020603050405020304" pitchFamily="18" charset="0"/>
            </a:endParaRPr>
          </a:p>
          <a:p>
            <a:r>
              <a:rPr lang="en-US" altLang="en-US" sz="2800" dirty="0" smtClean="0">
                <a:solidFill>
                  <a:srgbClr val="402000"/>
                </a:solidFill>
                <a:cs typeface="Times New Roman" panose="02020603050405020304" pitchFamily="18" charset="0"/>
              </a:rPr>
              <a:t>2 Then the twelve summoned the multitude of the disciples and said, "It is not desirable that we should leave the word of God and </a:t>
            </a:r>
            <a:r>
              <a:rPr lang="en-US" altLang="en-US" sz="28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serve (</a:t>
            </a:r>
            <a:r>
              <a:rPr lang="en-US" altLang="en-US" sz="2800" dirty="0" err="1" smtClean="0">
                <a:solidFill>
                  <a:srgbClr val="0070C0"/>
                </a:solidFill>
                <a:cs typeface="Times New Roman" panose="02020603050405020304" pitchFamily="18" charset="0"/>
              </a:rPr>
              <a:t>diakoneo</a:t>
            </a:r>
            <a:r>
              <a:rPr lang="en-US" altLang="en-US" sz="28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  <a:r>
              <a:rPr lang="en-US" altLang="en-US" sz="2800" dirty="0" smtClean="0">
                <a:solidFill>
                  <a:srgbClr val="402000"/>
                </a:solidFill>
                <a:cs typeface="Times New Roman" panose="02020603050405020304" pitchFamily="18" charset="0"/>
              </a:rPr>
              <a:t> tables. </a:t>
            </a:r>
          </a:p>
          <a:p>
            <a:endParaRPr lang="en-US" altLang="en-US" sz="1000" dirty="0" smtClean="0">
              <a:solidFill>
                <a:srgbClr val="402000"/>
              </a:solidFill>
              <a:cs typeface="Times New Roman" panose="02020603050405020304" pitchFamily="18" charset="0"/>
            </a:endParaRPr>
          </a:p>
          <a:p>
            <a:r>
              <a:rPr lang="en-US" altLang="en-US" sz="2800" dirty="0" smtClean="0">
                <a:solidFill>
                  <a:srgbClr val="402000"/>
                </a:solidFill>
                <a:cs typeface="Times New Roman" panose="02020603050405020304" pitchFamily="18" charset="0"/>
              </a:rPr>
              <a:t>3 Therefore, brethren, seek out from among you seven men of good reputation, full of the Holy Spirit and wisdom, whom we may appoint over this business; </a:t>
            </a:r>
          </a:p>
          <a:p>
            <a:endParaRPr lang="en-US" altLang="en-US" sz="1000" dirty="0" smtClean="0">
              <a:solidFill>
                <a:srgbClr val="402000"/>
              </a:solidFill>
              <a:cs typeface="Times New Roman" panose="02020603050405020304" pitchFamily="18" charset="0"/>
            </a:endParaRPr>
          </a:p>
          <a:p>
            <a:r>
              <a:rPr lang="en-US" altLang="en-US" sz="2800" dirty="0" smtClean="0">
                <a:solidFill>
                  <a:srgbClr val="402000"/>
                </a:solidFill>
                <a:cs typeface="Times New Roman" panose="02020603050405020304" pitchFamily="18" charset="0"/>
              </a:rPr>
              <a:t>4 but we will give ourselves continually to prayer and to the </a:t>
            </a:r>
            <a:r>
              <a:rPr lang="en-US" altLang="en-US" sz="28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ministry (</a:t>
            </a:r>
            <a:r>
              <a:rPr lang="en-US" altLang="en-US" sz="2800" dirty="0" err="1" smtClean="0">
                <a:solidFill>
                  <a:srgbClr val="0070C0"/>
                </a:solidFill>
                <a:cs typeface="Times New Roman" panose="02020603050405020304" pitchFamily="18" charset="0"/>
              </a:rPr>
              <a:t>diakonia</a:t>
            </a:r>
            <a:r>
              <a:rPr lang="en-US" altLang="en-US" sz="28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  <a:r>
              <a:rPr lang="en-US" altLang="en-US" sz="2800" dirty="0" smtClean="0">
                <a:solidFill>
                  <a:srgbClr val="402000"/>
                </a:solidFill>
                <a:cs typeface="Times New Roman" panose="02020603050405020304" pitchFamily="18" charset="0"/>
              </a:rPr>
              <a:t> of the word.“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24825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Acts 6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512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Elders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Deacons</a:t>
            </a:r>
            <a:endParaRPr lang="en-US" u="sng" dirty="0" smtClean="0"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Word “deacon” means servant or minister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Serve under the oversight of 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Example of how deacons work (Acts 6:1-6)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>
                <a:latin typeface="Arial Narrow" panose="020B0606020202030204" pitchFamily="34" charset="0"/>
              </a:rPr>
              <a:t>Qualifications (1 Tim. 3:8-13) </a:t>
            </a:r>
            <a:endParaRPr lang="en-US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887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12192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Reverent</a:t>
            </a: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12192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Not Given - Wine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12192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Hold Mystery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21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Blameless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219200" y="4876800"/>
            <a:ext cx="731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Rule Children &amp; Houses Well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1219200" y="5638800"/>
            <a:ext cx="731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Wife - Faithful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5105400" y="1828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Not Double Tongued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105400" y="2590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Not Greedy</a:t>
            </a: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5105400" y="3352800"/>
            <a:ext cx="34290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Tested</a:t>
            </a: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5029200" y="4114800"/>
            <a:ext cx="3505200" cy="6096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FFFF"/>
                </a:solidFill>
              </a:rPr>
              <a:t>Husband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990600" y="533400"/>
            <a:ext cx="7629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Qualifications of a Deacon</a:t>
            </a:r>
          </a:p>
        </p:txBody>
      </p:sp>
    </p:spTree>
    <p:extLst>
      <p:ext uri="{BB962C8B-B14F-4D97-AF65-F5344CB8AC3E}">
        <p14:creationId xmlns:p14="http://schemas.microsoft.com/office/powerpoint/2010/main" val="944633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3562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724" y="1447800"/>
            <a:ext cx="792867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The Organization: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Elders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Deacons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Each Local Church is Autonomous</a:t>
            </a:r>
            <a:endParaRPr lang="en-US" u="sng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04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112329" y="2473960"/>
            <a:ext cx="2879271" cy="3850640"/>
            <a:chOff x="6112329" y="2473960"/>
            <a:chExt cx="2879271" cy="3850640"/>
          </a:xfrm>
        </p:grpSpPr>
        <p:sp>
          <p:nvSpPr>
            <p:cNvPr id="11" name="Oval 10"/>
            <p:cNvSpPr/>
            <p:nvPr/>
          </p:nvSpPr>
          <p:spPr>
            <a:xfrm>
              <a:off x="7467600" y="5105400"/>
              <a:ext cx="1524000" cy="1219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Local</a:t>
              </a:r>
            </a:p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Church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112329" y="5181600"/>
              <a:ext cx="1660071" cy="45720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7467600" y="3775424"/>
              <a:ext cx="1524000" cy="1219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Local</a:t>
              </a:r>
            </a:p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Church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324600" y="4385024"/>
              <a:ext cx="1447800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7467600" y="2473960"/>
              <a:ext cx="1524000" cy="1219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Local</a:t>
              </a:r>
            </a:p>
            <a:p>
              <a:pPr algn="ctr" eaLnBrk="1" hangingPunct="1"/>
              <a:r>
                <a:rPr lang="en-US" sz="1800" dirty="0" smtClean="0">
                  <a:solidFill>
                    <a:srgbClr val="000000"/>
                  </a:solidFill>
                </a:rPr>
                <a:t>Church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6112329" y="3151052"/>
              <a:ext cx="1660071" cy="277948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629400" y="3003211"/>
              <a:ext cx="615553" cy="2635589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 eaLnBrk="1" hangingPunct="1"/>
              <a:r>
                <a:rPr lang="en-US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No Authority</a:t>
              </a:r>
              <a:endPara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16034" y="272269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6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Local Church Autonomy</a:t>
            </a:r>
          </a:p>
          <a:p>
            <a:pPr algn="ctr" eaLnBrk="1" hangingPunct="1"/>
            <a:r>
              <a:rPr lang="en-US" sz="36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Limitation of Elders’ Authority</a:t>
            </a:r>
            <a:endParaRPr lang="en-US" sz="32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209800" y="2499878"/>
            <a:ext cx="4419600" cy="3770293"/>
            <a:chOff x="2209800" y="2499878"/>
            <a:chExt cx="4419600" cy="3770293"/>
          </a:xfrm>
        </p:grpSpPr>
        <p:sp>
          <p:nvSpPr>
            <p:cNvPr id="5" name="Oval 4"/>
            <p:cNvSpPr/>
            <p:nvPr/>
          </p:nvSpPr>
          <p:spPr>
            <a:xfrm>
              <a:off x="2209800" y="2499878"/>
              <a:ext cx="4419600" cy="377029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4" name="Picture 2" descr="http://www.rba.gov.au/abouttherba/_Images/board_meeting.jpg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 l="39403" r="6866" b="54717"/>
            <a:stretch>
              <a:fillRect/>
            </a:stretch>
          </p:blipFill>
          <p:spPr bwMode="auto">
            <a:xfrm>
              <a:off x="2995386" y="3151052"/>
              <a:ext cx="2728686" cy="1091474"/>
            </a:xfrm>
            <a:prstGeom prst="roundRect">
              <a:avLst>
                <a:gd name="adj" fmla="val 12895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3162301" y="4225220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sz="2400" b="1" dirty="0" smtClean="0">
                  <a:solidFill>
                    <a:srgbClr val="000000"/>
                  </a:solidFill>
                  <a:latin typeface="Arial" pitchFamily="34" charset="0"/>
                </a:rPr>
                <a:t>Elders</a:t>
              </a:r>
              <a:endParaRPr lang="en-US" sz="2400" b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5130225"/>
              <a:ext cx="3292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sz="3200" b="1" dirty="0" smtClean="0">
                  <a:solidFill>
                    <a:srgbClr val="000000"/>
                  </a:solidFill>
                  <a:latin typeface="Arial" pitchFamily="34" charset="0"/>
                </a:rPr>
                <a:t>Local Church</a:t>
              </a:r>
              <a:endParaRPr lang="en-US" sz="3200" b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74471" y="4658380"/>
              <a:ext cx="37501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b="1" i="1" dirty="0" smtClean="0">
                  <a:solidFill>
                    <a:srgbClr val="C00000"/>
                  </a:solidFill>
                  <a:latin typeface="Arial Narrow" pitchFamily="34" charset="0"/>
                </a:rPr>
                <a:t>Oversight Limited To This</a:t>
              </a:r>
              <a:endParaRPr lang="en-US" b="1" i="1" dirty="0">
                <a:solidFill>
                  <a:srgbClr val="C00000"/>
                </a:solidFill>
                <a:latin typeface="Arial Narrow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 rot="19889013">
            <a:off x="403835" y="3082971"/>
            <a:ext cx="2438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 Pet. 5:1-4</a:t>
            </a:r>
          </a:p>
        </p:txBody>
      </p:sp>
      <p:sp>
        <p:nvSpPr>
          <p:cNvPr id="25" name="TextBox 24"/>
          <p:cNvSpPr txBox="1"/>
          <p:nvPr/>
        </p:nvSpPr>
        <p:spPr>
          <a:xfrm rot="1942034">
            <a:off x="468914" y="4992288"/>
            <a:ext cx="2438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Acts 20:28</a:t>
            </a:r>
          </a:p>
        </p:txBody>
      </p:sp>
    </p:spTree>
    <p:extLst>
      <p:ext uri="{BB962C8B-B14F-4D97-AF65-F5344CB8AC3E}">
        <p14:creationId xmlns:p14="http://schemas.microsoft.com/office/powerpoint/2010/main" val="373289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586353" y="241369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The Term “Church” Used in Two Senses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0"/>
            <a:ext cx="5935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Testament Church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609600" y="911155"/>
            <a:ext cx="8001000" cy="914400"/>
          </a:xfrm>
          <a:prstGeom prst="roundRect">
            <a:avLst/>
          </a:prstGeom>
          <a:solidFill>
            <a:srgbClr val="0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kumimoji="0" lang="en-US" sz="4000" b="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86353" y="3492849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. </a:t>
            </a:r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Universally – No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86353" y="4572000"/>
            <a:ext cx="7924800" cy="710501"/>
          </a:xfrm>
          <a:prstGeom prst="roundRect">
            <a:avLst>
              <a:gd name="adj" fmla="val 24106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Times New Roman" pitchFamily="18" charset="0"/>
              </a:rPr>
              <a:t>III. Local Church Organization</a:t>
            </a: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74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631</TotalTime>
  <Words>1634</Words>
  <Application>Microsoft Office PowerPoint</Application>
  <PresentationFormat>On-screen Show (4:3)</PresentationFormat>
  <Paragraphs>357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Arial Narrow</vt:lpstr>
      <vt:lpstr>Tahoma</vt:lpstr>
      <vt:lpstr>Calibri</vt:lpstr>
      <vt:lpstr>Times New Roman</vt:lpstr>
      <vt:lpstr>Verdana</vt:lpstr>
      <vt:lpstr>Arial</vt:lpstr>
      <vt:lpstr>Comic Sans MS</vt:lpstr>
      <vt:lpstr>Wingdings</vt:lpstr>
      <vt:lpstr>Globe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77</cp:revision>
  <dcterms:created xsi:type="dcterms:W3CDTF">2006-01-22T03:44:01Z</dcterms:created>
  <dcterms:modified xsi:type="dcterms:W3CDTF">2015-02-26T12:54:32Z</dcterms:modified>
</cp:coreProperties>
</file>