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7" r:id="rId1"/>
    <p:sldMasterId id="2147483698" r:id="rId2"/>
  </p:sldMasterIdLst>
  <p:notesMasterIdLst>
    <p:notesMasterId r:id="rId36"/>
  </p:notesMasterIdLst>
  <p:handoutMasterIdLst>
    <p:handoutMasterId r:id="rId37"/>
  </p:handoutMasterIdLst>
  <p:sldIdLst>
    <p:sldId id="319" r:id="rId3"/>
    <p:sldId id="267" r:id="rId4"/>
    <p:sldId id="268" r:id="rId5"/>
    <p:sldId id="296" r:id="rId6"/>
    <p:sldId id="321" r:id="rId7"/>
    <p:sldId id="359" r:id="rId8"/>
    <p:sldId id="402" r:id="rId9"/>
    <p:sldId id="457" r:id="rId10"/>
    <p:sldId id="475" r:id="rId11"/>
    <p:sldId id="297" r:id="rId12"/>
    <p:sldId id="376" r:id="rId13"/>
    <p:sldId id="258" r:id="rId14"/>
    <p:sldId id="482" r:id="rId15"/>
    <p:sldId id="487" r:id="rId16"/>
    <p:sldId id="488" r:id="rId17"/>
    <p:sldId id="489" r:id="rId18"/>
    <p:sldId id="476" r:id="rId19"/>
    <p:sldId id="483" r:id="rId20"/>
    <p:sldId id="490" r:id="rId21"/>
    <p:sldId id="491" r:id="rId22"/>
    <p:sldId id="493" r:id="rId23"/>
    <p:sldId id="494" r:id="rId24"/>
    <p:sldId id="492" r:id="rId25"/>
    <p:sldId id="477" r:id="rId26"/>
    <p:sldId id="484" r:id="rId27"/>
    <p:sldId id="478" r:id="rId28"/>
    <p:sldId id="485" r:id="rId29"/>
    <p:sldId id="495" r:id="rId30"/>
    <p:sldId id="479" r:id="rId31"/>
    <p:sldId id="486" r:id="rId32"/>
    <p:sldId id="496" r:id="rId33"/>
    <p:sldId id="497" r:id="rId34"/>
    <p:sldId id="480" r:id="rId35"/>
  </p:sldIdLst>
  <p:sldSz cx="9144000" cy="6858000" type="screen4x3"/>
  <p:notesSz cx="7010400" cy="9296400"/>
  <p:embeddedFontLst>
    <p:embeddedFont>
      <p:font typeface="Arial Narrow" panose="020B0606020202030204" pitchFamily="34" charset="0"/>
      <p:regular r:id="rId38"/>
      <p:bold r:id="rId39"/>
      <p:italic r:id="rId40"/>
      <p:boldItalic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Verdana" panose="020B0604030504040204" pitchFamily="34" charset="0"/>
      <p:regular r:id="rId46"/>
      <p:bold r:id="rId47"/>
      <p:italic r:id="rId48"/>
      <p:boldItalic r:id="rId49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0000"/>
    <a:srgbClr val="FFFF00"/>
    <a:srgbClr val="FFFF66"/>
    <a:srgbClr val="0066CC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5" autoAdjust="0"/>
    <p:restoredTop sz="88330" autoAdjust="0"/>
  </p:normalViewPr>
  <p:slideViewPr>
    <p:cSldViewPr>
      <p:cViewPr varScale="1">
        <p:scale>
          <a:sx n="62" d="100"/>
          <a:sy n="62" d="100"/>
        </p:scale>
        <p:origin x="152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7.fntdata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BE096-1021-4D07-8B7C-F00AB8540F39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D0749-40CA-4570-94AB-1CB909493F8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3549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BCB96AD-89C8-4C0E-B2A4-4DCA022936CE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9C4080B-D960-4051-94AF-6629E383F20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254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Divine in origin</a:t>
            </a:r>
            <a:r>
              <a:rPr lang="en-US" baseline="0" dirty="0" smtClean="0"/>
              <a:t> – Began in the mind of God</a:t>
            </a:r>
          </a:p>
          <a:p>
            <a:r>
              <a:rPr lang="en-US" baseline="0" dirty="0" smtClean="0"/>
              <a:t>Establish in Jerusalem (by Christ) in 33 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C4080B-D960-4051-94AF-6629E383F20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554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27651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52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53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27654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7655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56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57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58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59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60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61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62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63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64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65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66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67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27668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9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0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1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2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3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4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5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6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7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8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27679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7680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81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82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83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84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27685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86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7687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7688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7689" name="Rectangle 4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27690" name="Rectangle 4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27691" name="Rectangle 4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CEF769E-3198-4E2D-ACD4-343AF798647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E7B17B-3365-44B6-A372-987599626F0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680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A27C05-71AD-497D-923E-D4F14388622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8795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9051A9-7B3C-497D-B27D-03879E53F4F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66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642AA4-9822-40FF-8EFD-492823DA5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774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3B31ED-1BD3-4523-8E67-BA2066CD5F6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671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0E3198-DDEB-4579-9311-EB5E6DBBEAB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24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E1992E-2E37-4489-B239-335DDE7413A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408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D81DCD-7B8C-4013-96C2-65A4C34D491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870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F7E54B-A08A-4860-ACC5-D756600558B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298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EEAE03-255E-489F-B949-96038BA4A89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981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549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916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64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308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286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471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803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58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919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64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6796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26627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28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29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26630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6631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32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33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34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35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36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37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38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39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40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41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42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43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26644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45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46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47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48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49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50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51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52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53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54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26655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6656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57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58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59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60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2666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6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6663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6664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6665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6666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4C094DB9-6802-498A-B593-FC2E29F32CAA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2666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Arial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Arial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cs typeface="Arial" charset="0"/>
            </a:endParaRPr>
          </a:p>
        </p:txBody>
      </p:sp>
      <p:pic>
        <p:nvPicPr>
          <p:cNvPr id="7" name="Picture 2" descr="http://2.bp.blogspot.com/_ppYFwyNQfbs/TLyLW9icdfI/AAAAAAAABVU/r8iatg5pvDU/s1600/happy-marriage.jpg"/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66" y="0"/>
            <a:ext cx="91636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22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1903" y="304800"/>
            <a:ext cx="7196394" cy="236988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i="1" dirty="0" smtClean="0">
                <a:ln w="9525">
                  <a:solidFill>
                    <a:srgbClr val="0066CC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rgbClr val="0066CC">
                      <a:lumMod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</a:p>
          <a:p>
            <a:pPr algn="ctr"/>
            <a:r>
              <a:rPr lang="en-US" sz="8800" dirty="0" smtClean="0">
                <a:ln w="9525">
                  <a:solidFill>
                    <a:srgbClr val="0066CC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rgbClr val="0066CC">
                      <a:lumMod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New Testament</a:t>
            </a:r>
            <a:endParaRPr lang="en-US" sz="8800" dirty="0">
              <a:ln w="9525">
                <a:solidFill>
                  <a:srgbClr val="0066CC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rgbClr val="0066CC">
                    <a:lumMod val="5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1981200"/>
            <a:ext cx="7697941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9900" dirty="0" smtClean="0">
                <a:ln w="9525">
                  <a:solidFill>
                    <a:srgbClr val="0066CC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rgbClr val="0066CC">
                      <a:lumMod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Church</a:t>
            </a:r>
            <a:endParaRPr lang="en-US" sz="19900" dirty="0">
              <a:ln w="9525">
                <a:solidFill>
                  <a:srgbClr val="0066CC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rgbClr val="0066CC">
                    <a:lumMod val="5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067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1066800" y="1676400"/>
            <a:ext cx="7162800" cy="1200150"/>
          </a:xfrm>
          <a:prstGeom prst="rect">
            <a:avLst/>
          </a:prstGeom>
          <a:solidFill>
            <a:srgbClr val="0066CC">
              <a:alpha val="34000"/>
            </a:srgbClr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</a:rPr>
              <a:t>“Upon this rock, I will build my church”</a:t>
            </a: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533400" y="457200"/>
            <a:ext cx="2590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i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Jesus said:</a:t>
            </a:r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304800" y="3716337"/>
            <a:ext cx="8610600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Thus, this is the Lord’s church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Since Jesus is Divine – it is a Divine institution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14700" y="287655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16:18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Line 4"/>
          <p:cNvSpPr>
            <a:spLocks noChangeShapeType="1"/>
          </p:cNvSpPr>
          <p:nvPr/>
        </p:nvSpPr>
        <p:spPr bwMode="auto">
          <a:xfrm>
            <a:off x="533400" y="1447800"/>
            <a:ext cx="7848600" cy="0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3013" name="Picture 5" descr="j023935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81000"/>
            <a:ext cx="1108075" cy="166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5" name="Picture 7" descr="j028090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8921">
            <a:off x="1371600" y="762000"/>
            <a:ext cx="1260475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8" name="Line 10"/>
          <p:cNvSpPr>
            <a:spLocks noChangeShapeType="1"/>
          </p:cNvSpPr>
          <p:nvPr/>
        </p:nvSpPr>
        <p:spPr bwMode="auto">
          <a:xfrm>
            <a:off x="4191000" y="762000"/>
            <a:ext cx="0" cy="312420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9" name="Text Box 11"/>
          <p:cNvSpPr txBox="1">
            <a:spLocks noChangeArrowheads="1"/>
          </p:cNvSpPr>
          <p:nvPr/>
        </p:nvSpPr>
        <p:spPr bwMode="auto">
          <a:xfrm>
            <a:off x="228600" y="304800"/>
            <a:ext cx="3733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Old Testament</a:t>
            </a:r>
          </a:p>
        </p:txBody>
      </p:sp>
      <p:sp>
        <p:nvSpPr>
          <p:cNvPr id="43020" name="Text Box 12"/>
          <p:cNvSpPr txBox="1">
            <a:spLocks noChangeArrowheads="1"/>
          </p:cNvSpPr>
          <p:nvPr/>
        </p:nvSpPr>
        <p:spPr bwMode="auto">
          <a:xfrm>
            <a:off x="4724400" y="304800"/>
            <a:ext cx="3733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New Testament</a:t>
            </a:r>
          </a:p>
        </p:txBody>
      </p:sp>
      <p:sp>
        <p:nvSpPr>
          <p:cNvPr id="43021" name="Text Box 13"/>
          <p:cNvSpPr txBox="1">
            <a:spLocks noChangeArrowheads="1"/>
          </p:cNvSpPr>
          <p:nvPr/>
        </p:nvSpPr>
        <p:spPr bwMode="auto">
          <a:xfrm>
            <a:off x="457200" y="2432050"/>
            <a:ext cx="3124200" cy="996950"/>
          </a:xfrm>
          <a:prstGeom prst="rect">
            <a:avLst/>
          </a:prstGeom>
          <a:solidFill>
            <a:srgbClr val="000000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/>
              <a:t>Church Promised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(Mt. 16:18)</a:t>
            </a:r>
          </a:p>
        </p:txBody>
      </p:sp>
      <p:sp>
        <p:nvSpPr>
          <p:cNvPr id="43022" name="Text Box 14"/>
          <p:cNvSpPr txBox="1">
            <a:spLocks noChangeArrowheads="1"/>
          </p:cNvSpPr>
          <p:nvPr/>
        </p:nvSpPr>
        <p:spPr bwMode="auto">
          <a:xfrm>
            <a:off x="5257800" y="2432050"/>
            <a:ext cx="3124200" cy="996950"/>
          </a:xfrm>
          <a:prstGeom prst="rect">
            <a:avLst/>
          </a:prstGeom>
          <a:solidFill>
            <a:srgbClr val="000000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/>
              <a:t>Church Built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(Act 2:47)</a:t>
            </a:r>
          </a:p>
        </p:txBody>
      </p:sp>
      <p:sp>
        <p:nvSpPr>
          <p:cNvPr id="43023" name="Text Box 15"/>
          <p:cNvSpPr txBox="1">
            <a:spLocks noChangeArrowheads="1"/>
          </p:cNvSpPr>
          <p:nvPr/>
        </p:nvSpPr>
        <p:spPr bwMode="auto">
          <a:xfrm>
            <a:off x="685800" y="5029200"/>
            <a:ext cx="7391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Thus, It is the New Testament Church!</a:t>
            </a:r>
          </a:p>
        </p:txBody>
      </p:sp>
      <p:sp>
        <p:nvSpPr>
          <p:cNvPr id="43024" name="Text Box 16"/>
          <p:cNvSpPr txBox="1">
            <a:spLocks noChangeArrowheads="1"/>
          </p:cNvSpPr>
          <p:nvPr/>
        </p:nvSpPr>
        <p:spPr bwMode="auto">
          <a:xfrm>
            <a:off x="457200" y="3581400"/>
            <a:ext cx="3124200" cy="996950"/>
          </a:xfrm>
          <a:prstGeom prst="rect">
            <a:avLst/>
          </a:prstGeom>
          <a:solidFill>
            <a:srgbClr val="000000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/>
              <a:t>Not built upon OT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(Mt. 5)</a:t>
            </a:r>
          </a:p>
        </p:txBody>
      </p:sp>
      <p:sp>
        <p:nvSpPr>
          <p:cNvPr id="43025" name="Text Box 17"/>
          <p:cNvSpPr txBox="1">
            <a:spLocks noChangeArrowheads="1"/>
          </p:cNvSpPr>
          <p:nvPr/>
        </p:nvSpPr>
        <p:spPr bwMode="auto">
          <a:xfrm>
            <a:off x="5334000" y="3581400"/>
            <a:ext cx="3124200" cy="996950"/>
          </a:xfrm>
          <a:prstGeom prst="rect">
            <a:avLst/>
          </a:prstGeom>
          <a:solidFill>
            <a:srgbClr val="000000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/>
              <a:t>Is built upon NT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(2 Cor 3)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609600" y="24384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Jesus is the Only Head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419100" y="1066800"/>
            <a:ext cx="83058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It’s Standard and Discipline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609600" y="3316287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OT is Not Her Law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609600" y="4194174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Bible (NT) is Her Only Guide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609600" y="5072062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Application &amp; Meaning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5" name="Wave 4"/>
          <p:cNvSpPr/>
          <p:nvPr/>
        </p:nvSpPr>
        <p:spPr bwMode="auto">
          <a:xfrm>
            <a:off x="38100" y="707886"/>
            <a:ext cx="1638300" cy="762000"/>
          </a:xfrm>
          <a:prstGeom prst="wave">
            <a:avLst/>
          </a:prstGeom>
          <a:solidFill>
            <a:schemeClr val="tx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015951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609600" y="24384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Origin of the NT Church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Origin and Establishment</a:t>
            </a: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609600" y="3317945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Establishment of the NT Church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Wave 6"/>
          <p:cNvSpPr/>
          <p:nvPr/>
        </p:nvSpPr>
        <p:spPr bwMode="auto">
          <a:xfrm>
            <a:off x="38100" y="707886"/>
            <a:ext cx="1638300" cy="762000"/>
          </a:xfrm>
          <a:prstGeom prst="wave">
            <a:avLst/>
          </a:prstGeom>
          <a:solidFill>
            <a:schemeClr val="tx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327327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609600" y="19812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Saved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Nature</a:t>
            </a: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609600" y="2655867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The Church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609600" y="3330534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The Body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609600" y="4005201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The Kingdom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609600" y="4679868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V. The House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auto">
          <a:xfrm>
            <a:off x="609600" y="5354535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VI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Temple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11" name="AutoShape 3"/>
          <p:cNvSpPr>
            <a:spLocks noChangeArrowheads="1"/>
          </p:cNvSpPr>
          <p:nvPr/>
        </p:nvSpPr>
        <p:spPr bwMode="auto">
          <a:xfrm>
            <a:off x="609600" y="6029204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VII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Bride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12" name="Wave 11"/>
          <p:cNvSpPr/>
          <p:nvPr/>
        </p:nvSpPr>
        <p:spPr bwMode="auto">
          <a:xfrm>
            <a:off x="38100" y="707886"/>
            <a:ext cx="1638300" cy="762000"/>
          </a:xfrm>
          <a:prstGeom prst="wave">
            <a:avLst/>
          </a:prstGeom>
          <a:solidFill>
            <a:schemeClr val="tx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722555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6353" y="24136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Term “Church” Used in Two Senses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86353" y="349284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Universally – No Organization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586353" y="45720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Local Church Organization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Wave 7"/>
          <p:cNvSpPr/>
          <p:nvPr/>
        </p:nvSpPr>
        <p:spPr bwMode="auto">
          <a:xfrm>
            <a:off x="38100" y="707886"/>
            <a:ext cx="1638300" cy="762000"/>
          </a:xfrm>
          <a:prstGeom prst="wave">
            <a:avLst/>
          </a:prstGeom>
          <a:solidFill>
            <a:schemeClr val="tx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461302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5061" y="24136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Determining the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85061" y="3444231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Scriptural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585061" y="4474762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Unscriptural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Wave 7"/>
          <p:cNvSpPr/>
          <p:nvPr/>
        </p:nvSpPr>
        <p:spPr bwMode="auto">
          <a:xfrm>
            <a:off x="38100" y="707886"/>
            <a:ext cx="1638300" cy="762000"/>
          </a:xfrm>
          <a:prstGeom prst="wave">
            <a:avLst/>
          </a:prstGeom>
          <a:solidFill>
            <a:schemeClr val="tx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1827001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5061" y="22098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Object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Worship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85061" y="310515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The Manner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585061" y="40005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The Assembly for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585061" y="489585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The Day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585061" y="57912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V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. The Items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10" name="Wave 9"/>
          <p:cNvSpPr/>
          <p:nvPr/>
        </p:nvSpPr>
        <p:spPr bwMode="auto">
          <a:xfrm>
            <a:off x="38100" y="707886"/>
            <a:ext cx="1638300" cy="762000"/>
          </a:xfrm>
          <a:prstGeom prst="wave">
            <a:avLst/>
          </a:prstGeom>
          <a:solidFill>
            <a:schemeClr val="tx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74062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 bwMode="auto">
          <a:xfrm>
            <a:off x="638175" y="4800600"/>
            <a:ext cx="8001000" cy="12192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Its Name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1903" y="304800"/>
            <a:ext cx="7196394" cy="236988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i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</a:p>
          <a:p>
            <a:pPr algn="ctr"/>
            <a:r>
              <a:rPr lang="en-US" sz="88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New Testament</a:t>
            </a:r>
            <a:endParaRPr lang="en-US" sz="88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1981200"/>
            <a:ext cx="7697941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99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Church</a:t>
            </a:r>
            <a:endParaRPr lang="en-US" sz="199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222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 bwMode="auto">
          <a:xfrm>
            <a:off x="609600" y="381000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09600" y="1447800"/>
            <a:ext cx="8153400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name is key to identity of any person, place or thing.</a:t>
            </a:r>
          </a:p>
          <a:p>
            <a:pPr eaLnBrk="1" hangingPunct="1">
              <a:buFont typeface="Calibri" panose="020F0502020204030204" pitchFamily="34" charset="0"/>
              <a:buAutoNum type="arabicPeriod"/>
            </a:pPr>
            <a:endParaRPr lang="en-US" altLang="en-US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Name: “ A word or a combination of words by which a person, place, or thing, a body or class, or any object of thought is designated, called or known.”</a:t>
            </a:r>
          </a:p>
          <a:p>
            <a:pPr eaLnBrk="1" hangingPunct="1">
              <a:buFont typeface="Calibri" panose="020F0502020204030204" pitchFamily="34" charset="0"/>
              <a:buAutoNum type="arabicPeriod"/>
            </a:pPr>
            <a:endParaRPr lang="en-US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the name of the New Testament church?</a:t>
            </a:r>
          </a:p>
          <a:p>
            <a:pPr eaLnBrk="1" hangingPunct="1">
              <a:buFont typeface="Calibri" panose="020F0502020204030204" pitchFamily="34" charset="0"/>
              <a:buAutoNum type="arabicPeriod"/>
            </a:pPr>
            <a:endParaRPr lang="en-US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Seek to answer these questions: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 name important?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one name used to the exclusion of all others?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wrong with some of the names used by churches today?</a:t>
            </a:r>
          </a:p>
        </p:txBody>
      </p:sp>
    </p:spTree>
    <p:extLst>
      <p:ext uri="{BB962C8B-B14F-4D97-AF65-F5344CB8AC3E}">
        <p14:creationId xmlns:p14="http://schemas.microsoft.com/office/powerpoint/2010/main" val="32421297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5061" y="21336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Importance of a Name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ounded Rectangular Callout 2"/>
          <p:cNvSpPr/>
          <p:nvPr/>
        </p:nvSpPr>
        <p:spPr bwMode="auto">
          <a:xfrm>
            <a:off x="990600" y="3355415"/>
            <a:ext cx="7162800" cy="1828800"/>
          </a:xfrm>
          <a:prstGeom prst="wedgeRoundRectCallout">
            <a:avLst>
              <a:gd name="adj1" fmla="val -63025"/>
              <a:gd name="adj2" fmla="val 108767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</a:rPr>
              <a:t>“Names do not matter.”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i="1" dirty="0" smtClean="0">
                <a:solidFill>
                  <a:srgbClr val="002060"/>
                </a:solidFill>
              </a:rPr>
              <a:t>“There is nothing in a name.”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Importance of a Name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8229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Name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it important?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Does it matter if we call you by someone else’s name?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we call you Jezebel? Judas?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Would it matter if your wife wears the name of another man?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9517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Importance of a Name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82296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Name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We Call the Church by Any Name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“Church of Rader”?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“Church of Satan”?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74485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Importance of a Name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8229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Name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We Call the Church by Any Name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Could We Call One Religious Group by Name of Another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Jew – a Catholic?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Catholic – a Buddhist?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Presbyterian – a Muslim?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Nazarene – a Methodist?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Church of God – a Free Will Baptist?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Jehovah’s Witness – a Mormon?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Free Will Baptist – a Primitive Baptist?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5222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Importance of a Name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82296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Name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We Call the Church by Any Name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Could We Call One Religious Group by Name of Another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Bride of Christ should wear husband’s name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(2 Cor. 11:2; Rom. 7:1-4)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all (including name) by authority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(Col. 3:17)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Speak as oracles of God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 Pet. 4:11)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8311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5061" y="2133600"/>
            <a:ext cx="7924800" cy="710501"/>
          </a:xfrm>
          <a:prstGeom prst="roundRect">
            <a:avLst>
              <a:gd name="adj" fmla="val 24106"/>
            </a:avLst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Importance of a Name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85061" y="3022285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Denominational Names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1810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048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Denominational Names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8229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Reason &amp; Meaning of Names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Many of the modern names came – Reformation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Scope of church – “Catholic” (Universal)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 – “Lutheran” (Martin Luther)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 of government – “Presbyterian” / “Episcopal”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Practice – “Baptist” (immersion)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Belief / Doctrine – “Pentecostal” (Oneness)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01013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048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Denominational Names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82296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Reason &amp; Meaning of Names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Divisive / Sectarian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Various names – is the idea that God’s people (church as a whole) is divided into denominations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6519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3" descr="Blue tissue paper"/>
          <p:cNvSpPr>
            <a:spLocks noChangeArrowheads="1"/>
          </p:cNvSpPr>
          <p:nvPr/>
        </p:nvSpPr>
        <p:spPr bwMode="auto">
          <a:xfrm>
            <a:off x="838200" y="1447800"/>
            <a:ext cx="7239000" cy="4724400"/>
          </a:xfrm>
          <a:prstGeom prst="ellips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</a:rPr>
              <a:t>God’s People</a:t>
            </a: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</a:rPr>
              <a:t>(The Saved)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12" name="Oval 5"/>
          <p:cNvSpPr>
            <a:spLocks noChangeArrowheads="1"/>
          </p:cNvSpPr>
          <p:nvPr/>
        </p:nvSpPr>
        <p:spPr bwMode="auto">
          <a:xfrm>
            <a:off x="1447800" y="2209800"/>
            <a:ext cx="1600200" cy="1524000"/>
          </a:xfrm>
          <a:prstGeom prst="ellipse">
            <a:avLst/>
          </a:prstGeom>
          <a:solidFill>
            <a:srgbClr val="FFFF99"/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</a:rPr>
              <a:t>Adventist</a:t>
            </a: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13" name="Oval 7"/>
          <p:cNvSpPr>
            <a:spLocks noChangeArrowheads="1"/>
          </p:cNvSpPr>
          <p:nvPr/>
        </p:nvSpPr>
        <p:spPr bwMode="auto">
          <a:xfrm>
            <a:off x="3048000" y="3048000"/>
            <a:ext cx="1524000" cy="1447800"/>
          </a:xfrm>
          <a:prstGeom prst="ellipse">
            <a:avLst/>
          </a:prstGeom>
          <a:solidFill>
            <a:srgbClr val="FFFF99"/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</a:rPr>
              <a:t>Nazarene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14" name="Oval 8"/>
          <p:cNvSpPr>
            <a:spLocks noChangeArrowheads="1"/>
          </p:cNvSpPr>
          <p:nvPr/>
        </p:nvSpPr>
        <p:spPr bwMode="auto">
          <a:xfrm>
            <a:off x="6096000" y="2286000"/>
            <a:ext cx="1524000" cy="1447800"/>
          </a:xfrm>
          <a:prstGeom prst="ellipse">
            <a:avLst/>
          </a:prstGeom>
          <a:solidFill>
            <a:srgbClr val="FFFF99"/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</a:rPr>
              <a:t>Presb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</a:rPr>
              <a:t>.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15" name="Oval 9"/>
          <p:cNvSpPr>
            <a:spLocks noChangeArrowheads="1"/>
          </p:cNvSpPr>
          <p:nvPr/>
        </p:nvSpPr>
        <p:spPr bwMode="auto">
          <a:xfrm>
            <a:off x="1447800" y="3886200"/>
            <a:ext cx="1752600" cy="1524000"/>
          </a:xfrm>
          <a:prstGeom prst="ellipse">
            <a:avLst/>
          </a:prstGeom>
          <a:solidFill>
            <a:srgbClr val="FFFF99"/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</a:rPr>
              <a:t>Ch. Of God</a:t>
            </a: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16" name="Oval 10"/>
          <p:cNvSpPr>
            <a:spLocks noChangeArrowheads="1"/>
          </p:cNvSpPr>
          <p:nvPr/>
        </p:nvSpPr>
        <p:spPr bwMode="auto">
          <a:xfrm>
            <a:off x="3276600" y="4648200"/>
            <a:ext cx="1447800" cy="1371600"/>
          </a:xfrm>
          <a:prstGeom prst="ellipse">
            <a:avLst/>
          </a:prstGeom>
          <a:solidFill>
            <a:srgbClr val="FFFF99"/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</a:rPr>
              <a:t>Baptist</a:t>
            </a: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17" name="Oval 11"/>
          <p:cNvSpPr>
            <a:spLocks noChangeArrowheads="1"/>
          </p:cNvSpPr>
          <p:nvPr/>
        </p:nvSpPr>
        <p:spPr bwMode="auto">
          <a:xfrm>
            <a:off x="6477000" y="3733800"/>
            <a:ext cx="1371600" cy="1371600"/>
          </a:xfrm>
          <a:prstGeom prst="ellipse">
            <a:avLst/>
          </a:prstGeom>
          <a:solidFill>
            <a:srgbClr val="FFFF99"/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</a:rPr>
              <a:t>Ch. Of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</a:rPr>
              <a:t>Christ</a:t>
            </a:r>
          </a:p>
        </p:txBody>
      </p:sp>
      <p:sp>
        <p:nvSpPr>
          <p:cNvPr id="18" name="Oval 12"/>
          <p:cNvSpPr>
            <a:spLocks noChangeArrowheads="1"/>
          </p:cNvSpPr>
          <p:nvPr/>
        </p:nvSpPr>
        <p:spPr bwMode="auto">
          <a:xfrm>
            <a:off x="4876800" y="4267200"/>
            <a:ext cx="1600200" cy="1600200"/>
          </a:xfrm>
          <a:prstGeom prst="ellipse">
            <a:avLst/>
          </a:prstGeom>
          <a:solidFill>
            <a:srgbClr val="FFFF99"/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</a:rPr>
              <a:t>Methodist</a:t>
            </a: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19" name="Oval 13"/>
          <p:cNvSpPr>
            <a:spLocks noChangeArrowheads="1"/>
          </p:cNvSpPr>
          <p:nvPr/>
        </p:nvSpPr>
        <p:spPr bwMode="auto">
          <a:xfrm>
            <a:off x="4648200" y="2819400"/>
            <a:ext cx="1371600" cy="1371600"/>
          </a:xfrm>
          <a:prstGeom prst="ellipse">
            <a:avLst/>
          </a:prstGeom>
          <a:solidFill>
            <a:srgbClr val="FFFF99"/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</a:rPr>
              <a:t>Catholic</a:t>
            </a: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5300" y="420469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Denominationalism / Sectarianism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2383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 autoUpdateAnimBg="0"/>
      <p:bldP spid="12" grpId="0" animBg="1" autoUpdateAnimBg="0"/>
      <p:bldP spid="13" grpId="0" animBg="1" autoUpdateAnimBg="0"/>
      <p:bldP spid="14" grpId="0" animBg="1" autoUpdateAnimBg="0"/>
      <p:bldP spid="15" grpId="0" animBg="1" autoUpdateAnimBg="0"/>
      <p:bldP spid="16" grpId="0" animBg="1" autoUpdateAnimBg="0"/>
      <p:bldP spid="17" grpId="0" animBg="1" autoUpdateAnimBg="0"/>
      <p:bldP spid="18" grpId="0" animBg="1" autoUpdateAnimBg="0"/>
      <p:bldP spid="19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109921">
            <a:off x="25901" y="389995"/>
            <a:ext cx="3078822" cy="22526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435425" y="123986"/>
            <a:ext cx="5479975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John 15:1-7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"I am the true vine, and My Father is the vinedresser.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Every branch in Me that does not bear fruit He takes away; and every branch that bears fruit He prunes, that it may bear more fruit.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You are already clean because of the word which I have spoken to you.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Abide in Me, and I in you. As the branch cannot bear fruit of itself, unless it abides in the vine, neither can you, unless you abide in Me.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I am the vine, </a:t>
            </a:r>
            <a:r>
              <a:rPr lang="en-US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are the branches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He who abides in Me, and I in him, bears much fruit; for without Me you can do nothing.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If anyone does not abide in Me, he is cast out as a branch and is withered; and they gather them and throw them into the fire, and they are burned.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If you abide in Me, and My words abide in you, you will ask what you desire, and it shall be done for you.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3147235"/>
            <a:ext cx="2819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Argued that</a:t>
            </a:r>
          </a:p>
          <a:p>
            <a:r>
              <a:rPr lang="en-US" dirty="0" smtClean="0"/>
              <a:t>Jesus is talking</a:t>
            </a:r>
          </a:p>
          <a:p>
            <a:r>
              <a:rPr lang="en-US" dirty="0" smtClean="0"/>
              <a:t>About</a:t>
            </a:r>
          </a:p>
          <a:p>
            <a:r>
              <a:rPr lang="en-US" dirty="0" smtClean="0"/>
              <a:t>Denominations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327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109921">
            <a:off x="25901" y="389995"/>
            <a:ext cx="3078822" cy="22526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435425" y="123986"/>
            <a:ext cx="5479975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John 15:1-7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"I am the true vine, and My Father is the vinedresser.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Every branch in Me that does not bear fruit He takes away; and every branch that bears fruit He prunes, that it may bear more fruit.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You are already clean because of the word which I have spoken to you.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Abide in Me, and I in you. As the branch cannot bear fruit of itself, unless it abides in the vine, neither can </a:t>
            </a:r>
            <a:r>
              <a:rPr lang="en-US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unless </a:t>
            </a:r>
            <a:r>
              <a:rPr lang="en-US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abide in Me.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I am the vine, </a:t>
            </a:r>
            <a:r>
              <a:rPr lang="en-US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are the branches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who abides in Me, and I in </a:t>
            </a:r>
            <a:r>
              <a:rPr lang="en-US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bears much fruit; for without Me </a:t>
            </a:r>
            <a:r>
              <a:rPr lang="en-US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do nothing.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If </a:t>
            </a:r>
            <a:r>
              <a:rPr lang="en-US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anyone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does not abide in Me, </a:t>
            </a:r>
            <a:r>
              <a:rPr lang="en-US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cast out as a branch and is withered; and </a:t>
            </a:r>
            <a:r>
              <a:rPr lang="en-US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gather them and throw them into the fire, and </a:t>
            </a:r>
            <a:r>
              <a:rPr lang="en-US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burned.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If </a:t>
            </a:r>
            <a:r>
              <a:rPr lang="en-US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abide in Me, and My words abide in </a:t>
            </a:r>
            <a:r>
              <a:rPr lang="en-US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you will ask what you desire, and it shall be done for you.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3147235"/>
            <a:ext cx="2819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Argued that</a:t>
            </a:r>
          </a:p>
          <a:p>
            <a:r>
              <a:rPr lang="en-US" dirty="0" smtClean="0"/>
              <a:t>Jesus is talking</a:t>
            </a:r>
          </a:p>
          <a:p>
            <a:r>
              <a:rPr lang="en-US" dirty="0" smtClean="0"/>
              <a:t>About</a:t>
            </a:r>
          </a:p>
          <a:p>
            <a:r>
              <a:rPr lang="en-US" dirty="0" smtClean="0"/>
              <a:t>Denominations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712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048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Denominational Names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8229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Reason &amp; Meaning of Names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Divisive / Sectarian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Various names – is the idea that God’s people (church as a whole) is divided into denominations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has a plan for unity (John 17:20-21)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Called by different names is divisive (1 Cor. 1:10-ff)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8148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5061" y="2133600"/>
            <a:ext cx="7924800" cy="710501"/>
          </a:xfrm>
          <a:prstGeom prst="roundRect">
            <a:avLst>
              <a:gd name="adj" fmla="val 24106"/>
            </a:avLst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Importance of a Name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85061" y="3022285"/>
            <a:ext cx="7924800" cy="710501"/>
          </a:xfrm>
          <a:prstGeom prst="roundRect">
            <a:avLst>
              <a:gd name="adj" fmla="val 24106"/>
            </a:avLst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Denominational Names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585061" y="391097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Scriptural Names - Church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6752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048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Scriptural Names - Church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82296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Church of God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 Cor. 1:2; Acts 20:28)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Church of Firstborn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(Heb. 12:23)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Churches of Christ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(Rom. 16:16)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Body of Christ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(Col. 1:24)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House of God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 Tim. 3:15)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Church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(Rom. 16:1; Rev. 2:1, 8; 3:14)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03021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5061" y="2133600"/>
            <a:ext cx="7924800" cy="710501"/>
          </a:xfrm>
          <a:prstGeom prst="roundRect">
            <a:avLst>
              <a:gd name="adj" fmla="val 24106"/>
            </a:avLst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Importance of a Name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85061" y="3022285"/>
            <a:ext cx="7924800" cy="710501"/>
          </a:xfrm>
          <a:prstGeom prst="roundRect">
            <a:avLst>
              <a:gd name="adj" fmla="val 24106"/>
            </a:avLst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Denominational Names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585061" y="3910970"/>
            <a:ext cx="7924800" cy="710501"/>
          </a:xfrm>
          <a:prstGeom prst="roundRect">
            <a:avLst>
              <a:gd name="adj" fmla="val 24106"/>
            </a:avLst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Scriptural Names - Church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585061" y="4799655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Scriptural Names - Individual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5823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048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Scriptural Names - Individual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822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 a Difference in the Individual &amp; The Church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 Tim. 5:16)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Body is not one member but many (1 Cor. 12:14)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individual is called – not name of the church (vice versa)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Individual cannot say, “I am a church of Christ”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41159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048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Scriptural Names - Individual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82296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 a Difference in the Individual &amp; The Church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 Tim. 5:16)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Individuals were Called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Christians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(Acts 11:26; 26:28; 1 Pet. 4:16) – focus on relationship to Christ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Children of God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(Gal. 3:26) – focus on relationship to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Disciples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(Acts 11:26) – focus on following teaching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Saints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 Cor. 1:1-2) – focus on separation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Brethren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(Col. 1:2; 1 Cor. 1:10) – focus on relationship to one another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935872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5061" y="2133600"/>
            <a:ext cx="7924800" cy="710501"/>
          </a:xfrm>
          <a:prstGeom prst="roundRect">
            <a:avLst>
              <a:gd name="adj" fmla="val 24106"/>
            </a:avLst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Importance of a Name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85061" y="3022285"/>
            <a:ext cx="7924800" cy="710501"/>
          </a:xfrm>
          <a:prstGeom prst="roundRect">
            <a:avLst>
              <a:gd name="adj" fmla="val 24106"/>
            </a:avLst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Denominational Names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585061" y="3910970"/>
            <a:ext cx="7924800" cy="710501"/>
          </a:xfrm>
          <a:prstGeom prst="roundRect">
            <a:avLst>
              <a:gd name="adj" fmla="val 24106"/>
            </a:avLst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Scriptural Names - Church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585061" y="4799655"/>
            <a:ext cx="7924800" cy="710501"/>
          </a:xfrm>
          <a:prstGeom prst="roundRect">
            <a:avLst>
              <a:gd name="adj" fmla="val 24106"/>
            </a:avLst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Scriptural Names - Individual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585061" y="568834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V. Ashamed of the Name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7920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2800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V. Ashamed of the Name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8229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Should Never be Ashamed of Our Name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be ashamed of gospel (Rom. 1:16)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be ashamed of fellow Christians (2 Tim. 1:8)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be ashamed of name Christian (1 Pet. 4:16)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 was not ashamed to be call with brethren (Heb. 2:11)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is not ashamed to be called our God (Heb. 11:16)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04738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2800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V. Ashamed of the Name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8229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Should Never be Ashamed of Our Name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Would You Think of Someone Ashamed of Your Name?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if children ashamed to wear your name?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if wife ashamed to wear your name?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if someone introduced you – didn’t use your real or full name?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82288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2800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V. Ashamed of the Name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82296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Should Never be Ashamed of Our Name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Would You Think of Someone Ashamed of Your Name?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are Ashamed of the Name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churches – removed the name from sign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churches – not used name in advertisement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Christian hesitate to tell where go to church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63811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5061" y="21336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Importance of a Name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85061" y="3022285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Denominational Names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585061" y="391097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Scriptural Names - Church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585061" y="4799655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Scriptural Names - Individual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585061" y="568834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V. Ashamed of the Name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262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obe">
  <a:themeElements>
    <a:clrScheme name="Globe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Glob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Globe</Template>
  <TotalTime>2855</TotalTime>
  <Words>1781</Words>
  <Application>Microsoft Office PowerPoint</Application>
  <PresentationFormat>On-screen Show (4:3)</PresentationFormat>
  <Paragraphs>264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Arial Narrow</vt:lpstr>
      <vt:lpstr>Calibri</vt:lpstr>
      <vt:lpstr>Times New Roman</vt:lpstr>
      <vt:lpstr>Verdana</vt:lpstr>
      <vt:lpstr>Arial</vt:lpstr>
      <vt:lpstr>Wingdings</vt:lpstr>
      <vt:lpstr>Globe</vt:lpstr>
      <vt:lpstr>13_Office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 V. Rader</dc:creator>
  <cp:lastModifiedBy>Donnie V. Rader</cp:lastModifiedBy>
  <cp:revision>112</cp:revision>
  <cp:lastPrinted>2014-12-07T22:23:00Z</cp:lastPrinted>
  <dcterms:created xsi:type="dcterms:W3CDTF">2006-01-22T03:44:01Z</dcterms:created>
  <dcterms:modified xsi:type="dcterms:W3CDTF">2015-02-26T12:56:42Z</dcterms:modified>
</cp:coreProperties>
</file>