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7" r:id="rId1"/>
    <p:sldMasterId id="2147483698" r:id="rId2"/>
  </p:sldMasterIdLst>
  <p:notesMasterIdLst>
    <p:notesMasterId r:id="rId28"/>
  </p:notesMasterIdLst>
  <p:handoutMasterIdLst>
    <p:handoutMasterId r:id="rId29"/>
  </p:handoutMasterIdLst>
  <p:sldIdLst>
    <p:sldId id="319" r:id="rId3"/>
    <p:sldId id="267" r:id="rId4"/>
    <p:sldId id="268" r:id="rId5"/>
    <p:sldId id="296" r:id="rId6"/>
    <p:sldId id="321" r:id="rId7"/>
    <p:sldId id="359" r:id="rId8"/>
    <p:sldId id="402" r:id="rId9"/>
    <p:sldId id="457" r:id="rId10"/>
    <p:sldId id="475" r:id="rId11"/>
    <p:sldId id="498" r:id="rId12"/>
    <p:sldId id="297" r:id="rId13"/>
    <p:sldId id="376" r:id="rId14"/>
    <p:sldId id="499" r:id="rId15"/>
    <p:sldId id="503" r:id="rId16"/>
    <p:sldId id="509" r:id="rId17"/>
    <p:sldId id="511" r:id="rId18"/>
    <p:sldId id="512" r:id="rId19"/>
    <p:sldId id="500" r:id="rId20"/>
    <p:sldId id="504" r:id="rId21"/>
    <p:sldId id="501" r:id="rId22"/>
    <p:sldId id="505" r:id="rId23"/>
    <p:sldId id="513" r:id="rId24"/>
    <p:sldId id="514" r:id="rId25"/>
    <p:sldId id="515" r:id="rId26"/>
    <p:sldId id="502" r:id="rId27"/>
  </p:sldIdLst>
  <p:sldSz cx="9144000" cy="6858000" type="screen4x3"/>
  <p:notesSz cx="7010400" cy="9296400"/>
  <p:embeddedFontLst>
    <p:embeddedFont>
      <p:font typeface="Arial Narrow" panose="020B0606020202030204" pitchFamily="34" charset="0"/>
      <p:regular r:id="rId30"/>
      <p:bold r:id="rId31"/>
      <p:italic r:id="rId32"/>
      <p:boldItalic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Verdana" panose="020B0604030504040204" pitchFamily="3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00"/>
    <a:srgbClr val="FFFFCC"/>
    <a:srgbClr val="FFFF66"/>
    <a:srgbClr val="0066CC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45" autoAdjust="0"/>
    <p:restoredTop sz="88330" autoAdjust="0"/>
  </p:normalViewPr>
  <p:slideViewPr>
    <p:cSldViewPr>
      <p:cViewPr varScale="1">
        <p:scale>
          <a:sx n="62" d="100"/>
          <a:sy n="62" d="100"/>
        </p:scale>
        <p:origin x="152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0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5.fntdata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41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7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2.fntdata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6BE096-1021-4D07-8B7C-F00AB8540F39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CD0749-40CA-4570-94AB-1CB909493F8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3549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BCB96AD-89C8-4C0E-B2A4-4DCA022936CE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9C4080B-D960-4051-94AF-6629E383F20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254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Divine in origin</a:t>
            </a:r>
            <a:r>
              <a:rPr lang="en-US" baseline="0" dirty="0" smtClean="0"/>
              <a:t> – Began in the mind of God</a:t>
            </a:r>
          </a:p>
          <a:p>
            <a:r>
              <a:rPr lang="en-US" baseline="0" dirty="0" smtClean="0"/>
              <a:t>Establish in Jerusalem (by Christ) in 33 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C4080B-D960-4051-94AF-6629E383F20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554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27651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52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53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27654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7655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56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57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58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59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60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61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62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63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64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65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66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67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27668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9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0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1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7 w 717"/>
                <a:gd name="T1" fmla="*/ 845 h 845"/>
                <a:gd name="T2" fmla="*/ 717 w 717"/>
                <a:gd name="T3" fmla="*/ 821 h 845"/>
                <a:gd name="T4" fmla="*/ 574 w 717"/>
                <a:gd name="T5" fmla="*/ 605 h 845"/>
                <a:gd name="T6" fmla="*/ 406 w 717"/>
                <a:gd name="T7" fmla="*/ 396 h 845"/>
                <a:gd name="T8" fmla="*/ 221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09 w 717"/>
                <a:gd name="T15" fmla="*/ 198 h 845"/>
                <a:gd name="T16" fmla="*/ 400 w 717"/>
                <a:gd name="T17" fmla="*/ 408 h 845"/>
                <a:gd name="T18" fmla="*/ 568 w 717"/>
                <a:gd name="T19" fmla="*/ 623 h 845"/>
                <a:gd name="T20" fmla="*/ 717 w 717"/>
                <a:gd name="T21" fmla="*/ 845 h 845"/>
                <a:gd name="T22" fmla="*/ 717 w 717"/>
                <a:gd name="T23" fmla="*/ 84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2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7 w 407"/>
                <a:gd name="T1" fmla="*/ 414 h 414"/>
                <a:gd name="T2" fmla="*/ 407 w 407"/>
                <a:gd name="T3" fmla="*/ 396 h 414"/>
                <a:gd name="T4" fmla="*/ 222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6 w 407"/>
                <a:gd name="T13" fmla="*/ 204 h 414"/>
                <a:gd name="T14" fmla="*/ 407 w 407"/>
                <a:gd name="T15" fmla="*/ 414 h 414"/>
                <a:gd name="T16" fmla="*/ 407 w 407"/>
                <a:gd name="T17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3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4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6 w 586"/>
                <a:gd name="T1" fmla="*/ 0 h 599"/>
                <a:gd name="T2" fmla="*/ 568 w 586"/>
                <a:gd name="T3" fmla="*/ 0 h 599"/>
                <a:gd name="T4" fmla="*/ 407 w 586"/>
                <a:gd name="T5" fmla="*/ 132 h 599"/>
                <a:gd name="T6" fmla="*/ 257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7 w 586"/>
                <a:gd name="T17" fmla="*/ 282 h 599"/>
                <a:gd name="T18" fmla="*/ 413 w 586"/>
                <a:gd name="T19" fmla="*/ 138 h 599"/>
                <a:gd name="T20" fmla="*/ 586 w 586"/>
                <a:gd name="T21" fmla="*/ 0 h 599"/>
                <a:gd name="T22" fmla="*/ 586 w 586"/>
                <a:gd name="T23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5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69 w 269"/>
                <a:gd name="T1" fmla="*/ 0 h 252"/>
                <a:gd name="T2" fmla="*/ 251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69 w 269"/>
                <a:gd name="T15" fmla="*/ 0 h 252"/>
                <a:gd name="T16" fmla="*/ 269 w 269"/>
                <a:gd name="T1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6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7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8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27679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7680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81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82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83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84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27685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86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7687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27688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27689" name="Rectangle 4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27690" name="Rectangle 4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27691" name="Rectangle 4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CEF769E-3198-4E2D-ACD4-343AF798647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E7B17B-3365-44B6-A372-987599626F0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680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A27C05-71AD-497D-923E-D4F14388622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8795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9051A9-7B3C-497D-B27D-03879E53F4F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66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642AA4-9822-40FF-8EFD-492823DA5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7749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3B31ED-1BD3-4523-8E67-BA2066CD5F6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6715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0E3198-DDEB-4579-9311-EB5E6DBBEAB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24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E1992E-2E37-4489-B239-335DDE7413A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4088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D81DCD-7B8C-4013-96C2-65A4C34D491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870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F7E54B-A08A-4860-ACC5-D756600558B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2989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EEAE03-255E-489F-B949-96038BA4A89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9817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5497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9164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64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308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286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4719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8036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8584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9193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64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6796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26627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28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29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26630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6631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632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633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634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635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636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637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638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639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640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641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642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643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26644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45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46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47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7 w 717"/>
                <a:gd name="T1" fmla="*/ 845 h 845"/>
                <a:gd name="T2" fmla="*/ 717 w 717"/>
                <a:gd name="T3" fmla="*/ 821 h 845"/>
                <a:gd name="T4" fmla="*/ 574 w 717"/>
                <a:gd name="T5" fmla="*/ 605 h 845"/>
                <a:gd name="T6" fmla="*/ 406 w 717"/>
                <a:gd name="T7" fmla="*/ 396 h 845"/>
                <a:gd name="T8" fmla="*/ 221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09 w 717"/>
                <a:gd name="T15" fmla="*/ 198 h 845"/>
                <a:gd name="T16" fmla="*/ 400 w 717"/>
                <a:gd name="T17" fmla="*/ 408 h 845"/>
                <a:gd name="T18" fmla="*/ 568 w 717"/>
                <a:gd name="T19" fmla="*/ 623 h 845"/>
                <a:gd name="T20" fmla="*/ 717 w 717"/>
                <a:gd name="T21" fmla="*/ 845 h 845"/>
                <a:gd name="T22" fmla="*/ 717 w 717"/>
                <a:gd name="T23" fmla="*/ 84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48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7 w 407"/>
                <a:gd name="T1" fmla="*/ 414 h 414"/>
                <a:gd name="T2" fmla="*/ 407 w 407"/>
                <a:gd name="T3" fmla="*/ 396 h 414"/>
                <a:gd name="T4" fmla="*/ 222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6 w 407"/>
                <a:gd name="T13" fmla="*/ 204 h 414"/>
                <a:gd name="T14" fmla="*/ 407 w 407"/>
                <a:gd name="T15" fmla="*/ 414 h 414"/>
                <a:gd name="T16" fmla="*/ 407 w 407"/>
                <a:gd name="T17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49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50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6 w 586"/>
                <a:gd name="T1" fmla="*/ 0 h 599"/>
                <a:gd name="T2" fmla="*/ 568 w 586"/>
                <a:gd name="T3" fmla="*/ 0 h 599"/>
                <a:gd name="T4" fmla="*/ 407 w 586"/>
                <a:gd name="T5" fmla="*/ 132 h 599"/>
                <a:gd name="T6" fmla="*/ 257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7 w 586"/>
                <a:gd name="T17" fmla="*/ 282 h 599"/>
                <a:gd name="T18" fmla="*/ 413 w 586"/>
                <a:gd name="T19" fmla="*/ 138 h 599"/>
                <a:gd name="T20" fmla="*/ 586 w 586"/>
                <a:gd name="T21" fmla="*/ 0 h 599"/>
                <a:gd name="T22" fmla="*/ 586 w 586"/>
                <a:gd name="T23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51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69 w 269"/>
                <a:gd name="T1" fmla="*/ 0 h 252"/>
                <a:gd name="T2" fmla="*/ 251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69 w 269"/>
                <a:gd name="T15" fmla="*/ 0 h 252"/>
                <a:gd name="T16" fmla="*/ 269 w 269"/>
                <a:gd name="T1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52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53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54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26655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6656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657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658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659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660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2666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6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6663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6664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6665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6666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4C094DB9-6802-498A-B593-FC2E29F32CAA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26667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Arial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Arial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  <a:cs typeface="Arial" charset="0"/>
            </a:endParaRPr>
          </a:p>
        </p:txBody>
      </p:sp>
      <p:pic>
        <p:nvPicPr>
          <p:cNvPr id="7" name="Picture 2" descr="http://2.bp.blogspot.com/_ppYFwyNQfbs/TLyLW9icdfI/AAAAAAAABVU/r8iatg5pvDU/s1600/happy-marriage.jpg"/>
          <p:cNvPicPr>
            <a:picLocks noChangeAspect="1" noChangeArrowheads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66" y="0"/>
            <a:ext cx="91636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7221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1903" y="304800"/>
            <a:ext cx="7196394" cy="236988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i="1" dirty="0" smtClean="0">
                <a:ln w="9525">
                  <a:solidFill>
                    <a:srgbClr val="0066CC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rgbClr val="0066CC">
                      <a:lumMod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</a:p>
          <a:p>
            <a:pPr algn="ctr"/>
            <a:r>
              <a:rPr lang="en-US" sz="8800" dirty="0" smtClean="0">
                <a:ln w="9525">
                  <a:solidFill>
                    <a:srgbClr val="0066CC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rgbClr val="0066CC">
                      <a:lumMod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New Testament</a:t>
            </a:r>
            <a:endParaRPr lang="en-US" sz="8800" dirty="0">
              <a:ln w="9525">
                <a:solidFill>
                  <a:srgbClr val="0066CC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rgbClr val="0066CC">
                    <a:lumMod val="5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1981200"/>
            <a:ext cx="7697941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9900" dirty="0" smtClean="0">
                <a:ln w="9525">
                  <a:solidFill>
                    <a:srgbClr val="0066CC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rgbClr val="0066CC">
                      <a:lumMod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Church</a:t>
            </a:r>
            <a:endParaRPr lang="en-US" sz="19900" dirty="0">
              <a:ln w="9525">
                <a:solidFill>
                  <a:srgbClr val="0066CC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rgbClr val="0066CC">
                    <a:lumMod val="5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0672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1066800" y="1676400"/>
            <a:ext cx="7162800" cy="1200150"/>
          </a:xfrm>
          <a:prstGeom prst="rect">
            <a:avLst/>
          </a:prstGeom>
          <a:solidFill>
            <a:srgbClr val="0066CC">
              <a:alpha val="34000"/>
            </a:srgbClr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</a:rPr>
              <a:t>“Upon this rock, I will build my church”</a:t>
            </a:r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533400" y="457200"/>
            <a:ext cx="2590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i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Jesus said:</a:t>
            </a:r>
          </a:p>
        </p:txBody>
      </p:sp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304800" y="3716337"/>
            <a:ext cx="8610600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Thus, this is the Lord’s church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Since Jesus is Divine – it is a Divine institution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314700" y="2876550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16:18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Line 4"/>
          <p:cNvSpPr>
            <a:spLocks noChangeShapeType="1"/>
          </p:cNvSpPr>
          <p:nvPr/>
        </p:nvSpPr>
        <p:spPr bwMode="auto">
          <a:xfrm>
            <a:off x="533400" y="1447800"/>
            <a:ext cx="7848600" cy="0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43013" name="Picture 5" descr="j023935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81000"/>
            <a:ext cx="1108075" cy="166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5" name="Picture 7" descr="j028090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8921">
            <a:off x="1371600" y="762000"/>
            <a:ext cx="1260475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8" name="Line 10"/>
          <p:cNvSpPr>
            <a:spLocks noChangeShapeType="1"/>
          </p:cNvSpPr>
          <p:nvPr/>
        </p:nvSpPr>
        <p:spPr bwMode="auto">
          <a:xfrm>
            <a:off x="4191000" y="762000"/>
            <a:ext cx="0" cy="312420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9" name="Text Box 11"/>
          <p:cNvSpPr txBox="1">
            <a:spLocks noChangeArrowheads="1"/>
          </p:cNvSpPr>
          <p:nvPr/>
        </p:nvSpPr>
        <p:spPr bwMode="auto">
          <a:xfrm>
            <a:off x="228600" y="304800"/>
            <a:ext cx="3733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Old Testament</a:t>
            </a:r>
          </a:p>
        </p:txBody>
      </p:sp>
      <p:sp>
        <p:nvSpPr>
          <p:cNvPr id="43020" name="Text Box 12"/>
          <p:cNvSpPr txBox="1">
            <a:spLocks noChangeArrowheads="1"/>
          </p:cNvSpPr>
          <p:nvPr/>
        </p:nvSpPr>
        <p:spPr bwMode="auto">
          <a:xfrm>
            <a:off x="4724400" y="304800"/>
            <a:ext cx="3733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New Testament</a:t>
            </a:r>
          </a:p>
        </p:txBody>
      </p:sp>
      <p:sp>
        <p:nvSpPr>
          <p:cNvPr id="43021" name="Text Box 13"/>
          <p:cNvSpPr txBox="1">
            <a:spLocks noChangeArrowheads="1"/>
          </p:cNvSpPr>
          <p:nvPr/>
        </p:nvSpPr>
        <p:spPr bwMode="auto">
          <a:xfrm>
            <a:off x="457200" y="2432050"/>
            <a:ext cx="3124200" cy="996950"/>
          </a:xfrm>
          <a:prstGeom prst="rect">
            <a:avLst/>
          </a:prstGeom>
          <a:solidFill>
            <a:srgbClr val="000000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/>
              <a:t>Church Promised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(Mt. 16:18)</a:t>
            </a:r>
          </a:p>
        </p:txBody>
      </p:sp>
      <p:sp>
        <p:nvSpPr>
          <p:cNvPr id="43022" name="Text Box 14"/>
          <p:cNvSpPr txBox="1">
            <a:spLocks noChangeArrowheads="1"/>
          </p:cNvSpPr>
          <p:nvPr/>
        </p:nvSpPr>
        <p:spPr bwMode="auto">
          <a:xfrm>
            <a:off x="5257800" y="2432050"/>
            <a:ext cx="3124200" cy="996950"/>
          </a:xfrm>
          <a:prstGeom prst="rect">
            <a:avLst/>
          </a:prstGeom>
          <a:solidFill>
            <a:srgbClr val="000000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/>
              <a:t>Church Built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(Act 2:47)</a:t>
            </a:r>
          </a:p>
        </p:txBody>
      </p:sp>
      <p:sp>
        <p:nvSpPr>
          <p:cNvPr id="43023" name="Text Box 15"/>
          <p:cNvSpPr txBox="1">
            <a:spLocks noChangeArrowheads="1"/>
          </p:cNvSpPr>
          <p:nvPr/>
        </p:nvSpPr>
        <p:spPr bwMode="auto">
          <a:xfrm>
            <a:off x="685800" y="5029200"/>
            <a:ext cx="73914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Thus, It is the New Testament Church!</a:t>
            </a:r>
          </a:p>
        </p:txBody>
      </p:sp>
      <p:sp>
        <p:nvSpPr>
          <p:cNvPr id="43024" name="Text Box 16"/>
          <p:cNvSpPr txBox="1">
            <a:spLocks noChangeArrowheads="1"/>
          </p:cNvSpPr>
          <p:nvPr/>
        </p:nvSpPr>
        <p:spPr bwMode="auto">
          <a:xfrm>
            <a:off x="457200" y="3581400"/>
            <a:ext cx="3124200" cy="996950"/>
          </a:xfrm>
          <a:prstGeom prst="rect">
            <a:avLst/>
          </a:prstGeom>
          <a:solidFill>
            <a:srgbClr val="000000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/>
              <a:t>Not built upon OT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(Mt. 5)</a:t>
            </a:r>
          </a:p>
        </p:txBody>
      </p:sp>
      <p:sp>
        <p:nvSpPr>
          <p:cNvPr id="43025" name="Text Box 17"/>
          <p:cNvSpPr txBox="1">
            <a:spLocks noChangeArrowheads="1"/>
          </p:cNvSpPr>
          <p:nvPr/>
        </p:nvSpPr>
        <p:spPr bwMode="auto">
          <a:xfrm>
            <a:off x="5334000" y="3581400"/>
            <a:ext cx="3124200" cy="996950"/>
          </a:xfrm>
          <a:prstGeom prst="rect">
            <a:avLst/>
          </a:prstGeom>
          <a:solidFill>
            <a:srgbClr val="000000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/>
              <a:t>Is built upon NT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(2 Cor 3)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609600" y="2438400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Jesus is the Only Head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419100" y="1066800"/>
            <a:ext cx="83058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It’s Standard and Discipline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609600" y="3316287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OT is Not Her Law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609600" y="4194174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Bible (NT) is Her Only Guide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609600" y="5072062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IV. Application &amp; Meaning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5" name="Wave 4"/>
          <p:cNvSpPr/>
          <p:nvPr/>
        </p:nvSpPr>
        <p:spPr bwMode="auto">
          <a:xfrm>
            <a:off x="38100" y="707886"/>
            <a:ext cx="1638300" cy="762000"/>
          </a:xfrm>
          <a:prstGeom prst="wave">
            <a:avLst/>
          </a:prstGeom>
          <a:solidFill>
            <a:schemeClr val="tx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0159514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609600" y="2438400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Origin of the NT Church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Origin and Establishment</a:t>
            </a: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609600" y="3317945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Establishment of the NT Church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7" name="Wave 6"/>
          <p:cNvSpPr/>
          <p:nvPr/>
        </p:nvSpPr>
        <p:spPr bwMode="auto">
          <a:xfrm>
            <a:off x="38100" y="707886"/>
            <a:ext cx="1638300" cy="762000"/>
          </a:xfrm>
          <a:prstGeom prst="wave">
            <a:avLst/>
          </a:prstGeom>
          <a:solidFill>
            <a:schemeClr val="tx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3273272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609600" y="1981200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Saved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Nature</a:t>
            </a: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609600" y="2655867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The Church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609600" y="3330534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The Body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609600" y="4005201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IV. The Kingdom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609600" y="4679868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V. The House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10" name="AutoShape 3"/>
          <p:cNvSpPr>
            <a:spLocks noChangeArrowheads="1"/>
          </p:cNvSpPr>
          <p:nvPr/>
        </p:nvSpPr>
        <p:spPr bwMode="auto">
          <a:xfrm>
            <a:off x="609600" y="5354535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VI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Temple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11" name="AutoShape 3"/>
          <p:cNvSpPr>
            <a:spLocks noChangeArrowheads="1"/>
          </p:cNvSpPr>
          <p:nvPr/>
        </p:nvSpPr>
        <p:spPr bwMode="auto">
          <a:xfrm>
            <a:off x="609600" y="6029204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VII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Bride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12" name="Wave 11"/>
          <p:cNvSpPr/>
          <p:nvPr/>
        </p:nvSpPr>
        <p:spPr bwMode="auto">
          <a:xfrm>
            <a:off x="38100" y="707886"/>
            <a:ext cx="1638300" cy="762000"/>
          </a:xfrm>
          <a:prstGeom prst="wave">
            <a:avLst/>
          </a:prstGeom>
          <a:solidFill>
            <a:schemeClr val="tx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722555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86353" y="24136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Term “Church” Used in Two Senses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586353" y="349284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Universally – No Organization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586353" y="457200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Local Church Organization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8" name="Wave 7"/>
          <p:cNvSpPr/>
          <p:nvPr/>
        </p:nvSpPr>
        <p:spPr bwMode="auto">
          <a:xfrm>
            <a:off x="38100" y="707886"/>
            <a:ext cx="1638300" cy="762000"/>
          </a:xfrm>
          <a:prstGeom prst="wave">
            <a:avLst/>
          </a:prstGeom>
          <a:solidFill>
            <a:schemeClr val="tx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461302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85061" y="24136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Determining the Work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585061" y="3444231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Scriptural Work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585061" y="4474762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Unscriptural Work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8" name="Wave 7"/>
          <p:cNvSpPr/>
          <p:nvPr/>
        </p:nvSpPr>
        <p:spPr bwMode="auto">
          <a:xfrm>
            <a:off x="38100" y="707886"/>
            <a:ext cx="1638300" cy="762000"/>
          </a:xfrm>
          <a:prstGeom prst="wave">
            <a:avLst/>
          </a:prstGeom>
          <a:solidFill>
            <a:schemeClr val="tx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1827001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85061" y="220980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Object of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Worship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585061" y="310515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The Manner of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585061" y="400050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The Assembly for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585061" y="489585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IV. The Day of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585061" y="579120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V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. The Items of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10" name="Wave 9"/>
          <p:cNvSpPr/>
          <p:nvPr/>
        </p:nvSpPr>
        <p:spPr bwMode="auto">
          <a:xfrm>
            <a:off x="38100" y="707886"/>
            <a:ext cx="1638300" cy="762000"/>
          </a:xfrm>
          <a:prstGeom prst="wave">
            <a:avLst/>
          </a:prstGeom>
          <a:solidFill>
            <a:schemeClr val="tx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740625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85061" y="213360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rgbClr val="003B76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rgbClr val="003B76"/>
                </a:solidFill>
                <a:latin typeface="Times New Roman" pitchFamily="18" charset="0"/>
              </a:rPr>
              <a:t>The Importance of a Name</a:t>
            </a:r>
            <a:endParaRPr lang="en-US" sz="3200" b="1" dirty="0">
              <a:solidFill>
                <a:srgbClr val="003B76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dirty="0" smtClean="0">
                <a:ln w="9525">
                  <a:solidFill>
                    <a:srgbClr val="0066CC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rgbClr val="0066CC">
                      <a:lumMod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dirty="0">
              <a:ln w="9525">
                <a:solidFill>
                  <a:srgbClr val="0066CC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rgbClr val="0066CC">
                    <a:lumMod val="5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i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Its Name</a:t>
            </a: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585061" y="3022285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rgbClr val="003B76"/>
                </a:solidFill>
                <a:latin typeface="Times New Roman" pitchFamily="18" charset="0"/>
              </a:rPr>
              <a:t>II. Denominational Names</a:t>
            </a:r>
            <a:endParaRPr lang="en-US" sz="3200" b="1" dirty="0">
              <a:solidFill>
                <a:srgbClr val="003B76"/>
              </a:solidFill>
              <a:latin typeface="Times New Roman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585061" y="391097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rgbClr val="003B76"/>
                </a:solidFill>
                <a:latin typeface="Times New Roman" pitchFamily="18" charset="0"/>
              </a:rPr>
              <a:t>III. Scriptural Names - Church</a:t>
            </a:r>
            <a:endParaRPr lang="en-US" sz="3200" b="1" dirty="0">
              <a:solidFill>
                <a:srgbClr val="003B76"/>
              </a:solidFill>
              <a:latin typeface="Times New Roman" pitchFamily="18" charset="0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585061" y="4799655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rgbClr val="003B76"/>
                </a:solidFill>
                <a:latin typeface="Times New Roman" pitchFamily="18" charset="0"/>
              </a:rPr>
              <a:t>IV. Scriptural Names - Individual</a:t>
            </a:r>
            <a:endParaRPr lang="en-US" sz="3200" b="1" dirty="0">
              <a:solidFill>
                <a:srgbClr val="003B76"/>
              </a:solidFill>
              <a:latin typeface="Times New Roman" pitchFamily="18" charset="0"/>
            </a:endParaRP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585061" y="568834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rgbClr val="003B76"/>
                </a:solidFill>
                <a:latin typeface="Times New Roman" pitchFamily="18" charset="0"/>
              </a:rPr>
              <a:t>V. Ashamed of the Name</a:t>
            </a:r>
            <a:endParaRPr lang="en-US" sz="3200" b="1" dirty="0">
              <a:solidFill>
                <a:srgbClr val="003B76"/>
              </a:solidFill>
              <a:latin typeface="Times New Roman" pitchFamily="18" charset="0"/>
            </a:endParaRPr>
          </a:p>
        </p:txBody>
      </p:sp>
      <p:sp>
        <p:nvSpPr>
          <p:cNvPr id="10" name="Wave 9"/>
          <p:cNvSpPr/>
          <p:nvPr/>
        </p:nvSpPr>
        <p:spPr bwMode="auto">
          <a:xfrm>
            <a:off x="38100" y="707886"/>
            <a:ext cx="1638300" cy="762000"/>
          </a:xfrm>
          <a:prstGeom prst="wave">
            <a:avLst/>
          </a:prstGeom>
          <a:solidFill>
            <a:schemeClr val="tx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119651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 bwMode="auto">
          <a:xfrm>
            <a:off x="638175" y="4800600"/>
            <a:ext cx="8001000" cy="12192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Membership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11903" y="304800"/>
            <a:ext cx="7196394" cy="236988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i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</a:p>
          <a:p>
            <a:pPr algn="ctr"/>
            <a:r>
              <a:rPr lang="en-US" sz="88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New Testament</a:t>
            </a:r>
            <a:endParaRPr lang="en-US" sz="88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1981200"/>
            <a:ext cx="7697941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99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Church</a:t>
            </a:r>
            <a:endParaRPr lang="en-US" sz="199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222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 bwMode="auto">
          <a:xfrm>
            <a:off x="609600" y="381000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Membership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33400" y="1676400"/>
            <a:ext cx="8153400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Calibri" panose="020F0502020204030204" pitchFamily="34" charset="0"/>
              <a:buAutoNum type="arabicPeriod"/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do I know which church is the church we read about in the New Testament?</a:t>
            </a:r>
          </a:p>
          <a:p>
            <a:pPr eaLnBrk="1" hangingPunct="1">
              <a:buFont typeface="Calibri" panose="020F0502020204030204" pitchFamily="34" charset="0"/>
              <a:buAutoNum type="arabicPeriod"/>
            </a:pPr>
            <a:endParaRPr lang="en-US" altLang="en-US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buFont typeface="Calibri" panose="020F0502020204030204" pitchFamily="34" charset="0"/>
              <a:buAutoNum type="arabicPeriod"/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is it important to be a member of that church?</a:t>
            </a:r>
          </a:p>
          <a:p>
            <a:pPr eaLnBrk="1" hangingPunct="1">
              <a:buFont typeface="Calibri" panose="020F0502020204030204" pitchFamily="34" charset="0"/>
              <a:buAutoNum type="arabicPeriod"/>
            </a:pPr>
            <a:endParaRPr lang="en-US" altLang="en-US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buFont typeface="Calibri" panose="020F0502020204030204" pitchFamily="34" charset="0"/>
              <a:buAutoNum type="arabicPeriod"/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does one become a member of the church?</a:t>
            </a:r>
          </a:p>
          <a:p>
            <a:pPr eaLnBrk="1" hangingPunct="1">
              <a:buFont typeface="Calibri" panose="020F0502020204030204" pitchFamily="34" charset="0"/>
              <a:buAutoNum type="arabicPeriod"/>
            </a:pPr>
            <a:endParaRPr lang="en-US" altLang="en-US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buFont typeface="Calibri" panose="020F0502020204030204" pitchFamily="34" charset="0"/>
              <a:buAutoNum type="arabicPeriod"/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does membership in the church mean?</a:t>
            </a:r>
          </a:p>
        </p:txBody>
      </p:sp>
    </p:spTree>
    <p:extLst>
      <p:ext uri="{BB962C8B-B14F-4D97-AF65-F5344CB8AC3E}">
        <p14:creationId xmlns:p14="http://schemas.microsoft.com/office/powerpoint/2010/main" val="32421297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96685" y="2464361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rgbClr val="003B76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rgbClr val="003B76"/>
                </a:solidFill>
                <a:latin typeface="Times New Roman" pitchFamily="18" charset="0"/>
              </a:rPr>
              <a:t>Finding the New Testament Church</a:t>
            </a:r>
            <a:endParaRPr lang="en-US" sz="3200" b="1" dirty="0">
              <a:solidFill>
                <a:srgbClr val="003B76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dirty="0" smtClean="0">
                <a:ln w="9525">
                  <a:solidFill>
                    <a:srgbClr val="0066CC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rgbClr val="0066CC">
                      <a:lumMod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dirty="0">
              <a:ln w="9525">
                <a:solidFill>
                  <a:srgbClr val="0066CC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rgbClr val="0066CC">
                    <a:lumMod val="5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i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Membership</a:t>
            </a:r>
          </a:p>
        </p:txBody>
      </p:sp>
    </p:spTree>
    <p:extLst>
      <p:ext uri="{BB962C8B-B14F-4D97-AF65-F5344CB8AC3E}">
        <p14:creationId xmlns:p14="http://schemas.microsoft.com/office/powerpoint/2010/main" val="12866409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0480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rgbClr val="003B76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rgbClr val="003B76"/>
                </a:solidFill>
                <a:latin typeface="Times New Roman" pitchFamily="18" charset="0"/>
              </a:rPr>
              <a:t>Finding the New Testament Church</a:t>
            </a:r>
            <a:endParaRPr lang="en-US" sz="3200" b="1" dirty="0">
              <a:solidFill>
                <a:srgbClr val="003B76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371600"/>
            <a:ext cx="81534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importance of finding the church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is just one 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(Eph. 4:4)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Others are empty 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(Matt. 15:13; Psa. 127:1)</a:t>
            </a:r>
            <a:endParaRPr lang="en-US" sz="24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420136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0480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rgbClr val="003B76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rgbClr val="003B76"/>
                </a:solidFill>
                <a:latin typeface="Times New Roman" pitchFamily="18" charset="0"/>
              </a:rPr>
              <a:t>Finding the New Testament Church</a:t>
            </a:r>
            <a:endParaRPr lang="en-US" sz="3200" b="1" dirty="0">
              <a:solidFill>
                <a:srgbClr val="003B76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371600"/>
            <a:ext cx="8153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importance of finding the church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Searching for it in a world of churches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Just like searching for a lost child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http://www.gospelgifs.com/art_pages_03/images/boy-009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8928"/>
            <a:ext cx="1600200" cy="4068304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40095" y="3505200"/>
            <a:ext cx="55603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rgbClr val="FFFF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“One boy is as good as another”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rgbClr val="FFFF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Find a boy that I like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rgbClr val="FFFF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Most popular boy</a:t>
            </a:r>
            <a:endParaRPr lang="en-US" sz="3200" dirty="0">
              <a:solidFill>
                <a:srgbClr val="FFFF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946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5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0480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rgbClr val="003B76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rgbClr val="003B76"/>
                </a:solidFill>
                <a:latin typeface="Times New Roman" pitchFamily="18" charset="0"/>
              </a:rPr>
              <a:t>Finding the New Testament Church</a:t>
            </a:r>
            <a:endParaRPr lang="en-US" sz="3200" b="1" dirty="0">
              <a:solidFill>
                <a:srgbClr val="003B76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371600"/>
            <a:ext cx="8153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importance of finding the church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Searching for it in a world of churches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Just like searching for a lost child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http://www.gospelgifs.com/art_pages_03/images/boy-009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8928"/>
            <a:ext cx="1600200" cy="4068304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76600" y="3192312"/>
            <a:ext cx="339929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Times New Roman" panose="02020603050405020304" pitchFamily="18" charset="0"/>
              </a:rPr>
              <a:t>10 Years old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Times New Roman" panose="02020603050405020304" pitchFamily="18" charset="0"/>
              </a:rPr>
              <a:t>70 </a:t>
            </a:r>
            <a:r>
              <a:rPr lang="en-US" sz="32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Times New Roman" panose="02020603050405020304" pitchFamily="18" charset="0"/>
              </a:rPr>
              <a:t>lbs</a:t>
            </a:r>
            <a:endParaRPr lang="en-US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Times New Roman" panose="02020603050405020304" pitchFamily="18" charset="0"/>
              </a:rPr>
              <a:t>50” tall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Times New Roman" panose="02020603050405020304" pitchFamily="18" charset="0"/>
              </a:rPr>
              <a:t>Name is Tommy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Times New Roman" panose="02020603050405020304" pitchFamily="18" charset="0"/>
              </a:rPr>
              <a:t>Hair: Brown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Times New Roman" panose="02020603050405020304" pitchFamily="18" charset="0"/>
              </a:rPr>
              <a:t>Eyes: Green</a:t>
            </a:r>
          </a:p>
        </p:txBody>
      </p:sp>
    </p:spTree>
    <p:extLst>
      <p:ext uri="{BB962C8B-B14F-4D97-AF65-F5344CB8AC3E}">
        <p14:creationId xmlns:p14="http://schemas.microsoft.com/office/powerpoint/2010/main" val="25080886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0480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rgbClr val="003B76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rgbClr val="003B76"/>
                </a:solidFill>
                <a:latin typeface="Times New Roman" pitchFamily="18" charset="0"/>
              </a:rPr>
              <a:t>Finding the New Testament Church</a:t>
            </a:r>
            <a:endParaRPr lang="en-US" sz="3200" b="1" dirty="0">
              <a:solidFill>
                <a:srgbClr val="003B76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371600"/>
            <a:ext cx="81534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importance of finding the church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Searching for it in a world of churches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Just like searching for a lost child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Looking for the church with all the characteristics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91193" y="3561643"/>
            <a:ext cx="301214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Times New Roman" panose="02020603050405020304" pitchFamily="18" charset="0"/>
              </a:rPr>
              <a:t>Name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Times New Roman" panose="02020603050405020304" pitchFamily="18" charset="0"/>
              </a:rPr>
              <a:t>Origin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Times New Roman" panose="02020603050405020304" pitchFamily="18" charset="0"/>
              </a:rPr>
              <a:t>Organization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Times New Roman" panose="02020603050405020304" pitchFamily="18" charset="0"/>
              </a:rPr>
              <a:t>Work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Times New Roman" panose="02020603050405020304" pitchFamily="18" charset="0"/>
              </a:rPr>
              <a:t>Doctrine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Times New Roman" panose="02020603050405020304" pitchFamily="18" charset="0"/>
              </a:rPr>
              <a:t>Practice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68924" y="3561643"/>
            <a:ext cx="339929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Times New Roman" panose="02020603050405020304" pitchFamily="18" charset="0"/>
              </a:rPr>
              <a:t>10 Years old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Times New Roman" panose="02020603050405020304" pitchFamily="18" charset="0"/>
              </a:rPr>
              <a:t>70 </a:t>
            </a:r>
            <a:r>
              <a:rPr lang="en-US" sz="32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Times New Roman" panose="02020603050405020304" pitchFamily="18" charset="0"/>
              </a:rPr>
              <a:t>lbs</a:t>
            </a:r>
            <a:endParaRPr lang="en-US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Times New Roman" panose="02020603050405020304" pitchFamily="18" charset="0"/>
              </a:rPr>
              <a:t>50” tall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Times New Roman" panose="02020603050405020304" pitchFamily="18" charset="0"/>
              </a:rPr>
              <a:t>Name is Tommy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Times New Roman" panose="02020603050405020304" pitchFamily="18" charset="0"/>
              </a:rPr>
              <a:t>Hair: Brown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Times New Roman" panose="02020603050405020304" pitchFamily="18" charset="0"/>
              </a:rPr>
              <a:t>Eyes: Green</a:t>
            </a:r>
          </a:p>
        </p:txBody>
      </p:sp>
    </p:spTree>
    <p:extLst>
      <p:ext uri="{BB962C8B-B14F-4D97-AF65-F5344CB8AC3E}">
        <p14:creationId xmlns:p14="http://schemas.microsoft.com/office/powerpoint/2010/main" val="21941970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5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96685" y="2464361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rgbClr val="003B76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rgbClr val="003B76"/>
                </a:solidFill>
                <a:latin typeface="Times New Roman" pitchFamily="18" charset="0"/>
              </a:rPr>
              <a:t>Finding the New Testament Church</a:t>
            </a:r>
            <a:endParaRPr lang="en-US" sz="3200" b="1" dirty="0">
              <a:solidFill>
                <a:srgbClr val="003B76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dirty="0" smtClean="0">
                <a:ln w="9525">
                  <a:solidFill>
                    <a:srgbClr val="0066CC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rgbClr val="0066CC">
                      <a:lumMod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dirty="0">
              <a:ln w="9525">
                <a:solidFill>
                  <a:srgbClr val="0066CC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rgbClr val="0066CC">
                    <a:lumMod val="5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i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Membership</a:t>
            </a:r>
          </a:p>
        </p:txBody>
      </p:sp>
      <p:sp>
        <p:nvSpPr>
          <p:cNvPr id="11" name="AutoShape 3"/>
          <p:cNvSpPr>
            <a:spLocks noChangeArrowheads="1"/>
          </p:cNvSpPr>
          <p:nvPr/>
        </p:nvSpPr>
        <p:spPr bwMode="auto">
          <a:xfrm>
            <a:off x="596685" y="358203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rgbClr val="003B76"/>
                </a:solidFill>
                <a:latin typeface="Times New Roman" pitchFamily="18" charset="0"/>
              </a:rPr>
              <a:t>II. Why Do I Need to be a Member?</a:t>
            </a:r>
            <a:endParaRPr lang="en-US" sz="3200" b="1" dirty="0">
              <a:solidFill>
                <a:srgbClr val="003B76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6796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0480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rgbClr val="003B76"/>
                </a:solidFill>
                <a:latin typeface="Times New Roman" pitchFamily="18" charset="0"/>
              </a:rPr>
              <a:t>II. Why Do I Need to be a Member?</a:t>
            </a:r>
            <a:endParaRPr lang="en-US" sz="3200" b="1" dirty="0">
              <a:solidFill>
                <a:srgbClr val="003B76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686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be saved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(Acts 2:47)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be in Christ </a:t>
            </a: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(Eph. 1:22-23; 2 Cor. 5:17)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be in the kingdom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(Matt. 16:18-19; Col. 1:13)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be in the family of God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(Gal. 3:26-27)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be married to Christ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(Eph. 5:23-32; Rom. 7)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benefit from the blood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(Acts 20:28; Eph. 5:25)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have all spiritual blessings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(Eph. 1:3)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have name enrolled in heaven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(Heb. 12:22-23)</a:t>
            </a:r>
          </a:p>
        </p:txBody>
      </p:sp>
    </p:spTree>
    <p:extLst>
      <p:ext uri="{BB962C8B-B14F-4D97-AF65-F5344CB8AC3E}">
        <p14:creationId xmlns:p14="http://schemas.microsoft.com/office/powerpoint/2010/main" val="39903099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96685" y="2464361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rgbClr val="003B76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rgbClr val="003B76"/>
                </a:solidFill>
                <a:latin typeface="Times New Roman" pitchFamily="18" charset="0"/>
              </a:rPr>
              <a:t>Finding the New Testament Church</a:t>
            </a:r>
            <a:endParaRPr lang="en-US" sz="3200" b="1" dirty="0">
              <a:solidFill>
                <a:srgbClr val="003B76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dirty="0" smtClean="0">
                <a:ln w="9525">
                  <a:solidFill>
                    <a:srgbClr val="0066CC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rgbClr val="0066CC">
                      <a:lumMod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dirty="0">
              <a:ln w="9525">
                <a:solidFill>
                  <a:srgbClr val="0066CC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rgbClr val="0066CC">
                    <a:lumMod val="5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i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Membership</a:t>
            </a:r>
          </a:p>
        </p:txBody>
      </p:sp>
      <p:sp>
        <p:nvSpPr>
          <p:cNvPr id="11" name="AutoShape 3"/>
          <p:cNvSpPr>
            <a:spLocks noChangeArrowheads="1"/>
          </p:cNvSpPr>
          <p:nvPr/>
        </p:nvSpPr>
        <p:spPr bwMode="auto">
          <a:xfrm>
            <a:off x="596685" y="358203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rgbClr val="003B76"/>
                </a:solidFill>
                <a:latin typeface="Times New Roman" pitchFamily="18" charset="0"/>
              </a:rPr>
              <a:t>II. Why Do I Need to be a Member?</a:t>
            </a:r>
            <a:endParaRPr lang="en-US" sz="3200" b="1" dirty="0">
              <a:solidFill>
                <a:srgbClr val="003B76"/>
              </a:solidFill>
              <a:latin typeface="Times New Roman" pitchFamily="18" charset="0"/>
            </a:endParaRPr>
          </a:p>
        </p:txBody>
      </p:sp>
      <p:sp>
        <p:nvSpPr>
          <p:cNvPr id="12" name="AutoShape 3"/>
          <p:cNvSpPr>
            <a:spLocks noChangeArrowheads="1"/>
          </p:cNvSpPr>
          <p:nvPr/>
        </p:nvSpPr>
        <p:spPr bwMode="auto">
          <a:xfrm>
            <a:off x="596685" y="46996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rgbClr val="003B76"/>
                </a:solidFill>
                <a:latin typeface="Times New Roman" pitchFamily="18" charset="0"/>
              </a:rPr>
              <a:t>III. How Do I Become a Member?</a:t>
            </a:r>
            <a:endParaRPr lang="en-US" sz="3200" b="1" dirty="0">
              <a:solidFill>
                <a:srgbClr val="003B76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8398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rgbClr val="003B76"/>
                </a:solidFill>
                <a:latin typeface="Times New Roman" pitchFamily="18" charset="0"/>
              </a:rPr>
              <a:t>III. How Do I Become a Member?</a:t>
            </a:r>
            <a:endParaRPr lang="en-US" sz="3200" b="1" dirty="0">
              <a:solidFill>
                <a:srgbClr val="003B76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371600"/>
            <a:ext cx="81534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by: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inheritance 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(Rom. 9:6-7; Ezek. 18)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Joining the church 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(Acts 2:47)</a:t>
            </a:r>
          </a:p>
        </p:txBody>
      </p:sp>
    </p:spTree>
    <p:extLst>
      <p:ext uri="{BB962C8B-B14F-4D97-AF65-F5344CB8AC3E}">
        <p14:creationId xmlns:p14="http://schemas.microsoft.com/office/powerpoint/2010/main" val="27047511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rgbClr val="003B76"/>
                </a:solidFill>
                <a:latin typeface="Times New Roman" pitchFamily="18" charset="0"/>
              </a:rPr>
              <a:t>III. How Do I Become a Member?</a:t>
            </a:r>
            <a:endParaRPr lang="en-US" sz="3200" b="1" dirty="0">
              <a:solidFill>
                <a:srgbClr val="003B76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371600"/>
            <a:ext cx="81534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by: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Apostles given the keys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Spoken to Peter &amp; rest 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(Matt. 16:18; 18:18; John 20:23)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Keys = terms of entrance</a:t>
            </a:r>
          </a:p>
        </p:txBody>
      </p:sp>
    </p:spTree>
    <p:extLst>
      <p:ext uri="{BB962C8B-B14F-4D97-AF65-F5344CB8AC3E}">
        <p14:creationId xmlns:p14="http://schemas.microsoft.com/office/powerpoint/2010/main" val="3186325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rgbClr val="003B76"/>
                </a:solidFill>
                <a:latin typeface="Times New Roman" pitchFamily="18" charset="0"/>
              </a:rPr>
              <a:t>III. How Do I Become a Member?</a:t>
            </a:r>
            <a:endParaRPr lang="en-US" sz="3200" b="1" dirty="0">
              <a:solidFill>
                <a:srgbClr val="003B76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371600"/>
            <a:ext cx="81534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by: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Apostles given the keys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did the apostles require?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Faith in Christ 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(Acts 16:31)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Repentance of sins 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(Acts 2:38; 17:30-31)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Confession of faith 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(Acts 8:37; Rom. 10:9-10)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Baptism for the remission 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(Acts 2:38)</a:t>
            </a:r>
          </a:p>
        </p:txBody>
      </p:sp>
    </p:spTree>
    <p:extLst>
      <p:ext uri="{BB962C8B-B14F-4D97-AF65-F5344CB8AC3E}">
        <p14:creationId xmlns:p14="http://schemas.microsoft.com/office/powerpoint/2010/main" val="35094834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4600" y="7749"/>
            <a:ext cx="4033476" cy="12618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Day of Pentecost</a:t>
            </a:r>
          </a:p>
          <a:p>
            <a:pPr algn="ctr"/>
            <a:r>
              <a:rPr lang="en-US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(Acts 2)</a:t>
            </a:r>
            <a:endParaRPr lang="en-US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2238" y="1325705"/>
            <a:ext cx="8458200" cy="501675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"Men of Israel, </a:t>
            </a:r>
            <a:r>
              <a:rPr lang="en-US" sz="24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hear these words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Jesus of Nazareth, a Man attested by God to you by miracles, wonders, and signs which God did through Him in your midst, as you yourselves also 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know– </a:t>
            </a:r>
          </a:p>
          <a:p>
            <a:endParaRPr lang="en-US" sz="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"Therefore let all the house of Israel </a:t>
            </a:r>
            <a:r>
              <a:rPr lang="en-US" sz="24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 assuredly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that God has made this Jesus, whom you crucified, both Lord and Christ." </a:t>
            </a:r>
            <a:endParaRPr lang="en-US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Then Peter said to them, "</a:t>
            </a:r>
            <a:r>
              <a:rPr lang="en-US" sz="24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Repent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let every one of you </a:t>
            </a:r>
            <a:r>
              <a:rPr lang="en-US" sz="24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 baptized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the name of Jesus Christ for the remission of sins; and you shall receive the gift of the Holy Spirit. </a:t>
            </a:r>
            <a:endParaRPr lang="en-US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Then those who gladly received his word were baptized; and that day about three thousand souls were added to them. </a:t>
            </a:r>
            <a:endParaRPr lang="en-US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praising God and having favor with all the people. And the Lord added to the </a:t>
            </a:r>
            <a:r>
              <a:rPr lang="en-US" sz="24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church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daily those who were being </a:t>
            </a:r>
            <a:r>
              <a:rPr lang="en-US" sz="24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saved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5105400" y="1325705"/>
            <a:ext cx="2209800" cy="731695"/>
          </a:xfrm>
          <a:prstGeom prst="ellipse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Hear</a:t>
            </a:r>
          </a:p>
        </p:txBody>
      </p:sp>
      <p:sp>
        <p:nvSpPr>
          <p:cNvPr id="5" name="Oval 4"/>
          <p:cNvSpPr/>
          <p:nvPr/>
        </p:nvSpPr>
        <p:spPr bwMode="auto">
          <a:xfrm>
            <a:off x="2949886" y="2514600"/>
            <a:ext cx="2209800" cy="731695"/>
          </a:xfrm>
          <a:prstGeom prst="ellipse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Believe</a:t>
            </a:r>
          </a:p>
        </p:txBody>
      </p:sp>
      <p:sp>
        <p:nvSpPr>
          <p:cNvPr id="6" name="Oval 5"/>
          <p:cNvSpPr/>
          <p:nvPr/>
        </p:nvSpPr>
        <p:spPr bwMode="auto">
          <a:xfrm>
            <a:off x="5170018" y="3246295"/>
            <a:ext cx="2209800" cy="731695"/>
          </a:xfrm>
          <a:prstGeom prst="ellipse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Repent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1844986" y="3977990"/>
            <a:ext cx="2209800" cy="731695"/>
          </a:xfrm>
          <a:prstGeom prst="ellipse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Baptized</a:t>
            </a:r>
          </a:p>
        </p:txBody>
      </p:sp>
    </p:spTree>
    <p:extLst>
      <p:ext uri="{BB962C8B-B14F-4D97-AF65-F5344CB8AC3E}">
        <p14:creationId xmlns:p14="http://schemas.microsoft.com/office/powerpoint/2010/main" val="9384747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96685" y="2464361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rgbClr val="003B76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rgbClr val="003B76"/>
                </a:solidFill>
                <a:latin typeface="Times New Roman" pitchFamily="18" charset="0"/>
              </a:rPr>
              <a:t>Finding the New Testament Church</a:t>
            </a:r>
            <a:endParaRPr lang="en-US" sz="3200" b="1" dirty="0">
              <a:solidFill>
                <a:srgbClr val="003B76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dirty="0" smtClean="0">
                <a:ln w="9525">
                  <a:solidFill>
                    <a:srgbClr val="0066CC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rgbClr val="0066CC">
                      <a:lumMod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dirty="0">
              <a:ln w="9525">
                <a:solidFill>
                  <a:srgbClr val="0066CC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rgbClr val="0066CC">
                    <a:lumMod val="5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i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Membership</a:t>
            </a:r>
          </a:p>
        </p:txBody>
      </p:sp>
      <p:sp>
        <p:nvSpPr>
          <p:cNvPr id="11" name="AutoShape 3"/>
          <p:cNvSpPr>
            <a:spLocks noChangeArrowheads="1"/>
          </p:cNvSpPr>
          <p:nvPr/>
        </p:nvSpPr>
        <p:spPr bwMode="auto">
          <a:xfrm>
            <a:off x="596685" y="358203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rgbClr val="003B76"/>
                </a:solidFill>
                <a:latin typeface="Times New Roman" pitchFamily="18" charset="0"/>
              </a:rPr>
              <a:t>II. Why Do I Need to be a Member?</a:t>
            </a:r>
            <a:endParaRPr lang="en-US" sz="3200" b="1" dirty="0">
              <a:solidFill>
                <a:srgbClr val="003B76"/>
              </a:solidFill>
              <a:latin typeface="Times New Roman" pitchFamily="18" charset="0"/>
            </a:endParaRPr>
          </a:p>
        </p:txBody>
      </p:sp>
      <p:sp>
        <p:nvSpPr>
          <p:cNvPr id="12" name="AutoShape 3"/>
          <p:cNvSpPr>
            <a:spLocks noChangeArrowheads="1"/>
          </p:cNvSpPr>
          <p:nvPr/>
        </p:nvSpPr>
        <p:spPr bwMode="auto">
          <a:xfrm>
            <a:off x="596685" y="46996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rgbClr val="003B76"/>
                </a:solidFill>
                <a:latin typeface="Times New Roman" pitchFamily="18" charset="0"/>
              </a:rPr>
              <a:t>III. How Do I Become a Member?</a:t>
            </a:r>
            <a:endParaRPr lang="en-US" sz="3200" b="1" dirty="0">
              <a:solidFill>
                <a:srgbClr val="003B76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654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lobe">
  <a:themeElements>
    <a:clrScheme name="Globe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Glob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lobe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Globe</Template>
  <TotalTime>2963</TotalTime>
  <Words>1057</Words>
  <Application>Microsoft Office PowerPoint</Application>
  <PresentationFormat>On-screen Show (4:3)</PresentationFormat>
  <Paragraphs>193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 Narrow</vt:lpstr>
      <vt:lpstr>Calibri</vt:lpstr>
      <vt:lpstr>Times New Roman</vt:lpstr>
      <vt:lpstr>Verdana</vt:lpstr>
      <vt:lpstr>Arial</vt:lpstr>
      <vt:lpstr>Wingdings</vt:lpstr>
      <vt:lpstr>Globe</vt:lpstr>
      <vt:lpstr>13_Office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 V. Rader</dc:creator>
  <cp:lastModifiedBy>Donnie V. Rader</cp:lastModifiedBy>
  <cp:revision>123</cp:revision>
  <cp:lastPrinted>2014-12-28T22:27:44Z</cp:lastPrinted>
  <dcterms:created xsi:type="dcterms:W3CDTF">2006-01-22T03:44:01Z</dcterms:created>
  <dcterms:modified xsi:type="dcterms:W3CDTF">2015-02-26T12:57:14Z</dcterms:modified>
</cp:coreProperties>
</file>