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7" r:id="rId1"/>
    <p:sldMasterId id="2147483698" r:id="rId2"/>
  </p:sldMasterIdLst>
  <p:notesMasterIdLst>
    <p:notesMasterId r:id="rId43"/>
  </p:notesMasterIdLst>
  <p:sldIdLst>
    <p:sldId id="319" r:id="rId3"/>
    <p:sldId id="267" r:id="rId4"/>
    <p:sldId id="268" r:id="rId5"/>
    <p:sldId id="296" r:id="rId6"/>
    <p:sldId id="321" r:id="rId7"/>
    <p:sldId id="297" r:id="rId8"/>
    <p:sldId id="337" r:id="rId9"/>
    <p:sldId id="338" r:id="rId10"/>
    <p:sldId id="258" r:id="rId11"/>
    <p:sldId id="330" r:id="rId12"/>
    <p:sldId id="339" r:id="rId13"/>
    <p:sldId id="340" r:id="rId14"/>
    <p:sldId id="341" r:id="rId15"/>
    <p:sldId id="342" r:id="rId16"/>
    <p:sldId id="343" r:id="rId17"/>
    <p:sldId id="344" r:id="rId18"/>
    <p:sldId id="345" r:id="rId19"/>
    <p:sldId id="322" r:id="rId20"/>
    <p:sldId id="331" r:id="rId21"/>
    <p:sldId id="347" r:id="rId22"/>
    <p:sldId id="323" r:id="rId23"/>
    <p:sldId id="332" r:id="rId24"/>
    <p:sldId id="350" r:id="rId25"/>
    <p:sldId id="349" r:id="rId26"/>
    <p:sldId id="324" r:id="rId27"/>
    <p:sldId id="333" r:id="rId28"/>
    <p:sldId id="351" r:id="rId29"/>
    <p:sldId id="352" r:id="rId30"/>
    <p:sldId id="354" r:id="rId31"/>
    <p:sldId id="325" r:id="rId32"/>
    <p:sldId id="334" r:id="rId33"/>
    <p:sldId id="355" r:id="rId34"/>
    <p:sldId id="356" r:id="rId35"/>
    <p:sldId id="357" r:id="rId36"/>
    <p:sldId id="326" r:id="rId37"/>
    <p:sldId id="335" r:id="rId38"/>
    <p:sldId id="358" r:id="rId39"/>
    <p:sldId id="327" r:id="rId40"/>
    <p:sldId id="336" r:id="rId41"/>
    <p:sldId id="328" r:id="rId42"/>
  </p:sldIdLst>
  <p:sldSz cx="9144000" cy="6858000" type="screen4x3"/>
  <p:notesSz cx="6858000" cy="9144000"/>
  <p:embeddedFontLst>
    <p:embeddedFont>
      <p:font typeface="Arial Narrow" panose="020B0606020202030204" pitchFamily="34" charset="0"/>
      <p:regular r:id="rId44"/>
      <p:bold r:id="rId45"/>
      <p:italic r:id="rId46"/>
      <p:boldItalic r:id="rId47"/>
    </p:embeddedFont>
    <p:embeddedFont>
      <p:font typeface="Calibri" panose="020F0502020204030204" pitchFamily="34" charset="0"/>
      <p:regular r:id="rId48"/>
      <p:bold r:id="rId49"/>
      <p:italic r:id="rId50"/>
      <p:boldItalic r:id="rId51"/>
    </p:embeddedFont>
    <p:embeddedFont>
      <p:font typeface="Verdana" panose="020B0604030504040204" pitchFamily="34" charset="0"/>
      <p:regular r:id="rId52"/>
      <p:bold r:id="rId53"/>
      <p:italic r:id="rId54"/>
      <p:boldItalic r:id="rId55"/>
    </p:embeddedFont>
  </p:embeddedFontLst>
  <p:defaultTex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00"/>
    <a:srgbClr val="FFFF66"/>
    <a:srgbClr val="000000"/>
    <a:srgbClr val="0066CC"/>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5" autoAdjust="0"/>
    <p:restoredTop sz="88330" autoAdjust="0"/>
  </p:normalViewPr>
  <p:slideViewPr>
    <p:cSldViewPr>
      <p:cViewPr varScale="1">
        <p:scale>
          <a:sx n="62" d="100"/>
          <a:sy n="62" d="100"/>
        </p:scale>
        <p:origin x="152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3.fntdata"/><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6.fntdata"/><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fntdata"/><Relationship Id="rId52"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8.fntdata"/><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B9EBD1-E090-43D2-8ACC-FC23181B44B3}" type="doc">
      <dgm:prSet loTypeId="urn:microsoft.com/office/officeart/2005/8/layout/vProcess5" loCatId="process" qsTypeId="urn:microsoft.com/office/officeart/2005/8/quickstyle/simple1" qsCatId="simple" csTypeId="urn:microsoft.com/office/officeart/2005/8/colors/accent4_3" csCatId="accent4" phldr="1"/>
      <dgm:spPr/>
      <dgm:t>
        <a:bodyPr/>
        <a:lstStyle/>
        <a:p>
          <a:endParaRPr lang="en-US"/>
        </a:p>
      </dgm:t>
    </dgm:pt>
    <dgm:pt modelId="{4864A92E-EEB8-45D1-9FEB-936CAC8BD543}">
      <dgm:prSet phldrT="[Text]"/>
      <dgm:spPr>
        <a:solidFill>
          <a:schemeClr val="bg1">
            <a:lumMod val="20000"/>
            <a:lumOff val="80000"/>
          </a:schemeClr>
        </a:solidFill>
        <a:effectLst>
          <a:outerShdw blurRad="50800" dist="38100" dir="10800000" algn="r" rotWithShape="0">
            <a:prstClr val="black">
              <a:alpha val="40000"/>
            </a:prstClr>
          </a:outerShdw>
        </a:effectLst>
      </dgm:spPr>
      <dgm:t>
        <a:bodyPr/>
        <a:lstStyle/>
        <a:p>
          <a:r>
            <a:rPr lang="en-US" dirty="0" smtClean="0">
              <a:solidFill>
                <a:schemeClr val="bg1">
                  <a:lumMod val="50000"/>
                </a:schemeClr>
              </a:solidFill>
            </a:rPr>
            <a:t>Understanding the Nature</a:t>
          </a:r>
          <a:endParaRPr lang="en-US" dirty="0">
            <a:solidFill>
              <a:schemeClr val="bg1">
                <a:lumMod val="50000"/>
              </a:schemeClr>
            </a:solidFill>
          </a:endParaRPr>
        </a:p>
      </dgm:t>
    </dgm:pt>
    <dgm:pt modelId="{13A502CF-3A19-47BF-8850-70E8366DF353}" type="parTrans" cxnId="{6232A6BA-C096-4ACD-B67B-F54144938F15}">
      <dgm:prSet/>
      <dgm:spPr/>
      <dgm:t>
        <a:bodyPr/>
        <a:lstStyle/>
        <a:p>
          <a:endParaRPr lang="en-US">
            <a:solidFill>
              <a:schemeClr val="bg1">
                <a:lumMod val="50000"/>
              </a:schemeClr>
            </a:solidFill>
          </a:endParaRPr>
        </a:p>
      </dgm:t>
    </dgm:pt>
    <dgm:pt modelId="{891CF89A-2E82-45DA-8F49-33AFC0FAE763}" type="sibTrans" cxnId="{6232A6BA-C096-4ACD-B67B-F54144938F15}">
      <dgm:prSet/>
      <dgm:spPr>
        <a:solidFill>
          <a:schemeClr val="bg1">
            <a:lumMod val="75000"/>
            <a:alpha val="90000"/>
          </a:schemeClr>
        </a:solidFill>
        <a:ln>
          <a:solidFill>
            <a:schemeClr val="tx1">
              <a:alpha val="90000"/>
            </a:schemeClr>
          </a:solidFill>
        </a:ln>
      </dgm:spPr>
      <dgm:t>
        <a:bodyPr/>
        <a:lstStyle/>
        <a:p>
          <a:endParaRPr lang="en-US">
            <a:solidFill>
              <a:schemeClr val="bg1">
                <a:lumMod val="50000"/>
              </a:schemeClr>
            </a:solidFill>
          </a:endParaRPr>
        </a:p>
      </dgm:t>
    </dgm:pt>
    <dgm:pt modelId="{EEC801FA-3F9D-4E49-AB4B-69150C3FEFD8}">
      <dgm:prSet phldrT="[Text]"/>
      <dgm:spPr>
        <a:solidFill>
          <a:schemeClr val="bg1">
            <a:lumMod val="40000"/>
            <a:lumOff val="60000"/>
          </a:schemeClr>
        </a:solidFill>
        <a:effectLst>
          <a:outerShdw blurRad="50800" dist="38100" dir="10800000" algn="r" rotWithShape="0">
            <a:prstClr val="black">
              <a:alpha val="40000"/>
            </a:prstClr>
          </a:outerShdw>
        </a:effectLst>
      </dgm:spPr>
      <dgm:t>
        <a:bodyPr/>
        <a:lstStyle/>
        <a:p>
          <a:r>
            <a:rPr lang="en-US" dirty="0" smtClean="0">
              <a:solidFill>
                <a:schemeClr val="bg1">
                  <a:lumMod val="50000"/>
                </a:schemeClr>
              </a:solidFill>
            </a:rPr>
            <a:t>Appreciate It</a:t>
          </a:r>
          <a:endParaRPr lang="en-US" dirty="0">
            <a:solidFill>
              <a:schemeClr val="bg1">
                <a:lumMod val="50000"/>
              </a:schemeClr>
            </a:solidFill>
          </a:endParaRPr>
        </a:p>
      </dgm:t>
    </dgm:pt>
    <dgm:pt modelId="{6B9BD09A-93D5-4457-A1EB-D190327131C8}" type="parTrans" cxnId="{3BC2C008-43D6-4857-BD37-F8BAAFF1755D}">
      <dgm:prSet/>
      <dgm:spPr/>
      <dgm:t>
        <a:bodyPr/>
        <a:lstStyle/>
        <a:p>
          <a:endParaRPr lang="en-US">
            <a:solidFill>
              <a:schemeClr val="bg1">
                <a:lumMod val="50000"/>
              </a:schemeClr>
            </a:solidFill>
          </a:endParaRPr>
        </a:p>
      </dgm:t>
    </dgm:pt>
    <dgm:pt modelId="{AFE98CE7-EA93-44AB-B921-1C6D909ED548}" type="sibTrans" cxnId="{3BC2C008-43D6-4857-BD37-F8BAAFF1755D}">
      <dgm:prSet/>
      <dgm:spPr>
        <a:solidFill>
          <a:schemeClr val="bg1">
            <a:lumMod val="75000"/>
            <a:alpha val="90000"/>
          </a:schemeClr>
        </a:solidFill>
        <a:ln>
          <a:solidFill>
            <a:schemeClr val="tx1">
              <a:alpha val="90000"/>
            </a:schemeClr>
          </a:solidFill>
        </a:ln>
      </dgm:spPr>
      <dgm:t>
        <a:bodyPr/>
        <a:lstStyle/>
        <a:p>
          <a:endParaRPr lang="en-US">
            <a:solidFill>
              <a:schemeClr val="bg1">
                <a:lumMod val="50000"/>
              </a:schemeClr>
            </a:solidFill>
          </a:endParaRPr>
        </a:p>
      </dgm:t>
    </dgm:pt>
    <dgm:pt modelId="{CCFE709D-B809-4BA7-B8A5-74701EC4AC7D}">
      <dgm:prSet phldrT="[Text]"/>
      <dgm:spPr>
        <a:solidFill>
          <a:schemeClr val="bg1">
            <a:lumMod val="60000"/>
            <a:lumOff val="40000"/>
          </a:schemeClr>
        </a:solidFill>
        <a:effectLst>
          <a:outerShdw blurRad="50800" dist="38100" dir="10800000" algn="r" rotWithShape="0">
            <a:prstClr val="black">
              <a:alpha val="40000"/>
            </a:prstClr>
          </a:outerShdw>
        </a:effectLst>
      </dgm:spPr>
      <dgm:t>
        <a:bodyPr/>
        <a:lstStyle/>
        <a:p>
          <a:r>
            <a:rPr lang="en-US" dirty="0" smtClean="0">
              <a:solidFill>
                <a:schemeClr val="bg1">
                  <a:lumMod val="50000"/>
                </a:schemeClr>
              </a:solidFill>
            </a:rPr>
            <a:t>Reflected In How Conduct Self In It</a:t>
          </a:r>
          <a:endParaRPr lang="en-US" dirty="0">
            <a:solidFill>
              <a:schemeClr val="bg1">
                <a:lumMod val="50000"/>
              </a:schemeClr>
            </a:solidFill>
          </a:endParaRPr>
        </a:p>
      </dgm:t>
    </dgm:pt>
    <dgm:pt modelId="{1BCB0078-6030-49CB-A74F-968F229E1794}" type="parTrans" cxnId="{977F50BB-AF59-44D4-8AD7-18C9E40131E5}">
      <dgm:prSet/>
      <dgm:spPr/>
      <dgm:t>
        <a:bodyPr/>
        <a:lstStyle/>
        <a:p>
          <a:endParaRPr lang="en-US">
            <a:solidFill>
              <a:schemeClr val="bg1">
                <a:lumMod val="50000"/>
              </a:schemeClr>
            </a:solidFill>
          </a:endParaRPr>
        </a:p>
      </dgm:t>
    </dgm:pt>
    <dgm:pt modelId="{A1280EA3-0F38-4BB0-9B36-20BE8B4DEF36}" type="sibTrans" cxnId="{977F50BB-AF59-44D4-8AD7-18C9E40131E5}">
      <dgm:prSet/>
      <dgm:spPr/>
      <dgm:t>
        <a:bodyPr/>
        <a:lstStyle/>
        <a:p>
          <a:endParaRPr lang="en-US">
            <a:solidFill>
              <a:schemeClr val="bg1">
                <a:lumMod val="50000"/>
              </a:schemeClr>
            </a:solidFill>
          </a:endParaRPr>
        </a:p>
      </dgm:t>
    </dgm:pt>
    <dgm:pt modelId="{D03ECE0F-50B9-4B0D-AE04-7F894AE5C9A1}" type="pres">
      <dgm:prSet presAssocID="{57B9EBD1-E090-43D2-8ACC-FC23181B44B3}" presName="outerComposite" presStyleCnt="0">
        <dgm:presLayoutVars>
          <dgm:chMax val="5"/>
          <dgm:dir/>
          <dgm:resizeHandles val="exact"/>
        </dgm:presLayoutVars>
      </dgm:prSet>
      <dgm:spPr/>
      <dgm:t>
        <a:bodyPr/>
        <a:lstStyle/>
        <a:p>
          <a:endParaRPr lang="en-US"/>
        </a:p>
      </dgm:t>
    </dgm:pt>
    <dgm:pt modelId="{31FF843D-7D4A-428B-9698-978EF439F57E}" type="pres">
      <dgm:prSet presAssocID="{57B9EBD1-E090-43D2-8ACC-FC23181B44B3}" presName="dummyMaxCanvas" presStyleCnt="0">
        <dgm:presLayoutVars/>
      </dgm:prSet>
      <dgm:spPr/>
    </dgm:pt>
    <dgm:pt modelId="{9D509E6D-44E9-44A1-9703-BF6D9233557F}" type="pres">
      <dgm:prSet presAssocID="{57B9EBD1-E090-43D2-8ACC-FC23181B44B3}" presName="ThreeNodes_1" presStyleLbl="node1" presStyleIdx="0" presStyleCnt="3">
        <dgm:presLayoutVars>
          <dgm:bulletEnabled val="1"/>
        </dgm:presLayoutVars>
      </dgm:prSet>
      <dgm:spPr/>
      <dgm:t>
        <a:bodyPr/>
        <a:lstStyle/>
        <a:p>
          <a:endParaRPr lang="en-US"/>
        </a:p>
      </dgm:t>
    </dgm:pt>
    <dgm:pt modelId="{DCAC5B80-2C52-4903-A23F-24F492E0C77F}" type="pres">
      <dgm:prSet presAssocID="{57B9EBD1-E090-43D2-8ACC-FC23181B44B3}" presName="ThreeNodes_2" presStyleLbl="node1" presStyleIdx="1" presStyleCnt="3">
        <dgm:presLayoutVars>
          <dgm:bulletEnabled val="1"/>
        </dgm:presLayoutVars>
      </dgm:prSet>
      <dgm:spPr/>
      <dgm:t>
        <a:bodyPr/>
        <a:lstStyle/>
        <a:p>
          <a:endParaRPr lang="en-US"/>
        </a:p>
      </dgm:t>
    </dgm:pt>
    <dgm:pt modelId="{51A012D6-896D-41A2-B396-FB05EE785787}" type="pres">
      <dgm:prSet presAssocID="{57B9EBD1-E090-43D2-8ACC-FC23181B44B3}" presName="ThreeNodes_3" presStyleLbl="node1" presStyleIdx="2" presStyleCnt="3">
        <dgm:presLayoutVars>
          <dgm:bulletEnabled val="1"/>
        </dgm:presLayoutVars>
      </dgm:prSet>
      <dgm:spPr/>
      <dgm:t>
        <a:bodyPr/>
        <a:lstStyle/>
        <a:p>
          <a:endParaRPr lang="en-US"/>
        </a:p>
      </dgm:t>
    </dgm:pt>
    <dgm:pt modelId="{4A05880C-B66B-4B19-BC2E-6168D8332093}" type="pres">
      <dgm:prSet presAssocID="{57B9EBD1-E090-43D2-8ACC-FC23181B44B3}" presName="ThreeConn_1-2" presStyleLbl="fgAccFollowNode1" presStyleIdx="0" presStyleCnt="2">
        <dgm:presLayoutVars>
          <dgm:bulletEnabled val="1"/>
        </dgm:presLayoutVars>
      </dgm:prSet>
      <dgm:spPr/>
      <dgm:t>
        <a:bodyPr/>
        <a:lstStyle/>
        <a:p>
          <a:endParaRPr lang="en-US"/>
        </a:p>
      </dgm:t>
    </dgm:pt>
    <dgm:pt modelId="{A0C80E58-BBEA-4779-9CDF-B2740B09A7E8}" type="pres">
      <dgm:prSet presAssocID="{57B9EBD1-E090-43D2-8ACC-FC23181B44B3}" presName="ThreeConn_2-3" presStyleLbl="fgAccFollowNode1" presStyleIdx="1" presStyleCnt="2">
        <dgm:presLayoutVars>
          <dgm:bulletEnabled val="1"/>
        </dgm:presLayoutVars>
      </dgm:prSet>
      <dgm:spPr/>
      <dgm:t>
        <a:bodyPr/>
        <a:lstStyle/>
        <a:p>
          <a:endParaRPr lang="en-US"/>
        </a:p>
      </dgm:t>
    </dgm:pt>
    <dgm:pt modelId="{D9703298-35B0-46FA-957E-2245A24299E2}" type="pres">
      <dgm:prSet presAssocID="{57B9EBD1-E090-43D2-8ACC-FC23181B44B3}" presName="ThreeNodes_1_text" presStyleLbl="node1" presStyleIdx="2" presStyleCnt="3">
        <dgm:presLayoutVars>
          <dgm:bulletEnabled val="1"/>
        </dgm:presLayoutVars>
      </dgm:prSet>
      <dgm:spPr/>
      <dgm:t>
        <a:bodyPr/>
        <a:lstStyle/>
        <a:p>
          <a:endParaRPr lang="en-US"/>
        </a:p>
      </dgm:t>
    </dgm:pt>
    <dgm:pt modelId="{838AEB5E-E837-4F6B-8826-B47251652FF8}" type="pres">
      <dgm:prSet presAssocID="{57B9EBD1-E090-43D2-8ACC-FC23181B44B3}" presName="ThreeNodes_2_text" presStyleLbl="node1" presStyleIdx="2" presStyleCnt="3">
        <dgm:presLayoutVars>
          <dgm:bulletEnabled val="1"/>
        </dgm:presLayoutVars>
      </dgm:prSet>
      <dgm:spPr/>
      <dgm:t>
        <a:bodyPr/>
        <a:lstStyle/>
        <a:p>
          <a:endParaRPr lang="en-US"/>
        </a:p>
      </dgm:t>
    </dgm:pt>
    <dgm:pt modelId="{96D68E64-D55C-4A96-8AE8-4B7DA91B554A}" type="pres">
      <dgm:prSet presAssocID="{57B9EBD1-E090-43D2-8ACC-FC23181B44B3}" presName="ThreeNodes_3_text" presStyleLbl="node1" presStyleIdx="2" presStyleCnt="3">
        <dgm:presLayoutVars>
          <dgm:bulletEnabled val="1"/>
        </dgm:presLayoutVars>
      </dgm:prSet>
      <dgm:spPr/>
      <dgm:t>
        <a:bodyPr/>
        <a:lstStyle/>
        <a:p>
          <a:endParaRPr lang="en-US"/>
        </a:p>
      </dgm:t>
    </dgm:pt>
  </dgm:ptLst>
  <dgm:cxnLst>
    <dgm:cxn modelId="{6232A6BA-C096-4ACD-B67B-F54144938F15}" srcId="{57B9EBD1-E090-43D2-8ACC-FC23181B44B3}" destId="{4864A92E-EEB8-45D1-9FEB-936CAC8BD543}" srcOrd="0" destOrd="0" parTransId="{13A502CF-3A19-47BF-8850-70E8366DF353}" sibTransId="{891CF89A-2E82-45DA-8F49-33AFC0FAE763}"/>
    <dgm:cxn modelId="{177D7636-CE44-4D19-B149-3B799AFB400B}" type="presOf" srcId="{4864A92E-EEB8-45D1-9FEB-936CAC8BD543}" destId="{9D509E6D-44E9-44A1-9703-BF6D9233557F}" srcOrd="0" destOrd="0" presId="urn:microsoft.com/office/officeart/2005/8/layout/vProcess5"/>
    <dgm:cxn modelId="{C339F84C-9D47-476C-8E94-0C909D9B6615}" type="presOf" srcId="{CCFE709D-B809-4BA7-B8A5-74701EC4AC7D}" destId="{51A012D6-896D-41A2-B396-FB05EE785787}" srcOrd="0" destOrd="0" presId="urn:microsoft.com/office/officeart/2005/8/layout/vProcess5"/>
    <dgm:cxn modelId="{3BC2C008-43D6-4857-BD37-F8BAAFF1755D}" srcId="{57B9EBD1-E090-43D2-8ACC-FC23181B44B3}" destId="{EEC801FA-3F9D-4E49-AB4B-69150C3FEFD8}" srcOrd="1" destOrd="0" parTransId="{6B9BD09A-93D5-4457-A1EB-D190327131C8}" sibTransId="{AFE98CE7-EA93-44AB-B921-1C6D909ED548}"/>
    <dgm:cxn modelId="{977F50BB-AF59-44D4-8AD7-18C9E40131E5}" srcId="{57B9EBD1-E090-43D2-8ACC-FC23181B44B3}" destId="{CCFE709D-B809-4BA7-B8A5-74701EC4AC7D}" srcOrd="2" destOrd="0" parTransId="{1BCB0078-6030-49CB-A74F-968F229E1794}" sibTransId="{A1280EA3-0F38-4BB0-9B36-20BE8B4DEF36}"/>
    <dgm:cxn modelId="{CF6214CA-4AF2-4083-BF82-0637BDBC2D2A}" type="presOf" srcId="{AFE98CE7-EA93-44AB-B921-1C6D909ED548}" destId="{A0C80E58-BBEA-4779-9CDF-B2740B09A7E8}" srcOrd="0" destOrd="0" presId="urn:microsoft.com/office/officeart/2005/8/layout/vProcess5"/>
    <dgm:cxn modelId="{3D014EB8-D7B7-477E-ACA4-819B11817A96}" type="presOf" srcId="{EEC801FA-3F9D-4E49-AB4B-69150C3FEFD8}" destId="{DCAC5B80-2C52-4903-A23F-24F492E0C77F}" srcOrd="0" destOrd="0" presId="urn:microsoft.com/office/officeart/2005/8/layout/vProcess5"/>
    <dgm:cxn modelId="{ED51EA51-647C-412C-8B2A-B8AF4D980CF1}" type="presOf" srcId="{CCFE709D-B809-4BA7-B8A5-74701EC4AC7D}" destId="{96D68E64-D55C-4A96-8AE8-4B7DA91B554A}" srcOrd="1" destOrd="0" presId="urn:microsoft.com/office/officeart/2005/8/layout/vProcess5"/>
    <dgm:cxn modelId="{894A7848-EA9E-479D-817A-025F7806F88D}" type="presOf" srcId="{891CF89A-2E82-45DA-8F49-33AFC0FAE763}" destId="{4A05880C-B66B-4B19-BC2E-6168D8332093}" srcOrd="0" destOrd="0" presId="urn:microsoft.com/office/officeart/2005/8/layout/vProcess5"/>
    <dgm:cxn modelId="{18314E85-95BE-4BD0-B49A-C6E4B1E88BA8}" type="presOf" srcId="{4864A92E-EEB8-45D1-9FEB-936CAC8BD543}" destId="{D9703298-35B0-46FA-957E-2245A24299E2}" srcOrd="1" destOrd="0" presId="urn:microsoft.com/office/officeart/2005/8/layout/vProcess5"/>
    <dgm:cxn modelId="{B5B2733A-09BD-43A1-9E0C-4DE3EC20EFFE}" type="presOf" srcId="{EEC801FA-3F9D-4E49-AB4B-69150C3FEFD8}" destId="{838AEB5E-E837-4F6B-8826-B47251652FF8}" srcOrd="1" destOrd="0" presId="urn:microsoft.com/office/officeart/2005/8/layout/vProcess5"/>
    <dgm:cxn modelId="{57F6B0E8-2FFC-4695-A11A-2695060346C3}" type="presOf" srcId="{57B9EBD1-E090-43D2-8ACC-FC23181B44B3}" destId="{D03ECE0F-50B9-4B0D-AE04-7F894AE5C9A1}" srcOrd="0" destOrd="0" presId="urn:microsoft.com/office/officeart/2005/8/layout/vProcess5"/>
    <dgm:cxn modelId="{E587CACF-16E3-480C-8BD5-D7E7B0D890F2}" type="presParOf" srcId="{D03ECE0F-50B9-4B0D-AE04-7F894AE5C9A1}" destId="{31FF843D-7D4A-428B-9698-978EF439F57E}" srcOrd="0" destOrd="0" presId="urn:microsoft.com/office/officeart/2005/8/layout/vProcess5"/>
    <dgm:cxn modelId="{5F8422B2-6435-4A90-9874-BC410C41A626}" type="presParOf" srcId="{D03ECE0F-50B9-4B0D-AE04-7F894AE5C9A1}" destId="{9D509E6D-44E9-44A1-9703-BF6D9233557F}" srcOrd="1" destOrd="0" presId="urn:microsoft.com/office/officeart/2005/8/layout/vProcess5"/>
    <dgm:cxn modelId="{38523A72-839B-4790-B192-92E06B25831A}" type="presParOf" srcId="{D03ECE0F-50B9-4B0D-AE04-7F894AE5C9A1}" destId="{DCAC5B80-2C52-4903-A23F-24F492E0C77F}" srcOrd="2" destOrd="0" presId="urn:microsoft.com/office/officeart/2005/8/layout/vProcess5"/>
    <dgm:cxn modelId="{7F951D2E-6B16-4348-9D17-2A4DCE2C4556}" type="presParOf" srcId="{D03ECE0F-50B9-4B0D-AE04-7F894AE5C9A1}" destId="{51A012D6-896D-41A2-B396-FB05EE785787}" srcOrd="3" destOrd="0" presId="urn:microsoft.com/office/officeart/2005/8/layout/vProcess5"/>
    <dgm:cxn modelId="{AF954CF6-76F7-47C3-80D5-79340858B202}" type="presParOf" srcId="{D03ECE0F-50B9-4B0D-AE04-7F894AE5C9A1}" destId="{4A05880C-B66B-4B19-BC2E-6168D8332093}" srcOrd="4" destOrd="0" presId="urn:microsoft.com/office/officeart/2005/8/layout/vProcess5"/>
    <dgm:cxn modelId="{94B84CDF-5A03-4779-B129-3A723ACF0E55}" type="presParOf" srcId="{D03ECE0F-50B9-4B0D-AE04-7F894AE5C9A1}" destId="{A0C80E58-BBEA-4779-9CDF-B2740B09A7E8}" srcOrd="5" destOrd="0" presId="urn:microsoft.com/office/officeart/2005/8/layout/vProcess5"/>
    <dgm:cxn modelId="{4ABC3644-EF07-4BFC-B395-53221767B986}" type="presParOf" srcId="{D03ECE0F-50B9-4B0D-AE04-7F894AE5C9A1}" destId="{D9703298-35B0-46FA-957E-2245A24299E2}" srcOrd="6" destOrd="0" presId="urn:microsoft.com/office/officeart/2005/8/layout/vProcess5"/>
    <dgm:cxn modelId="{E78298A7-8490-46FC-98F6-B3340C8B94DA}" type="presParOf" srcId="{D03ECE0F-50B9-4B0D-AE04-7F894AE5C9A1}" destId="{838AEB5E-E837-4F6B-8826-B47251652FF8}" srcOrd="7" destOrd="0" presId="urn:microsoft.com/office/officeart/2005/8/layout/vProcess5"/>
    <dgm:cxn modelId="{F952D690-C53A-41CE-A33C-9A36DFAB8D4C}" type="presParOf" srcId="{D03ECE0F-50B9-4B0D-AE04-7F894AE5C9A1}" destId="{96D68E64-D55C-4A96-8AE8-4B7DA91B554A}" srcOrd="8" destOrd="0" presId="urn:microsoft.com/office/officeart/2005/8/layout/vProcess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CB96AD-89C8-4C0E-B2A4-4DCA022936CE}" type="datetimeFigureOut">
              <a:rPr lang="en-US" smtClean="0"/>
              <a:t>2/26/2015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C4080B-D960-4051-94AF-6629E383F20B}" type="slidenum">
              <a:rPr lang="en-US" smtClean="0"/>
              <a:t>‹#›</a:t>
            </a:fld>
            <a:endParaRPr lang="en-US"/>
          </a:p>
        </p:txBody>
      </p:sp>
    </p:spTree>
    <p:extLst>
      <p:ext uri="{BB962C8B-B14F-4D97-AF65-F5344CB8AC3E}">
        <p14:creationId xmlns:p14="http://schemas.microsoft.com/office/powerpoint/2010/main" val="2921254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Divine in origin</a:t>
            </a:r>
            <a:r>
              <a:rPr lang="en-US" baseline="0" dirty="0" smtClean="0"/>
              <a:t> – Began in the mind of God</a:t>
            </a:r>
          </a:p>
          <a:p>
            <a:r>
              <a:rPr lang="en-US" baseline="0" dirty="0" smtClean="0"/>
              <a:t>Establish in Jerusalem (by Christ) in 33 AD</a:t>
            </a:r>
            <a:endParaRPr lang="en-US" dirty="0"/>
          </a:p>
        </p:txBody>
      </p:sp>
      <p:sp>
        <p:nvSpPr>
          <p:cNvPr id="4" name="Slide Number Placeholder 3"/>
          <p:cNvSpPr>
            <a:spLocks noGrp="1"/>
          </p:cNvSpPr>
          <p:nvPr>
            <p:ph type="sldNum" sz="quarter" idx="10"/>
          </p:nvPr>
        </p:nvSpPr>
        <p:spPr/>
        <p:txBody>
          <a:bodyPr/>
          <a:lstStyle/>
          <a:p>
            <a:fld id="{B9C4080B-D960-4051-94AF-6629E383F20B}" type="slidenum">
              <a:rPr lang="en-US" smtClean="0"/>
              <a:t>5</a:t>
            </a:fld>
            <a:endParaRPr lang="en-US"/>
          </a:p>
        </p:txBody>
      </p:sp>
    </p:spTree>
    <p:extLst>
      <p:ext uri="{BB962C8B-B14F-4D97-AF65-F5344CB8AC3E}">
        <p14:creationId xmlns:p14="http://schemas.microsoft.com/office/powerpoint/2010/main" val="2544554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C4080B-D960-4051-94AF-6629E383F20B}" type="slidenum">
              <a:rPr lang="en-US" smtClean="0"/>
              <a:t>28</a:t>
            </a:fld>
            <a:endParaRPr lang="en-US"/>
          </a:p>
        </p:txBody>
      </p:sp>
    </p:spTree>
    <p:extLst>
      <p:ext uri="{BB962C8B-B14F-4D97-AF65-F5344CB8AC3E}">
        <p14:creationId xmlns:p14="http://schemas.microsoft.com/office/powerpoint/2010/main" val="1895327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7650" name="Group 2"/>
          <p:cNvGrpSpPr>
            <a:grpSpLocks/>
          </p:cNvGrpSpPr>
          <p:nvPr/>
        </p:nvGrpSpPr>
        <p:grpSpPr bwMode="auto">
          <a:xfrm>
            <a:off x="0" y="0"/>
            <a:ext cx="9148763" cy="6851650"/>
            <a:chOff x="1" y="0"/>
            <a:chExt cx="5763" cy="4316"/>
          </a:xfrm>
        </p:grpSpPr>
        <p:sp>
          <p:nvSpPr>
            <p:cNvPr id="27651" name="Freeform 3"/>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2" name="Freeform 4"/>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3" name="Freeform 5"/>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7654" name="Group 6"/>
            <p:cNvGrpSpPr>
              <a:grpSpLocks/>
            </p:cNvGrpSpPr>
            <p:nvPr/>
          </p:nvGrpSpPr>
          <p:grpSpPr bwMode="auto">
            <a:xfrm>
              <a:off x="288" y="0"/>
              <a:ext cx="5098" cy="4316"/>
              <a:chOff x="288" y="0"/>
              <a:chExt cx="5098" cy="4316"/>
            </a:xfrm>
          </p:grpSpPr>
          <p:sp>
            <p:nvSpPr>
              <p:cNvPr id="27655" name="Freeform 7"/>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6" name="Freeform 8"/>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7" name="Freeform 9"/>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8" name="Freeform 10"/>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9" name="Freeform 11"/>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0" name="Freeform 12"/>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1" name="Freeform 13"/>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2" name="Freeform 14"/>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3" name="Freeform 15"/>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4" name="Freeform 16"/>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5" name="Freeform 17"/>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6" name="Freeform 18"/>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7" name="Freeform 19"/>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7668" name="Freeform 20"/>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9" name="Freeform 21"/>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0" name="Freeform 22"/>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1" name="Freeform 23"/>
            <p:cNvSpPr>
              <a:spLocks/>
            </p:cNvSpPr>
            <p:nvPr/>
          </p:nvSpPr>
          <p:spPr bwMode="hidden">
            <a:xfrm>
              <a:off x="5041" y="0"/>
              <a:ext cx="719" cy="845"/>
            </a:xfrm>
            <a:custGeom>
              <a:avLst/>
              <a:gdLst>
                <a:gd name="T0" fmla="*/ 717 w 717"/>
                <a:gd name="T1" fmla="*/ 845 h 845"/>
                <a:gd name="T2" fmla="*/ 717 w 717"/>
                <a:gd name="T3" fmla="*/ 821 h 845"/>
                <a:gd name="T4" fmla="*/ 574 w 717"/>
                <a:gd name="T5" fmla="*/ 605 h 845"/>
                <a:gd name="T6" fmla="*/ 406 w 717"/>
                <a:gd name="T7" fmla="*/ 396 h 845"/>
                <a:gd name="T8" fmla="*/ 221 w 717"/>
                <a:gd name="T9" fmla="*/ 192 h 845"/>
                <a:gd name="T10" fmla="*/ 17 w 717"/>
                <a:gd name="T11" fmla="*/ 0 h 845"/>
                <a:gd name="T12" fmla="*/ 0 w 717"/>
                <a:gd name="T13" fmla="*/ 0 h 845"/>
                <a:gd name="T14" fmla="*/ 209 w 717"/>
                <a:gd name="T15" fmla="*/ 198 h 845"/>
                <a:gd name="T16" fmla="*/ 400 w 717"/>
                <a:gd name="T17" fmla="*/ 408 h 845"/>
                <a:gd name="T18" fmla="*/ 568 w 717"/>
                <a:gd name="T19" fmla="*/ 623 h 845"/>
                <a:gd name="T20" fmla="*/ 717 w 717"/>
                <a:gd name="T21" fmla="*/ 845 h 845"/>
                <a:gd name="T22" fmla="*/ 717 w 717"/>
                <a:gd name="T23" fmla="*/ 84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2" name="Freeform 24"/>
            <p:cNvSpPr>
              <a:spLocks/>
            </p:cNvSpPr>
            <p:nvPr/>
          </p:nvSpPr>
          <p:spPr bwMode="hidden">
            <a:xfrm>
              <a:off x="5352" y="0"/>
              <a:ext cx="408" cy="414"/>
            </a:xfrm>
            <a:custGeom>
              <a:avLst/>
              <a:gdLst>
                <a:gd name="T0" fmla="*/ 407 w 407"/>
                <a:gd name="T1" fmla="*/ 414 h 414"/>
                <a:gd name="T2" fmla="*/ 407 w 407"/>
                <a:gd name="T3" fmla="*/ 396 h 414"/>
                <a:gd name="T4" fmla="*/ 222 w 407"/>
                <a:gd name="T5" fmla="*/ 192 h 414"/>
                <a:gd name="T6" fmla="*/ 12 w 407"/>
                <a:gd name="T7" fmla="*/ 0 h 414"/>
                <a:gd name="T8" fmla="*/ 0 w 407"/>
                <a:gd name="T9" fmla="*/ 0 h 414"/>
                <a:gd name="T10" fmla="*/ 108 w 407"/>
                <a:gd name="T11" fmla="*/ 102 h 414"/>
                <a:gd name="T12" fmla="*/ 216 w 407"/>
                <a:gd name="T13" fmla="*/ 204 h 414"/>
                <a:gd name="T14" fmla="*/ 407 w 407"/>
                <a:gd name="T15" fmla="*/ 414 h 414"/>
                <a:gd name="T16" fmla="*/ 407 w 407"/>
                <a:gd name="T17" fmla="*/ 41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3" name="Freeform 25"/>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4" name="Freeform 26"/>
            <p:cNvSpPr>
              <a:spLocks/>
            </p:cNvSpPr>
            <p:nvPr/>
          </p:nvSpPr>
          <p:spPr bwMode="hidden">
            <a:xfrm>
              <a:off x="6" y="0"/>
              <a:ext cx="588" cy="599"/>
            </a:xfrm>
            <a:custGeom>
              <a:avLst/>
              <a:gdLst>
                <a:gd name="T0" fmla="*/ 586 w 586"/>
                <a:gd name="T1" fmla="*/ 0 h 599"/>
                <a:gd name="T2" fmla="*/ 568 w 586"/>
                <a:gd name="T3" fmla="*/ 0 h 599"/>
                <a:gd name="T4" fmla="*/ 407 w 586"/>
                <a:gd name="T5" fmla="*/ 132 h 599"/>
                <a:gd name="T6" fmla="*/ 257 w 586"/>
                <a:gd name="T7" fmla="*/ 270 h 599"/>
                <a:gd name="T8" fmla="*/ 120 w 586"/>
                <a:gd name="T9" fmla="*/ 420 h 599"/>
                <a:gd name="T10" fmla="*/ 0 w 586"/>
                <a:gd name="T11" fmla="*/ 575 h 599"/>
                <a:gd name="T12" fmla="*/ 0 w 586"/>
                <a:gd name="T13" fmla="*/ 599 h 599"/>
                <a:gd name="T14" fmla="*/ 120 w 586"/>
                <a:gd name="T15" fmla="*/ 432 h 599"/>
                <a:gd name="T16" fmla="*/ 257 w 586"/>
                <a:gd name="T17" fmla="*/ 282 h 599"/>
                <a:gd name="T18" fmla="*/ 413 w 586"/>
                <a:gd name="T19" fmla="*/ 138 h 599"/>
                <a:gd name="T20" fmla="*/ 586 w 586"/>
                <a:gd name="T21" fmla="*/ 0 h 599"/>
                <a:gd name="T22" fmla="*/ 586 w 586"/>
                <a:gd name="T23"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5" name="Freeform 27"/>
            <p:cNvSpPr>
              <a:spLocks/>
            </p:cNvSpPr>
            <p:nvPr/>
          </p:nvSpPr>
          <p:spPr bwMode="hidden">
            <a:xfrm>
              <a:off x="6" y="0"/>
              <a:ext cx="270" cy="252"/>
            </a:xfrm>
            <a:custGeom>
              <a:avLst/>
              <a:gdLst>
                <a:gd name="T0" fmla="*/ 269 w 269"/>
                <a:gd name="T1" fmla="*/ 0 h 252"/>
                <a:gd name="T2" fmla="*/ 251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69 w 269"/>
                <a:gd name="T15" fmla="*/ 0 h 252"/>
                <a:gd name="T16" fmla="*/ 269 w 269"/>
                <a:gd name="T1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6" name="Line 28"/>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7" name="Line 29"/>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8" name="Line 30"/>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7679" name="Group 31"/>
            <p:cNvGrpSpPr>
              <a:grpSpLocks/>
            </p:cNvGrpSpPr>
            <p:nvPr/>
          </p:nvGrpSpPr>
          <p:grpSpPr bwMode="auto">
            <a:xfrm>
              <a:off x="1" y="392"/>
              <a:ext cx="5758" cy="1571"/>
              <a:chOff x="1" y="392"/>
              <a:chExt cx="5758" cy="1571"/>
            </a:xfrm>
          </p:grpSpPr>
          <p:sp>
            <p:nvSpPr>
              <p:cNvPr id="2768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7685" name="Line 37"/>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6" name="Line 38"/>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7687" name="Rectangle 39"/>
          <p:cNvSpPr>
            <a:spLocks noGrp="1" noChangeArrowheads="1"/>
          </p:cNvSpPr>
          <p:nvPr>
            <p:ph type="ctrTitle" sz="quarter"/>
          </p:nvPr>
        </p:nvSpPr>
        <p:spPr>
          <a:xfrm>
            <a:off x="685800" y="1692275"/>
            <a:ext cx="7772400" cy="1736725"/>
          </a:xfrm>
        </p:spPr>
        <p:txBody>
          <a:bodyPr anchor="b"/>
          <a:lstStyle>
            <a:lvl1pPr>
              <a:defRPr sz="5400"/>
            </a:lvl1pPr>
          </a:lstStyle>
          <a:p>
            <a:pPr lvl="0"/>
            <a:r>
              <a:rPr lang="en-US" noProof="0" smtClean="0"/>
              <a:t>Click to edit Master title style</a:t>
            </a:r>
          </a:p>
        </p:txBody>
      </p:sp>
      <p:sp>
        <p:nvSpPr>
          <p:cNvPr id="2768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27689" name="Rectangle 41"/>
          <p:cNvSpPr>
            <a:spLocks noGrp="1" noChangeArrowheads="1"/>
          </p:cNvSpPr>
          <p:nvPr>
            <p:ph type="dt" sz="quarter" idx="2"/>
          </p:nvPr>
        </p:nvSpPr>
        <p:spPr/>
        <p:txBody>
          <a:bodyPr/>
          <a:lstStyle>
            <a:lvl1pPr>
              <a:defRPr/>
            </a:lvl1pPr>
          </a:lstStyle>
          <a:p>
            <a:endParaRPr lang="en-US"/>
          </a:p>
        </p:txBody>
      </p:sp>
      <p:sp>
        <p:nvSpPr>
          <p:cNvPr id="27690" name="Rectangle 42"/>
          <p:cNvSpPr>
            <a:spLocks noGrp="1" noChangeArrowheads="1"/>
          </p:cNvSpPr>
          <p:nvPr>
            <p:ph type="ftr" sz="quarter" idx="3"/>
          </p:nvPr>
        </p:nvSpPr>
        <p:spPr/>
        <p:txBody>
          <a:bodyPr/>
          <a:lstStyle>
            <a:lvl1pPr>
              <a:defRPr/>
            </a:lvl1pPr>
          </a:lstStyle>
          <a:p>
            <a:endParaRPr lang="en-US"/>
          </a:p>
        </p:txBody>
      </p:sp>
      <p:sp>
        <p:nvSpPr>
          <p:cNvPr id="27691" name="Rectangle 43"/>
          <p:cNvSpPr>
            <a:spLocks noGrp="1" noChangeArrowheads="1"/>
          </p:cNvSpPr>
          <p:nvPr>
            <p:ph type="sldNum" sz="quarter" idx="4"/>
          </p:nvPr>
        </p:nvSpPr>
        <p:spPr/>
        <p:txBody>
          <a:bodyPr/>
          <a:lstStyle>
            <a:lvl1pPr>
              <a:defRPr/>
            </a:lvl1pPr>
          </a:lstStyle>
          <a:p>
            <a:fld id="{4CEF769E-3198-4E2D-ACD4-343AF7986477}" type="slidenum">
              <a:rPr lang="en-US"/>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E7B17B-3365-44B6-A372-987599626F0A}" type="slidenum">
              <a:rPr lang="en-US"/>
              <a:pPr/>
              <a:t>‹#›</a:t>
            </a:fld>
            <a:endParaRPr lang="en-US"/>
          </a:p>
        </p:txBody>
      </p:sp>
    </p:spTree>
    <p:extLst>
      <p:ext uri="{BB962C8B-B14F-4D97-AF65-F5344CB8AC3E}">
        <p14:creationId xmlns:p14="http://schemas.microsoft.com/office/powerpoint/2010/main" val="3502680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5A27C05-71AD-497D-923E-D4F14388622D}" type="slidenum">
              <a:rPr lang="en-US"/>
              <a:pPr/>
              <a:t>‹#›</a:t>
            </a:fld>
            <a:endParaRPr lang="en-US"/>
          </a:p>
        </p:txBody>
      </p:sp>
    </p:spTree>
    <p:extLst>
      <p:ext uri="{BB962C8B-B14F-4D97-AF65-F5344CB8AC3E}">
        <p14:creationId xmlns:p14="http://schemas.microsoft.com/office/powerpoint/2010/main" val="1466879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9051A9-7B3C-497D-B27D-03879E53F4F1}" type="slidenum">
              <a:rPr lang="en-US"/>
              <a:pPr/>
              <a:t>‹#›</a:t>
            </a:fld>
            <a:endParaRPr lang="en-US"/>
          </a:p>
        </p:txBody>
      </p:sp>
    </p:spTree>
    <p:extLst>
      <p:ext uri="{BB962C8B-B14F-4D97-AF65-F5344CB8AC3E}">
        <p14:creationId xmlns:p14="http://schemas.microsoft.com/office/powerpoint/2010/main" val="375166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2642AA4-9822-40FF-8EFD-492823DA5C18}" type="slidenum">
              <a:rPr lang="en-US"/>
              <a:pPr/>
              <a:t>‹#›</a:t>
            </a:fld>
            <a:endParaRPr lang="en-US"/>
          </a:p>
        </p:txBody>
      </p:sp>
    </p:spTree>
    <p:extLst>
      <p:ext uri="{BB962C8B-B14F-4D97-AF65-F5344CB8AC3E}">
        <p14:creationId xmlns:p14="http://schemas.microsoft.com/office/powerpoint/2010/main" val="3752774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93B31ED-1BD3-4523-8E67-BA2066CD5F60}" type="slidenum">
              <a:rPr lang="en-US"/>
              <a:pPr/>
              <a:t>‹#›</a:t>
            </a:fld>
            <a:endParaRPr lang="en-US"/>
          </a:p>
        </p:txBody>
      </p:sp>
    </p:spTree>
    <p:extLst>
      <p:ext uri="{BB962C8B-B14F-4D97-AF65-F5344CB8AC3E}">
        <p14:creationId xmlns:p14="http://schemas.microsoft.com/office/powerpoint/2010/main" val="2501671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40E3198-DDEB-4579-9311-EB5E6DBBEAB8}" type="slidenum">
              <a:rPr lang="en-US"/>
              <a:pPr/>
              <a:t>‹#›</a:t>
            </a:fld>
            <a:endParaRPr lang="en-US"/>
          </a:p>
        </p:txBody>
      </p:sp>
    </p:spTree>
    <p:extLst>
      <p:ext uri="{BB962C8B-B14F-4D97-AF65-F5344CB8AC3E}">
        <p14:creationId xmlns:p14="http://schemas.microsoft.com/office/powerpoint/2010/main" val="1502246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5E1992E-2E37-4489-B239-335DDE7413A5}" type="slidenum">
              <a:rPr lang="en-US"/>
              <a:pPr/>
              <a:t>‹#›</a:t>
            </a:fld>
            <a:endParaRPr lang="en-US"/>
          </a:p>
        </p:txBody>
      </p:sp>
    </p:spTree>
    <p:extLst>
      <p:ext uri="{BB962C8B-B14F-4D97-AF65-F5344CB8AC3E}">
        <p14:creationId xmlns:p14="http://schemas.microsoft.com/office/powerpoint/2010/main" val="1433408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0D81DCD-7B8C-4013-96C2-65A4C34D4917}" type="slidenum">
              <a:rPr lang="en-US"/>
              <a:pPr/>
              <a:t>‹#›</a:t>
            </a:fld>
            <a:endParaRPr lang="en-US"/>
          </a:p>
        </p:txBody>
      </p:sp>
    </p:spTree>
    <p:extLst>
      <p:ext uri="{BB962C8B-B14F-4D97-AF65-F5344CB8AC3E}">
        <p14:creationId xmlns:p14="http://schemas.microsoft.com/office/powerpoint/2010/main" val="1204870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BF7E54B-A08A-4860-ACC5-D756600558B3}" type="slidenum">
              <a:rPr lang="en-US"/>
              <a:pPr/>
              <a:t>‹#›</a:t>
            </a:fld>
            <a:endParaRPr lang="en-US"/>
          </a:p>
        </p:txBody>
      </p:sp>
    </p:spTree>
    <p:extLst>
      <p:ext uri="{BB962C8B-B14F-4D97-AF65-F5344CB8AC3E}">
        <p14:creationId xmlns:p14="http://schemas.microsoft.com/office/powerpoint/2010/main" val="4194298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BEEAE03-255E-489F-B949-96038BA4A891}" type="slidenum">
              <a:rPr lang="en-US"/>
              <a:pPr/>
              <a:t>‹#›</a:t>
            </a:fld>
            <a:endParaRPr lang="en-US"/>
          </a:p>
        </p:txBody>
      </p:sp>
    </p:spTree>
    <p:extLst>
      <p:ext uri="{BB962C8B-B14F-4D97-AF65-F5344CB8AC3E}">
        <p14:creationId xmlns:p14="http://schemas.microsoft.com/office/powerpoint/2010/main" val="1782981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87549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4916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764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54308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06286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42471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4803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3858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2919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8664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29679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6626" name="Group 2"/>
          <p:cNvGrpSpPr>
            <a:grpSpLocks/>
          </p:cNvGrpSpPr>
          <p:nvPr/>
        </p:nvGrpSpPr>
        <p:grpSpPr bwMode="auto">
          <a:xfrm>
            <a:off x="1588" y="0"/>
            <a:ext cx="9148762" cy="6851650"/>
            <a:chOff x="1" y="0"/>
            <a:chExt cx="5763" cy="4316"/>
          </a:xfrm>
        </p:grpSpPr>
        <p:sp>
          <p:nvSpPr>
            <p:cNvPr id="26627" name="Freeform 3"/>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28" name="Freeform 4"/>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29" name="Freeform 5"/>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6630" name="Group 6"/>
            <p:cNvGrpSpPr>
              <a:grpSpLocks/>
            </p:cNvGrpSpPr>
            <p:nvPr/>
          </p:nvGrpSpPr>
          <p:grpSpPr bwMode="auto">
            <a:xfrm>
              <a:off x="288" y="0"/>
              <a:ext cx="5098" cy="4316"/>
              <a:chOff x="288" y="0"/>
              <a:chExt cx="5098" cy="4316"/>
            </a:xfrm>
          </p:grpSpPr>
          <p:sp>
            <p:nvSpPr>
              <p:cNvPr id="26631" name="Freeform 7"/>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2" name="Freeform 8"/>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3" name="Freeform 9"/>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4" name="Freeform 10"/>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5" name="Freeform 11"/>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6" name="Freeform 12"/>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7" name="Freeform 13"/>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8" name="Freeform 14"/>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9" name="Freeform 15"/>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0" name="Freeform 16"/>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1" name="Freeform 17"/>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2" name="Freeform 18"/>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3" name="Freeform 19"/>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6644" name="Freeform 20"/>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5" name="Freeform 21"/>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6" name="Freeform 22"/>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7" name="Freeform 23"/>
            <p:cNvSpPr>
              <a:spLocks/>
            </p:cNvSpPr>
            <p:nvPr/>
          </p:nvSpPr>
          <p:spPr bwMode="hidden">
            <a:xfrm>
              <a:off x="5041" y="0"/>
              <a:ext cx="719" cy="845"/>
            </a:xfrm>
            <a:custGeom>
              <a:avLst/>
              <a:gdLst>
                <a:gd name="T0" fmla="*/ 717 w 717"/>
                <a:gd name="T1" fmla="*/ 845 h 845"/>
                <a:gd name="T2" fmla="*/ 717 w 717"/>
                <a:gd name="T3" fmla="*/ 821 h 845"/>
                <a:gd name="T4" fmla="*/ 574 w 717"/>
                <a:gd name="T5" fmla="*/ 605 h 845"/>
                <a:gd name="T6" fmla="*/ 406 w 717"/>
                <a:gd name="T7" fmla="*/ 396 h 845"/>
                <a:gd name="T8" fmla="*/ 221 w 717"/>
                <a:gd name="T9" fmla="*/ 192 h 845"/>
                <a:gd name="T10" fmla="*/ 17 w 717"/>
                <a:gd name="T11" fmla="*/ 0 h 845"/>
                <a:gd name="T12" fmla="*/ 0 w 717"/>
                <a:gd name="T13" fmla="*/ 0 h 845"/>
                <a:gd name="T14" fmla="*/ 209 w 717"/>
                <a:gd name="T15" fmla="*/ 198 h 845"/>
                <a:gd name="T16" fmla="*/ 400 w 717"/>
                <a:gd name="T17" fmla="*/ 408 h 845"/>
                <a:gd name="T18" fmla="*/ 568 w 717"/>
                <a:gd name="T19" fmla="*/ 623 h 845"/>
                <a:gd name="T20" fmla="*/ 717 w 717"/>
                <a:gd name="T21" fmla="*/ 845 h 845"/>
                <a:gd name="T22" fmla="*/ 717 w 717"/>
                <a:gd name="T23" fmla="*/ 84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8" name="Freeform 24"/>
            <p:cNvSpPr>
              <a:spLocks/>
            </p:cNvSpPr>
            <p:nvPr/>
          </p:nvSpPr>
          <p:spPr bwMode="hidden">
            <a:xfrm>
              <a:off x="5352" y="0"/>
              <a:ext cx="408" cy="414"/>
            </a:xfrm>
            <a:custGeom>
              <a:avLst/>
              <a:gdLst>
                <a:gd name="T0" fmla="*/ 407 w 407"/>
                <a:gd name="T1" fmla="*/ 414 h 414"/>
                <a:gd name="T2" fmla="*/ 407 w 407"/>
                <a:gd name="T3" fmla="*/ 396 h 414"/>
                <a:gd name="T4" fmla="*/ 222 w 407"/>
                <a:gd name="T5" fmla="*/ 192 h 414"/>
                <a:gd name="T6" fmla="*/ 12 w 407"/>
                <a:gd name="T7" fmla="*/ 0 h 414"/>
                <a:gd name="T8" fmla="*/ 0 w 407"/>
                <a:gd name="T9" fmla="*/ 0 h 414"/>
                <a:gd name="T10" fmla="*/ 108 w 407"/>
                <a:gd name="T11" fmla="*/ 102 h 414"/>
                <a:gd name="T12" fmla="*/ 216 w 407"/>
                <a:gd name="T13" fmla="*/ 204 h 414"/>
                <a:gd name="T14" fmla="*/ 407 w 407"/>
                <a:gd name="T15" fmla="*/ 414 h 414"/>
                <a:gd name="T16" fmla="*/ 407 w 407"/>
                <a:gd name="T17" fmla="*/ 41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9" name="Freeform 25"/>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50" name="Freeform 26"/>
            <p:cNvSpPr>
              <a:spLocks/>
            </p:cNvSpPr>
            <p:nvPr/>
          </p:nvSpPr>
          <p:spPr bwMode="hidden">
            <a:xfrm>
              <a:off x="6" y="0"/>
              <a:ext cx="588" cy="599"/>
            </a:xfrm>
            <a:custGeom>
              <a:avLst/>
              <a:gdLst>
                <a:gd name="T0" fmla="*/ 586 w 586"/>
                <a:gd name="T1" fmla="*/ 0 h 599"/>
                <a:gd name="T2" fmla="*/ 568 w 586"/>
                <a:gd name="T3" fmla="*/ 0 h 599"/>
                <a:gd name="T4" fmla="*/ 407 w 586"/>
                <a:gd name="T5" fmla="*/ 132 h 599"/>
                <a:gd name="T6" fmla="*/ 257 w 586"/>
                <a:gd name="T7" fmla="*/ 270 h 599"/>
                <a:gd name="T8" fmla="*/ 120 w 586"/>
                <a:gd name="T9" fmla="*/ 420 h 599"/>
                <a:gd name="T10" fmla="*/ 0 w 586"/>
                <a:gd name="T11" fmla="*/ 575 h 599"/>
                <a:gd name="T12" fmla="*/ 0 w 586"/>
                <a:gd name="T13" fmla="*/ 599 h 599"/>
                <a:gd name="T14" fmla="*/ 120 w 586"/>
                <a:gd name="T15" fmla="*/ 432 h 599"/>
                <a:gd name="T16" fmla="*/ 257 w 586"/>
                <a:gd name="T17" fmla="*/ 282 h 599"/>
                <a:gd name="T18" fmla="*/ 413 w 586"/>
                <a:gd name="T19" fmla="*/ 138 h 599"/>
                <a:gd name="T20" fmla="*/ 586 w 586"/>
                <a:gd name="T21" fmla="*/ 0 h 599"/>
                <a:gd name="T22" fmla="*/ 586 w 586"/>
                <a:gd name="T23"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51" name="Freeform 27"/>
            <p:cNvSpPr>
              <a:spLocks/>
            </p:cNvSpPr>
            <p:nvPr/>
          </p:nvSpPr>
          <p:spPr bwMode="hidden">
            <a:xfrm>
              <a:off x="6" y="0"/>
              <a:ext cx="270" cy="252"/>
            </a:xfrm>
            <a:custGeom>
              <a:avLst/>
              <a:gdLst>
                <a:gd name="T0" fmla="*/ 269 w 269"/>
                <a:gd name="T1" fmla="*/ 0 h 252"/>
                <a:gd name="T2" fmla="*/ 251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69 w 269"/>
                <a:gd name="T15" fmla="*/ 0 h 252"/>
                <a:gd name="T16" fmla="*/ 269 w 269"/>
                <a:gd name="T1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52" name="Line 28"/>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3" name="Line 29"/>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4" name="Line 30"/>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6655" name="Group 31"/>
            <p:cNvGrpSpPr>
              <a:grpSpLocks/>
            </p:cNvGrpSpPr>
            <p:nvPr/>
          </p:nvGrpSpPr>
          <p:grpSpPr bwMode="auto">
            <a:xfrm>
              <a:off x="1" y="392"/>
              <a:ext cx="5758" cy="1571"/>
              <a:chOff x="1" y="392"/>
              <a:chExt cx="5758" cy="1571"/>
            </a:xfrm>
          </p:grpSpPr>
          <p:sp>
            <p:nvSpPr>
              <p:cNvPr id="2665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6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6661" name="Line 37"/>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62" name="Line 38"/>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6663" name="Rectangle 39"/>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6664" name="Rectangle 40"/>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defRPr>
            </a:lvl1pPr>
          </a:lstStyle>
          <a:p>
            <a:endParaRPr lang="en-US"/>
          </a:p>
        </p:txBody>
      </p:sp>
      <p:sp>
        <p:nvSpPr>
          <p:cNvPr id="26665" name="Rectangle 41"/>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defRPr>
            </a:lvl1pPr>
          </a:lstStyle>
          <a:p>
            <a:endParaRPr lang="en-US"/>
          </a:p>
        </p:txBody>
      </p:sp>
      <p:sp>
        <p:nvSpPr>
          <p:cNvPr id="26666" name="Rectangle 42"/>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mn-lt"/>
              </a:defRPr>
            </a:lvl1pPr>
          </a:lstStyle>
          <a:p>
            <a:fld id="{4C094DB9-6802-498A-B593-FC2E29F32CAA}" type="slidenum">
              <a:rPr lang="en-US"/>
              <a:pPr/>
              <a:t>‹#›</a:t>
            </a:fld>
            <a:endParaRPr lang="en-US"/>
          </a:p>
        </p:txBody>
      </p:sp>
      <p:sp>
        <p:nvSpPr>
          <p:cNvPr id="26667"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350ACC7-3908-4E49-80D3-73D7F0FDBFDE}" type="datetimeFigureOut">
              <a:rPr lang="en-US" smtClean="0">
                <a:solidFill>
                  <a:prstClr val="black">
                    <a:tint val="75000"/>
                  </a:prstClr>
                </a:solidFill>
                <a:latin typeface="Calibri"/>
                <a:cs typeface="Arial" charset="0"/>
              </a:rPr>
              <a:pPr eaLnBrk="1" fontAlgn="auto" hangingPunct="1">
                <a:spcBef>
                  <a:spcPts val="0"/>
                </a:spcBef>
                <a:spcAft>
                  <a:spcPts val="0"/>
                </a:spcAft>
              </a:pPr>
              <a:t>2/26/2015</a:t>
            </a:fld>
            <a:endParaRPr lang="en-US" dirty="0">
              <a:solidFill>
                <a:prstClr val="black">
                  <a:tint val="75000"/>
                </a:prstClr>
              </a:solidFill>
              <a:latin typeface="Calibri"/>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dirty="0">
              <a:solidFill>
                <a:prstClr val="black">
                  <a:tint val="75000"/>
                </a:prstClr>
              </a:solidFill>
              <a:latin typeface="Calibri"/>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282FA3C6-7C60-430F-B028-42B5104B86BE}" type="slidenum">
              <a:rPr lang="en-US" smtClean="0">
                <a:solidFill>
                  <a:prstClr val="black">
                    <a:tint val="75000"/>
                  </a:prstClr>
                </a:solidFill>
                <a:latin typeface="Calibri"/>
                <a:cs typeface="Arial" charset="0"/>
              </a:rPr>
              <a:pPr eaLnBrk="1" fontAlgn="auto" hangingPunct="1">
                <a:spcBef>
                  <a:spcPts val="0"/>
                </a:spcBef>
                <a:spcAft>
                  <a:spcPts val="0"/>
                </a:spcAft>
              </a:pPr>
              <a:t>‹#›</a:t>
            </a:fld>
            <a:endParaRPr lang="en-US" dirty="0">
              <a:solidFill>
                <a:prstClr val="black">
                  <a:tint val="75000"/>
                </a:prstClr>
              </a:solidFill>
              <a:latin typeface="Calibri"/>
              <a:cs typeface="Arial" charset="0"/>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722156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11903" y="304800"/>
            <a:ext cx="7196394" cy="2369880"/>
          </a:xfrm>
          <a:prstGeom prst="rect">
            <a:avLst/>
          </a:prstGeom>
          <a:noFill/>
        </p:spPr>
        <p:txBody>
          <a:bodyPr wrap="none" lIns="91440" tIns="45720" rIns="91440" bIns="45720">
            <a:spAutoFit/>
          </a:bodyPr>
          <a:lstStyle/>
          <a:p>
            <a:pPr algn="ctr"/>
            <a:r>
              <a:rPr lang="en-US" sz="6000" i="1" dirty="0" smtClean="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rPr>
              <a:t>The</a:t>
            </a:r>
          </a:p>
          <a:p>
            <a:pPr algn="ctr"/>
            <a:r>
              <a:rPr lang="en-US" sz="8800" dirty="0" smtClean="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rPr>
              <a:t>New Testament</a:t>
            </a:r>
            <a:endParaRPr lang="en-US" sz="8800" dirty="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endParaRPr>
          </a:p>
        </p:txBody>
      </p:sp>
      <p:sp>
        <p:nvSpPr>
          <p:cNvPr id="6" name="Rectangle 5"/>
          <p:cNvSpPr/>
          <p:nvPr/>
        </p:nvSpPr>
        <p:spPr>
          <a:xfrm>
            <a:off x="609600" y="1981200"/>
            <a:ext cx="7697941" cy="3154710"/>
          </a:xfrm>
          <a:prstGeom prst="rect">
            <a:avLst/>
          </a:prstGeom>
          <a:noFill/>
        </p:spPr>
        <p:txBody>
          <a:bodyPr wrap="none" lIns="91440" tIns="45720" rIns="91440" bIns="45720">
            <a:spAutoFit/>
          </a:bodyPr>
          <a:lstStyle/>
          <a:p>
            <a:pPr algn="ctr"/>
            <a:r>
              <a:rPr lang="en-US" sz="19900" dirty="0" smtClean="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rPr>
              <a:t>Church</a:t>
            </a:r>
            <a:endParaRPr lang="en-US" sz="19900" dirty="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6067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p:cNvSpPr txBox="1">
            <a:spLocks noChangeArrowheads="1"/>
          </p:cNvSpPr>
          <p:nvPr/>
        </p:nvSpPr>
        <p:spPr bwMode="auto">
          <a:xfrm>
            <a:off x="1066800" y="1676400"/>
            <a:ext cx="7162800" cy="1200150"/>
          </a:xfrm>
          <a:prstGeom prst="rect">
            <a:avLst/>
          </a:prstGeom>
          <a:solidFill>
            <a:srgbClr val="0066CC">
              <a:alpha val="34000"/>
            </a:srgbClr>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b="1">
                <a:effectLst>
                  <a:outerShdw blurRad="38100" dist="38100" dir="2700000" algn="tl">
                    <a:srgbClr val="000000"/>
                  </a:outerShdw>
                </a:effectLst>
              </a:rPr>
              <a:t>“Upon this rock, I will build my church”</a:t>
            </a:r>
          </a:p>
        </p:txBody>
      </p:sp>
      <p:sp>
        <p:nvSpPr>
          <p:cNvPr id="41991" name="Text Box 7"/>
          <p:cNvSpPr txBox="1">
            <a:spLocks noChangeArrowheads="1"/>
          </p:cNvSpPr>
          <p:nvPr/>
        </p:nvSpPr>
        <p:spPr bwMode="auto">
          <a:xfrm>
            <a:off x="533400" y="457200"/>
            <a:ext cx="2590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i="1">
                <a:solidFill>
                  <a:schemeClr val="folHlink"/>
                </a:solidFill>
                <a:effectLst>
                  <a:outerShdw blurRad="38100" dist="38100" dir="2700000" algn="tl">
                    <a:srgbClr val="000000"/>
                  </a:outerShdw>
                </a:effectLst>
              </a:rPr>
              <a:t>Jesus said:</a:t>
            </a:r>
          </a:p>
        </p:txBody>
      </p:sp>
      <p:sp>
        <p:nvSpPr>
          <p:cNvPr id="41992" name="Text Box 8"/>
          <p:cNvSpPr txBox="1">
            <a:spLocks noChangeArrowheads="1"/>
          </p:cNvSpPr>
          <p:nvPr/>
        </p:nvSpPr>
        <p:spPr bwMode="auto">
          <a:xfrm>
            <a:off x="304800" y="3716337"/>
            <a:ext cx="86106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b="1" dirty="0">
                <a:effectLst>
                  <a:outerShdw blurRad="38100" dist="38100" dir="2700000" algn="tl">
                    <a:srgbClr val="000000">
                      <a:alpha val="43137"/>
                    </a:srgbClr>
                  </a:outerShdw>
                </a:effectLst>
              </a:rPr>
              <a:t> Thus, this is the Lord’s church</a:t>
            </a:r>
          </a:p>
          <a:p>
            <a:pPr>
              <a:spcBef>
                <a:spcPct val="50000"/>
              </a:spcBef>
              <a:buFontTx/>
              <a:buChar char="•"/>
            </a:pPr>
            <a:r>
              <a:rPr lang="en-US" b="1" dirty="0">
                <a:effectLst>
                  <a:outerShdw blurRad="38100" dist="38100" dir="2700000" algn="tl">
                    <a:srgbClr val="000000">
                      <a:alpha val="43137"/>
                    </a:srgbClr>
                  </a:outerShdw>
                </a:effectLst>
              </a:rPr>
              <a:t> Since Jesus is Divine – it is a Divine institution</a:t>
            </a:r>
          </a:p>
        </p:txBody>
      </p:sp>
      <p:sp>
        <p:nvSpPr>
          <p:cNvPr id="2" name="TextBox 1"/>
          <p:cNvSpPr txBox="1"/>
          <p:nvPr/>
        </p:nvSpPr>
        <p:spPr>
          <a:xfrm>
            <a:off x="3314700" y="2876550"/>
            <a:ext cx="2590800" cy="461665"/>
          </a:xfrm>
          <a:prstGeom prst="rect">
            <a:avLst/>
          </a:prstGeom>
          <a:noFill/>
        </p:spPr>
        <p:txBody>
          <a:bodyPr wrap="square" rtlCol="0">
            <a:spAutoFit/>
          </a:bodyPr>
          <a:lstStyle/>
          <a:p>
            <a:pPr algn="ctr"/>
            <a:r>
              <a:rPr lang="en-US" sz="2400" dirty="0" smtClean="0">
                <a:effectLst>
                  <a:outerShdw blurRad="38100" dist="38100" dir="2700000" algn="tl">
                    <a:srgbClr val="000000">
                      <a:alpha val="43137"/>
                    </a:srgbClr>
                  </a:outerShdw>
                </a:effectLst>
              </a:rPr>
              <a:t>Matt. 16:18</a:t>
            </a:r>
            <a:endParaRPr lang="en-US" sz="24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1992">
                                            <p:txEl>
                                              <p:pRg st="0" end="0"/>
                                            </p:txEl>
                                          </p:spTgt>
                                        </p:tgtEl>
                                        <p:attrNameLst>
                                          <p:attrName>style.visibility</p:attrName>
                                        </p:attrNameLst>
                                      </p:cBhvr>
                                      <p:to>
                                        <p:strVal val="visible"/>
                                      </p:to>
                                    </p:set>
                                    <p:anim calcmode="lin" valueType="num">
                                      <p:cBhvr>
                                        <p:cTn id="7" dur="500" decel="50000" fill="hold">
                                          <p:stCondLst>
                                            <p:cond delay="0"/>
                                          </p:stCondLst>
                                        </p:cTn>
                                        <p:tgtEl>
                                          <p:spTgt spid="41992">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1992">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1992">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41992">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1992">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1992">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1992">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1992">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41992">
                                            <p:txEl>
                                              <p:pRg st="1" end="1"/>
                                            </p:txEl>
                                          </p:spTgt>
                                        </p:tgtEl>
                                        <p:attrNameLst>
                                          <p:attrName>style.visibility</p:attrName>
                                        </p:attrNameLst>
                                      </p:cBhvr>
                                      <p:to>
                                        <p:strVal val="visible"/>
                                      </p:to>
                                    </p:set>
                                    <p:anim calcmode="lin" valueType="num">
                                      <p:cBhvr>
                                        <p:cTn id="19" dur="500" decel="50000" fill="hold">
                                          <p:stCondLst>
                                            <p:cond delay="0"/>
                                          </p:stCondLst>
                                        </p:cTn>
                                        <p:tgtEl>
                                          <p:spTgt spid="41992">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1992">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1992">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41992">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1992">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1992">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1992">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199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Line 4"/>
          <p:cNvSpPr>
            <a:spLocks noChangeShapeType="1"/>
          </p:cNvSpPr>
          <p:nvPr/>
        </p:nvSpPr>
        <p:spPr bwMode="auto">
          <a:xfrm>
            <a:off x="533400" y="1447800"/>
            <a:ext cx="7848600" cy="0"/>
          </a:xfrm>
          <a:prstGeom prst="line">
            <a:avLst/>
          </a:prstGeom>
          <a:noFill/>
          <a:ln w="76200">
            <a:solidFill>
              <a:schemeClr val="folHlink"/>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pic>
        <p:nvPicPr>
          <p:cNvPr id="43013" name="Picture 5" descr="j023935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381000"/>
            <a:ext cx="1108075" cy="1665288"/>
          </a:xfrm>
          <a:prstGeom prst="rect">
            <a:avLst/>
          </a:prstGeom>
          <a:noFill/>
          <a:extLst>
            <a:ext uri="{909E8E84-426E-40DD-AFC4-6F175D3DCCD1}">
              <a14:hiddenFill xmlns:a14="http://schemas.microsoft.com/office/drawing/2010/main">
                <a:solidFill>
                  <a:srgbClr val="FFFFFF"/>
                </a:solidFill>
              </a14:hiddenFill>
            </a:ext>
          </a:extLst>
        </p:spPr>
      </p:pic>
      <p:pic>
        <p:nvPicPr>
          <p:cNvPr id="43015" name="Picture 7" descr="j02809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18921">
            <a:off x="1371600" y="762000"/>
            <a:ext cx="1260475" cy="1295400"/>
          </a:xfrm>
          <a:prstGeom prst="rect">
            <a:avLst/>
          </a:prstGeom>
          <a:noFill/>
          <a:extLst>
            <a:ext uri="{909E8E84-426E-40DD-AFC4-6F175D3DCCD1}">
              <a14:hiddenFill xmlns:a14="http://schemas.microsoft.com/office/drawing/2010/main">
                <a:solidFill>
                  <a:srgbClr val="FFFFFF"/>
                </a:solidFill>
              </a14:hiddenFill>
            </a:ext>
          </a:extLst>
        </p:spPr>
      </p:pic>
      <p:sp>
        <p:nvSpPr>
          <p:cNvPr id="43018" name="Line 10"/>
          <p:cNvSpPr>
            <a:spLocks noChangeShapeType="1"/>
          </p:cNvSpPr>
          <p:nvPr/>
        </p:nvSpPr>
        <p:spPr bwMode="auto">
          <a:xfrm>
            <a:off x="4191000" y="762000"/>
            <a:ext cx="0" cy="3124200"/>
          </a:xfrm>
          <a:prstGeom prst="line">
            <a:avLst/>
          </a:prstGeom>
          <a:noFill/>
          <a:ln w="57150">
            <a:solidFill>
              <a:schemeClr val="folHlink"/>
            </a:solidFill>
            <a:round/>
            <a:headEnd/>
            <a:tailEnd/>
          </a:ln>
          <a:effectLst>
            <a:outerShdw dist="107763" dir="27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43019" name="Text Box 11"/>
          <p:cNvSpPr txBox="1">
            <a:spLocks noChangeArrowheads="1"/>
          </p:cNvSpPr>
          <p:nvPr/>
        </p:nvSpPr>
        <p:spPr bwMode="auto">
          <a:xfrm>
            <a:off x="228600" y="3048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a:effectLst>
                  <a:outerShdw blurRad="38100" dist="38100" dir="2700000" algn="tl">
                    <a:srgbClr val="000000"/>
                  </a:outerShdw>
                </a:effectLst>
              </a:rPr>
              <a:t>Old Testament</a:t>
            </a:r>
          </a:p>
        </p:txBody>
      </p:sp>
      <p:sp>
        <p:nvSpPr>
          <p:cNvPr id="43020" name="Text Box 12"/>
          <p:cNvSpPr txBox="1">
            <a:spLocks noChangeArrowheads="1"/>
          </p:cNvSpPr>
          <p:nvPr/>
        </p:nvSpPr>
        <p:spPr bwMode="auto">
          <a:xfrm>
            <a:off x="4724400" y="3048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a:effectLst>
                  <a:outerShdw blurRad="38100" dist="38100" dir="2700000" algn="tl">
                    <a:srgbClr val="000000"/>
                  </a:outerShdw>
                </a:effectLst>
              </a:rPr>
              <a:t>New Testament</a:t>
            </a:r>
          </a:p>
        </p:txBody>
      </p:sp>
      <p:sp>
        <p:nvSpPr>
          <p:cNvPr id="43021" name="Text Box 13"/>
          <p:cNvSpPr txBox="1">
            <a:spLocks noChangeArrowheads="1"/>
          </p:cNvSpPr>
          <p:nvPr/>
        </p:nvSpPr>
        <p:spPr bwMode="auto">
          <a:xfrm>
            <a:off x="457200" y="2432050"/>
            <a:ext cx="3124200" cy="996950"/>
          </a:xfrm>
          <a:prstGeom prst="rect">
            <a:avLst/>
          </a:prstGeom>
          <a:solidFill>
            <a:srgbClr val="0000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a:t>Church Promised</a:t>
            </a:r>
          </a:p>
          <a:p>
            <a:pPr algn="ctr">
              <a:lnSpc>
                <a:spcPct val="90000"/>
              </a:lnSpc>
              <a:spcBef>
                <a:spcPct val="50000"/>
              </a:spcBef>
            </a:pPr>
            <a:r>
              <a:rPr lang="en-US" sz="2400"/>
              <a:t>(Mt. 16:18)</a:t>
            </a:r>
          </a:p>
        </p:txBody>
      </p:sp>
      <p:sp>
        <p:nvSpPr>
          <p:cNvPr id="43022" name="Text Box 14"/>
          <p:cNvSpPr txBox="1">
            <a:spLocks noChangeArrowheads="1"/>
          </p:cNvSpPr>
          <p:nvPr/>
        </p:nvSpPr>
        <p:spPr bwMode="auto">
          <a:xfrm>
            <a:off x="5257800" y="2432050"/>
            <a:ext cx="3124200" cy="996950"/>
          </a:xfrm>
          <a:prstGeom prst="rect">
            <a:avLst/>
          </a:prstGeom>
          <a:solidFill>
            <a:srgbClr val="0000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a:t>Church Built</a:t>
            </a:r>
          </a:p>
          <a:p>
            <a:pPr algn="ctr">
              <a:lnSpc>
                <a:spcPct val="90000"/>
              </a:lnSpc>
              <a:spcBef>
                <a:spcPct val="50000"/>
              </a:spcBef>
            </a:pPr>
            <a:r>
              <a:rPr lang="en-US" sz="2400"/>
              <a:t>(Act 2:47)</a:t>
            </a:r>
          </a:p>
        </p:txBody>
      </p:sp>
      <p:sp>
        <p:nvSpPr>
          <p:cNvPr id="43023" name="Text Box 15"/>
          <p:cNvSpPr txBox="1">
            <a:spLocks noChangeArrowheads="1"/>
          </p:cNvSpPr>
          <p:nvPr/>
        </p:nvSpPr>
        <p:spPr bwMode="auto">
          <a:xfrm>
            <a:off x="685800" y="5029200"/>
            <a:ext cx="7391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b="1">
                <a:solidFill>
                  <a:schemeClr val="folHlink"/>
                </a:solidFill>
                <a:effectLst>
                  <a:outerShdw blurRad="38100" dist="38100" dir="2700000" algn="tl">
                    <a:srgbClr val="000000"/>
                  </a:outerShdw>
                </a:effectLst>
              </a:rPr>
              <a:t>Thus, It is the New Testament Church!</a:t>
            </a:r>
          </a:p>
        </p:txBody>
      </p:sp>
      <p:sp>
        <p:nvSpPr>
          <p:cNvPr id="43024" name="Text Box 16"/>
          <p:cNvSpPr txBox="1">
            <a:spLocks noChangeArrowheads="1"/>
          </p:cNvSpPr>
          <p:nvPr/>
        </p:nvSpPr>
        <p:spPr bwMode="auto">
          <a:xfrm>
            <a:off x="457200" y="3581400"/>
            <a:ext cx="3124200" cy="996950"/>
          </a:xfrm>
          <a:prstGeom prst="rect">
            <a:avLst/>
          </a:prstGeom>
          <a:solidFill>
            <a:srgbClr val="0000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a:t>Not built upon OT</a:t>
            </a:r>
          </a:p>
          <a:p>
            <a:pPr algn="ctr">
              <a:lnSpc>
                <a:spcPct val="90000"/>
              </a:lnSpc>
              <a:spcBef>
                <a:spcPct val="50000"/>
              </a:spcBef>
            </a:pPr>
            <a:r>
              <a:rPr lang="en-US" sz="2400"/>
              <a:t>(Mt. 5)</a:t>
            </a:r>
          </a:p>
        </p:txBody>
      </p:sp>
      <p:sp>
        <p:nvSpPr>
          <p:cNvPr id="43025" name="Text Box 17"/>
          <p:cNvSpPr txBox="1">
            <a:spLocks noChangeArrowheads="1"/>
          </p:cNvSpPr>
          <p:nvPr/>
        </p:nvSpPr>
        <p:spPr bwMode="auto">
          <a:xfrm>
            <a:off x="5334000" y="3581400"/>
            <a:ext cx="3124200" cy="996950"/>
          </a:xfrm>
          <a:prstGeom prst="rect">
            <a:avLst/>
          </a:prstGeom>
          <a:solidFill>
            <a:srgbClr val="0000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a:t>Is built upon NT</a:t>
            </a:r>
          </a:p>
          <a:p>
            <a:pPr algn="ctr">
              <a:lnSpc>
                <a:spcPct val="90000"/>
              </a:lnSpc>
              <a:spcBef>
                <a:spcPct val="50000"/>
              </a:spcBef>
            </a:pPr>
            <a:r>
              <a:rPr lang="en-US" sz="2400"/>
              <a:t>(2 Cor 3)</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24"/>
                                        </p:tgtEl>
                                        <p:attrNameLst>
                                          <p:attrName>style.visibility</p:attrName>
                                        </p:attrNameLst>
                                      </p:cBhvr>
                                      <p:to>
                                        <p:strVal val="visible"/>
                                      </p:to>
                                    </p:set>
                                    <p:animEffect transition="in" filter="fade">
                                      <p:cBhvr>
                                        <p:cTn id="7" dur="2000"/>
                                        <p:tgtEl>
                                          <p:spTgt spid="430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025"/>
                                        </p:tgtEl>
                                        <p:attrNameLst>
                                          <p:attrName>style.visibility</p:attrName>
                                        </p:attrNameLst>
                                      </p:cBhvr>
                                      <p:to>
                                        <p:strVal val="visible"/>
                                      </p:to>
                                    </p:set>
                                    <p:animEffect transition="in" filter="fade">
                                      <p:cBhvr>
                                        <p:cTn id="12" dur="2000"/>
                                        <p:tgtEl>
                                          <p:spTgt spid="430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3023"/>
                                        </p:tgtEl>
                                        <p:attrNameLst>
                                          <p:attrName>style.visibility</p:attrName>
                                        </p:attrNameLst>
                                      </p:cBhvr>
                                      <p:to>
                                        <p:strVal val="visible"/>
                                      </p:to>
                                    </p:set>
                                    <p:animEffect transition="in" filter="fade">
                                      <p:cBhvr>
                                        <p:cTn id="17" dur="1000"/>
                                        <p:tgtEl>
                                          <p:spTgt spid="43023"/>
                                        </p:tgtEl>
                                      </p:cBhvr>
                                    </p:animEffect>
                                    <p:anim calcmode="lin" valueType="num">
                                      <p:cBhvr>
                                        <p:cTn id="18" dur="1000" fill="hold"/>
                                        <p:tgtEl>
                                          <p:spTgt spid="43023"/>
                                        </p:tgtEl>
                                        <p:attrNameLst>
                                          <p:attrName>ppt_x</p:attrName>
                                        </p:attrNameLst>
                                      </p:cBhvr>
                                      <p:tavLst>
                                        <p:tav tm="0">
                                          <p:val>
                                            <p:strVal val="#ppt_x"/>
                                          </p:val>
                                        </p:tav>
                                        <p:tav tm="100000">
                                          <p:val>
                                            <p:strVal val="#ppt_x"/>
                                          </p:val>
                                        </p:tav>
                                      </p:tavLst>
                                    </p:anim>
                                    <p:anim calcmode="lin" valueType="num">
                                      <p:cBhvr>
                                        <p:cTn id="19" dur="1000" fill="hold"/>
                                        <p:tgtEl>
                                          <p:spTgt spid="430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3" grpId="0"/>
      <p:bldP spid="43024" grpId="0" animBg="1"/>
      <p:bldP spid="430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24384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Jesus is the Only Head</a:t>
            </a:r>
            <a:endParaRPr lang="en-US" sz="3200" b="1" dirty="0">
              <a:solidFill>
                <a:schemeClr val="bg2"/>
              </a:solidFill>
              <a:latin typeface="Times New Roman" pitchFamily="18" charset="0"/>
            </a:endParaRPr>
          </a:p>
        </p:txBody>
      </p:sp>
      <p:sp>
        <p:nvSpPr>
          <p:cNvPr id="4" name="Rounded Rectangle 3"/>
          <p:cNvSpPr/>
          <p:nvPr/>
        </p:nvSpPr>
        <p:spPr bwMode="auto">
          <a:xfrm>
            <a:off x="419100" y="1066800"/>
            <a:ext cx="83058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400" b="0" i="1" u="none" strike="noStrike" cap="none" normalizeH="0" baseline="0" dirty="0" smtClean="0">
                <a:ln>
                  <a:noFill/>
                </a:ln>
                <a:effectLst/>
                <a:latin typeface="Times New Roman" panose="02020603050405020304" pitchFamily="18" charset="0"/>
                <a:cs typeface="Times New Roman" panose="02020603050405020304" pitchFamily="18" charset="0"/>
              </a:rPr>
              <a:t>It’s Standard and Discipline</a:t>
            </a: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7" name="AutoShape 3"/>
          <p:cNvSpPr>
            <a:spLocks noChangeArrowheads="1"/>
          </p:cNvSpPr>
          <p:nvPr/>
        </p:nvSpPr>
        <p:spPr bwMode="auto">
          <a:xfrm>
            <a:off x="609600" y="3316287"/>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OT is Not Her Law</a:t>
            </a:r>
            <a:endParaRPr lang="en-US" sz="3200" b="1" dirty="0">
              <a:solidFill>
                <a:schemeClr val="bg2"/>
              </a:solidFill>
              <a:latin typeface="Times New Roman" pitchFamily="18" charset="0"/>
            </a:endParaRPr>
          </a:p>
        </p:txBody>
      </p:sp>
      <p:sp>
        <p:nvSpPr>
          <p:cNvPr id="8" name="AutoShape 3"/>
          <p:cNvSpPr>
            <a:spLocks noChangeArrowheads="1"/>
          </p:cNvSpPr>
          <p:nvPr/>
        </p:nvSpPr>
        <p:spPr bwMode="auto">
          <a:xfrm>
            <a:off x="609600" y="4194174"/>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Bible (NT) is Her Only Guide</a:t>
            </a:r>
            <a:endParaRPr lang="en-US" sz="3200" b="1" dirty="0">
              <a:solidFill>
                <a:schemeClr val="bg2"/>
              </a:solidFill>
              <a:latin typeface="Times New Roman" pitchFamily="18" charset="0"/>
            </a:endParaRPr>
          </a:p>
        </p:txBody>
      </p:sp>
      <p:sp>
        <p:nvSpPr>
          <p:cNvPr id="9" name="AutoShape 3"/>
          <p:cNvSpPr>
            <a:spLocks noChangeArrowheads="1"/>
          </p:cNvSpPr>
          <p:nvPr/>
        </p:nvSpPr>
        <p:spPr bwMode="auto">
          <a:xfrm>
            <a:off x="609600" y="5072062"/>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IV. Application &amp; Meaning</a:t>
            </a:r>
            <a:endParaRPr lang="en-US" sz="3200" b="1" dirty="0">
              <a:solidFill>
                <a:schemeClr val="bg2"/>
              </a:solidFill>
              <a:latin typeface="Times New Roman" pitchFamily="18" charset="0"/>
            </a:endParaRPr>
          </a:p>
        </p:txBody>
      </p:sp>
      <p:sp>
        <p:nvSpPr>
          <p:cNvPr id="5" name="Wave 4"/>
          <p:cNvSpPr/>
          <p:nvPr/>
        </p:nvSpPr>
        <p:spPr bwMode="auto">
          <a:xfrm>
            <a:off x="38100" y="707886"/>
            <a:ext cx="1638300" cy="762000"/>
          </a:xfrm>
          <a:prstGeom prst="wave">
            <a:avLst/>
          </a:prstGeom>
          <a:solidFill>
            <a:schemeClr val="tx1"/>
          </a:solidFill>
          <a:ln w="34925" cap="flat" cmpd="sng" algn="ctr">
            <a:solidFill>
              <a:schemeClr val="tx1"/>
            </a:solidFill>
            <a:prstDash val="solid"/>
            <a:round/>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1" u="none" strike="noStrike" cap="none" normalizeH="0" baseline="0" dirty="0" smtClean="0">
                <a:ln>
                  <a:noFill/>
                </a:ln>
                <a:solidFill>
                  <a:srgbClr val="000000"/>
                </a:solidFill>
                <a:effectLst/>
                <a:latin typeface="Arial Narrow" panose="020B0606020202030204" pitchFamily="34" charset="0"/>
              </a:rPr>
              <a:t>Review</a:t>
            </a:r>
          </a:p>
        </p:txBody>
      </p:sp>
    </p:spTree>
    <p:extLst>
      <p:ext uri="{BB962C8B-B14F-4D97-AF65-F5344CB8AC3E}">
        <p14:creationId xmlns:p14="http://schemas.microsoft.com/office/powerpoint/2010/main" val="2015951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24384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Origin of the NT Church</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Origin and Establishment</a:t>
            </a:r>
          </a:p>
        </p:txBody>
      </p:sp>
      <p:sp>
        <p:nvSpPr>
          <p:cNvPr id="6" name="AutoShape 3"/>
          <p:cNvSpPr>
            <a:spLocks noChangeArrowheads="1"/>
          </p:cNvSpPr>
          <p:nvPr/>
        </p:nvSpPr>
        <p:spPr bwMode="auto">
          <a:xfrm>
            <a:off x="609600" y="3317945"/>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Establishment of the NT Church</a:t>
            </a:r>
            <a:endParaRPr lang="en-US" sz="3200" b="1" dirty="0">
              <a:solidFill>
                <a:schemeClr val="bg2"/>
              </a:solidFill>
              <a:latin typeface="Times New Roman" pitchFamily="18" charset="0"/>
            </a:endParaRPr>
          </a:p>
        </p:txBody>
      </p:sp>
      <p:sp>
        <p:nvSpPr>
          <p:cNvPr id="7" name="Wave 6"/>
          <p:cNvSpPr/>
          <p:nvPr/>
        </p:nvSpPr>
        <p:spPr bwMode="auto">
          <a:xfrm>
            <a:off x="38100" y="707886"/>
            <a:ext cx="1638300" cy="762000"/>
          </a:xfrm>
          <a:prstGeom prst="wave">
            <a:avLst/>
          </a:prstGeom>
          <a:solidFill>
            <a:schemeClr val="tx1"/>
          </a:solidFill>
          <a:ln w="34925" cap="flat" cmpd="sng" algn="ctr">
            <a:solidFill>
              <a:schemeClr val="tx1"/>
            </a:solidFill>
            <a:prstDash val="solid"/>
            <a:round/>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1" u="none" strike="noStrike" cap="none" normalizeH="0" baseline="0" dirty="0" smtClean="0">
                <a:ln>
                  <a:noFill/>
                </a:ln>
                <a:solidFill>
                  <a:srgbClr val="000000"/>
                </a:solidFill>
                <a:effectLst/>
                <a:latin typeface="Arial Narrow" panose="020B0606020202030204" pitchFamily="34" charset="0"/>
              </a:rPr>
              <a:t>Review</a:t>
            </a:r>
          </a:p>
        </p:txBody>
      </p:sp>
    </p:spTree>
    <p:extLst>
      <p:ext uri="{BB962C8B-B14F-4D97-AF65-F5344CB8AC3E}">
        <p14:creationId xmlns:p14="http://schemas.microsoft.com/office/powerpoint/2010/main" val="1327327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638175" y="4800600"/>
            <a:ext cx="8001000" cy="12192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4000" i="1" dirty="0" smtClean="0">
                <a:latin typeface="Times New Roman" panose="02020603050405020304" pitchFamily="18" charset="0"/>
                <a:cs typeface="Times New Roman" panose="02020603050405020304" pitchFamily="18" charset="0"/>
              </a:rPr>
              <a:t>Its Nature</a:t>
            </a:r>
            <a:endPar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endParaRPr>
          </a:p>
        </p:txBody>
      </p:sp>
      <p:sp>
        <p:nvSpPr>
          <p:cNvPr id="5" name="Rectangle 4"/>
          <p:cNvSpPr/>
          <p:nvPr/>
        </p:nvSpPr>
        <p:spPr>
          <a:xfrm>
            <a:off x="1011903" y="304800"/>
            <a:ext cx="7196394" cy="2369880"/>
          </a:xfrm>
          <a:prstGeom prst="rect">
            <a:avLst/>
          </a:prstGeom>
          <a:noFill/>
        </p:spPr>
        <p:txBody>
          <a:bodyPr wrap="none" lIns="91440" tIns="45720" rIns="91440" bIns="45720">
            <a:spAutoFit/>
          </a:bodyPr>
          <a:lstStyle/>
          <a:p>
            <a:pPr algn="ctr"/>
            <a:r>
              <a:rPr lang="en-US" sz="6000" i="1"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a:t>
            </a:r>
          </a:p>
          <a:p>
            <a:pPr algn="ctr"/>
            <a:r>
              <a:rPr lang="en-US" sz="88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New Testament</a:t>
            </a:r>
            <a:endParaRPr lang="en-US" sz="88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6" name="Rectangle 5"/>
          <p:cNvSpPr/>
          <p:nvPr/>
        </p:nvSpPr>
        <p:spPr>
          <a:xfrm>
            <a:off x="609600" y="1981200"/>
            <a:ext cx="7697941" cy="3154710"/>
          </a:xfrm>
          <a:prstGeom prst="rect">
            <a:avLst/>
          </a:prstGeom>
          <a:noFill/>
        </p:spPr>
        <p:txBody>
          <a:bodyPr wrap="none" lIns="91440" tIns="45720" rIns="91440" bIns="45720">
            <a:spAutoFit/>
          </a:bodyPr>
          <a:lstStyle/>
          <a:p>
            <a:pPr algn="ctr"/>
            <a:r>
              <a:rPr lang="en-US" sz="199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Church</a:t>
            </a:r>
            <a:endParaRPr lang="en-US" sz="199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2222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16193" y="228600"/>
            <a:ext cx="7952509" cy="830997"/>
          </a:xfrm>
          <a:prstGeom prst="rect">
            <a:avLst/>
          </a:prstGeom>
          <a:noFill/>
          <a:scene3d>
            <a:camera prst="orthographicFront"/>
            <a:lightRig rig="threePt" dir="t"/>
          </a:scene3d>
          <a:sp3d>
            <a:bevelT prst="relaxedInset"/>
          </a:sp3d>
        </p:spPr>
        <p:txBody>
          <a:bodyPr wrap="square" rtlCol="0">
            <a:spAutoFit/>
          </a:bodyPr>
          <a:lstStyle/>
          <a:p>
            <a:pPr algn="ctr"/>
            <a:r>
              <a:rPr lang="en-US" sz="4800"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“Church”</a:t>
            </a:r>
            <a:endParaRPr lang="en-US" sz="48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TextBox 5"/>
          <p:cNvSpPr txBox="1"/>
          <p:nvPr/>
        </p:nvSpPr>
        <p:spPr>
          <a:xfrm>
            <a:off x="516193" y="1519084"/>
            <a:ext cx="8185355" cy="3724096"/>
          </a:xfrm>
          <a:prstGeom prst="rect">
            <a:avLst/>
          </a:prstGeom>
          <a:noFill/>
        </p:spPr>
        <p:txBody>
          <a:bodyPr wrap="square" rtlCol="0">
            <a:spAutoFit/>
          </a:bodyPr>
          <a:lstStyle/>
          <a:p>
            <a:pPr marL="457200" indent="-457200" defTabSz="280988">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The term “church” to many suggest a  religious 	club or social club</a:t>
            </a:r>
          </a:p>
          <a:p>
            <a:pPr marL="457200" indent="-457200" defTabSz="280988">
              <a:buFont typeface="Arial" panose="020B0604020202020204" pitchFamily="34" charset="0"/>
              <a:buChar char="•"/>
            </a:pPr>
            <a:endParaRPr lang="en-US" sz="1000" dirty="0" smtClean="0">
              <a:latin typeface="Times New Roman" panose="02020603050405020304" pitchFamily="18" charset="0"/>
              <a:cs typeface="Times New Roman" panose="02020603050405020304" pitchFamily="18" charset="0"/>
            </a:endParaRPr>
          </a:p>
          <a:p>
            <a:pPr marL="457200" indent="-457200" defTabSz="280988">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Even among brethren may mean: a good group 	or a good place to go</a:t>
            </a:r>
          </a:p>
          <a:p>
            <a:pPr marL="457200" indent="-457200" defTabSz="280988">
              <a:buFont typeface="Arial" panose="020B0604020202020204" pitchFamily="34" charset="0"/>
              <a:buChar char="•"/>
            </a:pPr>
            <a:endParaRPr lang="en-US" sz="1000" dirty="0" smtClean="0">
              <a:latin typeface="Times New Roman" panose="02020603050405020304" pitchFamily="18" charset="0"/>
              <a:cs typeface="Times New Roman" panose="02020603050405020304" pitchFamily="18" charset="0"/>
            </a:endParaRPr>
          </a:p>
          <a:p>
            <a:pPr marL="457200" indent="-457200" defTabSz="280988">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Confusion when use the term differently</a:t>
            </a:r>
          </a:p>
          <a:p>
            <a:pPr marL="457200" indent="-457200" defTabSz="280988">
              <a:buFont typeface="Arial" panose="020B0604020202020204" pitchFamily="34" charset="0"/>
              <a:buChar char="•"/>
            </a:pPr>
            <a:endParaRPr lang="en-US" sz="1000" dirty="0" smtClean="0">
              <a:latin typeface="Times New Roman" panose="02020603050405020304" pitchFamily="18" charset="0"/>
              <a:cs typeface="Times New Roman" panose="02020603050405020304" pitchFamily="18" charset="0"/>
            </a:endParaRPr>
          </a:p>
          <a:p>
            <a:pPr marL="457200" indent="-457200" defTabSz="280988">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So what is the New Testament Church?</a:t>
            </a:r>
          </a:p>
          <a:p>
            <a:pPr marL="457200" indent="-457200" defTabSz="280988">
              <a:buFont typeface="Arial" panose="020B0604020202020204" pitchFamily="34" charset="0"/>
              <a:buChar char="•"/>
            </a:pPr>
            <a:endParaRPr lang="en-US" sz="1000" dirty="0" smtClean="0">
              <a:latin typeface="Times New Roman" panose="02020603050405020304" pitchFamily="18" charset="0"/>
              <a:cs typeface="Times New Roman" panose="02020603050405020304" pitchFamily="18" charset="0"/>
            </a:endParaRPr>
          </a:p>
          <a:p>
            <a:pPr marL="457200" indent="-457200" defTabSz="280988">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What is its </a:t>
            </a:r>
            <a:r>
              <a:rPr lang="en-US" sz="2800" i="1" dirty="0" smtClean="0">
                <a:latin typeface="Times New Roman" panose="02020603050405020304" pitchFamily="18" charset="0"/>
                <a:cs typeface="Times New Roman" panose="02020603050405020304" pitchFamily="18" charset="0"/>
              </a:rPr>
              <a:t>nature</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7902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amond(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diamond(in)">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diamond(in)">
                                      <p:cBhvr>
                                        <p:cTn id="17" dur="20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diamond(in)">
                                      <p:cBhvr>
                                        <p:cTn id="22" dur="20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diamond(in)">
                                      <p:cBhvr>
                                        <p:cTn id="27" dur="2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032419388"/>
              </p:ext>
            </p:extLst>
          </p:nvPr>
        </p:nvGraphicFramePr>
        <p:xfrm>
          <a:off x="1524000" y="95504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853440" y="5303520"/>
            <a:ext cx="7360920" cy="707886"/>
          </a:xfrm>
          <a:prstGeom prst="rect">
            <a:avLst/>
          </a:prstGeom>
          <a:noFill/>
          <a:effectLst>
            <a:reflection blurRad="6350" stA="50000" endA="300" endPos="55000" dir="5400000" sy="-100000" algn="bl" rotWithShape="0"/>
          </a:effectLst>
        </p:spPr>
        <p:txBody>
          <a:bodyPr wrap="square" rtlCol="0">
            <a:spAutoFit/>
          </a:bodyPr>
          <a:lstStyle/>
          <a:p>
            <a:pPr algn="ctr"/>
            <a:r>
              <a:rPr lang="en-US" sz="4000" dirty="0" smtClean="0"/>
              <a:t>1 Tim. 3:15</a:t>
            </a:r>
            <a:endParaRPr lang="en-US" sz="4000" dirty="0"/>
          </a:p>
        </p:txBody>
      </p:sp>
    </p:spTree>
    <p:extLst>
      <p:ext uri="{BB962C8B-B14F-4D97-AF65-F5344CB8AC3E}">
        <p14:creationId xmlns:p14="http://schemas.microsoft.com/office/powerpoint/2010/main" val="2368100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19812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Its Nature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631216"/>
          </a:xfrm>
          <a:prstGeom prst="rect">
            <a:avLst/>
          </a:prstGeom>
          <a:noFill/>
        </p:spPr>
        <p:txBody>
          <a:bodyPr wrap="square" rtlCol="0">
            <a:spAutoFit/>
          </a:bodyPr>
          <a:lstStyle/>
          <a:p>
            <a:pPr marL="514350" indent="-514350"/>
            <a:r>
              <a:rPr lang="en-US" sz="2800" dirty="0" smtClean="0">
                <a:effectLst>
                  <a:outerShdw blurRad="38100" dist="38100" dir="2700000" algn="tl">
                    <a:srgbClr val="000000">
                      <a:alpha val="43137"/>
                    </a:srgbClr>
                  </a:outerShdw>
                </a:effectLst>
                <a:latin typeface="Arial Narrow" panose="020B0606020202030204" pitchFamily="34" charset="0"/>
              </a:rPr>
              <a:t>A. </a:t>
            </a:r>
            <a:r>
              <a:rPr lang="en-US" sz="2800" u="sng" dirty="0" smtClean="0">
                <a:effectLst>
                  <a:outerShdw blurRad="38100" dist="38100" dir="2700000" algn="tl">
                    <a:srgbClr val="000000">
                      <a:alpha val="43137"/>
                    </a:srgbClr>
                  </a:outerShdw>
                </a:effectLst>
                <a:latin typeface="Arial Narrow" panose="020B0606020202030204" pitchFamily="34" charset="0"/>
              </a:rPr>
              <a:t>Not a building or place</a:t>
            </a:r>
            <a:endParaRPr lang="en-US" sz="2400" i="1" u="sng" dirty="0" smtClean="0">
              <a:effectLst>
                <a:outerShdw blurRad="38100" dist="38100" dir="2700000" algn="tl">
                  <a:srgbClr val="000000">
                    <a:alpha val="43137"/>
                  </a:srgbClr>
                </a:outerShdw>
              </a:effectLst>
              <a:latin typeface="Arial Narrow" panose="020B0606020202030204" pitchFamily="34" charset="0"/>
            </a:endParaRPr>
          </a:p>
          <a:p>
            <a:pPr marL="514350" indent="-514350"/>
            <a:r>
              <a:rPr lang="en-US" sz="2400" i="1" dirty="0" smtClean="0">
                <a:effectLst>
                  <a:outerShdw blurRad="38100" dist="38100" dir="2700000" algn="tl">
                    <a:srgbClr val="000000">
                      <a:alpha val="43137"/>
                    </a:srgbClr>
                  </a:outerShdw>
                </a:effectLst>
                <a:latin typeface="Arial Narrow" panose="020B0606020202030204" pitchFamily="34" charset="0"/>
              </a:rPr>
              <a:t>	1. Church continually grows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(Acts 2:47)</a:t>
            </a:r>
          </a:p>
          <a:p>
            <a:pPr marL="514350" indent="-514350"/>
            <a:r>
              <a:rPr lang="en-US" sz="2400" i="1" dirty="0" smtClean="0">
                <a:effectLst>
                  <a:outerShdw blurRad="38100" dist="38100" dir="2700000" algn="tl">
                    <a:srgbClr val="000000">
                      <a:alpha val="43137"/>
                    </a:srgbClr>
                  </a:outerShdw>
                </a:effectLst>
                <a:latin typeface="Arial Narrow" panose="020B0606020202030204" pitchFamily="34" charset="0"/>
              </a:rPr>
              <a:t>	2. There is one church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(Eph. 4:4)</a:t>
            </a:r>
          </a:p>
          <a:p>
            <a:pPr marL="514350" indent="-514350"/>
            <a:r>
              <a:rPr lang="en-US" sz="2400" i="1" dirty="0" smtClean="0">
                <a:effectLst>
                  <a:outerShdw blurRad="38100" dist="38100" dir="2700000" algn="tl">
                    <a:srgbClr val="000000">
                      <a:alpha val="43137"/>
                    </a:srgbClr>
                  </a:outerShdw>
                </a:effectLst>
                <a:latin typeface="Arial Narrow" panose="020B0606020202030204" pitchFamily="34" charset="0"/>
              </a:rPr>
              <a:t>	3. Jesus died for the church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(Acts 20:28) </a:t>
            </a:r>
          </a:p>
        </p:txBody>
      </p:sp>
    </p:spTree>
    <p:extLst>
      <p:ext uri="{BB962C8B-B14F-4D97-AF65-F5344CB8AC3E}">
        <p14:creationId xmlns:p14="http://schemas.microsoft.com/office/powerpoint/2010/main" val="3098417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477328"/>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Not a building or place</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People</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Church is made up of men and women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(Acts 8:3)</a:t>
            </a:r>
          </a:p>
        </p:txBody>
      </p:sp>
    </p:spTree>
    <p:extLst>
      <p:ext uri="{BB962C8B-B14F-4D97-AF65-F5344CB8AC3E}">
        <p14:creationId xmlns:p14="http://schemas.microsoft.com/office/powerpoint/2010/main" val="3035961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24840"/>
            <a:ext cx="7574280" cy="5324535"/>
          </a:xfrm>
          <a:prstGeom prst="rect">
            <a:avLst/>
          </a:prstGeom>
          <a:solidFill>
            <a:schemeClr val="tx1"/>
          </a:solidFill>
          <a:ln>
            <a:solidFill>
              <a:srgbClr val="000000"/>
            </a:solidFill>
          </a:ln>
        </p:spPr>
        <p:txBody>
          <a:bodyPr wrap="square" rtlCol="0">
            <a:spAutoFit/>
          </a:bodyPr>
          <a:lstStyle/>
          <a:p>
            <a:pPr algn="ctr"/>
            <a:r>
              <a:rPr lang="en-US" sz="2800" b="1" u="sng" dirty="0" smtClean="0">
                <a:solidFill>
                  <a:srgbClr val="000000"/>
                </a:solidFill>
                <a:latin typeface="Times New Roman" pitchFamily="18" charset="0"/>
                <a:cs typeface="Times New Roman" pitchFamily="18" charset="0"/>
              </a:rPr>
              <a:t>Acts 8:1-3</a:t>
            </a:r>
          </a:p>
          <a:p>
            <a:endParaRPr lang="en-US" sz="2400" dirty="0" smtClean="0">
              <a:solidFill>
                <a:srgbClr val="000000"/>
              </a:solidFill>
              <a:latin typeface="Times New Roman" pitchFamily="18" charset="0"/>
              <a:cs typeface="Times New Roman" pitchFamily="18" charset="0"/>
            </a:endParaRPr>
          </a:p>
          <a:p>
            <a:r>
              <a:rPr lang="en-US" sz="2400" dirty="0" smtClean="0">
                <a:solidFill>
                  <a:srgbClr val="000000"/>
                </a:solidFill>
                <a:latin typeface="Times New Roman" pitchFamily="18" charset="0"/>
                <a:cs typeface="Times New Roman" pitchFamily="18" charset="0"/>
              </a:rPr>
              <a:t>1 Now Saul was consenting to his death. At that time a great persecution arose against the church which was at Jerusalem; and they were all scattered throughout the regions of Judea and Samaria, except the apostles. </a:t>
            </a:r>
          </a:p>
          <a:p>
            <a:endParaRPr lang="en-US" sz="2400" dirty="0" smtClean="0">
              <a:solidFill>
                <a:srgbClr val="000000"/>
              </a:solidFill>
              <a:latin typeface="Times New Roman" pitchFamily="18" charset="0"/>
              <a:cs typeface="Times New Roman" pitchFamily="18" charset="0"/>
            </a:endParaRPr>
          </a:p>
          <a:p>
            <a:r>
              <a:rPr lang="en-US" sz="2400" dirty="0" smtClean="0">
                <a:solidFill>
                  <a:srgbClr val="000000"/>
                </a:solidFill>
                <a:latin typeface="Times New Roman" pitchFamily="18" charset="0"/>
                <a:cs typeface="Times New Roman" pitchFamily="18" charset="0"/>
              </a:rPr>
              <a:t>2 And devout men carried Stephen to his burial, and made great lamentation over him. </a:t>
            </a:r>
          </a:p>
          <a:p>
            <a:endParaRPr lang="en-US" sz="2400" dirty="0" smtClean="0">
              <a:solidFill>
                <a:srgbClr val="000000"/>
              </a:solidFill>
              <a:latin typeface="Times New Roman" pitchFamily="18" charset="0"/>
              <a:cs typeface="Times New Roman" pitchFamily="18" charset="0"/>
            </a:endParaRPr>
          </a:p>
          <a:p>
            <a:r>
              <a:rPr lang="en-US" sz="2400" dirty="0" smtClean="0">
                <a:solidFill>
                  <a:srgbClr val="000000"/>
                </a:solidFill>
                <a:latin typeface="Times New Roman" pitchFamily="18" charset="0"/>
                <a:cs typeface="Times New Roman" pitchFamily="18" charset="0"/>
              </a:rPr>
              <a:t>3 As for Saul, he made havoc of the church, entering every house, and dragging off men and women, committing them to prison. </a:t>
            </a:r>
          </a:p>
          <a:p>
            <a:endParaRPr lang="en-US" sz="2400" dirty="0">
              <a:solidFill>
                <a:srgbClr val="000000"/>
              </a:solidFill>
              <a:latin typeface="Times New Roman" pitchFamily="18" charset="0"/>
              <a:cs typeface="Times New Roman" pitchFamily="18" charset="0"/>
            </a:endParaRPr>
          </a:p>
        </p:txBody>
      </p:sp>
      <p:sp>
        <p:nvSpPr>
          <p:cNvPr id="4" name="Rounded Rectangle 3"/>
          <p:cNvSpPr/>
          <p:nvPr/>
        </p:nvSpPr>
        <p:spPr bwMode="auto">
          <a:xfrm>
            <a:off x="5181600" y="4358640"/>
            <a:ext cx="1005840" cy="411480"/>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 name="Rounded Rectangle 4"/>
          <p:cNvSpPr/>
          <p:nvPr/>
        </p:nvSpPr>
        <p:spPr bwMode="auto">
          <a:xfrm>
            <a:off x="3733800" y="4754880"/>
            <a:ext cx="2179320" cy="411480"/>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054274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846659"/>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Not a building or place</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People</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Church is made up of men and women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(Acts 8:3)</a:t>
            </a:r>
            <a:endParaRPr lang="en-US" sz="2400" i="1" dirty="0" smtClean="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Church is made up of saints</a:t>
            </a:r>
          </a:p>
        </p:txBody>
      </p:sp>
    </p:spTree>
    <p:extLst>
      <p:ext uri="{BB962C8B-B14F-4D97-AF65-F5344CB8AC3E}">
        <p14:creationId xmlns:p14="http://schemas.microsoft.com/office/powerpoint/2010/main" val="3730151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11735" y="366443"/>
            <a:ext cx="6859570" cy="923330"/>
          </a:xfrm>
          <a:prstGeom prst="rect">
            <a:avLst/>
          </a:prstGeom>
          <a:noFill/>
        </p:spPr>
        <p:txBody>
          <a:bodyPr wrap="none" lIns="91440" tIns="45720" rIns="91440" bIns="45720">
            <a:spAutoFit/>
          </a:bodyPr>
          <a:lstStyle/>
          <a:p>
            <a:pPr algn="ctr"/>
            <a:r>
              <a:rPr lang="en-US" sz="5400" b="1" spc="0" dirty="0" smtClean="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rPr>
              <a:t>“Church” = “Saints”</a:t>
            </a:r>
            <a:endParaRPr lang="en-US" sz="5400" b="1" spc="0" dirty="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endParaRPr>
          </a:p>
        </p:txBody>
      </p:sp>
      <p:sp>
        <p:nvSpPr>
          <p:cNvPr id="4" name="Frame 3"/>
          <p:cNvSpPr/>
          <p:nvPr/>
        </p:nvSpPr>
        <p:spPr bwMode="auto">
          <a:xfrm>
            <a:off x="853440" y="1859280"/>
            <a:ext cx="7376160" cy="1097280"/>
          </a:xfrm>
          <a:prstGeom prst="frame">
            <a:avLst>
              <a:gd name="adj1" fmla="val 41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Eph. 1:1</a:t>
            </a:r>
            <a:r>
              <a:rPr kumimoji="0" lang="en-US" sz="2400" b="1" i="0" u="none" strike="noStrike" cap="none" normalizeH="0" dirty="0" smtClean="0">
                <a:ln>
                  <a:noFill/>
                </a:ln>
                <a:solidFill>
                  <a:schemeClr val="tx1"/>
                </a:solidFill>
                <a:effectLst>
                  <a:outerShdw blurRad="38100" dist="38100" dir="2700000" algn="tl">
                    <a:srgbClr val="000000">
                      <a:alpha val="43137"/>
                    </a:srgbClr>
                  </a:outerShdw>
                </a:effectLst>
                <a:latin typeface="Arial" charset="0"/>
              </a:rPr>
              <a:t> </a:t>
            </a:r>
            <a:r>
              <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 - “The </a:t>
            </a:r>
            <a:r>
              <a:rPr kumimoji="0" lang="en-US" sz="2400" b="1" i="0" u="sng"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saints</a:t>
            </a:r>
            <a:r>
              <a:rPr kumimoji="0" lang="en-US" sz="2400" b="1" i="0" u="none" strike="noStrike" cap="none" normalizeH="0" dirty="0" smtClean="0">
                <a:ln>
                  <a:noFill/>
                </a:ln>
                <a:solidFill>
                  <a:schemeClr val="tx1"/>
                </a:solidFill>
                <a:effectLst>
                  <a:outerShdw blurRad="38100" dist="38100" dir="2700000" algn="tl">
                    <a:srgbClr val="000000">
                      <a:alpha val="43137"/>
                    </a:srgbClr>
                  </a:outerShdw>
                </a:effectLst>
                <a:latin typeface="Arial" charset="0"/>
              </a:rPr>
              <a:t> …. at  Ephesus”</a:t>
            </a:r>
          </a:p>
          <a:p>
            <a:pPr marL="0" marR="0" indent="0" algn="ctr" defTabSz="914400" rtl="0" eaLnBrk="0" fontAlgn="base" latinLnBrk="0" hangingPunct="0">
              <a:lnSpc>
                <a:spcPct val="100000"/>
              </a:lnSpc>
              <a:spcBef>
                <a:spcPct val="0"/>
              </a:spcBef>
              <a:spcAft>
                <a:spcPct val="0"/>
              </a:spcAft>
              <a:buClrTx/>
              <a:buSzTx/>
              <a:buFontTx/>
              <a:buNone/>
              <a:tabLst/>
            </a:pPr>
            <a:r>
              <a:rPr lang="en-US" sz="2400" b="1" baseline="0" dirty="0" smtClean="0">
                <a:effectLst>
                  <a:outerShdw blurRad="38100" dist="38100" dir="2700000" algn="tl">
                    <a:srgbClr val="000000">
                      <a:alpha val="43137"/>
                    </a:srgbClr>
                  </a:outerShdw>
                </a:effectLst>
                <a:latin typeface="Arial" charset="0"/>
              </a:rPr>
              <a:t>Rev. 2:1</a:t>
            </a:r>
            <a:r>
              <a:rPr lang="en-US" sz="2400" b="1" dirty="0" smtClean="0">
                <a:effectLst>
                  <a:outerShdw blurRad="38100" dist="38100" dir="2700000" algn="tl">
                    <a:srgbClr val="000000">
                      <a:alpha val="43137"/>
                    </a:srgbClr>
                  </a:outerShdw>
                </a:effectLst>
                <a:latin typeface="Arial" charset="0"/>
              </a:rPr>
              <a:t> – “The </a:t>
            </a:r>
            <a:r>
              <a:rPr lang="en-US" sz="2400" b="1" u="sng" dirty="0" smtClean="0">
                <a:effectLst>
                  <a:outerShdw blurRad="38100" dist="38100" dir="2700000" algn="tl">
                    <a:srgbClr val="000000">
                      <a:alpha val="43137"/>
                    </a:srgbClr>
                  </a:outerShdw>
                </a:effectLst>
                <a:latin typeface="Arial" charset="0"/>
              </a:rPr>
              <a:t>church</a:t>
            </a:r>
            <a:r>
              <a:rPr lang="en-US" sz="2400" b="1" dirty="0" smtClean="0">
                <a:effectLst>
                  <a:outerShdw blurRad="38100" dist="38100" dir="2700000" algn="tl">
                    <a:srgbClr val="000000">
                      <a:alpha val="43137"/>
                    </a:srgbClr>
                  </a:outerShdw>
                </a:effectLst>
                <a:latin typeface="Arial" charset="0"/>
              </a:rPr>
              <a:t> at Ephesus”</a:t>
            </a:r>
            <a:endPar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p:txBody>
      </p:sp>
      <p:sp>
        <p:nvSpPr>
          <p:cNvPr id="5" name="Frame 4"/>
          <p:cNvSpPr/>
          <p:nvPr/>
        </p:nvSpPr>
        <p:spPr bwMode="auto">
          <a:xfrm>
            <a:off x="853440" y="3200400"/>
            <a:ext cx="7376160" cy="1097280"/>
          </a:xfrm>
          <a:prstGeom prst="frame">
            <a:avLst>
              <a:gd name="adj1" fmla="val 41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Phil. 1:1 – “The </a:t>
            </a:r>
            <a:r>
              <a:rPr kumimoji="0" lang="en-US" sz="2400" b="1" i="0" u="sng"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saints</a:t>
            </a:r>
            <a:r>
              <a:rPr kumimoji="0" lang="en-US" sz="2400" b="1" i="0" strike="noStrike" cap="none" normalizeH="0" dirty="0" smtClean="0">
                <a:ln>
                  <a:noFill/>
                </a:ln>
                <a:solidFill>
                  <a:schemeClr val="tx1"/>
                </a:solidFill>
                <a:effectLst>
                  <a:outerShdw blurRad="38100" dist="38100" dir="2700000" algn="tl">
                    <a:srgbClr val="000000">
                      <a:alpha val="43137"/>
                    </a:srgbClr>
                  </a:outerShdw>
                </a:effectLst>
                <a:latin typeface="Arial" charset="0"/>
              </a:rPr>
              <a:t>….at Philippi”</a:t>
            </a:r>
          </a:p>
          <a:p>
            <a:pPr marL="0" marR="0" indent="0" algn="ctr" defTabSz="914400" rtl="0" eaLnBrk="0" fontAlgn="base" latinLnBrk="0" hangingPunct="0">
              <a:lnSpc>
                <a:spcPct val="100000"/>
              </a:lnSpc>
              <a:spcBef>
                <a:spcPct val="0"/>
              </a:spcBef>
              <a:spcAft>
                <a:spcPct val="0"/>
              </a:spcAft>
              <a:buClrTx/>
              <a:buSzTx/>
              <a:buFontTx/>
              <a:buNone/>
              <a:tabLst/>
            </a:pPr>
            <a:r>
              <a:rPr lang="en-US" sz="2400" b="1" u="none" baseline="0" dirty="0" smtClean="0">
                <a:effectLst>
                  <a:outerShdw blurRad="38100" dist="38100" dir="2700000" algn="tl">
                    <a:srgbClr val="000000">
                      <a:alpha val="43137"/>
                    </a:srgbClr>
                  </a:outerShdw>
                </a:effectLst>
                <a:latin typeface="Arial" charset="0"/>
              </a:rPr>
              <a:t>Phil. 4:15 – “No </a:t>
            </a:r>
            <a:r>
              <a:rPr lang="en-US" sz="2400" b="1" u="sng" baseline="0" dirty="0" smtClean="0">
                <a:effectLst>
                  <a:outerShdw blurRad="38100" dist="38100" dir="2700000" algn="tl">
                    <a:srgbClr val="000000">
                      <a:alpha val="43137"/>
                    </a:srgbClr>
                  </a:outerShdw>
                </a:effectLst>
                <a:latin typeface="Arial" charset="0"/>
              </a:rPr>
              <a:t>church</a:t>
            </a:r>
            <a:r>
              <a:rPr lang="en-US" sz="2400" b="1" dirty="0" smtClean="0">
                <a:effectLst>
                  <a:outerShdw blurRad="38100" dist="38100" dir="2700000" algn="tl">
                    <a:srgbClr val="000000">
                      <a:alpha val="43137"/>
                    </a:srgbClr>
                  </a:outerShdw>
                </a:effectLst>
                <a:latin typeface="Arial" charset="0"/>
              </a:rPr>
              <a:t> ….be ye only”</a:t>
            </a:r>
            <a:endPar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p:txBody>
      </p:sp>
      <p:sp>
        <p:nvSpPr>
          <p:cNvPr id="6" name="Frame 5"/>
          <p:cNvSpPr/>
          <p:nvPr/>
        </p:nvSpPr>
        <p:spPr bwMode="auto">
          <a:xfrm>
            <a:off x="853440" y="4526280"/>
            <a:ext cx="7376160" cy="1097280"/>
          </a:xfrm>
          <a:prstGeom prst="frame">
            <a:avLst>
              <a:gd name="adj1" fmla="val 41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Acts 9:13</a:t>
            </a:r>
            <a:r>
              <a:rPr kumimoji="0" lang="en-US" sz="2400" b="1" i="0" u="none" strike="noStrike" cap="none" normalizeH="0" dirty="0" smtClean="0">
                <a:ln>
                  <a:noFill/>
                </a:ln>
                <a:solidFill>
                  <a:schemeClr val="tx1"/>
                </a:solidFill>
                <a:effectLst>
                  <a:outerShdw blurRad="38100" dist="38100" dir="2700000" algn="tl">
                    <a:srgbClr val="000000">
                      <a:alpha val="43137"/>
                    </a:srgbClr>
                  </a:outerShdw>
                </a:effectLst>
                <a:latin typeface="Arial" charset="0"/>
              </a:rPr>
              <a:t> – “Thy </a:t>
            </a:r>
            <a:r>
              <a:rPr kumimoji="0" lang="en-US" sz="2400" b="1" i="0" u="sng" strike="noStrike" cap="none" normalizeH="0" dirty="0" smtClean="0">
                <a:ln>
                  <a:noFill/>
                </a:ln>
                <a:solidFill>
                  <a:schemeClr val="tx1"/>
                </a:solidFill>
                <a:effectLst>
                  <a:outerShdw blurRad="38100" dist="38100" dir="2700000" algn="tl">
                    <a:srgbClr val="000000">
                      <a:alpha val="43137"/>
                    </a:srgbClr>
                  </a:outerShdw>
                </a:effectLst>
                <a:latin typeface="Arial" charset="0"/>
              </a:rPr>
              <a:t>saints</a:t>
            </a:r>
            <a:r>
              <a:rPr kumimoji="0" lang="en-US" sz="2400" b="1" i="0" strike="noStrike" cap="none" normalizeH="0" dirty="0" smtClean="0">
                <a:ln>
                  <a:noFill/>
                </a:ln>
                <a:solidFill>
                  <a:schemeClr val="tx1"/>
                </a:solidFill>
                <a:effectLst>
                  <a:outerShdw blurRad="38100" dist="38100" dir="2700000" algn="tl">
                    <a:srgbClr val="000000">
                      <a:alpha val="43137"/>
                    </a:srgbClr>
                  </a:outerShdw>
                </a:effectLst>
                <a:latin typeface="Arial" charset="0"/>
              </a:rPr>
              <a:t> at Jerusalem”</a:t>
            </a:r>
          </a:p>
          <a:p>
            <a:pPr marL="0" marR="0" indent="0" algn="ctr" defTabSz="914400" rtl="0" eaLnBrk="0" fontAlgn="base" latinLnBrk="0" hangingPunct="0">
              <a:lnSpc>
                <a:spcPct val="100000"/>
              </a:lnSpc>
              <a:spcBef>
                <a:spcPct val="0"/>
              </a:spcBef>
              <a:spcAft>
                <a:spcPct val="0"/>
              </a:spcAft>
              <a:buClrTx/>
              <a:buSzTx/>
              <a:buFontTx/>
              <a:buNone/>
              <a:tabLst/>
            </a:pPr>
            <a:r>
              <a:rPr lang="en-US" sz="2400" b="1" u="none" baseline="0" dirty="0" smtClean="0">
                <a:effectLst>
                  <a:outerShdw blurRad="38100" dist="38100" dir="2700000" algn="tl">
                    <a:srgbClr val="000000">
                      <a:alpha val="43137"/>
                    </a:srgbClr>
                  </a:outerShdw>
                </a:effectLst>
                <a:latin typeface="Arial" charset="0"/>
              </a:rPr>
              <a:t>Acts 8:1 – “The </a:t>
            </a:r>
            <a:r>
              <a:rPr lang="en-US" sz="2400" b="1" u="sng" baseline="0" dirty="0" smtClean="0">
                <a:effectLst>
                  <a:outerShdw blurRad="38100" dist="38100" dir="2700000" algn="tl">
                    <a:srgbClr val="000000">
                      <a:alpha val="43137"/>
                    </a:srgbClr>
                  </a:outerShdw>
                </a:effectLst>
                <a:latin typeface="Arial" charset="0"/>
              </a:rPr>
              <a:t>church</a:t>
            </a:r>
            <a:r>
              <a:rPr lang="en-US" sz="2400" b="1" baseline="0" dirty="0" smtClean="0">
                <a:effectLst>
                  <a:outerShdw blurRad="38100" dist="38100" dir="2700000" algn="tl">
                    <a:srgbClr val="000000">
                      <a:alpha val="43137"/>
                    </a:srgbClr>
                  </a:outerShdw>
                </a:effectLst>
                <a:latin typeface="Arial" charset="0"/>
              </a:rPr>
              <a:t> at Jerusalem”</a:t>
            </a:r>
            <a:endPar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2659391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2431435"/>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Not a building or place</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People</a:t>
            </a:r>
          </a:p>
          <a:p>
            <a:pPr marL="514350" indent="-514350">
              <a:buAutoNum type="alphaUcPeriod"/>
            </a:pPr>
            <a:endParaRPr lang="en-US" sz="1000"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People who are saved</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Not that people are saved – then they join the church</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Those who are saved are added to the church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(Acts 2:47)</a:t>
            </a:r>
          </a:p>
        </p:txBody>
      </p:sp>
      <p:sp>
        <p:nvSpPr>
          <p:cNvPr id="4" name="TextBox 3"/>
          <p:cNvSpPr txBox="1"/>
          <p:nvPr/>
        </p:nvSpPr>
        <p:spPr>
          <a:xfrm>
            <a:off x="685800" y="4038600"/>
            <a:ext cx="7772400" cy="1200329"/>
          </a:xfrm>
          <a:prstGeom prst="rect">
            <a:avLst/>
          </a:prstGeom>
          <a:solidFill>
            <a:schemeClr val="tx1"/>
          </a:solidFill>
        </p:spPr>
        <p:txBody>
          <a:bodyPr wrap="square" rtlCol="0">
            <a:spAutoFit/>
          </a:bodyPr>
          <a:lstStyle/>
          <a:p>
            <a:pPr algn="ctr"/>
            <a:r>
              <a:rPr lang="en-US" sz="2400" b="1" u="sng" dirty="0">
                <a:solidFill>
                  <a:srgbClr val="000000"/>
                </a:solidFill>
                <a:latin typeface="Times New Roman" panose="02020603050405020304" pitchFamily="18" charset="0"/>
                <a:cs typeface="Times New Roman" panose="02020603050405020304" pitchFamily="18" charset="0"/>
              </a:rPr>
              <a:t>Acts 2:47</a:t>
            </a:r>
          </a:p>
          <a:p>
            <a:r>
              <a:rPr lang="en-US" sz="2400" dirty="0" smtClean="0">
                <a:solidFill>
                  <a:srgbClr val="000000"/>
                </a:solidFill>
                <a:latin typeface="Times New Roman" panose="02020603050405020304" pitchFamily="18" charset="0"/>
                <a:cs typeface="Times New Roman" panose="02020603050405020304" pitchFamily="18" charset="0"/>
              </a:rPr>
              <a:t>praising </a:t>
            </a:r>
            <a:r>
              <a:rPr lang="en-US" sz="2400" dirty="0">
                <a:solidFill>
                  <a:srgbClr val="000000"/>
                </a:solidFill>
                <a:latin typeface="Times New Roman" panose="02020603050405020304" pitchFamily="18" charset="0"/>
                <a:cs typeface="Times New Roman" panose="02020603050405020304" pitchFamily="18" charset="0"/>
              </a:rPr>
              <a:t>God and having favor with all the people. And the Lord added to the </a:t>
            </a:r>
            <a:r>
              <a:rPr lang="en-US" sz="2400" b="1" u="sng" dirty="0">
                <a:solidFill>
                  <a:srgbClr val="000000"/>
                </a:solidFill>
                <a:latin typeface="Times New Roman" panose="02020603050405020304" pitchFamily="18" charset="0"/>
                <a:cs typeface="Times New Roman" panose="02020603050405020304" pitchFamily="18" charset="0"/>
              </a:rPr>
              <a:t>church</a:t>
            </a:r>
            <a:r>
              <a:rPr lang="en-US" sz="2400" dirty="0">
                <a:solidFill>
                  <a:srgbClr val="000000"/>
                </a:solidFill>
                <a:latin typeface="Times New Roman" panose="02020603050405020304" pitchFamily="18" charset="0"/>
                <a:cs typeface="Times New Roman" panose="02020603050405020304" pitchFamily="18" charset="0"/>
              </a:rPr>
              <a:t> daily those who were being </a:t>
            </a:r>
            <a:r>
              <a:rPr lang="en-US" sz="2400" b="1" u="sng" dirty="0">
                <a:solidFill>
                  <a:srgbClr val="000000"/>
                </a:solidFill>
                <a:latin typeface="Times New Roman" panose="02020603050405020304" pitchFamily="18" charset="0"/>
                <a:cs typeface="Times New Roman" panose="02020603050405020304" pitchFamily="18" charset="0"/>
              </a:rPr>
              <a:t>saved</a:t>
            </a:r>
            <a:r>
              <a:rPr lang="en-US" sz="2400" dirty="0">
                <a:solidFill>
                  <a:srgbClr val="000000"/>
                </a:solidFill>
                <a:latin typeface="Times New Roman" panose="02020603050405020304" pitchFamily="18" charset="0"/>
                <a:cs typeface="Times New Roman" panose="02020603050405020304" pitchFamily="18" charset="0"/>
              </a:rPr>
              <a:t>. </a:t>
            </a:r>
          </a:p>
        </p:txBody>
      </p:sp>
      <p:sp>
        <p:nvSpPr>
          <p:cNvPr id="5" name="Curved Up Arrow 4"/>
          <p:cNvSpPr/>
          <p:nvPr/>
        </p:nvSpPr>
        <p:spPr bwMode="auto">
          <a:xfrm>
            <a:off x="3581400" y="5238929"/>
            <a:ext cx="4191000" cy="609600"/>
          </a:xfrm>
          <a:prstGeom prst="curvedUpArrow">
            <a:avLst>
              <a:gd name="adj1" fmla="val 25000"/>
              <a:gd name="adj2" fmla="val 62814"/>
              <a:gd name="adj3" fmla="val 250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577855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2800767"/>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Not a building or place</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People</a:t>
            </a:r>
          </a:p>
          <a:p>
            <a:pPr marL="514350" indent="-514350">
              <a:buAutoNum type="alphaUcPeriod"/>
            </a:pPr>
            <a:endParaRPr lang="en-US" sz="1000"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People who are saved</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Not that people are saved – then they join the church</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Those who are saved are added to the church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(Acts 2:47)</a:t>
            </a:r>
            <a:endParaRPr lang="en-US" sz="2400" i="1" dirty="0" smtClean="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Those in the church are those who are Christians</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 (Acts 11)</a:t>
            </a:r>
          </a:p>
        </p:txBody>
      </p:sp>
    </p:spTree>
    <p:extLst>
      <p:ext uri="{BB962C8B-B14F-4D97-AF65-F5344CB8AC3E}">
        <p14:creationId xmlns:p14="http://schemas.microsoft.com/office/powerpoint/2010/main" val="1879882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Oval 3"/>
          <p:cNvSpPr>
            <a:spLocks noChangeArrowheads="1"/>
          </p:cNvSpPr>
          <p:nvPr/>
        </p:nvSpPr>
        <p:spPr bwMode="auto">
          <a:xfrm>
            <a:off x="929640" y="2255520"/>
            <a:ext cx="2438400" cy="1676400"/>
          </a:xfrm>
          <a:prstGeom prst="ellipse">
            <a:avLst/>
          </a:prstGeom>
          <a:solidFill>
            <a:srgbClr val="0000FF"/>
          </a:solidFill>
          <a:ln w="9525">
            <a:solidFill>
              <a:schemeClr val="tx1"/>
            </a:solidFill>
            <a:round/>
            <a:headEnd/>
            <a:tailEnd/>
          </a:ln>
          <a:effectLst/>
        </p:spPr>
        <p:txBody>
          <a:bodyPr wrap="none" anchor="ctr"/>
          <a:lstStyle/>
          <a:p>
            <a:pPr algn="ctr"/>
            <a:r>
              <a:rPr lang="en-US" sz="2400" b="1">
                <a:solidFill>
                  <a:srgbClr val="FFFF99"/>
                </a:solidFill>
                <a:latin typeface="Times New Roman" pitchFamily="18" charset="0"/>
              </a:rPr>
              <a:t>Heard</a:t>
            </a:r>
          </a:p>
          <a:p>
            <a:pPr algn="ctr"/>
            <a:r>
              <a:rPr lang="en-US" sz="2400" b="1">
                <a:solidFill>
                  <a:srgbClr val="FFFF99"/>
                </a:solidFill>
                <a:latin typeface="Times New Roman" pitchFamily="18" charset="0"/>
              </a:rPr>
              <a:t>“preaching the</a:t>
            </a:r>
          </a:p>
          <a:p>
            <a:pPr algn="ctr"/>
            <a:r>
              <a:rPr lang="en-US" sz="2400" b="1">
                <a:solidFill>
                  <a:srgbClr val="FFFF99"/>
                </a:solidFill>
                <a:latin typeface="Times New Roman" pitchFamily="18" charset="0"/>
              </a:rPr>
              <a:t>Lord Jesus</a:t>
            </a:r>
            <a:endParaRPr lang="en-US" sz="2400">
              <a:solidFill>
                <a:srgbClr val="FFFF99"/>
              </a:solidFill>
              <a:latin typeface="Times New Roman" pitchFamily="18" charset="0"/>
            </a:endParaRPr>
          </a:p>
        </p:txBody>
      </p:sp>
      <p:sp>
        <p:nvSpPr>
          <p:cNvPr id="60420" name="Oval 4"/>
          <p:cNvSpPr>
            <a:spLocks noChangeArrowheads="1"/>
          </p:cNvSpPr>
          <p:nvPr/>
        </p:nvSpPr>
        <p:spPr bwMode="auto">
          <a:xfrm>
            <a:off x="3520440" y="2255520"/>
            <a:ext cx="2438400" cy="1676400"/>
          </a:xfrm>
          <a:prstGeom prst="ellipse">
            <a:avLst/>
          </a:prstGeom>
          <a:solidFill>
            <a:srgbClr val="0000FF"/>
          </a:solidFill>
          <a:ln w="9525">
            <a:solidFill>
              <a:schemeClr val="tx1"/>
            </a:solidFill>
            <a:round/>
            <a:headEnd/>
            <a:tailEnd/>
          </a:ln>
          <a:effectLst/>
        </p:spPr>
        <p:txBody>
          <a:bodyPr wrap="none" anchor="ctr"/>
          <a:lstStyle/>
          <a:p>
            <a:pPr algn="ctr"/>
            <a:r>
              <a:rPr lang="en-US" sz="2400" b="1">
                <a:solidFill>
                  <a:srgbClr val="FFFF99"/>
                </a:solidFill>
                <a:latin typeface="Times New Roman" pitchFamily="18" charset="0"/>
              </a:rPr>
              <a:t>Believed &amp;</a:t>
            </a:r>
          </a:p>
          <a:p>
            <a:pPr algn="ctr"/>
            <a:r>
              <a:rPr lang="en-US" sz="2400" b="1">
                <a:solidFill>
                  <a:srgbClr val="FFFF99"/>
                </a:solidFill>
                <a:latin typeface="Times New Roman" pitchFamily="18" charset="0"/>
              </a:rPr>
              <a:t>turned to</a:t>
            </a:r>
          </a:p>
          <a:p>
            <a:pPr algn="ctr"/>
            <a:r>
              <a:rPr lang="en-US" sz="2400" b="1">
                <a:solidFill>
                  <a:srgbClr val="FFFF99"/>
                </a:solidFill>
                <a:latin typeface="Times New Roman" pitchFamily="18" charset="0"/>
              </a:rPr>
              <a:t>Lord</a:t>
            </a:r>
            <a:endParaRPr lang="en-US" sz="2400">
              <a:solidFill>
                <a:srgbClr val="FFFF99"/>
              </a:solidFill>
              <a:latin typeface="Times New Roman" pitchFamily="18" charset="0"/>
            </a:endParaRPr>
          </a:p>
        </p:txBody>
      </p:sp>
      <p:sp>
        <p:nvSpPr>
          <p:cNvPr id="60421" name="Oval 5"/>
          <p:cNvSpPr>
            <a:spLocks noChangeArrowheads="1"/>
          </p:cNvSpPr>
          <p:nvPr/>
        </p:nvSpPr>
        <p:spPr bwMode="auto">
          <a:xfrm>
            <a:off x="6187440" y="2255520"/>
            <a:ext cx="2133600" cy="1524000"/>
          </a:xfrm>
          <a:prstGeom prst="ellipse">
            <a:avLst/>
          </a:prstGeom>
          <a:solidFill>
            <a:srgbClr val="0000FF"/>
          </a:solidFill>
          <a:ln w="9525">
            <a:solidFill>
              <a:schemeClr val="tx1"/>
            </a:solidFill>
            <a:round/>
            <a:headEnd/>
            <a:tailEnd/>
          </a:ln>
          <a:effectLst/>
        </p:spPr>
        <p:txBody>
          <a:bodyPr wrap="none" anchor="ctr"/>
          <a:lstStyle/>
          <a:p>
            <a:pPr algn="ctr"/>
            <a:r>
              <a:rPr lang="en-US" sz="2400" b="1">
                <a:solidFill>
                  <a:srgbClr val="FFFF99"/>
                </a:solidFill>
                <a:latin typeface="Times New Roman" pitchFamily="18" charset="0"/>
              </a:rPr>
              <a:t>Received </a:t>
            </a:r>
          </a:p>
          <a:p>
            <a:pPr algn="ctr"/>
            <a:r>
              <a:rPr lang="en-US" sz="2400" b="1">
                <a:solidFill>
                  <a:srgbClr val="FFFF99"/>
                </a:solidFill>
                <a:latin typeface="Times New Roman" pitchFamily="18" charset="0"/>
              </a:rPr>
              <a:t>the grace </a:t>
            </a:r>
          </a:p>
          <a:p>
            <a:pPr algn="ctr"/>
            <a:r>
              <a:rPr lang="en-US" sz="2400" b="1">
                <a:solidFill>
                  <a:srgbClr val="FFFF99"/>
                </a:solidFill>
                <a:latin typeface="Times New Roman" pitchFamily="18" charset="0"/>
              </a:rPr>
              <a:t>of God</a:t>
            </a:r>
            <a:endParaRPr lang="en-US" sz="2400">
              <a:solidFill>
                <a:srgbClr val="FFFF99"/>
              </a:solidFill>
              <a:latin typeface="Times New Roman" pitchFamily="18" charset="0"/>
            </a:endParaRPr>
          </a:p>
        </p:txBody>
      </p:sp>
      <p:sp>
        <p:nvSpPr>
          <p:cNvPr id="60422" name="AutoShape 6"/>
          <p:cNvSpPr>
            <a:spLocks noChangeArrowheads="1"/>
          </p:cNvSpPr>
          <p:nvPr/>
        </p:nvSpPr>
        <p:spPr bwMode="auto">
          <a:xfrm>
            <a:off x="2758440" y="2331720"/>
            <a:ext cx="1066800" cy="533400"/>
          </a:xfrm>
          <a:prstGeom prst="curvedDownArrow">
            <a:avLst>
              <a:gd name="adj1" fmla="val 40000"/>
              <a:gd name="adj2" fmla="val 80000"/>
              <a:gd name="adj3" fmla="val 33333"/>
            </a:avLst>
          </a:prstGeom>
          <a:solidFill>
            <a:srgbClr val="CC6600"/>
          </a:solidFill>
          <a:ln w="9525">
            <a:solidFill>
              <a:schemeClr val="tx1"/>
            </a:solidFill>
            <a:miter lim="800000"/>
            <a:headEnd/>
            <a:tailEnd/>
          </a:ln>
          <a:effectLst/>
        </p:spPr>
        <p:txBody>
          <a:bodyPr wrap="none" anchor="ctr"/>
          <a:lstStyle/>
          <a:p>
            <a:endParaRPr lang="en-US"/>
          </a:p>
        </p:txBody>
      </p:sp>
      <p:sp>
        <p:nvSpPr>
          <p:cNvPr id="60423" name="AutoShape 7"/>
          <p:cNvSpPr>
            <a:spLocks noChangeArrowheads="1"/>
          </p:cNvSpPr>
          <p:nvPr/>
        </p:nvSpPr>
        <p:spPr bwMode="auto">
          <a:xfrm>
            <a:off x="5425440" y="2331720"/>
            <a:ext cx="1066800" cy="533400"/>
          </a:xfrm>
          <a:prstGeom prst="curvedDownArrow">
            <a:avLst>
              <a:gd name="adj1" fmla="val 40000"/>
              <a:gd name="adj2" fmla="val 80000"/>
              <a:gd name="adj3" fmla="val 33333"/>
            </a:avLst>
          </a:prstGeom>
          <a:solidFill>
            <a:srgbClr val="CC6600"/>
          </a:solidFill>
          <a:ln w="9525">
            <a:solidFill>
              <a:schemeClr val="tx1"/>
            </a:solidFill>
            <a:miter lim="800000"/>
            <a:headEnd/>
            <a:tailEnd/>
          </a:ln>
          <a:effectLst/>
        </p:spPr>
        <p:txBody>
          <a:bodyPr wrap="none" anchor="ctr"/>
          <a:lstStyle/>
          <a:p>
            <a:endParaRPr lang="en-US"/>
          </a:p>
        </p:txBody>
      </p:sp>
      <p:sp>
        <p:nvSpPr>
          <p:cNvPr id="60424" name="Oval 8"/>
          <p:cNvSpPr>
            <a:spLocks noChangeArrowheads="1"/>
          </p:cNvSpPr>
          <p:nvPr/>
        </p:nvSpPr>
        <p:spPr bwMode="auto">
          <a:xfrm>
            <a:off x="6263640" y="4236720"/>
            <a:ext cx="2133600" cy="1524000"/>
          </a:xfrm>
          <a:prstGeom prst="ellipse">
            <a:avLst/>
          </a:prstGeom>
          <a:solidFill>
            <a:srgbClr val="0000FF"/>
          </a:solidFill>
          <a:ln w="9525">
            <a:solidFill>
              <a:schemeClr val="tx1"/>
            </a:solidFill>
            <a:round/>
            <a:headEnd/>
            <a:tailEnd/>
          </a:ln>
          <a:effectLst/>
        </p:spPr>
        <p:txBody>
          <a:bodyPr wrap="none" anchor="ctr"/>
          <a:lstStyle/>
          <a:p>
            <a:pPr algn="ctr"/>
            <a:r>
              <a:rPr lang="en-US" sz="2400" b="1">
                <a:solidFill>
                  <a:srgbClr val="FFFF99"/>
                </a:solidFill>
                <a:latin typeface="Times New Roman" pitchFamily="18" charset="0"/>
              </a:rPr>
              <a:t>Church</a:t>
            </a:r>
            <a:endParaRPr lang="en-US" sz="2400">
              <a:solidFill>
                <a:srgbClr val="FFFF99"/>
              </a:solidFill>
              <a:latin typeface="Times New Roman" pitchFamily="18" charset="0"/>
            </a:endParaRPr>
          </a:p>
        </p:txBody>
      </p:sp>
      <p:sp>
        <p:nvSpPr>
          <p:cNvPr id="60425" name="AutoShape 9"/>
          <p:cNvSpPr>
            <a:spLocks noChangeArrowheads="1"/>
          </p:cNvSpPr>
          <p:nvPr/>
        </p:nvSpPr>
        <p:spPr bwMode="auto">
          <a:xfrm rot="4919146">
            <a:off x="7520940" y="3817620"/>
            <a:ext cx="1066800" cy="533400"/>
          </a:xfrm>
          <a:prstGeom prst="curvedDownArrow">
            <a:avLst>
              <a:gd name="adj1" fmla="val 40000"/>
              <a:gd name="adj2" fmla="val 80000"/>
              <a:gd name="adj3" fmla="val 33333"/>
            </a:avLst>
          </a:prstGeom>
          <a:solidFill>
            <a:srgbClr val="CC6600"/>
          </a:solidFill>
          <a:ln w="9525">
            <a:solidFill>
              <a:schemeClr val="tx1"/>
            </a:solidFill>
            <a:miter lim="800000"/>
            <a:headEnd/>
            <a:tailEnd/>
          </a:ln>
          <a:effectLst/>
        </p:spPr>
        <p:txBody>
          <a:bodyPr wrap="none" anchor="ctr"/>
          <a:lstStyle/>
          <a:p>
            <a:endParaRPr lang="en-US"/>
          </a:p>
        </p:txBody>
      </p:sp>
      <p:sp>
        <p:nvSpPr>
          <p:cNvPr id="60426" name="Oval 10"/>
          <p:cNvSpPr>
            <a:spLocks noChangeArrowheads="1"/>
          </p:cNvSpPr>
          <p:nvPr/>
        </p:nvSpPr>
        <p:spPr bwMode="auto">
          <a:xfrm>
            <a:off x="1005840" y="4389120"/>
            <a:ext cx="2133600" cy="1524000"/>
          </a:xfrm>
          <a:prstGeom prst="ellipse">
            <a:avLst/>
          </a:prstGeom>
          <a:solidFill>
            <a:srgbClr val="0000FF"/>
          </a:solidFill>
          <a:ln w="9525">
            <a:solidFill>
              <a:schemeClr val="tx1"/>
            </a:solidFill>
            <a:round/>
            <a:headEnd/>
            <a:tailEnd/>
          </a:ln>
          <a:effectLst/>
        </p:spPr>
        <p:txBody>
          <a:bodyPr wrap="none" anchor="ctr"/>
          <a:lstStyle/>
          <a:p>
            <a:pPr algn="ctr"/>
            <a:r>
              <a:rPr lang="en-US" sz="2400" b="1">
                <a:solidFill>
                  <a:srgbClr val="FFFF99"/>
                </a:solidFill>
                <a:latin typeface="Times New Roman" pitchFamily="18" charset="0"/>
              </a:rPr>
              <a:t>Christians</a:t>
            </a:r>
            <a:endParaRPr lang="en-US" sz="2400">
              <a:solidFill>
                <a:srgbClr val="FFFF99"/>
              </a:solidFill>
              <a:latin typeface="Times New Roman" pitchFamily="18" charset="0"/>
            </a:endParaRPr>
          </a:p>
        </p:txBody>
      </p:sp>
      <p:sp>
        <p:nvSpPr>
          <p:cNvPr id="60427" name="Oval 11"/>
          <p:cNvSpPr>
            <a:spLocks noChangeArrowheads="1"/>
          </p:cNvSpPr>
          <p:nvPr/>
        </p:nvSpPr>
        <p:spPr bwMode="auto">
          <a:xfrm>
            <a:off x="3672840" y="4389120"/>
            <a:ext cx="2133600" cy="1524000"/>
          </a:xfrm>
          <a:prstGeom prst="ellipse">
            <a:avLst/>
          </a:prstGeom>
          <a:solidFill>
            <a:srgbClr val="0000FF"/>
          </a:solidFill>
          <a:ln w="9525">
            <a:solidFill>
              <a:schemeClr val="tx1"/>
            </a:solidFill>
            <a:round/>
            <a:headEnd/>
            <a:tailEnd/>
          </a:ln>
          <a:effectLst/>
        </p:spPr>
        <p:txBody>
          <a:bodyPr wrap="none" anchor="ctr"/>
          <a:lstStyle/>
          <a:p>
            <a:pPr algn="ctr"/>
            <a:r>
              <a:rPr lang="en-US" sz="2400" b="1">
                <a:solidFill>
                  <a:srgbClr val="FFFF99"/>
                </a:solidFill>
                <a:latin typeface="Times New Roman" pitchFamily="18" charset="0"/>
              </a:rPr>
              <a:t>Disciples</a:t>
            </a:r>
            <a:endParaRPr lang="en-US" sz="2400">
              <a:solidFill>
                <a:srgbClr val="FFFF99"/>
              </a:solidFill>
              <a:latin typeface="Times New Roman" pitchFamily="18" charset="0"/>
            </a:endParaRPr>
          </a:p>
        </p:txBody>
      </p:sp>
      <p:sp>
        <p:nvSpPr>
          <p:cNvPr id="60428" name="AutoShape 12"/>
          <p:cNvSpPr>
            <a:spLocks noChangeArrowheads="1"/>
          </p:cNvSpPr>
          <p:nvPr/>
        </p:nvSpPr>
        <p:spPr bwMode="auto">
          <a:xfrm rot="4561427">
            <a:off x="3101340" y="4198620"/>
            <a:ext cx="533400" cy="1066800"/>
          </a:xfrm>
          <a:prstGeom prst="curvedRightArrow">
            <a:avLst>
              <a:gd name="adj1" fmla="val 40000"/>
              <a:gd name="adj2" fmla="val 80000"/>
              <a:gd name="adj3" fmla="val 33333"/>
            </a:avLst>
          </a:prstGeom>
          <a:solidFill>
            <a:srgbClr val="CC6600"/>
          </a:solidFill>
          <a:ln w="9525">
            <a:solidFill>
              <a:schemeClr val="tx1"/>
            </a:solidFill>
            <a:miter lim="800000"/>
            <a:headEnd/>
            <a:tailEnd/>
          </a:ln>
          <a:effectLst/>
        </p:spPr>
        <p:txBody>
          <a:bodyPr wrap="none" anchor="ctr"/>
          <a:lstStyle/>
          <a:p>
            <a:endParaRPr lang="en-US"/>
          </a:p>
        </p:txBody>
      </p:sp>
      <p:sp>
        <p:nvSpPr>
          <p:cNvPr id="60429" name="AutoShape 13"/>
          <p:cNvSpPr>
            <a:spLocks noChangeArrowheads="1"/>
          </p:cNvSpPr>
          <p:nvPr/>
        </p:nvSpPr>
        <p:spPr bwMode="auto">
          <a:xfrm rot="4561427">
            <a:off x="5768340" y="4198620"/>
            <a:ext cx="533400" cy="1066800"/>
          </a:xfrm>
          <a:prstGeom prst="curvedRightArrow">
            <a:avLst>
              <a:gd name="adj1" fmla="val 40000"/>
              <a:gd name="adj2" fmla="val 80000"/>
              <a:gd name="adj3" fmla="val 33333"/>
            </a:avLst>
          </a:prstGeom>
          <a:solidFill>
            <a:srgbClr val="CC6600"/>
          </a:solidFill>
          <a:ln w="9525">
            <a:solidFill>
              <a:schemeClr val="tx1"/>
            </a:solidFill>
            <a:miter lim="800000"/>
            <a:headEnd/>
            <a:tailEnd/>
          </a:ln>
          <a:effectLst/>
        </p:spPr>
        <p:txBody>
          <a:bodyPr wrap="none" anchor="ctr"/>
          <a:lstStyle/>
          <a:p>
            <a:endParaRPr lang="en-US"/>
          </a:p>
        </p:txBody>
      </p:sp>
      <p:sp>
        <p:nvSpPr>
          <p:cNvPr id="14" name="Rectangle 13"/>
          <p:cNvSpPr/>
          <p:nvPr/>
        </p:nvSpPr>
        <p:spPr>
          <a:xfrm>
            <a:off x="1425133" y="335280"/>
            <a:ext cx="6282489" cy="1477328"/>
          </a:xfrm>
          <a:prstGeom prst="rect">
            <a:avLst/>
          </a:prstGeom>
          <a:noFill/>
        </p:spPr>
        <p:txBody>
          <a:bodyPr wrap="none" lIns="91440" tIns="45720" rIns="91440" bIns="45720">
            <a:spAutoFit/>
          </a:bodyPr>
          <a:lstStyle/>
          <a:p>
            <a:pPr algn="ctr"/>
            <a:r>
              <a:rPr lang="en-US" sz="3600" dirty="0" smtClean="0">
                <a:ln w="9000" cmpd="sng">
                  <a:solidFill>
                    <a:schemeClr val="accent4">
                      <a:shade val="50000"/>
                      <a:satMod val="120000"/>
                    </a:schemeClr>
                  </a:solidFill>
                  <a:prstDash val="solid"/>
                </a:ln>
                <a:effectLst>
                  <a:reflection blurRad="12700" stA="28000" endPos="45000" dist="1000" dir="5400000" sy="-100000" algn="bl" rotWithShape="0"/>
                </a:effectLst>
              </a:rPr>
              <a:t>Acts 11</a:t>
            </a:r>
          </a:p>
          <a:p>
            <a:pPr algn="ctr"/>
            <a:r>
              <a:rPr lang="en-US" sz="5400" dirty="0" smtClean="0">
                <a:ln w="9000" cmpd="sng">
                  <a:solidFill>
                    <a:schemeClr val="accent4">
                      <a:shade val="50000"/>
                      <a:satMod val="120000"/>
                    </a:schemeClr>
                  </a:solidFill>
                  <a:prstDash val="solid"/>
                </a:ln>
                <a:effectLst>
                  <a:reflection blurRad="12700" stA="28000" endPos="45000" dist="1000" dir="5400000" sy="-100000" algn="bl" rotWithShape="0"/>
                </a:effectLst>
              </a:rPr>
              <a:t>Church = Christians</a:t>
            </a:r>
            <a:endParaRPr lang="en-US" sz="5400"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Tree>
    <p:extLst>
      <p:ext uri="{BB962C8B-B14F-4D97-AF65-F5344CB8AC3E}">
        <p14:creationId xmlns:p14="http://schemas.microsoft.com/office/powerpoint/2010/main" val="732935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0419"/>
                                        </p:tgtEl>
                                        <p:attrNameLst>
                                          <p:attrName>style.visibility</p:attrName>
                                        </p:attrNameLst>
                                      </p:cBhvr>
                                      <p:to>
                                        <p:strVal val="visible"/>
                                      </p:to>
                                    </p:set>
                                    <p:anim calcmode="lin" valueType="num">
                                      <p:cBhvr>
                                        <p:cTn id="7" dur="1000" fill="hold"/>
                                        <p:tgtEl>
                                          <p:spTgt spid="60419"/>
                                        </p:tgtEl>
                                        <p:attrNameLst>
                                          <p:attrName>ppt_w</p:attrName>
                                        </p:attrNameLst>
                                      </p:cBhvr>
                                      <p:tavLst>
                                        <p:tav tm="0">
                                          <p:val>
                                            <p:strVal val="#ppt_w*0.70"/>
                                          </p:val>
                                        </p:tav>
                                        <p:tav tm="100000">
                                          <p:val>
                                            <p:strVal val="#ppt_w"/>
                                          </p:val>
                                        </p:tav>
                                      </p:tavLst>
                                    </p:anim>
                                    <p:anim calcmode="lin" valueType="num">
                                      <p:cBhvr>
                                        <p:cTn id="8" dur="1000" fill="hold"/>
                                        <p:tgtEl>
                                          <p:spTgt spid="60419"/>
                                        </p:tgtEl>
                                        <p:attrNameLst>
                                          <p:attrName>ppt_h</p:attrName>
                                        </p:attrNameLst>
                                      </p:cBhvr>
                                      <p:tavLst>
                                        <p:tav tm="0">
                                          <p:val>
                                            <p:strVal val="#ppt_h"/>
                                          </p:val>
                                        </p:tav>
                                        <p:tav tm="100000">
                                          <p:val>
                                            <p:strVal val="#ppt_h"/>
                                          </p:val>
                                        </p:tav>
                                      </p:tavLst>
                                    </p:anim>
                                    <p:animEffect transition="in" filter="fade">
                                      <p:cBhvr>
                                        <p:cTn id="9" dur="1000"/>
                                        <p:tgtEl>
                                          <p:spTgt spid="6041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60422"/>
                                        </p:tgtEl>
                                        <p:attrNameLst>
                                          <p:attrName>style.visibility</p:attrName>
                                        </p:attrNameLst>
                                      </p:cBhvr>
                                      <p:to>
                                        <p:strVal val="visible"/>
                                      </p:to>
                                    </p:set>
                                  </p:childTnLst>
                                </p:cTn>
                              </p:par>
                              <p:par>
                                <p:cTn id="14" presetID="55" presetClass="entr" presetSubtype="0" fill="hold" grpId="0" nodeType="withEffect">
                                  <p:stCondLst>
                                    <p:cond delay="0"/>
                                  </p:stCondLst>
                                  <p:childTnLst>
                                    <p:set>
                                      <p:cBhvr>
                                        <p:cTn id="15" dur="1" fill="hold">
                                          <p:stCondLst>
                                            <p:cond delay="0"/>
                                          </p:stCondLst>
                                        </p:cTn>
                                        <p:tgtEl>
                                          <p:spTgt spid="60420"/>
                                        </p:tgtEl>
                                        <p:attrNameLst>
                                          <p:attrName>style.visibility</p:attrName>
                                        </p:attrNameLst>
                                      </p:cBhvr>
                                      <p:to>
                                        <p:strVal val="visible"/>
                                      </p:to>
                                    </p:set>
                                    <p:anim calcmode="lin" valueType="num">
                                      <p:cBhvr>
                                        <p:cTn id="16" dur="1000" fill="hold"/>
                                        <p:tgtEl>
                                          <p:spTgt spid="60420"/>
                                        </p:tgtEl>
                                        <p:attrNameLst>
                                          <p:attrName>ppt_w</p:attrName>
                                        </p:attrNameLst>
                                      </p:cBhvr>
                                      <p:tavLst>
                                        <p:tav tm="0">
                                          <p:val>
                                            <p:strVal val="#ppt_w*0.70"/>
                                          </p:val>
                                        </p:tav>
                                        <p:tav tm="100000">
                                          <p:val>
                                            <p:strVal val="#ppt_w"/>
                                          </p:val>
                                        </p:tav>
                                      </p:tavLst>
                                    </p:anim>
                                    <p:anim calcmode="lin" valueType="num">
                                      <p:cBhvr>
                                        <p:cTn id="17" dur="1000" fill="hold"/>
                                        <p:tgtEl>
                                          <p:spTgt spid="60420"/>
                                        </p:tgtEl>
                                        <p:attrNameLst>
                                          <p:attrName>ppt_h</p:attrName>
                                        </p:attrNameLst>
                                      </p:cBhvr>
                                      <p:tavLst>
                                        <p:tav tm="0">
                                          <p:val>
                                            <p:strVal val="#ppt_h"/>
                                          </p:val>
                                        </p:tav>
                                        <p:tav tm="100000">
                                          <p:val>
                                            <p:strVal val="#ppt_h"/>
                                          </p:val>
                                        </p:tav>
                                      </p:tavLst>
                                    </p:anim>
                                    <p:animEffect transition="in" filter="fade">
                                      <p:cBhvr>
                                        <p:cTn id="18" dur="1000"/>
                                        <p:tgtEl>
                                          <p:spTgt spid="6042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0423"/>
                                        </p:tgtEl>
                                        <p:attrNameLst>
                                          <p:attrName>style.visibility</p:attrName>
                                        </p:attrNameLst>
                                      </p:cBhvr>
                                      <p:to>
                                        <p:strVal val="visible"/>
                                      </p:to>
                                    </p:set>
                                  </p:childTnLst>
                                </p:cTn>
                              </p:par>
                              <p:par>
                                <p:cTn id="23" presetID="55" presetClass="entr" presetSubtype="0" fill="hold" grpId="0" nodeType="withEffect">
                                  <p:stCondLst>
                                    <p:cond delay="0"/>
                                  </p:stCondLst>
                                  <p:childTnLst>
                                    <p:set>
                                      <p:cBhvr>
                                        <p:cTn id="24" dur="1" fill="hold">
                                          <p:stCondLst>
                                            <p:cond delay="0"/>
                                          </p:stCondLst>
                                        </p:cTn>
                                        <p:tgtEl>
                                          <p:spTgt spid="60421"/>
                                        </p:tgtEl>
                                        <p:attrNameLst>
                                          <p:attrName>style.visibility</p:attrName>
                                        </p:attrNameLst>
                                      </p:cBhvr>
                                      <p:to>
                                        <p:strVal val="visible"/>
                                      </p:to>
                                    </p:set>
                                    <p:anim calcmode="lin" valueType="num">
                                      <p:cBhvr>
                                        <p:cTn id="25" dur="1000" fill="hold"/>
                                        <p:tgtEl>
                                          <p:spTgt spid="60421"/>
                                        </p:tgtEl>
                                        <p:attrNameLst>
                                          <p:attrName>ppt_w</p:attrName>
                                        </p:attrNameLst>
                                      </p:cBhvr>
                                      <p:tavLst>
                                        <p:tav tm="0">
                                          <p:val>
                                            <p:strVal val="#ppt_w*0.70"/>
                                          </p:val>
                                        </p:tav>
                                        <p:tav tm="100000">
                                          <p:val>
                                            <p:strVal val="#ppt_w"/>
                                          </p:val>
                                        </p:tav>
                                      </p:tavLst>
                                    </p:anim>
                                    <p:anim calcmode="lin" valueType="num">
                                      <p:cBhvr>
                                        <p:cTn id="26" dur="1000" fill="hold"/>
                                        <p:tgtEl>
                                          <p:spTgt spid="60421"/>
                                        </p:tgtEl>
                                        <p:attrNameLst>
                                          <p:attrName>ppt_h</p:attrName>
                                        </p:attrNameLst>
                                      </p:cBhvr>
                                      <p:tavLst>
                                        <p:tav tm="0">
                                          <p:val>
                                            <p:strVal val="#ppt_h"/>
                                          </p:val>
                                        </p:tav>
                                        <p:tav tm="100000">
                                          <p:val>
                                            <p:strVal val="#ppt_h"/>
                                          </p:val>
                                        </p:tav>
                                      </p:tavLst>
                                    </p:anim>
                                    <p:animEffect transition="in" filter="fade">
                                      <p:cBhvr>
                                        <p:cTn id="27" dur="1000"/>
                                        <p:tgtEl>
                                          <p:spTgt spid="6042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60425"/>
                                        </p:tgtEl>
                                        <p:attrNameLst>
                                          <p:attrName>style.visibility</p:attrName>
                                        </p:attrNameLst>
                                      </p:cBhvr>
                                      <p:to>
                                        <p:strVal val="visible"/>
                                      </p:to>
                                    </p:set>
                                  </p:childTnLst>
                                </p:cTn>
                              </p:par>
                              <p:par>
                                <p:cTn id="32" presetID="55" presetClass="entr" presetSubtype="0" fill="hold" grpId="0" nodeType="withEffect">
                                  <p:stCondLst>
                                    <p:cond delay="0"/>
                                  </p:stCondLst>
                                  <p:childTnLst>
                                    <p:set>
                                      <p:cBhvr>
                                        <p:cTn id="33" dur="1" fill="hold">
                                          <p:stCondLst>
                                            <p:cond delay="0"/>
                                          </p:stCondLst>
                                        </p:cTn>
                                        <p:tgtEl>
                                          <p:spTgt spid="60424"/>
                                        </p:tgtEl>
                                        <p:attrNameLst>
                                          <p:attrName>style.visibility</p:attrName>
                                        </p:attrNameLst>
                                      </p:cBhvr>
                                      <p:to>
                                        <p:strVal val="visible"/>
                                      </p:to>
                                    </p:set>
                                    <p:anim calcmode="lin" valueType="num">
                                      <p:cBhvr>
                                        <p:cTn id="34" dur="1000" fill="hold"/>
                                        <p:tgtEl>
                                          <p:spTgt spid="60424"/>
                                        </p:tgtEl>
                                        <p:attrNameLst>
                                          <p:attrName>ppt_w</p:attrName>
                                        </p:attrNameLst>
                                      </p:cBhvr>
                                      <p:tavLst>
                                        <p:tav tm="0">
                                          <p:val>
                                            <p:strVal val="#ppt_w*0.70"/>
                                          </p:val>
                                        </p:tav>
                                        <p:tav tm="100000">
                                          <p:val>
                                            <p:strVal val="#ppt_w"/>
                                          </p:val>
                                        </p:tav>
                                      </p:tavLst>
                                    </p:anim>
                                    <p:anim calcmode="lin" valueType="num">
                                      <p:cBhvr>
                                        <p:cTn id="35" dur="1000" fill="hold"/>
                                        <p:tgtEl>
                                          <p:spTgt spid="60424"/>
                                        </p:tgtEl>
                                        <p:attrNameLst>
                                          <p:attrName>ppt_h</p:attrName>
                                        </p:attrNameLst>
                                      </p:cBhvr>
                                      <p:tavLst>
                                        <p:tav tm="0">
                                          <p:val>
                                            <p:strVal val="#ppt_h"/>
                                          </p:val>
                                        </p:tav>
                                        <p:tav tm="100000">
                                          <p:val>
                                            <p:strVal val="#ppt_h"/>
                                          </p:val>
                                        </p:tav>
                                      </p:tavLst>
                                    </p:anim>
                                    <p:animEffect transition="in" filter="fade">
                                      <p:cBhvr>
                                        <p:cTn id="36" dur="1000"/>
                                        <p:tgtEl>
                                          <p:spTgt spid="6042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60429"/>
                                        </p:tgtEl>
                                        <p:attrNameLst>
                                          <p:attrName>style.visibility</p:attrName>
                                        </p:attrNameLst>
                                      </p:cBhvr>
                                      <p:to>
                                        <p:strVal val="visible"/>
                                      </p:to>
                                    </p:set>
                                  </p:childTnLst>
                                </p:cTn>
                              </p:par>
                              <p:par>
                                <p:cTn id="41" presetID="55" presetClass="entr" presetSubtype="0" fill="hold" grpId="0" nodeType="withEffect">
                                  <p:stCondLst>
                                    <p:cond delay="0"/>
                                  </p:stCondLst>
                                  <p:childTnLst>
                                    <p:set>
                                      <p:cBhvr>
                                        <p:cTn id="42" dur="1" fill="hold">
                                          <p:stCondLst>
                                            <p:cond delay="0"/>
                                          </p:stCondLst>
                                        </p:cTn>
                                        <p:tgtEl>
                                          <p:spTgt spid="60427"/>
                                        </p:tgtEl>
                                        <p:attrNameLst>
                                          <p:attrName>style.visibility</p:attrName>
                                        </p:attrNameLst>
                                      </p:cBhvr>
                                      <p:to>
                                        <p:strVal val="visible"/>
                                      </p:to>
                                    </p:set>
                                    <p:anim calcmode="lin" valueType="num">
                                      <p:cBhvr>
                                        <p:cTn id="43" dur="1000" fill="hold"/>
                                        <p:tgtEl>
                                          <p:spTgt spid="60427"/>
                                        </p:tgtEl>
                                        <p:attrNameLst>
                                          <p:attrName>ppt_w</p:attrName>
                                        </p:attrNameLst>
                                      </p:cBhvr>
                                      <p:tavLst>
                                        <p:tav tm="0">
                                          <p:val>
                                            <p:strVal val="#ppt_w*0.70"/>
                                          </p:val>
                                        </p:tav>
                                        <p:tav tm="100000">
                                          <p:val>
                                            <p:strVal val="#ppt_w"/>
                                          </p:val>
                                        </p:tav>
                                      </p:tavLst>
                                    </p:anim>
                                    <p:anim calcmode="lin" valueType="num">
                                      <p:cBhvr>
                                        <p:cTn id="44" dur="1000" fill="hold"/>
                                        <p:tgtEl>
                                          <p:spTgt spid="60427"/>
                                        </p:tgtEl>
                                        <p:attrNameLst>
                                          <p:attrName>ppt_h</p:attrName>
                                        </p:attrNameLst>
                                      </p:cBhvr>
                                      <p:tavLst>
                                        <p:tav tm="0">
                                          <p:val>
                                            <p:strVal val="#ppt_h"/>
                                          </p:val>
                                        </p:tav>
                                        <p:tav tm="100000">
                                          <p:val>
                                            <p:strVal val="#ppt_h"/>
                                          </p:val>
                                        </p:tav>
                                      </p:tavLst>
                                    </p:anim>
                                    <p:animEffect transition="in" filter="fade">
                                      <p:cBhvr>
                                        <p:cTn id="45" dur="1000"/>
                                        <p:tgtEl>
                                          <p:spTgt spid="60427"/>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499"/>
                                          </p:stCondLst>
                                        </p:cTn>
                                        <p:tgtEl>
                                          <p:spTgt spid="60428"/>
                                        </p:tgtEl>
                                        <p:attrNameLst>
                                          <p:attrName>style.visibility</p:attrName>
                                        </p:attrNameLst>
                                      </p:cBhvr>
                                      <p:to>
                                        <p:strVal val="visible"/>
                                      </p:to>
                                    </p:set>
                                  </p:childTnLst>
                                </p:cTn>
                              </p:par>
                              <p:par>
                                <p:cTn id="50" presetID="55" presetClass="entr" presetSubtype="0" fill="hold" grpId="0" nodeType="withEffect">
                                  <p:stCondLst>
                                    <p:cond delay="0"/>
                                  </p:stCondLst>
                                  <p:childTnLst>
                                    <p:set>
                                      <p:cBhvr>
                                        <p:cTn id="51" dur="1" fill="hold">
                                          <p:stCondLst>
                                            <p:cond delay="0"/>
                                          </p:stCondLst>
                                        </p:cTn>
                                        <p:tgtEl>
                                          <p:spTgt spid="60426"/>
                                        </p:tgtEl>
                                        <p:attrNameLst>
                                          <p:attrName>style.visibility</p:attrName>
                                        </p:attrNameLst>
                                      </p:cBhvr>
                                      <p:to>
                                        <p:strVal val="visible"/>
                                      </p:to>
                                    </p:set>
                                    <p:anim calcmode="lin" valueType="num">
                                      <p:cBhvr>
                                        <p:cTn id="52" dur="1000" fill="hold"/>
                                        <p:tgtEl>
                                          <p:spTgt spid="60426"/>
                                        </p:tgtEl>
                                        <p:attrNameLst>
                                          <p:attrName>ppt_w</p:attrName>
                                        </p:attrNameLst>
                                      </p:cBhvr>
                                      <p:tavLst>
                                        <p:tav tm="0">
                                          <p:val>
                                            <p:strVal val="#ppt_w*0.70"/>
                                          </p:val>
                                        </p:tav>
                                        <p:tav tm="100000">
                                          <p:val>
                                            <p:strVal val="#ppt_w"/>
                                          </p:val>
                                        </p:tav>
                                      </p:tavLst>
                                    </p:anim>
                                    <p:anim calcmode="lin" valueType="num">
                                      <p:cBhvr>
                                        <p:cTn id="53" dur="1000" fill="hold"/>
                                        <p:tgtEl>
                                          <p:spTgt spid="60426"/>
                                        </p:tgtEl>
                                        <p:attrNameLst>
                                          <p:attrName>ppt_h</p:attrName>
                                        </p:attrNameLst>
                                      </p:cBhvr>
                                      <p:tavLst>
                                        <p:tav tm="0">
                                          <p:val>
                                            <p:strVal val="#ppt_h"/>
                                          </p:val>
                                        </p:tav>
                                        <p:tav tm="100000">
                                          <p:val>
                                            <p:strVal val="#ppt_h"/>
                                          </p:val>
                                        </p:tav>
                                      </p:tavLst>
                                    </p:anim>
                                    <p:animEffect transition="in" filter="fade">
                                      <p:cBhvr>
                                        <p:cTn id="54" dur="1000"/>
                                        <p:tgtEl>
                                          <p:spTgt spid="60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animBg="1" autoUpdateAnimBg="0"/>
      <p:bldP spid="60420" grpId="0" animBg="1" autoUpdateAnimBg="0"/>
      <p:bldP spid="60421" grpId="0" animBg="1" autoUpdateAnimBg="0"/>
      <p:bldP spid="60422" grpId="0" animBg="1"/>
      <p:bldP spid="60423" grpId="0" animBg="1"/>
      <p:bldP spid="60424" grpId="0" animBg="1" autoUpdateAnimBg="0"/>
      <p:bldP spid="60425" grpId="0" animBg="1"/>
      <p:bldP spid="60426" grpId="0" animBg="1" autoUpdateAnimBg="0"/>
      <p:bldP spid="60427" grpId="0" animBg="1" autoUpdateAnimBg="0"/>
      <p:bldP spid="60428" grpId="0" animBg="1"/>
      <p:bldP spid="604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1981200"/>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Its Nature</a:t>
            </a:r>
          </a:p>
        </p:txBody>
      </p:sp>
      <p:sp>
        <p:nvSpPr>
          <p:cNvPr id="6" name="AutoShape 3"/>
          <p:cNvSpPr>
            <a:spLocks noChangeArrowheads="1"/>
          </p:cNvSpPr>
          <p:nvPr/>
        </p:nvSpPr>
        <p:spPr bwMode="auto">
          <a:xfrm>
            <a:off x="609600" y="2655867"/>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The Church</a:t>
            </a:r>
            <a:endParaRPr lang="en-US" sz="3200" b="1" dirty="0">
              <a:solidFill>
                <a:schemeClr val="bg2"/>
              </a:solidFill>
              <a:latin typeface="Times New Roman" pitchFamily="18" charset="0"/>
            </a:endParaRPr>
          </a:p>
        </p:txBody>
      </p:sp>
    </p:spTree>
    <p:extLst>
      <p:ext uri="{BB962C8B-B14F-4D97-AF65-F5344CB8AC3E}">
        <p14:creationId xmlns:p14="http://schemas.microsoft.com/office/powerpoint/2010/main" val="159981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The Church</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107996"/>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English term – “of or belonging to the Lord”</a:t>
            </a:r>
          </a:p>
          <a:p>
            <a:pPr marL="514350" indent="-514350">
              <a:buAutoNum type="alphaUcPeriod"/>
            </a:pPr>
            <a:endParaRPr lang="en-US" sz="1000" u="sng" dirty="0" smtClean="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Translated from Greek: </a:t>
            </a:r>
            <a:r>
              <a:rPr lang="en-US" u="sng" dirty="0" err="1" smtClean="0">
                <a:effectLst>
                  <a:outerShdw blurRad="38100" dist="38100" dir="2700000" algn="tl">
                    <a:srgbClr val="000000">
                      <a:alpha val="43137"/>
                    </a:srgbClr>
                  </a:outerShdw>
                </a:effectLst>
                <a:latin typeface="Arial Narrow" panose="020B0606020202030204" pitchFamily="34" charset="0"/>
              </a:rPr>
              <a:t>Ekklesia</a:t>
            </a:r>
            <a:endParaRPr lang="en-US" sz="2400" u="sng" dirty="0" smtClean="0">
              <a:effectLst>
                <a:outerShdw blurRad="38100" dist="38100" dir="2700000" algn="tl">
                  <a:srgbClr val="000000">
                    <a:alpha val="43137"/>
                  </a:srgbClr>
                </a:outerShdw>
              </a:effectLst>
              <a:latin typeface="Arial Narrow" panose="020B0606020202030204" pitchFamily="34" charset="0"/>
            </a:endParaRPr>
          </a:p>
        </p:txBody>
      </p:sp>
      <p:sp>
        <p:nvSpPr>
          <p:cNvPr id="12" name="Text Box 4"/>
          <p:cNvSpPr txBox="1">
            <a:spLocks noChangeArrowheads="1"/>
          </p:cNvSpPr>
          <p:nvPr/>
        </p:nvSpPr>
        <p:spPr bwMode="auto">
          <a:xfrm>
            <a:off x="609600" y="2667000"/>
            <a:ext cx="7848600" cy="823913"/>
          </a:xfrm>
          <a:prstGeom prst="rect">
            <a:avLst/>
          </a:prstGeom>
          <a:noFill/>
          <a:ln w="9525">
            <a:noFill/>
            <a:miter lim="800000"/>
            <a:headEnd/>
            <a:tailEnd/>
          </a:ln>
          <a:effectLst/>
        </p:spPr>
        <p:txBody>
          <a:bodyPr>
            <a:spAutoFit/>
          </a:bodyPr>
          <a:lstStyle/>
          <a:p>
            <a:pPr algn="ctr">
              <a:spcBef>
                <a:spcPct val="50000"/>
              </a:spcBef>
              <a:defRPr/>
            </a:pPr>
            <a:r>
              <a:rPr lang="en-US" sz="4800" b="1" dirty="0">
                <a:latin typeface="Times New Roman" pitchFamily="18" charset="0"/>
                <a:cs typeface="Times New Roman" pitchFamily="18" charset="0"/>
              </a:rPr>
              <a:t>Church </a:t>
            </a:r>
            <a:r>
              <a:rPr lang="en-US" sz="4800" i="1" dirty="0">
                <a:latin typeface="Times New Roman" pitchFamily="18" charset="0"/>
                <a:cs typeface="Times New Roman" pitchFamily="18" charset="0"/>
              </a:rPr>
              <a:t>(Gk: </a:t>
            </a:r>
            <a:r>
              <a:rPr lang="en-US" sz="4800" i="1" dirty="0" err="1">
                <a:latin typeface="Times New Roman" pitchFamily="18" charset="0"/>
                <a:cs typeface="Times New Roman" pitchFamily="18" charset="0"/>
              </a:rPr>
              <a:t>Ekklesia</a:t>
            </a:r>
            <a:r>
              <a:rPr lang="en-US" sz="4800" i="1" dirty="0">
                <a:latin typeface="Times New Roman" pitchFamily="18" charset="0"/>
                <a:cs typeface="Times New Roman" pitchFamily="18" charset="0"/>
              </a:rPr>
              <a:t>)</a:t>
            </a:r>
          </a:p>
        </p:txBody>
      </p:sp>
      <p:grpSp>
        <p:nvGrpSpPr>
          <p:cNvPr id="13" name="Group 10"/>
          <p:cNvGrpSpPr>
            <a:grpSpLocks/>
          </p:cNvGrpSpPr>
          <p:nvPr/>
        </p:nvGrpSpPr>
        <p:grpSpPr bwMode="auto">
          <a:xfrm>
            <a:off x="4800600" y="3338513"/>
            <a:ext cx="1295400" cy="1066800"/>
            <a:chOff x="3168" y="768"/>
            <a:chExt cx="816" cy="672"/>
          </a:xfrm>
        </p:grpSpPr>
        <p:sp>
          <p:nvSpPr>
            <p:cNvPr id="14" name="AutoShape 6"/>
            <p:cNvSpPr>
              <a:spLocks/>
            </p:cNvSpPr>
            <p:nvPr/>
          </p:nvSpPr>
          <p:spPr bwMode="auto">
            <a:xfrm rot="5400000">
              <a:off x="3408" y="720"/>
              <a:ext cx="336" cy="432"/>
            </a:xfrm>
            <a:prstGeom prst="rightBrace">
              <a:avLst>
                <a:gd name="adj1" fmla="val 10714"/>
                <a:gd name="adj2" fmla="val 50000"/>
              </a:avLst>
            </a:prstGeom>
            <a:noFill/>
            <a:ln w="38100">
              <a:solidFill>
                <a:srgbClr val="FFFF66"/>
              </a:solidFill>
              <a:round/>
              <a:headEnd/>
              <a:tailEnd/>
            </a:ln>
          </p:spPr>
          <p:txBody>
            <a:bodyPr wrap="none" anchor="ctr"/>
            <a:lstStyle/>
            <a:p>
              <a:endParaRPr lang="en-US"/>
            </a:p>
          </p:txBody>
        </p:sp>
        <p:sp>
          <p:nvSpPr>
            <p:cNvPr id="15" name="Text Box 8"/>
            <p:cNvSpPr txBox="1">
              <a:spLocks noChangeArrowheads="1"/>
            </p:cNvSpPr>
            <p:nvPr/>
          </p:nvSpPr>
          <p:spPr bwMode="auto">
            <a:xfrm>
              <a:off x="3168" y="1152"/>
              <a:ext cx="816" cy="288"/>
            </a:xfrm>
            <a:prstGeom prst="rect">
              <a:avLst/>
            </a:prstGeom>
            <a:noFill/>
            <a:ln w="9525">
              <a:noFill/>
              <a:miter lim="800000"/>
              <a:headEnd/>
              <a:tailEnd/>
            </a:ln>
          </p:spPr>
          <p:txBody>
            <a:bodyPr>
              <a:spAutoFit/>
            </a:bodyPr>
            <a:lstStyle/>
            <a:p>
              <a:pPr algn="ctr">
                <a:spcBef>
                  <a:spcPct val="50000"/>
                </a:spcBef>
              </a:pPr>
              <a:r>
                <a:rPr lang="en-US" sz="2400" b="1" dirty="0">
                  <a:solidFill>
                    <a:srgbClr val="FFFF00"/>
                  </a:solidFill>
                </a:rPr>
                <a:t>Out of</a:t>
              </a:r>
            </a:p>
          </p:txBody>
        </p:sp>
      </p:grpSp>
      <p:grpSp>
        <p:nvGrpSpPr>
          <p:cNvPr id="16" name="Group 11"/>
          <p:cNvGrpSpPr>
            <a:grpSpLocks/>
          </p:cNvGrpSpPr>
          <p:nvPr/>
        </p:nvGrpSpPr>
        <p:grpSpPr bwMode="auto">
          <a:xfrm>
            <a:off x="5867400" y="3338513"/>
            <a:ext cx="1447800" cy="1066800"/>
            <a:chOff x="4176" y="720"/>
            <a:chExt cx="960" cy="672"/>
          </a:xfrm>
        </p:grpSpPr>
        <p:sp>
          <p:nvSpPr>
            <p:cNvPr id="17" name="AutoShape 7"/>
            <p:cNvSpPr>
              <a:spLocks/>
            </p:cNvSpPr>
            <p:nvPr/>
          </p:nvSpPr>
          <p:spPr bwMode="auto">
            <a:xfrm rot="5400000">
              <a:off x="4488" y="408"/>
              <a:ext cx="336" cy="960"/>
            </a:xfrm>
            <a:prstGeom prst="rightBrace">
              <a:avLst>
                <a:gd name="adj1" fmla="val 23810"/>
                <a:gd name="adj2" fmla="val 50000"/>
              </a:avLst>
            </a:prstGeom>
            <a:noFill/>
            <a:ln w="38100">
              <a:solidFill>
                <a:srgbClr val="FFFF00"/>
              </a:solidFill>
              <a:round/>
              <a:headEnd/>
              <a:tailEnd/>
            </a:ln>
          </p:spPr>
          <p:txBody>
            <a:bodyPr wrap="none" anchor="ctr"/>
            <a:lstStyle/>
            <a:p>
              <a:endParaRPr lang="en-US"/>
            </a:p>
          </p:txBody>
        </p:sp>
        <p:sp>
          <p:nvSpPr>
            <p:cNvPr id="18" name="Text Box 9"/>
            <p:cNvSpPr txBox="1">
              <a:spLocks noChangeArrowheads="1"/>
            </p:cNvSpPr>
            <p:nvPr/>
          </p:nvSpPr>
          <p:spPr bwMode="auto">
            <a:xfrm>
              <a:off x="4272" y="1104"/>
              <a:ext cx="816" cy="288"/>
            </a:xfrm>
            <a:prstGeom prst="rect">
              <a:avLst/>
            </a:prstGeom>
            <a:noFill/>
            <a:ln w="9525">
              <a:noFill/>
              <a:miter lim="800000"/>
              <a:headEnd/>
              <a:tailEnd/>
            </a:ln>
          </p:spPr>
          <p:txBody>
            <a:bodyPr>
              <a:spAutoFit/>
            </a:bodyPr>
            <a:lstStyle/>
            <a:p>
              <a:pPr algn="ctr">
                <a:spcBef>
                  <a:spcPct val="50000"/>
                </a:spcBef>
              </a:pPr>
              <a:r>
                <a:rPr lang="en-US" sz="2400" b="1" dirty="0">
                  <a:solidFill>
                    <a:srgbClr val="FFFF00"/>
                  </a:solidFill>
                </a:rPr>
                <a:t>To Call</a:t>
              </a:r>
            </a:p>
          </p:txBody>
        </p:sp>
      </p:grpSp>
      <p:sp>
        <p:nvSpPr>
          <p:cNvPr id="19" name="Text Box 12"/>
          <p:cNvSpPr txBox="1">
            <a:spLocks noChangeArrowheads="1"/>
          </p:cNvSpPr>
          <p:nvPr/>
        </p:nvSpPr>
        <p:spPr bwMode="auto">
          <a:xfrm>
            <a:off x="1451610" y="4600903"/>
            <a:ext cx="5791200" cy="523220"/>
          </a:xfrm>
          <a:prstGeom prst="rect">
            <a:avLst/>
          </a:prstGeom>
          <a:noFill/>
          <a:ln w="9525">
            <a:noFill/>
            <a:miter lim="800000"/>
            <a:headEnd/>
            <a:tailEnd/>
          </a:ln>
        </p:spPr>
        <p:txBody>
          <a:bodyPr>
            <a:spAutoFit/>
          </a:bodyPr>
          <a:lstStyle/>
          <a:p>
            <a:pPr algn="ctr">
              <a:spcBef>
                <a:spcPct val="50000"/>
              </a:spcBef>
            </a:pPr>
            <a:r>
              <a:rPr lang="en-US" sz="2800" i="1" dirty="0"/>
              <a:t>Those Who have been called </a:t>
            </a:r>
            <a:r>
              <a:rPr lang="en-US" sz="2800" i="1" dirty="0" smtClean="0"/>
              <a:t>out</a:t>
            </a:r>
            <a:endParaRPr lang="en-US" sz="2800" i="1" dirty="0"/>
          </a:p>
        </p:txBody>
      </p:sp>
    </p:spTree>
    <p:extLst>
      <p:ext uri="{BB962C8B-B14F-4D97-AF65-F5344CB8AC3E}">
        <p14:creationId xmlns:p14="http://schemas.microsoft.com/office/powerpoint/2010/main" val="3715961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12"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trips(downLeft)">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The Church</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3385542"/>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English term – “of or belonging to the Lord”</a:t>
            </a:r>
          </a:p>
          <a:p>
            <a:pPr marL="514350" indent="-514350">
              <a:buAutoNum type="alphaUcPeriod"/>
            </a:pPr>
            <a:endParaRPr lang="en-US" sz="1000" u="sng" dirty="0" smtClean="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Translated from Greek: </a:t>
            </a:r>
            <a:r>
              <a:rPr lang="en-US" u="sng" dirty="0" err="1" smtClean="0">
                <a:effectLst>
                  <a:outerShdw blurRad="38100" dist="38100" dir="2700000" algn="tl">
                    <a:srgbClr val="000000">
                      <a:alpha val="43137"/>
                    </a:srgbClr>
                  </a:outerShdw>
                </a:effectLst>
                <a:latin typeface="Arial Narrow" panose="020B0606020202030204" pitchFamily="34" charset="0"/>
              </a:rPr>
              <a:t>Ekklesia</a:t>
            </a:r>
            <a:endParaRPr lang="en-US" sz="3200" u="sng" dirty="0" smtClean="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endParaRPr lang="en-US" sz="1000"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The Nature of this calling</a:t>
            </a:r>
            <a:endParaRPr lang="en-US" sz="2400" u="sng" dirty="0" smtClean="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Called by the gospel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(2 Thess. 2:14)</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Called out of darkness into light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(1 Pet. 2:9)</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Called to be saints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(1 Cor. 1:2; Rom. 1:7)</a:t>
            </a:r>
          </a:p>
          <a:p>
            <a:pPr marL="971550" lvl="1" indent="-514350">
              <a:buFont typeface="+mj-lt"/>
              <a:buAutoNum type="arabicPeriod"/>
            </a:pPr>
            <a:endParaRPr lang="en-US" sz="1000" i="1" dirty="0" smtClean="0">
              <a:solidFill>
                <a:srgbClr val="FFFF00"/>
              </a:solidFill>
              <a:effectLst>
                <a:outerShdw blurRad="38100" dist="38100" dir="2700000" algn="tl">
                  <a:srgbClr val="000000">
                    <a:alpha val="43137"/>
                  </a:srgbClr>
                </a:outerShdw>
              </a:effectLst>
              <a:latin typeface="Arial Narrow" panose="020B0606020202030204" pitchFamily="34" charset="0"/>
            </a:endParaRPr>
          </a:p>
          <a:p>
            <a:pPr marL="514350" indent="-514350">
              <a:buFont typeface="+mj-lt"/>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Thus, the church is those who are saved</a:t>
            </a:r>
          </a:p>
        </p:txBody>
      </p:sp>
    </p:spTree>
    <p:extLst>
      <p:ext uri="{BB962C8B-B14F-4D97-AF65-F5344CB8AC3E}">
        <p14:creationId xmlns:p14="http://schemas.microsoft.com/office/powerpoint/2010/main" val="2809171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1981200"/>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Its Nature</a:t>
            </a:r>
          </a:p>
        </p:txBody>
      </p:sp>
      <p:sp>
        <p:nvSpPr>
          <p:cNvPr id="6" name="AutoShape 3"/>
          <p:cNvSpPr>
            <a:spLocks noChangeArrowheads="1"/>
          </p:cNvSpPr>
          <p:nvPr/>
        </p:nvSpPr>
        <p:spPr bwMode="auto">
          <a:xfrm>
            <a:off x="609600" y="2655867"/>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The Church</a:t>
            </a:r>
            <a:endParaRPr lang="en-US" sz="3200" b="1" dirty="0">
              <a:solidFill>
                <a:schemeClr val="bg2"/>
              </a:solidFill>
              <a:latin typeface="Times New Roman" pitchFamily="18" charset="0"/>
            </a:endParaRPr>
          </a:p>
        </p:txBody>
      </p:sp>
      <p:sp>
        <p:nvSpPr>
          <p:cNvPr id="7" name="AutoShape 3"/>
          <p:cNvSpPr>
            <a:spLocks noChangeArrowheads="1"/>
          </p:cNvSpPr>
          <p:nvPr/>
        </p:nvSpPr>
        <p:spPr bwMode="auto">
          <a:xfrm>
            <a:off x="609600" y="3330534"/>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 The Body</a:t>
            </a:r>
            <a:endParaRPr lang="en-US" sz="3200" b="1" dirty="0">
              <a:solidFill>
                <a:schemeClr val="bg2"/>
              </a:solidFill>
              <a:latin typeface="Times New Roman" pitchFamily="18" charset="0"/>
            </a:endParaRPr>
          </a:p>
        </p:txBody>
      </p:sp>
    </p:spTree>
    <p:extLst>
      <p:ext uri="{BB962C8B-B14F-4D97-AF65-F5344CB8AC3E}">
        <p14:creationId xmlns:p14="http://schemas.microsoft.com/office/powerpoint/2010/main" val="1233743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 The Body</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261884"/>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is the Body</a:t>
            </a:r>
            <a:endParaRPr lang="en-US" sz="2400" i="1"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Eph. 1: 23</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Col. 1:18, 24</a:t>
            </a:r>
            <a:endParaRPr lang="en-US" sz="2400" i="1" dirty="0">
              <a:solidFill>
                <a:srgbClr val="FFFF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3328808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 The Body</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3908762"/>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is the Body</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Comparison to human body</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Many members yet one body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(Rom. 12:4-5; 1 Cor. 12:20)</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Each member has a function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(1 Cor. 12:14-19)</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Each member is important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(1 Cor. 12:21-23)</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No division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(1 Cor. 12:24-25)</a:t>
            </a:r>
          </a:p>
          <a:p>
            <a:pPr marL="971550" lvl="1" indent="-514350">
              <a:buFont typeface="+mj-lt"/>
              <a:buAutoNum type="arabicPeriod"/>
            </a:pPr>
            <a:endParaRPr lang="en-US" sz="1000" i="1" dirty="0">
              <a:effectLst>
                <a:outerShdw blurRad="38100" dist="38100" dir="2700000" algn="tl">
                  <a:srgbClr val="000000">
                    <a:alpha val="43137"/>
                  </a:srgbClr>
                </a:outerShdw>
              </a:effectLst>
              <a:latin typeface="Arial Narrow" panose="020B0606020202030204" pitchFamily="34" charset="0"/>
            </a:endParaRPr>
          </a:p>
          <a:p>
            <a:pPr marL="514350" indent="-514350">
              <a:buFont typeface="+mj-lt"/>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Christ is the head</a:t>
            </a:r>
            <a:r>
              <a:rPr lang="en-US" dirty="0" smtClean="0">
                <a:effectLst>
                  <a:outerShdw blurRad="38100" dist="38100" dir="2700000" algn="tl">
                    <a:srgbClr val="000000">
                      <a:alpha val="43137"/>
                    </a:srgbClr>
                  </a:outerShdw>
                </a:effectLst>
                <a:latin typeface="Arial Narrow" panose="020B0606020202030204" pitchFamily="34" charset="0"/>
              </a:rPr>
              <a:t> </a:t>
            </a:r>
            <a:r>
              <a:rPr lang="en-US" dirty="0" smtClean="0">
                <a:solidFill>
                  <a:srgbClr val="FFFF00"/>
                </a:solidFill>
                <a:effectLst>
                  <a:outerShdw blurRad="38100" dist="38100" dir="2700000" algn="tl">
                    <a:srgbClr val="000000">
                      <a:alpha val="43137"/>
                    </a:srgbClr>
                  </a:outerShdw>
                </a:effectLst>
                <a:latin typeface="Arial Narrow" panose="020B0606020202030204" pitchFamily="34" charset="0"/>
              </a:rPr>
              <a:t>(Col. 1:18; Eph. 1:23)</a:t>
            </a:r>
            <a:endParaRPr lang="en-US" u="sng" dirty="0" smtClean="0">
              <a:solidFill>
                <a:srgbClr val="FFFF00"/>
              </a:solidFill>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Authority over the body</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Church takes all direction from the head – subject to the head</a:t>
            </a:r>
          </a:p>
        </p:txBody>
      </p:sp>
    </p:spTree>
    <p:extLst>
      <p:ext uri="{BB962C8B-B14F-4D97-AF65-F5344CB8AC3E}">
        <p14:creationId xmlns:p14="http://schemas.microsoft.com/office/powerpoint/2010/main" val="1178943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2590800" y="152400"/>
            <a:ext cx="3962400" cy="771525"/>
          </a:xfrm>
          <a:prstGeom prst="rect">
            <a:avLst/>
          </a:prstGeom>
          <a:solidFill>
            <a:schemeClr val="bg1"/>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altLang="en-US" sz="4400" b="1">
                <a:effectLst>
                  <a:outerShdw blurRad="38100" dist="38100" dir="2700000" algn="tl">
                    <a:srgbClr val="000000"/>
                  </a:outerShdw>
                </a:effectLst>
                <a:latin typeface="Times New Roman" panose="02020603050405020304" pitchFamily="18" charset="0"/>
              </a:rPr>
              <a:t>One Body</a:t>
            </a:r>
          </a:p>
        </p:txBody>
      </p:sp>
      <p:sp>
        <p:nvSpPr>
          <p:cNvPr id="69635" name="Text Box 3"/>
          <p:cNvSpPr txBox="1">
            <a:spLocks noChangeArrowheads="1"/>
          </p:cNvSpPr>
          <p:nvPr/>
        </p:nvSpPr>
        <p:spPr bwMode="auto">
          <a:xfrm>
            <a:off x="664520" y="1295400"/>
            <a:ext cx="7814960" cy="393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130000"/>
              </a:lnSpc>
              <a:buFontTx/>
              <a:buChar char="•"/>
            </a:pPr>
            <a:r>
              <a:rPr lang="en-US" altLang="en-US" sz="3200" b="1" dirty="0">
                <a:latin typeface="Times New Roman" panose="02020603050405020304" pitchFamily="18" charset="0"/>
                <a:cs typeface="Times New Roman" panose="02020603050405020304" pitchFamily="18" charset="0"/>
              </a:rPr>
              <a:t> </a:t>
            </a:r>
            <a:r>
              <a:rPr lang="en-US" altLang="en-US" sz="3200" b="1" dirty="0">
                <a:solidFill>
                  <a:srgbClr val="FFFFCC"/>
                </a:solidFill>
                <a:latin typeface="Times New Roman" panose="02020603050405020304" pitchFamily="18" charset="0"/>
                <a:cs typeface="Times New Roman" panose="02020603050405020304" pitchFamily="18" charset="0"/>
              </a:rPr>
              <a:t>Rom. 12:4-5 </a:t>
            </a:r>
            <a:r>
              <a:rPr lang="en-US" altLang="en-US" sz="3200" b="1" dirty="0">
                <a:latin typeface="Times New Roman" panose="02020603050405020304" pitchFamily="18" charset="0"/>
                <a:cs typeface="Times New Roman" panose="02020603050405020304" pitchFamily="18" charset="0"/>
              </a:rPr>
              <a:t>– many members in </a:t>
            </a:r>
            <a:r>
              <a:rPr lang="en-US" altLang="en-US" sz="32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one body</a:t>
            </a:r>
          </a:p>
          <a:p>
            <a:pPr eaLnBrk="1" hangingPunct="1">
              <a:lnSpc>
                <a:spcPct val="130000"/>
              </a:lnSpc>
              <a:buFontTx/>
              <a:buChar char="•"/>
            </a:pPr>
            <a:r>
              <a:rPr lang="en-US" altLang="en-US" sz="3200" b="1" dirty="0">
                <a:latin typeface="Times New Roman" panose="02020603050405020304" pitchFamily="18" charset="0"/>
                <a:cs typeface="Times New Roman" panose="02020603050405020304" pitchFamily="18" charset="0"/>
              </a:rPr>
              <a:t> </a:t>
            </a:r>
            <a:r>
              <a:rPr lang="en-US" altLang="en-US" sz="3200" b="1" dirty="0">
                <a:solidFill>
                  <a:srgbClr val="FFFFCC"/>
                </a:solidFill>
                <a:latin typeface="Times New Roman" panose="02020603050405020304" pitchFamily="18" charset="0"/>
                <a:cs typeface="Times New Roman" panose="02020603050405020304" pitchFamily="18" charset="0"/>
              </a:rPr>
              <a:t>1 Cor. 10:17 </a:t>
            </a:r>
            <a:r>
              <a:rPr lang="en-US" altLang="en-US" sz="3200" b="1" dirty="0">
                <a:latin typeface="Times New Roman" panose="02020603050405020304" pitchFamily="18" charset="0"/>
                <a:cs typeface="Times New Roman" panose="02020603050405020304" pitchFamily="18" charset="0"/>
              </a:rPr>
              <a:t>– one bread and </a:t>
            </a:r>
            <a:r>
              <a:rPr lang="en-US" altLang="en-US" sz="32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one body</a:t>
            </a:r>
          </a:p>
          <a:p>
            <a:pPr eaLnBrk="1" hangingPunct="1">
              <a:lnSpc>
                <a:spcPct val="130000"/>
              </a:lnSpc>
              <a:buFontTx/>
              <a:buChar char="•"/>
            </a:pPr>
            <a:r>
              <a:rPr lang="en-US" altLang="en-US" sz="3200" b="1" dirty="0">
                <a:latin typeface="Times New Roman" panose="02020603050405020304" pitchFamily="18" charset="0"/>
                <a:cs typeface="Times New Roman" panose="02020603050405020304" pitchFamily="18" charset="0"/>
              </a:rPr>
              <a:t> </a:t>
            </a:r>
            <a:r>
              <a:rPr lang="en-US" altLang="en-US" sz="3200" b="1" dirty="0">
                <a:solidFill>
                  <a:srgbClr val="FFFFCC"/>
                </a:solidFill>
                <a:latin typeface="Times New Roman" panose="02020603050405020304" pitchFamily="18" charset="0"/>
                <a:cs typeface="Times New Roman" panose="02020603050405020304" pitchFamily="18" charset="0"/>
              </a:rPr>
              <a:t>1 Cor. 12:12 </a:t>
            </a:r>
            <a:r>
              <a:rPr lang="en-US" altLang="en-US" sz="3200" b="1" dirty="0">
                <a:latin typeface="Times New Roman" panose="02020603050405020304" pitchFamily="18" charset="0"/>
                <a:cs typeface="Times New Roman" panose="02020603050405020304" pitchFamily="18" charset="0"/>
              </a:rPr>
              <a:t>– members of the </a:t>
            </a:r>
            <a:r>
              <a:rPr lang="en-US" altLang="en-US" sz="32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one body</a:t>
            </a:r>
          </a:p>
          <a:p>
            <a:pPr eaLnBrk="1" hangingPunct="1">
              <a:lnSpc>
                <a:spcPct val="130000"/>
              </a:lnSpc>
              <a:buFontTx/>
              <a:buChar char="•"/>
            </a:pPr>
            <a:r>
              <a:rPr lang="en-US" altLang="en-US" sz="3200" b="1" dirty="0">
                <a:latin typeface="Times New Roman" panose="02020603050405020304" pitchFamily="18" charset="0"/>
                <a:cs typeface="Times New Roman" panose="02020603050405020304" pitchFamily="18" charset="0"/>
              </a:rPr>
              <a:t> </a:t>
            </a:r>
            <a:r>
              <a:rPr lang="en-US" altLang="en-US" sz="3200" b="1" dirty="0">
                <a:solidFill>
                  <a:srgbClr val="FFFFCC"/>
                </a:solidFill>
                <a:latin typeface="Times New Roman" panose="02020603050405020304" pitchFamily="18" charset="0"/>
                <a:cs typeface="Times New Roman" panose="02020603050405020304" pitchFamily="18" charset="0"/>
              </a:rPr>
              <a:t>1 Cor. 12:13 </a:t>
            </a:r>
            <a:r>
              <a:rPr lang="en-US" altLang="en-US" sz="3200" b="1" dirty="0">
                <a:latin typeface="Times New Roman" panose="02020603050405020304" pitchFamily="18" charset="0"/>
                <a:cs typeface="Times New Roman" panose="02020603050405020304" pitchFamily="18" charset="0"/>
              </a:rPr>
              <a:t>– baptized into </a:t>
            </a:r>
            <a:r>
              <a:rPr lang="en-US" altLang="en-US" sz="32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one body</a:t>
            </a:r>
          </a:p>
          <a:p>
            <a:pPr eaLnBrk="1" hangingPunct="1">
              <a:lnSpc>
                <a:spcPct val="130000"/>
              </a:lnSpc>
              <a:buFontTx/>
              <a:buChar char="•"/>
            </a:pPr>
            <a:r>
              <a:rPr lang="en-US" altLang="en-US" sz="3200" b="1" dirty="0">
                <a:latin typeface="Times New Roman" panose="02020603050405020304" pitchFamily="18" charset="0"/>
                <a:cs typeface="Times New Roman" panose="02020603050405020304" pitchFamily="18" charset="0"/>
              </a:rPr>
              <a:t> </a:t>
            </a:r>
            <a:r>
              <a:rPr lang="en-US" altLang="en-US" sz="3200" b="1" dirty="0">
                <a:solidFill>
                  <a:srgbClr val="FFFFCC"/>
                </a:solidFill>
                <a:latin typeface="Times New Roman" panose="02020603050405020304" pitchFamily="18" charset="0"/>
                <a:cs typeface="Times New Roman" panose="02020603050405020304" pitchFamily="18" charset="0"/>
              </a:rPr>
              <a:t>Eph. 2:16 </a:t>
            </a:r>
            <a:r>
              <a:rPr lang="en-US" altLang="en-US" sz="3200" b="1" dirty="0">
                <a:latin typeface="Times New Roman" panose="02020603050405020304" pitchFamily="18" charset="0"/>
                <a:cs typeface="Times New Roman" panose="02020603050405020304" pitchFamily="18" charset="0"/>
              </a:rPr>
              <a:t>– reconciled in </a:t>
            </a:r>
            <a:r>
              <a:rPr lang="en-US" altLang="en-US" sz="32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one body</a:t>
            </a:r>
          </a:p>
          <a:p>
            <a:pPr eaLnBrk="1" hangingPunct="1">
              <a:lnSpc>
                <a:spcPct val="130000"/>
              </a:lnSpc>
              <a:buFontTx/>
              <a:buChar char="•"/>
            </a:pPr>
            <a:r>
              <a:rPr lang="en-US" altLang="en-US" sz="3200" b="1" dirty="0">
                <a:latin typeface="Times New Roman" panose="02020603050405020304" pitchFamily="18" charset="0"/>
                <a:cs typeface="Times New Roman" panose="02020603050405020304" pitchFamily="18" charset="0"/>
              </a:rPr>
              <a:t> Col. 3:15 – called in </a:t>
            </a:r>
            <a:r>
              <a:rPr lang="en-US" altLang="en-US" sz="32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one body</a:t>
            </a:r>
          </a:p>
        </p:txBody>
      </p:sp>
    </p:spTree>
    <p:extLst>
      <p:ext uri="{BB962C8B-B14F-4D97-AF65-F5344CB8AC3E}">
        <p14:creationId xmlns:p14="http://schemas.microsoft.com/office/powerpoint/2010/main" val="2330709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1981200"/>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Its Nature</a:t>
            </a:r>
          </a:p>
        </p:txBody>
      </p:sp>
      <p:sp>
        <p:nvSpPr>
          <p:cNvPr id="6" name="AutoShape 3"/>
          <p:cNvSpPr>
            <a:spLocks noChangeArrowheads="1"/>
          </p:cNvSpPr>
          <p:nvPr/>
        </p:nvSpPr>
        <p:spPr bwMode="auto">
          <a:xfrm>
            <a:off x="609600" y="2655867"/>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The Church</a:t>
            </a:r>
            <a:endParaRPr lang="en-US" sz="3200" b="1" dirty="0">
              <a:solidFill>
                <a:schemeClr val="bg2"/>
              </a:solidFill>
              <a:latin typeface="Times New Roman" pitchFamily="18" charset="0"/>
            </a:endParaRPr>
          </a:p>
        </p:txBody>
      </p:sp>
      <p:sp>
        <p:nvSpPr>
          <p:cNvPr id="7" name="AutoShape 3"/>
          <p:cNvSpPr>
            <a:spLocks noChangeArrowheads="1"/>
          </p:cNvSpPr>
          <p:nvPr/>
        </p:nvSpPr>
        <p:spPr bwMode="auto">
          <a:xfrm>
            <a:off x="609600" y="3330534"/>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 The Body</a:t>
            </a:r>
            <a:endParaRPr lang="en-US" sz="3200" b="1" dirty="0">
              <a:solidFill>
                <a:schemeClr val="bg2"/>
              </a:solidFill>
              <a:latin typeface="Times New Roman" pitchFamily="18" charset="0"/>
            </a:endParaRPr>
          </a:p>
        </p:txBody>
      </p:sp>
      <p:sp>
        <p:nvSpPr>
          <p:cNvPr id="8" name="AutoShape 3"/>
          <p:cNvSpPr>
            <a:spLocks noChangeArrowheads="1"/>
          </p:cNvSpPr>
          <p:nvPr/>
        </p:nvSpPr>
        <p:spPr bwMode="auto">
          <a:xfrm>
            <a:off x="609600" y="4005201"/>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IV. The Kingdom</a:t>
            </a:r>
            <a:endParaRPr lang="en-US" sz="3200" b="1" dirty="0">
              <a:solidFill>
                <a:schemeClr val="bg2"/>
              </a:solidFill>
              <a:latin typeface="Times New Roman" pitchFamily="18" charset="0"/>
            </a:endParaRPr>
          </a:p>
        </p:txBody>
      </p:sp>
    </p:spTree>
    <p:extLst>
      <p:ext uri="{BB962C8B-B14F-4D97-AF65-F5344CB8AC3E}">
        <p14:creationId xmlns:p14="http://schemas.microsoft.com/office/powerpoint/2010/main" val="1720104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IV. The Kingdom</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261884"/>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and the Kingdom are the same</a:t>
            </a:r>
            <a:endParaRPr lang="en-US" sz="2400" i="1"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 </a:t>
            </a:r>
            <a:r>
              <a:rPr lang="en-US" sz="2400" i="1" dirty="0" err="1" smtClean="0">
                <a:solidFill>
                  <a:srgbClr val="FFFFCC"/>
                </a:solidFill>
                <a:effectLst>
                  <a:outerShdw blurRad="38100" dist="38100" dir="2700000" algn="tl">
                    <a:srgbClr val="000000">
                      <a:alpha val="43137"/>
                    </a:srgbClr>
                  </a:outerShdw>
                </a:effectLst>
                <a:latin typeface="Arial Narrow" panose="020B0606020202030204" pitchFamily="34" charset="0"/>
              </a:rPr>
              <a:t>Premillennialism</a:t>
            </a:r>
            <a:r>
              <a:rPr lang="en-US" sz="2400" i="1" dirty="0" smtClean="0">
                <a:solidFill>
                  <a:srgbClr val="FFFFCC"/>
                </a:solidFill>
                <a:effectLst>
                  <a:outerShdw blurRad="38100" dist="38100" dir="2700000" algn="tl">
                    <a:srgbClr val="000000">
                      <a:alpha val="43137"/>
                    </a:srgbClr>
                  </a:outerShdw>
                </a:effectLst>
                <a:latin typeface="Arial Narrow" panose="020B0606020202030204" pitchFamily="34" charset="0"/>
              </a:rPr>
              <a:t> same they are distinct</a:t>
            </a:r>
          </a:p>
          <a:p>
            <a:pPr marL="971550" lvl="1" indent="-514350">
              <a:buFont typeface="+mj-lt"/>
              <a:buAutoNum type="arabicPeriod"/>
            </a:pPr>
            <a:r>
              <a:rPr lang="en-US" sz="2400" i="1" dirty="0" smtClean="0">
                <a:solidFill>
                  <a:srgbClr val="FFFFCC"/>
                </a:solidFill>
                <a:effectLst>
                  <a:outerShdw blurRad="38100" dist="38100" dir="2700000" algn="tl">
                    <a:srgbClr val="000000">
                      <a:alpha val="43137"/>
                    </a:srgbClr>
                  </a:outerShdw>
                </a:effectLst>
                <a:latin typeface="Arial Narrow" panose="020B0606020202030204" pitchFamily="34" charset="0"/>
              </a:rPr>
              <a:t>They are one and the same in NT</a:t>
            </a:r>
            <a:endParaRPr lang="en-US" sz="2400" i="1" dirty="0">
              <a:solidFill>
                <a:srgbClr val="FFFFCC"/>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1383471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7" name="Rectangle 6"/>
          <p:cNvSpPr/>
          <p:nvPr/>
        </p:nvSpPr>
        <p:spPr bwMode="auto">
          <a:xfrm>
            <a:off x="3749040" y="2316480"/>
            <a:ext cx="1996440" cy="56388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4709160" y="3749040"/>
            <a:ext cx="3489960" cy="56388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3972" name="Text Box 4"/>
          <p:cNvSpPr txBox="1">
            <a:spLocks noChangeArrowheads="1"/>
          </p:cNvSpPr>
          <p:nvPr/>
        </p:nvSpPr>
        <p:spPr bwMode="auto">
          <a:xfrm>
            <a:off x="304800" y="691425"/>
            <a:ext cx="8610600" cy="5139869"/>
          </a:xfrm>
          <a:prstGeom prst="rect">
            <a:avLst/>
          </a:prstGeom>
          <a:noFill/>
          <a:ln w="9525">
            <a:noFill/>
            <a:miter lim="800000"/>
            <a:headEnd/>
            <a:tailEnd/>
          </a:ln>
          <a:effectLst/>
        </p:spPr>
        <p:txBody>
          <a:bodyPr>
            <a:spAutoFit/>
          </a:bodyPr>
          <a:lstStyle/>
          <a:p>
            <a:pPr algn="ctr" eaLnBrk="1" hangingPunct="1"/>
            <a:r>
              <a:rPr lang="en-US" sz="3600" b="1" u="sng" dirty="0">
                <a:solidFill>
                  <a:srgbClr val="000000"/>
                </a:solidFill>
                <a:latin typeface="Times New Roman" pitchFamily="18" charset="0"/>
              </a:rPr>
              <a:t>Matt 16:18-19</a:t>
            </a:r>
          </a:p>
          <a:p>
            <a:pPr eaLnBrk="1" hangingPunct="1"/>
            <a:endParaRPr lang="en-US" sz="3600" u="sng" dirty="0">
              <a:solidFill>
                <a:srgbClr val="000000"/>
              </a:solidFill>
              <a:latin typeface="Times New Roman" pitchFamily="18" charset="0"/>
            </a:endParaRPr>
          </a:p>
          <a:p>
            <a:pPr eaLnBrk="1" hangingPunct="1"/>
            <a:r>
              <a:rPr lang="en-US" sz="3200" dirty="0">
                <a:solidFill>
                  <a:srgbClr val="000000"/>
                </a:solidFill>
                <a:latin typeface="Times New Roman" pitchFamily="18" charset="0"/>
              </a:rPr>
              <a:t>18 And I also say to you that you are Peter, and on this rock I will build My church, and the gates of Hades shall not prevail against it. </a:t>
            </a:r>
          </a:p>
          <a:p>
            <a:pPr eaLnBrk="1" hangingPunct="1"/>
            <a:endParaRPr lang="en-US" sz="3200" dirty="0">
              <a:solidFill>
                <a:srgbClr val="000000"/>
              </a:solidFill>
              <a:latin typeface="Times New Roman" pitchFamily="18" charset="0"/>
            </a:endParaRPr>
          </a:p>
          <a:p>
            <a:pPr eaLnBrk="1" hangingPunct="1"/>
            <a:r>
              <a:rPr lang="en-US" sz="3200" dirty="0">
                <a:solidFill>
                  <a:srgbClr val="000000"/>
                </a:solidFill>
                <a:latin typeface="Times New Roman" pitchFamily="18" charset="0"/>
              </a:rPr>
              <a:t>19 And I will give you the keys of the kingdom of heaven, and whatever you bind on earth will be bound in heaven, and whatever you loose on earth will be loosed in heaven."  </a:t>
            </a:r>
          </a:p>
        </p:txBody>
      </p:sp>
      <p:pic>
        <p:nvPicPr>
          <p:cNvPr id="83973" name="Picture 5" descr="j0240427"/>
          <p:cNvPicPr>
            <a:picLocks noChangeAspect="1" noChangeArrowheads="1"/>
          </p:cNvPicPr>
          <p:nvPr/>
        </p:nvPicPr>
        <p:blipFill>
          <a:blip r:embed="rId2"/>
          <a:srcRect/>
          <a:stretch>
            <a:fillRect/>
          </a:stretch>
        </p:blipFill>
        <p:spPr bwMode="auto">
          <a:xfrm>
            <a:off x="304800" y="0"/>
            <a:ext cx="1844675" cy="1765300"/>
          </a:xfrm>
          <a:prstGeom prst="rect">
            <a:avLst/>
          </a:prstGeom>
          <a:noFill/>
        </p:spPr>
      </p:pic>
    </p:spTree>
    <p:extLst>
      <p:ext uri="{BB962C8B-B14F-4D97-AF65-F5344CB8AC3E}">
        <p14:creationId xmlns:p14="http://schemas.microsoft.com/office/powerpoint/2010/main" val="2183166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68227" y="359907"/>
            <a:ext cx="6377066" cy="769441"/>
          </a:xfrm>
          <a:prstGeom prst="rect">
            <a:avLst/>
          </a:prstGeom>
          <a:noFill/>
        </p:spPr>
        <p:txBody>
          <a:bodyPr wrap="none" lIns="91440" tIns="45720" rIns="91440" bIns="45720">
            <a:spAutoFit/>
          </a:bodyPr>
          <a:lstStyle/>
          <a:p>
            <a:pPr algn="ctr"/>
            <a:r>
              <a:rPr lang="en-US" sz="4400" b="1" spc="0" dirty="0" smtClean="0">
                <a:ln w="9000" cmpd="sng">
                  <a:solidFill>
                    <a:schemeClr val="accent4">
                      <a:shade val="50000"/>
                      <a:satMod val="120000"/>
                    </a:schemeClr>
                  </a:solidFill>
                  <a:prstDash val="solid"/>
                </a:ln>
                <a:solidFill>
                  <a:srgbClr val="FFFFCC"/>
                </a:solidFill>
                <a:effectLst>
                  <a:reflection blurRad="12700" stA="28000" endPos="45000" dist="1000" dir="5400000" sy="-100000" algn="bl" rotWithShape="0"/>
                </a:effectLst>
              </a:rPr>
              <a:t>“Church” = “Kingdom”</a:t>
            </a:r>
            <a:endParaRPr lang="en-US" sz="4400" b="1" spc="0" dirty="0">
              <a:ln w="9000" cmpd="sng">
                <a:solidFill>
                  <a:schemeClr val="accent4">
                    <a:shade val="50000"/>
                    <a:satMod val="120000"/>
                  </a:schemeClr>
                </a:solidFill>
                <a:prstDash val="solid"/>
              </a:ln>
              <a:solidFill>
                <a:srgbClr val="FFFFCC"/>
              </a:solidFill>
              <a:effectLst>
                <a:reflection blurRad="12700" stA="28000" endPos="45000" dist="1000" dir="5400000" sy="-100000" algn="bl" rotWithShape="0"/>
              </a:effectLst>
            </a:endParaRPr>
          </a:p>
        </p:txBody>
      </p:sp>
      <p:sp>
        <p:nvSpPr>
          <p:cNvPr id="3" name="Oval 2"/>
          <p:cNvSpPr/>
          <p:nvPr/>
        </p:nvSpPr>
        <p:spPr bwMode="auto">
          <a:xfrm>
            <a:off x="3566160" y="1463040"/>
            <a:ext cx="2788920" cy="2026920"/>
          </a:xfrm>
          <a:prstGeom prst="ellipse">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TextBox 3"/>
          <p:cNvSpPr txBox="1"/>
          <p:nvPr/>
        </p:nvSpPr>
        <p:spPr>
          <a:xfrm>
            <a:off x="1920240" y="1828800"/>
            <a:ext cx="1691640" cy="1200329"/>
          </a:xfrm>
          <a:prstGeom prst="rect">
            <a:avLst/>
          </a:prstGeom>
          <a:noFill/>
        </p:spPr>
        <p:txBody>
          <a:bodyPr wrap="square" rtlCol="0">
            <a:spAutoFit/>
          </a:bodyPr>
          <a:lstStyle/>
          <a:p>
            <a:r>
              <a:rPr lang="en-US" sz="2400" dirty="0" smtClean="0">
                <a:solidFill>
                  <a:srgbClr val="FFFFCC"/>
                </a:solidFill>
              </a:rPr>
              <a:t>Darkness</a:t>
            </a:r>
          </a:p>
          <a:p>
            <a:endParaRPr lang="en-US" sz="2400" dirty="0" smtClean="0">
              <a:solidFill>
                <a:srgbClr val="FFFFCC"/>
              </a:solidFill>
            </a:endParaRPr>
          </a:p>
          <a:p>
            <a:r>
              <a:rPr lang="en-US" sz="2400" dirty="0" smtClean="0">
                <a:solidFill>
                  <a:srgbClr val="FFFFCC"/>
                </a:solidFill>
              </a:rPr>
              <a:t>Darkness</a:t>
            </a:r>
            <a:endParaRPr lang="en-US" sz="2400" dirty="0">
              <a:solidFill>
                <a:srgbClr val="FFFFCC"/>
              </a:solidFill>
            </a:endParaRPr>
          </a:p>
        </p:txBody>
      </p:sp>
      <p:sp>
        <p:nvSpPr>
          <p:cNvPr id="5" name="TextBox 4"/>
          <p:cNvSpPr txBox="1"/>
          <p:nvPr/>
        </p:nvSpPr>
        <p:spPr>
          <a:xfrm>
            <a:off x="4130040" y="1813560"/>
            <a:ext cx="2270760" cy="1200329"/>
          </a:xfrm>
          <a:prstGeom prst="rect">
            <a:avLst/>
          </a:prstGeom>
          <a:noFill/>
        </p:spPr>
        <p:txBody>
          <a:bodyPr wrap="square" rtlCol="0">
            <a:spAutoFit/>
          </a:bodyPr>
          <a:lstStyle/>
          <a:p>
            <a:r>
              <a:rPr lang="en-US" sz="2400" dirty="0" smtClean="0">
                <a:solidFill>
                  <a:srgbClr val="000000"/>
                </a:solidFill>
              </a:rPr>
              <a:t>Into kingdom</a:t>
            </a:r>
          </a:p>
          <a:p>
            <a:endParaRPr lang="en-US" sz="2400" dirty="0" smtClean="0">
              <a:solidFill>
                <a:srgbClr val="000000"/>
              </a:solidFill>
            </a:endParaRPr>
          </a:p>
          <a:p>
            <a:r>
              <a:rPr lang="en-US" sz="2400" dirty="0" smtClean="0">
                <a:solidFill>
                  <a:srgbClr val="000000"/>
                </a:solidFill>
              </a:rPr>
              <a:t>In Lord</a:t>
            </a:r>
            <a:endParaRPr lang="en-US" sz="2400" dirty="0">
              <a:solidFill>
                <a:srgbClr val="000000"/>
              </a:solidFill>
            </a:endParaRPr>
          </a:p>
        </p:txBody>
      </p:sp>
      <p:sp>
        <p:nvSpPr>
          <p:cNvPr id="6" name="TextBox 5"/>
          <p:cNvSpPr txBox="1"/>
          <p:nvPr/>
        </p:nvSpPr>
        <p:spPr>
          <a:xfrm>
            <a:off x="6294120" y="1844040"/>
            <a:ext cx="1691640" cy="1200329"/>
          </a:xfrm>
          <a:prstGeom prst="rect">
            <a:avLst/>
          </a:prstGeom>
          <a:noFill/>
        </p:spPr>
        <p:txBody>
          <a:bodyPr wrap="square" rtlCol="0">
            <a:spAutoFit/>
          </a:bodyPr>
          <a:lstStyle/>
          <a:p>
            <a:r>
              <a:rPr lang="en-US" sz="2400" dirty="0" smtClean="0">
                <a:solidFill>
                  <a:srgbClr val="FFFFCC"/>
                </a:solidFill>
              </a:rPr>
              <a:t>Col. 1:13</a:t>
            </a:r>
          </a:p>
          <a:p>
            <a:endParaRPr lang="en-US" sz="2400" dirty="0" smtClean="0">
              <a:solidFill>
                <a:srgbClr val="FFFFCC"/>
              </a:solidFill>
            </a:endParaRPr>
          </a:p>
          <a:p>
            <a:r>
              <a:rPr lang="en-US" sz="2400" dirty="0" smtClean="0">
                <a:solidFill>
                  <a:srgbClr val="FFFFCC"/>
                </a:solidFill>
              </a:rPr>
              <a:t>Eph. 5:8</a:t>
            </a:r>
            <a:endParaRPr lang="en-US" sz="2400" dirty="0">
              <a:solidFill>
                <a:srgbClr val="FFFFCC"/>
              </a:solidFill>
            </a:endParaRPr>
          </a:p>
        </p:txBody>
      </p:sp>
      <p:sp>
        <p:nvSpPr>
          <p:cNvPr id="7" name="Right Arrow 6"/>
          <p:cNvSpPr/>
          <p:nvPr/>
        </p:nvSpPr>
        <p:spPr bwMode="auto">
          <a:xfrm>
            <a:off x="3413760" y="1965960"/>
            <a:ext cx="609600" cy="152400"/>
          </a:xfrm>
          <a:prstGeom prst="rightArrow">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Right Arrow 7"/>
          <p:cNvSpPr/>
          <p:nvPr/>
        </p:nvSpPr>
        <p:spPr bwMode="auto">
          <a:xfrm>
            <a:off x="3429000" y="2743200"/>
            <a:ext cx="609600" cy="152400"/>
          </a:xfrm>
          <a:prstGeom prst="rightArrow">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cxnSp>
        <p:nvCxnSpPr>
          <p:cNvPr id="10" name="Straight Connector 9"/>
          <p:cNvCxnSpPr/>
          <p:nvPr/>
        </p:nvCxnSpPr>
        <p:spPr bwMode="auto">
          <a:xfrm>
            <a:off x="426720" y="3870960"/>
            <a:ext cx="826008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7" name="Group 16"/>
          <p:cNvGrpSpPr/>
          <p:nvPr/>
        </p:nvGrpSpPr>
        <p:grpSpPr>
          <a:xfrm>
            <a:off x="1158240" y="4160520"/>
            <a:ext cx="7467600" cy="1981200"/>
            <a:chOff x="1158240" y="4160520"/>
            <a:chExt cx="7467600" cy="1981200"/>
          </a:xfrm>
        </p:grpSpPr>
        <p:sp>
          <p:nvSpPr>
            <p:cNvPr id="11" name="Oval 10"/>
            <p:cNvSpPr/>
            <p:nvPr/>
          </p:nvSpPr>
          <p:spPr bwMode="auto">
            <a:xfrm>
              <a:off x="3520440" y="4160520"/>
              <a:ext cx="2788920" cy="1981200"/>
            </a:xfrm>
            <a:prstGeom prst="ellipse">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2" name="TextBox 11"/>
            <p:cNvSpPr txBox="1"/>
            <p:nvPr/>
          </p:nvSpPr>
          <p:spPr>
            <a:xfrm>
              <a:off x="1158240" y="4526280"/>
              <a:ext cx="2514600" cy="1200329"/>
            </a:xfrm>
            <a:prstGeom prst="rect">
              <a:avLst/>
            </a:prstGeom>
            <a:noFill/>
          </p:spPr>
          <p:txBody>
            <a:bodyPr wrap="square" rtlCol="0">
              <a:spAutoFit/>
            </a:bodyPr>
            <a:lstStyle/>
            <a:p>
              <a:r>
                <a:rPr lang="en-US" sz="2400" dirty="0" smtClean="0">
                  <a:solidFill>
                    <a:srgbClr val="FFFFCC"/>
                  </a:solidFill>
                </a:rPr>
                <a:t>Baptized into</a:t>
              </a:r>
            </a:p>
            <a:p>
              <a:endParaRPr lang="en-US" sz="2400" dirty="0" smtClean="0">
                <a:solidFill>
                  <a:srgbClr val="FFFFCC"/>
                </a:solidFill>
              </a:endParaRPr>
            </a:p>
            <a:p>
              <a:r>
                <a:rPr lang="en-US" sz="2400" dirty="0" smtClean="0">
                  <a:solidFill>
                    <a:srgbClr val="FFFFCC"/>
                  </a:solidFill>
                </a:rPr>
                <a:t>Baptized into</a:t>
              </a:r>
              <a:endParaRPr lang="en-US" sz="2400" dirty="0">
                <a:solidFill>
                  <a:srgbClr val="FFFFCC"/>
                </a:solidFill>
              </a:endParaRPr>
            </a:p>
          </p:txBody>
        </p:sp>
        <p:sp>
          <p:nvSpPr>
            <p:cNvPr id="13" name="TextBox 12"/>
            <p:cNvSpPr txBox="1"/>
            <p:nvPr/>
          </p:nvSpPr>
          <p:spPr>
            <a:xfrm>
              <a:off x="3825240" y="4541520"/>
              <a:ext cx="2270760" cy="1200329"/>
            </a:xfrm>
            <a:prstGeom prst="rect">
              <a:avLst/>
            </a:prstGeom>
            <a:noFill/>
          </p:spPr>
          <p:txBody>
            <a:bodyPr wrap="square" rtlCol="0">
              <a:spAutoFit/>
            </a:bodyPr>
            <a:lstStyle/>
            <a:p>
              <a:pPr algn="ctr"/>
              <a:r>
                <a:rPr lang="en-US" sz="2400" dirty="0" smtClean="0">
                  <a:solidFill>
                    <a:srgbClr val="000000"/>
                  </a:solidFill>
                </a:rPr>
                <a:t>Christ</a:t>
              </a:r>
            </a:p>
            <a:p>
              <a:endParaRPr lang="en-US" sz="2400" dirty="0" smtClean="0">
                <a:solidFill>
                  <a:srgbClr val="000000"/>
                </a:solidFill>
              </a:endParaRPr>
            </a:p>
            <a:p>
              <a:pPr algn="ctr"/>
              <a:r>
                <a:rPr lang="en-US" sz="2400" dirty="0" smtClean="0">
                  <a:solidFill>
                    <a:srgbClr val="000000"/>
                  </a:solidFill>
                </a:rPr>
                <a:t>Body (Church)</a:t>
              </a:r>
              <a:endParaRPr lang="en-US" sz="2400" dirty="0">
                <a:solidFill>
                  <a:srgbClr val="000000"/>
                </a:solidFill>
              </a:endParaRPr>
            </a:p>
          </p:txBody>
        </p:sp>
        <p:sp>
          <p:nvSpPr>
            <p:cNvPr id="14" name="Right Arrow 13"/>
            <p:cNvSpPr/>
            <p:nvPr/>
          </p:nvSpPr>
          <p:spPr bwMode="auto">
            <a:xfrm>
              <a:off x="3337560" y="4693920"/>
              <a:ext cx="609600" cy="152400"/>
            </a:xfrm>
            <a:prstGeom prst="rightArrow">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Right Arrow 14"/>
            <p:cNvSpPr/>
            <p:nvPr/>
          </p:nvSpPr>
          <p:spPr bwMode="auto">
            <a:xfrm>
              <a:off x="3215640" y="5410200"/>
              <a:ext cx="609600" cy="152400"/>
            </a:xfrm>
            <a:prstGeom prst="rightArrow">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TextBox 15"/>
            <p:cNvSpPr txBox="1"/>
            <p:nvPr/>
          </p:nvSpPr>
          <p:spPr>
            <a:xfrm>
              <a:off x="6278880" y="4556760"/>
              <a:ext cx="2346960" cy="1200329"/>
            </a:xfrm>
            <a:prstGeom prst="rect">
              <a:avLst/>
            </a:prstGeom>
            <a:noFill/>
          </p:spPr>
          <p:txBody>
            <a:bodyPr wrap="square" rtlCol="0">
              <a:spAutoFit/>
            </a:bodyPr>
            <a:lstStyle/>
            <a:p>
              <a:r>
                <a:rPr lang="en-US" sz="2400" dirty="0" smtClean="0">
                  <a:solidFill>
                    <a:srgbClr val="FFFFCC"/>
                  </a:solidFill>
                </a:rPr>
                <a:t>Rom. 6:3</a:t>
              </a:r>
            </a:p>
            <a:p>
              <a:endParaRPr lang="en-US" sz="2400" dirty="0" smtClean="0">
                <a:solidFill>
                  <a:srgbClr val="FFFFCC"/>
                </a:solidFill>
              </a:endParaRPr>
            </a:p>
            <a:p>
              <a:r>
                <a:rPr lang="en-US" sz="2400" dirty="0" smtClean="0">
                  <a:solidFill>
                    <a:srgbClr val="FFFFCC"/>
                  </a:solidFill>
                </a:rPr>
                <a:t>1 Cor. 12:13</a:t>
              </a:r>
              <a:endParaRPr lang="en-US" sz="2400" dirty="0">
                <a:solidFill>
                  <a:srgbClr val="FFFFCC"/>
                </a:solidFill>
              </a:endParaRPr>
            </a:p>
          </p:txBody>
        </p:sp>
      </p:grpSp>
    </p:spTree>
    <p:extLst>
      <p:ext uri="{BB962C8B-B14F-4D97-AF65-F5344CB8AC3E}">
        <p14:creationId xmlns:p14="http://schemas.microsoft.com/office/powerpoint/2010/main" val="1487795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IV. The Kingdom</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107996"/>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and the Kingdom are the same</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Has the essentials of a kingdom</a:t>
            </a:r>
            <a:endParaRPr lang="en-US" u="sng" dirty="0">
              <a:effectLst>
                <a:outerShdw blurRad="38100" dist="38100" dir="2700000" algn="tl">
                  <a:srgbClr val="000000">
                    <a:alpha val="43137"/>
                  </a:srgbClr>
                </a:outerShdw>
              </a:effectLst>
              <a:latin typeface="Arial Narrow" panose="020B0606020202030204" pitchFamily="34" charset="0"/>
            </a:endParaRPr>
          </a:p>
        </p:txBody>
      </p:sp>
      <p:sp>
        <p:nvSpPr>
          <p:cNvPr id="4" name="Oval 3"/>
          <p:cNvSpPr/>
          <p:nvPr/>
        </p:nvSpPr>
        <p:spPr bwMode="auto">
          <a:xfrm>
            <a:off x="929640" y="2697480"/>
            <a:ext cx="3169920" cy="1036320"/>
          </a:xfrm>
          <a:prstGeom prst="ellipse">
            <a:avLst/>
          </a:prstGeom>
          <a:solidFill>
            <a:schemeClr val="accent1"/>
          </a:solidFill>
          <a:ln w="9525" cap="flat" cmpd="sng" algn="ctr">
            <a:solidFill>
              <a:schemeClr val="tx1"/>
            </a:solidFill>
            <a:prstDash val="solid"/>
            <a:round/>
            <a:headEnd type="none" w="med" len="med"/>
            <a:tailEnd type="none" w="med" len="med"/>
          </a:ln>
          <a:effectLst/>
          <a:scene3d>
            <a:camera prst="orthographicFront"/>
            <a:lightRig rig="threePt" dir="t"/>
          </a:scene3d>
          <a:sp3d>
            <a:bevelT w="114300" prst="artDeco"/>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Arial" charset="0"/>
              </a:rPr>
              <a:t>King – Christ</a:t>
            </a:r>
          </a:p>
          <a:p>
            <a:pPr marL="0" marR="0" indent="0" algn="ctr" defTabSz="914400" rtl="0" eaLnBrk="0" fontAlgn="base" latinLnBrk="0" hangingPunct="0">
              <a:lnSpc>
                <a:spcPct val="100000"/>
              </a:lnSpc>
              <a:spcBef>
                <a:spcPct val="0"/>
              </a:spcBef>
              <a:spcAft>
                <a:spcPct val="0"/>
              </a:spcAft>
              <a:buClrTx/>
              <a:buSzTx/>
              <a:buFontTx/>
              <a:buNone/>
              <a:tabLst/>
            </a:pPr>
            <a:r>
              <a:rPr lang="en-US" sz="2000" i="1" dirty="0" smtClean="0">
                <a:solidFill>
                  <a:srgbClr val="000000"/>
                </a:solidFill>
                <a:latin typeface="Arial" charset="0"/>
              </a:rPr>
              <a:t>(Col. 1:13)</a:t>
            </a:r>
            <a:endParaRPr kumimoji="0" lang="en-US" sz="2000" i="1" u="none" strike="noStrike" cap="none" normalizeH="0" baseline="0" dirty="0" smtClean="0">
              <a:ln>
                <a:noFill/>
              </a:ln>
              <a:solidFill>
                <a:srgbClr val="000000"/>
              </a:solidFill>
              <a:effectLst/>
              <a:latin typeface="Arial" charset="0"/>
            </a:endParaRPr>
          </a:p>
        </p:txBody>
      </p:sp>
      <p:sp>
        <p:nvSpPr>
          <p:cNvPr id="5" name="Oval 4"/>
          <p:cNvSpPr/>
          <p:nvPr/>
        </p:nvSpPr>
        <p:spPr bwMode="auto">
          <a:xfrm>
            <a:off x="3200400" y="3596640"/>
            <a:ext cx="3169920" cy="1036320"/>
          </a:xfrm>
          <a:prstGeom prst="ellipse">
            <a:avLst/>
          </a:prstGeom>
          <a:solidFill>
            <a:schemeClr val="accent1"/>
          </a:solidFill>
          <a:ln w="9525" cap="flat" cmpd="sng" algn="ctr">
            <a:solidFill>
              <a:schemeClr val="tx1"/>
            </a:solidFill>
            <a:prstDash val="solid"/>
            <a:round/>
            <a:headEnd type="none" w="med" len="med"/>
            <a:tailEnd type="none" w="med" len="med"/>
          </a:ln>
          <a:effectLst/>
          <a:scene3d>
            <a:camera prst="orthographicFront"/>
            <a:lightRig rig="threePt" dir="t"/>
          </a:scene3d>
          <a:sp3d>
            <a:bevelT w="114300" prst="artDeco"/>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Arial" charset="0"/>
              </a:rPr>
              <a:t>Territory</a:t>
            </a:r>
            <a:r>
              <a:rPr kumimoji="0" lang="en-US" sz="2000" b="1" i="0" u="none" strike="noStrike" cap="none" normalizeH="0" dirty="0" smtClean="0">
                <a:ln>
                  <a:noFill/>
                </a:ln>
                <a:solidFill>
                  <a:schemeClr val="bg2"/>
                </a:solidFill>
                <a:effectLst/>
                <a:latin typeface="Arial" charset="0"/>
              </a:rPr>
              <a:t> - Hearts</a:t>
            </a:r>
            <a:endParaRPr kumimoji="0" lang="en-US" sz="2000" b="1" i="0" u="none" strike="noStrike" cap="none" normalizeH="0" baseline="0" dirty="0" smtClean="0">
              <a:ln>
                <a:noFill/>
              </a:ln>
              <a:solidFill>
                <a:schemeClr val="bg2"/>
              </a:solidFill>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sz="2000" i="1" dirty="0" smtClean="0">
                <a:solidFill>
                  <a:srgbClr val="000000"/>
                </a:solidFill>
                <a:latin typeface="Arial" charset="0"/>
              </a:rPr>
              <a:t>(Luke 17:21)</a:t>
            </a:r>
            <a:endParaRPr kumimoji="0" lang="en-US" sz="2000" i="1" u="none" strike="noStrike" cap="none" normalizeH="0" baseline="0" dirty="0" smtClean="0">
              <a:ln>
                <a:noFill/>
              </a:ln>
              <a:solidFill>
                <a:srgbClr val="000000"/>
              </a:solidFill>
              <a:effectLst/>
              <a:latin typeface="Arial" charset="0"/>
            </a:endParaRPr>
          </a:p>
        </p:txBody>
      </p:sp>
      <p:sp>
        <p:nvSpPr>
          <p:cNvPr id="6" name="Oval 5"/>
          <p:cNvSpPr/>
          <p:nvPr/>
        </p:nvSpPr>
        <p:spPr bwMode="auto">
          <a:xfrm>
            <a:off x="914400" y="4495800"/>
            <a:ext cx="3169920" cy="1036320"/>
          </a:xfrm>
          <a:prstGeom prst="ellipse">
            <a:avLst/>
          </a:prstGeom>
          <a:solidFill>
            <a:schemeClr val="accent1"/>
          </a:solidFill>
          <a:ln w="9525" cap="flat" cmpd="sng" algn="ctr">
            <a:solidFill>
              <a:schemeClr val="tx1"/>
            </a:solidFill>
            <a:prstDash val="solid"/>
            <a:round/>
            <a:headEnd type="none" w="med" len="med"/>
            <a:tailEnd type="none" w="med" len="med"/>
          </a:ln>
          <a:effectLst/>
          <a:scene3d>
            <a:camera prst="orthographicFront"/>
            <a:lightRig rig="threePt" dir="t"/>
          </a:scene3d>
          <a:sp3d>
            <a:bevelT w="114300" prst="artDeco"/>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Arial" charset="0"/>
              </a:rPr>
              <a:t>Law - Gospel</a:t>
            </a:r>
          </a:p>
          <a:p>
            <a:pPr marL="0" marR="0" indent="0" algn="ctr" defTabSz="914400" rtl="0" eaLnBrk="0" fontAlgn="base" latinLnBrk="0" hangingPunct="0">
              <a:lnSpc>
                <a:spcPct val="100000"/>
              </a:lnSpc>
              <a:spcBef>
                <a:spcPct val="0"/>
              </a:spcBef>
              <a:spcAft>
                <a:spcPct val="0"/>
              </a:spcAft>
              <a:buClrTx/>
              <a:buSzTx/>
              <a:buFontTx/>
              <a:buNone/>
              <a:tabLst/>
            </a:pPr>
            <a:r>
              <a:rPr lang="en-US" sz="2000" i="1" dirty="0" smtClean="0">
                <a:solidFill>
                  <a:srgbClr val="000000"/>
                </a:solidFill>
                <a:latin typeface="Arial" charset="0"/>
              </a:rPr>
              <a:t>(John 12:48)</a:t>
            </a:r>
            <a:endParaRPr kumimoji="0" lang="en-US" sz="2000" i="1" u="none" strike="noStrike" cap="none" normalizeH="0" baseline="0" dirty="0" smtClean="0">
              <a:ln>
                <a:noFill/>
              </a:ln>
              <a:solidFill>
                <a:srgbClr val="000000"/>
              </a:solidFill>
              <a:effectLst/>
              <a:latin typeface="Arial" charset="0"/>
            </a:endParaRPr>
          </a:p>
        </p:txBody>
      </p:sp>
      <p:sp>
        <p:nvSpPr>
          <p:cNvPr id="7" name="Oval 6"/>
          <p:cNvSpPr/>
          <p:nvPr/>
        </p:nvSpPr>
        <p:spPr bwMode="auto">
          <a:xfrm>
            <a:off x="5135880" y="2590800"/>
            <a:ext cx="3169920" cy="1036320"/>
          </a:xfrm>
          <a:prstGeom prst="ellipse">
            <a:avLst/>
          </a:prstGeom>
          <a:solidFill>
            <a:schemeClr val="accent1"/>
          </a:solidFill>
          <a:ln w="9525" cap="flat" cmpd="sng" algn="ctr">
            <a:solidFill>
              <a:schemeClr val="tx1"/>
            </a:solidFill>
            <a:prstDash val="solid"/>
            <a:round/>
            <a:headEnd type="none" w="med" len="med"/>
            <a:tailEnd type="none" w="med" len="med"/>
          </a:ln>
          <a:effectLst/>
          <a:scene3d>
            <a:camera prst="orthographicFront"/>
            <a:lightRig rig="threePt" dir="t"/>
          </a:scene3d>
          <a:sp3d>
            <a:bevelT w="114300" prst="artDeco"/>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Arial" charset="0"/>
              </a:rPr>
              <a:t>Throne - Heaven</a:t>
            </a:r>
          </a:p>
          <a:p>
            <a:pPr marL="0" marR="0" indent="0" algn="ctr" defTabSz="914400" rtl="0" eaLnBrk="0" fontAlgn="base" latinLnBrk="0" hangingPunct="0">
              <a:lnSpc>
                <a:spcPct val="100000"/>
              </a:lnSpc>
              <a:spcBef>
                <a:spcPct val="0"/>
              </a:spcBef>
              <a:spcAft>
                <a:spcPct val="0"/>
              </a:spcAft>
              <a:buClrTx/>
              <a:buSzTx/>
              <a:buFontTx/>
              <a:buNone/>
              <a:tabLst/>
            </a:pPr>
            <a:r>
              <a:rPr lang="en-US" sz="2000" i="1" dirty="0" smtClean="0">
                <a:solidFill>
                  <a:srgbClr val="000000"/>
                </a:solidFill>
                <a:latin typeface="Arial" charset="0"/>
              </a:rPr>
              <a:t>(Acts 2:30)</a:t>
            </a:r>
            <a:endParaRPr kumimoji="0" lang="en-US" sz="2000" i="1" u="none" strike="noStrike" cap="none" normalizeH="0" baseline="0" dirty="0" smtClean="0">
              <a:ln>
                <a:noFill/>
              </a:ln>
              <a:solidFill>
                <a:srgbClr val="000000"/>
              </a:solidFill>
              <a:effectLst/>
              <a:latin typeface="Arial" charset="0"/>
            </a:endParaRPr>
          </a:p>
        </p:txBody>
      </p:sp>
      <p:sp>
        <p:nvSpPr>
          <p:cNvPr id="8" name="Oval 7"/>
          <p:cNvSpPr/>
          <p:nvPr/>
        </p:nvSpPr>
        <p:spPr bwMode="auto">
          <a:xfrm>
            <a:off x="5364480" y="4511040"/>
            <a:ext cx="3169920" cy="1036320"/>
          </a:xfrm>
          <a:prstGeom prst="ellipse">
            <a:avLst/>
          </a:prstGeom>
          <a:solidFill>
            <a:schemeClr val="accent1"/>
          </a:solidFill>
          <a:ln w="9525" cap="flat" cmpd="sng" algn="ctr">
            <a:solidFill>
              <a:schemeClr val="tx1"/>
            </a:solidFill>
            <a:prstDash val="solid"/>
            <a:round/>
            <a:headEnd type="none" w="med" len="med"/>
            <a:tailEnd type="none" w="med" len="med"/>
          </a:ln>
          <a:effectLst/>
          <a:scene3d>
            <a:camera prst="orthographicFront"/>
            <a:lightRig rig="threePt" dir="t"/>
          </a:scene3d>
          <a:sp3d>
            <a:bevelT w="114300" prst="artDeco"/>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Arial" charset="0"/>
              </a:rPr>
              <a:t>Citizens</a:t>
            </a:r>
            <a:r>
              <a:rPr kumimoji="0" lang="en-US" sz="2000" b="1" i="0" u="none" strike="noStrike" cap="none" normalizeH="0" dirty="0" smtClean="0">
                <a:ln>
                  <a:noFill/>
                </a:ln>
                <a:solidFill>
                  <a:schemeClr val="bg2"/>
                </a:solidFill>
                <a:effectLst/>
                <a:latin typeface="Arial" charset="0"/>
              </a:rPr>
              <a:t> - Obey</a:t>
            </a:r>
            <a:endParaRPr kumimoji="0" lang="en-US" sz="2000" b="1" i="0" u="none" strike="noStrike" cap="none" normalizeH="0" baseline="0" dirty="0" smtClean="0">
              <a:ln>
                <a:noFill/>
              </a:ln>
              <a:solidFill>
                <a:schemeClr val="bg2"/>
              </a:solidFill>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sz="2000" i="1" dirty="0" smtClean="0">
                <a:solidFill>
                  <a:srgbClr val="000000"/>
                </a:solidFill>
                <a:latin typeface="Arial" charset="0"/>
              </a:rPr>
              <a:t>(Matt. 7:21)</a:t>
            </a:r>
            <a:endParaRPr kumimoji="0" lang="en-US" sz="2000" i="1" u="none" strike="noStrike" cap="none" normalizeH="0" baseline="0" dirty="0" smtClean="0">
              <a:ln>
                <a:noFill/>
              </a:ln>
              <a:solidFill>
                <a:srgbClr val="000000"/>
              </a:solidFill>
              <a:effectLst/>
              <a:latin typeface="Arial" charset="0"/>
            </a:endParaRPr>
          </a:p>
        </p:txBody>
      </p:sp>
    </p:spTree>
    <p:extLst>
      <p:ext uri="{BB962C8B-B14F-4D97-AF65-F5344CB8AC3E}">
        <p14:creationId xmlns:p14="http://schemas.microsoft.com/office/powerpoint/2010/main" val="626816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1981200"/>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Its Nature</a:t>
            </a:r>
          </a:p>
        </p:txBody>
      </p:sp>
      <p:sp>
        <p:nvSpPr>
          <p:cNvPr id="6" name="AutoShape 3"/>
          <p:cNvSpPr>
            <a:spLocks noChangeArrowheads="1"/>
          </p:cNvSpPr>
          <p:nvPr/>
        </p:nvSpPr>
        <p:spPr bwMode="auto">
          <a:xfrm>
            <a:off x="609600" y="2655867"/>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The Church</a:t>
            </a:r>
            <a:endParaRPr lang="en-US" sz="3200" b="1" dirty="0">
              <a:solidFill>
                <a:schemeClr val="bg2"/>
              </a:solidFill>
              <a:latin typeface="Times New Roman" pitchFamily="18" charset="0"/>
            </a:endParaRPr>
          </a:p>
        </p:txBody>
      </p:sp>
      <p:sp>
        <p:nvSpPr>
          <p:cNvPr id="7" name="AutoShape 3"/>
          <p:cNvSpPr>
            <a:spLocks noChangeArrowheads="1"/>
          </p:cNvSpPr>
          <p:nvPr/>
        </p:nvSpPr>
        <p:spPr bwMode="auto">
          <a:xfrm>
            <a:off x="609600" y="3330534"/>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 The Body</a:t>
            </a:r>
            <a:endParaRPr lang="en-US" sz="3200" b="1" dirty="0">
              <a:solidFill>
                <a:schemeClr val="bg2"/>
              </a:solidFill>
              <a:latin typeface="Times New Roman" pitchFamily="18" charset="0"/>
            </a:endParaRPr>
          </a:p>
        </p:txBody>
      </p:sp>
      <p:sp>
        <p:nvSpPr>
          <p:cNvPr id="8" name="AutoShape 3"/>
          <p:cNvSpPr>
            <a:spLocks noChangeArrowheads="1"/>
          </p:cNvSpPr>
          <p:nvPr/>
        </p:nvSpPr>
        <p:spPr bwMode="auto">
          <a:xfrm>
            <a:off x="609600" y="4005201"/>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IV. The Kingdom</a:t>
            </a:r>
            <a:endParaRPr lang="en-US" sz="3200" b="1" dirty="0">
              <a:solidFill>
                <a:schemeClr val="bg2"/>
              </a:solidFill>
              <a:latin typeface="Times New Roman" pitchFamily="18" charset="0"/>
            </a:endParaRPr>
          </a:p>
        </p:txBody>
      </p:sp>
      <p:sp>
        <p:nvSpPr>
          <p:cNvPr id="9" name="AutoShape 3"/>
          <p:cNvSpPr>
            <a:spLocks noChangeArrowheads="1"/>
          </p:cNvSpPr>
          <p:nvPr/>
        </p:nvSpPr>
        <p:spPr bwMode="auto">
          <a:xfrm>
            <a:off x="609600" y="4679868"/>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 The House</a:t>
            </a:r>
            <a:endParaRPr lang="en-US" sz="3200" b="1" dirty="0">
              <a:solidFill>
                <a:schemeClr val="bg2"/>
              </a:solidFill>
              <a:latin typeface="Times New Roman" pitchFamily="18" charset="0"/>
            </a:endParaRPr>
          </a:p>
        </p:txBody>
      </p:sp>
    </p:spTree>
    <p:extLst>
      <p:ext uri="{BB962C8B-B14F-4D97-AF65-F5344CB8AC3E}">
        <p14:creationId xmlns:p14="http://schemas.microsoft.com/office/powerpoint/2010/main" val="9988891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 The House</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261884"/>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is the house of God</a:t>
            </a:r>
            <a:endParaRPr lang="en-US" sz="2400" i="1"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1 Tim. 3:15</a:t>
            </a:r>
          </a:p>
          <a:p>
            <a:pPr marL="971550" lvl="1" indent="-514350">
              <a:buFont typeface="+mj-lt"/>
              <a:buAutoNum type="arabicPeriod"/>
            </a:pPr>
            <a:r>
              <a:rPr lang="en-US" sz="2400" i="1" dirty="0">
                <a:solidFill>
                  <a:srgbClr val="FFFFCC"/>
                </a:solidFill>
                <a:effectLst>
                  <a:outerShdw blurRad="38100" dist="38100" dir="2700000" algn="tl">
                    <a:srgbClr val="000000">
                      <a:alpha val="43137"/>
                    </a:srgbClr>
                  </a:outerShdw>
                </a:effectLst>
                <a:latin typeface="Arial Narrow" panose="020B0606020202030204" pitchFamily="34" charset="0"/>
              </a:rPr>
              <a:t> </a:t>
            </a:r>
            <a:r>
              <a:rPr lang="en-US" sz="2400" i="1" dirty="0" smtClean="0">
                <a:solidFill>
                  <a:srgbClr val="FFFFCC"/>
                </a:solidFill>
                <a:effectLst>
                  <a:outerShdw blurRad="38100" dist="38100" dir="2700000" algn="tl">
                    <a:srgbClr val="000000">
                      <a:alpha val="43137"/>
                    </a:srgbClr>
                  </a:outerShdw>
                </a:effectLst>
                <a:latin typeface="Arial Narrow" panose="020B0606020202030204" pitchFamily="34" charset="0"/>
              </a:rPr>
              <a:t>House = family</a:t>
            </a:r>
            <a:endParaRPr lang="en-US" sz="2400" i="1" dirty="0">
              <a:solidFill>
                <a:srgbClr val="FFFFCC"/>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37050542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 The House</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846659"/>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is the house of God</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Those in the church = Children of God</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Gal. 3:26; Rom. 8:16</a:t>
            </a:r>
          </a:p>
          <a:p>
            <a:pPr marL="971550" lvl="1" indent="-514350">
              <a:buFont typeface="+mj-lt"/>
              <a:buAutoNum type="arabicPeriod"/>
            </a:pPr>
            <a:r>
              <a:rPr lang="en-US" sz="2400" i="1" dirty="0" smtClean="0">
                <a:solidFill>
                  <a:srgbClr val="FFFFCC"/>
                </a:solidFill>
                <a:effectLst>
                  <a:outerShdw blurRad="38100" dist="38100" dir="2700000" algn="tl">
                    <a:srgbClr val="000000">
                      <a:alpha val="43137"/>
                    </a:srgbClr>
                  </a:outerShdw>
                </a:effectLst>
                <a:latin typeface="Arial Narrow" panose="020B0606020202030204" pitchFamily="34" charset="0"/>
              </a:rPr>
              <a:t>Thus, all God’s children are in the church</a:t>
            </a:r>
            <a:endParaRPr lang="en-US" sz="2400" i="1" dirty="0">
              <a:solidFill>
                <a:srgbClr val="FFFFCC"/>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1759570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 The House</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2431435"/>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is the house of God</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Those in the church = Children of God</a:t>
            </a:r>
          </a:p>
          <a:p>
            <a:pPr marL="514350" indent="-514350">
              <a:buAutoNum type="alphaUcPeriod"/>
            </a:pPr>
            <a:endParaRPr lang="en-US" sz="1000"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Born into the family</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 </a:t>
            </a:r>
            <a:r>
              <a:rPr lang="en-US" sz="2400" i="1" dirty="0" smtClean="0">
                <a:solidFill>
                  <a:srgbClr val="FFFFCC"/>
                </a:solidFill>
                <a:effectLst>
                  <a:outerShdw blurRad="38100" dist="38100" dir="2700000" algn="tl">
                    <a:srgbClr val="000000">
                      <a:alpha val="43137"/>
                    </a:srgbClr>
                  </a:outerShdw>
                </a:effectLst>
                <a:latin typeface="Arial Narrow" panose="020B0606020202030204" pitchFamily="34" charset="0"/>
              </a:rPr>
              <a:t>New birth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(John 3:3, 5)</a:t>
            </a:r>
          </a:p>
          <a:p>
            <a:pPr marL="971550" lvl="1" indent="-514350">
              <a:buFont typeface="+mj-lt"/>
              <a:buAutoNum type="arabicPeriod"/>
            </a:pPr>
            <a:r>
              <a:rPr lang="en-US" sz="2400" i="1" dirty="0" smtClean="0">
                <a:solidFill>
                  <a:srgbClr val="FFFFCC"/>
                </a:solidFill>
                <a:effectLst>
                  <a:outerShdw blurRad="38100" dist="38100" dir="2700000" algn="tl">
                    <a:srgbClr val="000000">
                      <a:alpha val="43137"/>
                    </a:srgbClr>
                  </a:outerShdw>
                </a:effectLst>
                <a:latin typeface="Arial Narrow" panose="020B0606020202030204" pitchFamily="34" charset="0"/>
              </a:rPr>
              <a:t>Born again when obey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(1 Pet. 1:22)</a:t>
            </a:r>
            <a:endParaRPr lang="en-US" sz="2400" i="1" dirty="0">
              <a:solidFill>
                <a:srgbClr val="FFFF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15023322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 The House</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3385542"/>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is the house of God</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Those in the church = Children of God</a:t>
            </a:r>
          </a:p>
          <a:p>
            <a:pPr marL="514350" indent="-514350">
              <a:buAutoNum type="alphaUcPeriod"/>
            </a:pPr>
            <a:endParaRPr lang="en-US" sz="1000"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Born into the family</a:t>
            </a:r>
          </a:p>
          <a:p>
            <a:pPr marL="514350" indent="-514350">
              <a:buAutoNum type="alphaUcPeriod"/>
            </a:pPr>
            <a:endParaRPr lang="en-US" sz="1000"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Function as a family</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We are brothers and sisters in the Lord</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Love and care for each other</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Heir of God</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 (Rom. 8:17)</a:t>
            </a:r>
            <a:endParaRPr lang="en-US" sz="2400" i="1" dirty="0">
              <a:solidFill>
                <a:srgbClr val="FFFF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1047604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1981200"/>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Its Nature</a:t>
            </a:r>
          </a:p>
        </p:txBody>
      </p:sp>
      <p:sp>
        <p:nvSpPr>
          <p:cNvPr id="6" name="AutoShape 3"/>
          <p:cNvSpPr>
            <a:spLocks noChangeArrowheads="1"/>
          </p:cNvSpPr>
          <p:nvPr/>
        </p:nvSpPr>
        <p:spPr bwMode="auto">
          <a:xfrm>
            <a:off x="609600" y="2655867"/>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The Church</a:t>
            </a:r>
            <a:endParaRPr lang="en-US" sz="3200" b="1" dirty="0">
              <a:solidFill>
                <a:schemeClr val="bg2"/>
              </a:solidFill>
              <a:latin typeface="Times New Roman" pitchFamily="18" charset="0"/>
            </a:endParaRPr>
          </a:p>
        </p:txBody>
      </p:sp>
      <p:sp>
        <p:nvSpPr>
          <p:cNvPr id="7" name="AutoShape 3"/>
          <p:cNvSpPr>
            <a:spLocks noChangeArrowheads="1"/>
          </p:cNvSpPr>
          <p:nvPr/>
        </p:nvSpPr>
        <p:spPr bwMode="auto">
          <a:xfrm>
            <a:off x="609600" y="3330534"/>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 The Body</a:t>
            </a:r>
            <a:endParaRPr lang="en-US" sz="3200" b="1" dirty="0">
              <a:solidFill>
                <a:schemeClr val="bg2"/>
              </a:solidFill>
              <a:latin typeface="Times New Roman" pitchFamily="18" charset="0"/>
            </a:endParaRPr>
          </a:p>
        </p:txBody>
      </p:sp>
      <p:sp>
        <p:nvSpPr>
          <p:cNvPr id="8" name="AutoShape 3"/>
          <p:cNvSpPr>
            <a:spLocks noChangeArrowheads="1"/>
          </p:cNvSpPr>
          <p:nvPr/>
        </p:nvSpPr>
        <p:spPr bwMode="auto">
          <a:xfrm>
            <a:off x="609600" y="4005201"/>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IV. The Kingdom</a:t>
            </a:r>
            <a:endParaRPr lang="en-US" sz="3200" b="1" dirty="0">
              <a:solidFill>
                <a:schemeClr val="bg2"/>
              </a:solidFill>
              <a:latin typeface="Times New Roman" pitchFamily="18" charset="0"/>
            </a:endParaRPr>
          </a:p>
        </p:txBody>
      </p:sp>
      <p:sp>
        <p:nvSpPr>
          <p:cNvPr id="9" name="AutoShape 3"/>
          <p:cNvSpPr>
            <a:spLocks noChangeArrowheads="1"/>
          </p:cNvSpPr>
          <p:nvPr/>
        </p:nvSpPr>
        <p:spPr bwMode="auto">
          <a:xfrm>
            <a:off x="609600" y="4679868"/>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 The House</a:t>
            </a:r>
            <a:endParaRPr lang="en-US" sz="3200" b="1" dirty="0">
              <a:solidFill>
                <a:schemeClr val="bg2"/>
              </a:solidFill>
              <a:latin typeface="Times New Roman" pitchFamily="18" charset="0"/>
            </a:endParaRPr>
          </a:p>
        </p:txBody>
      </p:sp>
      <p:sp>
        <p:nvSpPr>
          <p:cNvPr id="10" name="AutoShape 3"/>
          <p:cNvSpPr>
            <a:spLocks noChangeArrowheads="1"/>
          </p:cNvSpPr>
          <p:nvPr/>
        </p:nvSpPr>
        <p:spPr bwMode="auto">
          <a:xfrm>
            <a:off x="609600" y="5354535"/>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The Temple</a:t>
            </a:r>
            <a:endParaRPr lang="en-US" sz="3200" b="1" dirty="0">
              <a:solidFill>
                <a:schemeClr val="bg2"/>
              </a:solidFill>
              <a:latin typeface="Times New Roman" pitchFamily="18" charset="0"/>
            </a:endParaRPr>
          </a:p>
        </p:txBody>
      </p:sp>
    </p:spTree>
    <p:extLst>
      <p:ext uri="{BB962C8B-B14F-4D97-AF65-F5344CB8AC3E}">
        <p14:creationId xmlns:p14="http://schemas.microsoft.com/office/powerpoint/2010/main" val="30758582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The Temple</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261884"/>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is the temple of God</a:t>
            </a:r>
            <a:endParaRPr lang="en-US" sz="2400" i="1"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1 Cor. 3:16-17; Eph. 2:19-22</a:t>
            </a:r>
            <a:endParaRPr lang="en-US" sz="2400" i="1" dirty="0" smtClean="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Dedicated to divine service – dwelling place of God</a:t>
            </a:r>
            <a:endParaRPr lang="en-US" sz="2400" i="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913742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The Temple</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1846659"/>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is the temple of God</a:t>
            </a: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We are both part of the temple &amp; priests </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 If church = temple – then we are part of temple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(Eph. 2)</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We are priest in the temple offering sacrifice</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 (1 Pet. 2:5, 9-10)</a:t>
            </a:r>
            <a:endParaRPr lang="en-US" sz="2400" i="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849282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1981200"/>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Its Nature</a:t>
            </a:r>
          </a:p>
        </p:txBody>
      </p:sp>
      <p:sp>
        <p:nvSpPr>
          <p:cNvPr id="6" name="AutoShape 3"/>
          <p:cNvSpPr>
            <a:spLocks noChangeArrowheads="1"/>
          </p:cNvSpPr>
          <p:nvPr/>
        </p:nvSpPr>
        <p:spPr bwMode="auto">
          <a:xfrm>
            <a:off x="609600" y="2655867"/>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The Church</a:t>
            </a:r>
            <a:endParaRPr lang="en-US" sz="3200" b="1" dirty="0">
              <a:solidFill>
                <a:schemeClr val="bg2"/>
              </a:solidFill>
              <a:latin typeface="Times New Roman" pitchFamily="18" charset="0"/>
            </a:endParaRPr>
          </a:p>
        </p:txBody>
      </p:sp>
      <p:sp>
        <p:nvSpPr>
          <p:cNvPr id="7" name="AutoShape 3"/>
          <p:cNvSpPr>
            <a:spLocks noChangeArrowheads="1"/>
          </p:cNvSpPr>
          <p:nvPr/>
        </p:nvSpPr>
        <p:spPr bwMode="auto">
          <a:xfrm>
            <a:off x="609600" y="3330534"/>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 The Body</a:t>
            </a:r>
            <a:endParaRPr lang="en-US" sz="3200" b="1" dirty="0">
              <a:solidFill>
                <a:schemeClr val="bg2"/>
              </a:solidFill>
              <a:latin typeface="Times New Roman" pitchFamily="18" charset="0"/>
            </a:endParaRPr>
          </a:p>
        </p:txBody>
      </p:sp>
      <p:sp>
        <p:nvSpPr>
          <p:cNvPr id="8" name="AutoShape 3"/>
          <p:cNvSpPr>
            <a:spLocks noChangeArrowheads="1"/>
          </p:cNvSpPr>
          <p:nvPr/>
        </p:nvSpPr>
        <p:spPr bwMode="auto">
          <a:xfrm>
            <a:off x="609600" y="4005201"/>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IV. The Kingdom</a:t>
            </a:r>
            <a:endParaRPr lang="en-US" sz="3200" b="1" dirty="0">
              <a:solidFill>
                <a:schemeClr val="bg2"/>
              </a:solidFill>
              <a:latin typeface="Times New Roman" pitchFamily="18" charset="0"/>
            </a:endParaRPr>
          </a:p>
        </p:txBody>
      </p:sp>
      <p:sp>
        <p:nvSpPr>
          <p:cNvPr id="9" name="AutoShape 3"/>
          <p:cNvSpPr>
            <a:spLocks noChangeArrowheads="1"/>
          </p:cNvSpPr>
          <p:nvPr/>
        </p:nvSpPr>
        <p:spPr bwMode="auto">
          <a:xfrm>
            <a:off x="609600" y="4679868"/>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 The House</a:t>
            </a:r>
            <a:endParaRPr lang="en-US" sz="3200" b="1" dirty="0">
              <a:solidFill>
                <a:schemeClr val="bg2"/>
              </a:solidFill>
              <a:latin typeface="Times New Roman" pitchFamily="18" charset="0"/>
            </a:endParaRPr>
          </a:p>
        </p:txBody>
      </p:sp>
      <p:sp>
        <p:nvSpPr>
          <p:cNvPr id="10" name="AutoShape 3"/>
          <p:cNvSpPr>
            <a:spLocks noChangeArrowheads="1"/>
          </p:cNvSpPr>
          <p:nvPr/>
        </p:nvSpPr>
        <p:spPr bwMode="auto">
          <a:xfrm>
            <a:off x="609600" y="5354535"/>
            <a:ext cx="7924800" cy="533400"/>
          </a:xfrm>
          <a:prstGeom prst="roundRect">
            <a:avLst>
              <a:gd name="adj" fmla="val 24106"/>
            </a:avLst>
          </a:prstGeom>
          <a:solidFill>
            <a:srgbClr val="00B0F0"/>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The Temple</a:t>
            </a:r>
            <a:endParaRPr lang="en-US" sz="3200" b="1" dirty="0">
              <a:solidFill>
                <a:schemeClr val="bg2"/>
              </a:solidFill>
              <a:latin typeface="Times New Roman" pitchFamily="18" charset="0"/>
            </a:endParaRPr>
          </a:p>
        </p:txBody>
      </p:sp>
      <p:sp>
        <p:nvSpPr>
          <p:cNvPr id="11" name="AutoShape 3"/>
          <p:cNvSpPr>
            <a:spLocks noChangeArrowheads="1"/>
          </p:cNvSpPr>
          <p:nvPr/>
        </p:nvSpPr>
        <p:spPr bwMode="auto">
          <a:xfrm>
            <a:off x="609600" y="6029204"/>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VII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The Bride</a:t>
            </a:r>
            <a:endParaRPr lang="en-US" sz="3200" b="1" dirty="0">
              <a:solidFill>
                <a:schemeClr val="bg2"/>
              </a:solidFill>
              <a:latin typeface="Times New Roman" pitchFamily="18" charset="0"/>
            </a:endParaRPr>
          </a:p>
        </p:txBody>
      </p:sp>
    </p:spTree>
    <p:extLst>
      <p:ext uri="{BB962C8B-B14F-4D97-AF65-F5344CB8AC3E}">
        <p14:creationId xmlns:p14="http://schemas.microsoft.com/office/powerpoint/2010/main" val="2664111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VII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The Bride</a:t>
            </a:r>
            <a:endParaRPr lang="en-US" sz="3200" b="1" dirty="0">
              <a:solidFill>
                <a:schemeClr val="bg2"/>
              </a:solidFill>
              <a:latin typeface="Times New Roman" pitchFamily="18" charset="0"/>
            </a:endParaRPr>
          </a:p>
        </p:txBody>
      </p:sp>
      <p:sp>
        <p:nvSpPr>
          <p:cNvPr id="3" name="TextBox 2"/>
          <p:cNvSpPr txBox="1"/>
          <p:nvPr/>
        </p:nvSpPr>
        <p:spPr>
          <a:xfrm>
            <a:off x="609600" y="1066800"/>
            <a:ext cx="8229600" cy="2585323"/>
          </a:xfrm>
          <a:prstGeom prst="rect">
            <a:avLst/>
          </a:prstGeom>
          <a:noFill/>
        </p:spPr>
        <p:txBody>
          <a:bodyPr wrap="square" rtlCol="0">
            <a:spAutoFit/>
          </a:bodyPr>
          <a:lstStyle/>
          <a:p>
            <a:pPr marL="514350" indent="-514350">
              <a:buAutoNum type="alphaUcPeriod"/>
            </a:pPr>
            <a:r>
              <a:rPr lang="en-US" sz="2800" u="sng" dirty="0" smtClean="0">
                <a:effectLst>
                  <a:outerShdw blurRad="38100" dist="38100" dir="2700000" algn="tl">
                    <a:srgbClr val="000000">
                      <a:alpha val="43137"/>
                    </a:srgbClr>
                  </a:outerShdw>
                </a:effectLst>
                <a:latin typeface="Arial Narrow" panose="020B0606020202030204" pitchFamily="34" charset="0"/>
              </a:rPr>
              <a:t>Church is the bride of Christ</a:t>
            </a:r>
            <a:r>
              <a:rPr lang="en-US" sz="2800" dirty="0" smtClean="0">
                <a:effectLst>
                  <a:outerShdw blurRad="38100" dist="38100" dir="2700000" algn="tl">
                    <a:srgbClr val="000000">
                      <a:alpha val="43137"/>
                    </a:srgbClr>
                  </a:outerShdw>
                </a:effectLst>
                <a:latin typeface="Arial Narrow" panose="020B0606020202030204" pitchFamily="34" charset="0"/>
              </a:rPr>
              <a:t> </a:t>
            </a:r>
            <a:r>
              <a:rPr lang="en-US" sz="2800" dirty="0" smtClean="0">
                <a:solidFill>
                  <a:srgbClr val="FFFF00"/>
                </a:solidFill>
                <a:effectLst>
                  <a:outerShdw blurRad="38100" dist="38100" dir="2700000" algn="tl">
                    <a:srgbClr val="000000">
                      <a:alpha val="43137"/>
                    </a:srgbClr>
                  </a:outerShdw>
                </a:effectLst>
                <a:latin typeface="Arial Narrow" panose="020B0606020202030204" pitchFamily="34" charset="0"/>
              </a:rPr>
              <a:t>(Eph. 5:22-33)</a:t>
            </a:r>
            <a:endParaRPr lang="en-US" sz="2800" dirty="0" smtClean="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endParaRPr lang="en-US" sz="1000" i="1" u="sng" dirty="0">
              <a:effectLst>
                <a:outerShdw blurRad="38100" dist="38100" dir="2700000" algn="tl">
                  <a:srgbClr val="000000">
                    <a:alpha val="43137"/>
                  </a:srgbClr>
                </a:outerShdw>
              </a:effectLst>
              <a:latin typeface="Arial Narrow" panose="020B0606020202030204" pitchFamily="34" charset="0"/>
            </a:endParaRPr>
          </a:p>
          <a:p>
            <a:pPr marL="514350" indent="-514350">
              <a:buAutoNum type="alphaUcPeriod"/>
            </a:pPr>
            <a:r>
              <a:rPr lang="en-US" u="sng" dirty="0" smtClean="0">
                <a:effectLst>
                  <a:outerShdw blurRad="38100" dist="38100" dir="2700000" algn="tl">
                    <a:srgbClr val="000000">
                      <a:alpha val="43137"/>
                    </a:srgbClr>
                  </a:outerShdw>
                </a:effectLst>
                <a:latin typeface="Arial Narrow" panose="020B0606020202030204" pitchFamily="34" charset="0"/>
              </a:rPr>
              <a:t>Means:</a:t>
            </a:r>
            <a:endParaRPr lang="en-US" u="sng" dirty="0">
              <a:effectLst>
                <a:outerShdw blurRad="38100" dist="38100" dir="2700000" algn="tl">
                  <a:srgbClr val="000000">
                    <a:alpha val="43137"/>
                  </a:srgbClr>
                </a:outerShdw>
              </a:effectLst>
              <a:latin typeface="Arial Narrow" panose="020B0606020202030204" pitchFamily="34" charset="0"/>
            </a:endParaRP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 Love Christ has for us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(Eph. 5:25)</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Christ is the head of the church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(Eph. 5:24)</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Church is to be pure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(2 Cor. 11:2; Eph. 5:25-27)</a:t>
            </a:r>
          </a:p>
          <a:p>
            <a:pPr marL="971550" lvl="1" indent="-514350">
              <a:buFont typeface="+mj-lt"/>
              <a:buAutoNum type="arabicPeriod"/>
            </a:pPr>
            <a:r>
              <a:rPr lang="en-US" sz="2400" i="1" dirty="0" smtClean="0">
                <a:effectLst>
                  <a:outerShdw blurRad="38100" dist="38100" dir="2700000" algn="tl">
                    <a:srgbClr val="000000">
                      <a:alpha val="43137"/>
                    </a:srgbClr>
                  </a:outerShdw>
                </a:effectLst>
                <a:latin typeface="Arial Narrow" panose="020B0606020202030204" pitchFamily="34" charset="0"/>
              </a:rPr>
              <a:t>If married to another it is spiritual adultery </a:t>
            </a:r>
            <a:r>
              <a:rPr lang="en-US" sz="2400" i="1" dirty="0" smtClean="0">
                <a:solidFill>
                  <a:srgbClr val="FFFF00"/>
                </a:solidFill>
                <a:effectLst>
                  <a:outerShdw blurRad="38100" dist="38100" dir="2700000" algn="tl">
                    <a:srgbClr val="000000">
                      <a:alpha val="43137"/>
                    </a:srgbClr>
                  </a:outerShdw>
                </a:effectLst>
                <a:latin typeface="Arial Narrow" panose="020B0606020202030204" pitchFamily="34" charset="0"/>
              </a:rPr>
              <a:t>(Rom. 7:1-3)</a:t>
            </a:r>
            <a:endParaRPr lang="en-US" sz="2400" i="1" dirty="0">
              <a:solidFill>
                <a:srgbClr val="FFFF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817836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19812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The Saved</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Its Nature</a:t>
            </a:r>
          </a:p>
        </p:txBody>
      </p:sp>
      <p:sp>
        <p:nvSpPr>
          <p:cNvPr id="6" name="AutoShape 3"/>
          <p:cNvSpPr>
            <a:spLocks noChangeArrowheads="1"/>
          </p:cNvSpPr>
          <p:nvPr/>
        </p:nvSpPr>
        <p:spPr bwMode="auto">
          <a:xfrm>
            <a:off x="609600" y="2655867"/>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The Church</a:t>
            </a:r>
            <a:endParaRPr lang="en-US" sz="3200" b="1" dirty="0">
              <a:solidFill>
                <a:schemeClr val="bg2"/>
              </a:solidFill>
              <a:latin typeface="Times New Roman" pitchFamily="18" charset="0"/>
            </a:endParaRPr>
          </a:p>
        </p:txBody>
      </p:sp>
      <p:sp>
        <p:nvSpPr>
          <p:cNvPr id="7" name="AutoShape 3"/>
          <p:cNvSpPr>
            <a:spLocks noChangeArrowheads="1"/>
          </p:cNvSpPr>
          <p:nvPr/>
        </p:nvSpPr>
        <p:spPr bwMode="auto">
          <a:xfrm>
            <a:off x="609600" y="3330534"/>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 The Body</a:t>
            </a:r>
            <a:endParaRPr lang="en-US" sz="3200" b="1" dirty="0">
              <a:solidFill>
                <a:schemeClr val="bg2"/>
              </a:solidFill>
              <a:latin typeface="Times New Roman" pitchFamily="18" charset="0"/>
            </a:endParaRPr>
          </a:p>
        </p:txBody>
      </p:sp>
      <p:sp>
        <p:nvSpPr>
          <p:cNvPr id="8" name="AutoShape 3"/>
          <p:cNvSpPr>
            <a:spLocks noChangeArrowheads="1"/>
          </p:cNvSpPr>
          <p:nvPr/>
        </p:nvSpPr>
        <p:spPr bwMode="auto">
          <a:xfrm>
            <a:off x="609600" y="4005201"/>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IV. The Kingdom</a:t>
            </a:r>
            <a:endParaRPr lang="en-US" sz="3200" b="1" dirty="0">
              <a:solidFill>
                <a:schemeClr val="bg2"/>
              </a:solidFill>
              <a:latin typeface="Times New Roman" pitchFamily="18" charset="0"/>
            </a:endParaRPr>
          </a:p>
        </p:txBody>
      </p:sp>
      <p:sp>
        <p:nvSpPr>
          <p:cNvPr id="9" name="AutoShape 3"/>
          <p:cNvSpPr>
            <a:spLocks noChangeArrowheads="1"/>
          </p:cNvSpPr>
          <p:nvPr/>
        </p:nvSpPr>
        <p:spPr bwMode="auto">
          <a:xfrm>
            <a:off x="609600" y="4679868"/>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 The House</a:t>
            </a:r>
            <a:endParaRPr lang="en-US" sz="3200" b="1" dirty="0">
              <a:solidFill>
                <a:schemeClr val="bg2"/>
              </a:solidFill>
              <a:latin typeface="Times New Roman" pitchFamily="18" charset="0"/>
            </a:endParaRPr>
          </a:p>
        </p:txBody>
      </p:sp>
      <p:sp>
        <p:nvSpPr>
          <p:cNvPr id="10" name="AutoShape 3"/>
          <p:cNvSpPr>
            <a:spLocks noChangeArrowheads="1"/>
          </p:cNvSpPr>
          <p:nvPr/>
        </p:nvSpPr>
        <p:spPr bwMode="auto">
          <a:xfrm>
            <a:off x="609600" y="5354535"/>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The Temple</a:t>
            </a:r>
            <a:endParaRPr lang="en-US" sz="3200" b="1" dirty="0">
              <a:solidFill>
                <a:schemeClr val="bg2"/>
              </a:solidFill>
              <a:latin typeface="Times New Roman" pitchFamily="18" charset="0"/>
            </a:endParaRPr>
          </a:p>
        </p:txBody>
      </p:sp>
      <p:sp>
        <p:nvSpPr>
          <p:cNvPr id="11" name="AutoShape 3"/>
          <p:cNvSpPr>
            <a:spLocks noChangeArrowheads="1"/>
          </p:cNvSpPr>
          <p:nvPr/>
        </p:nvSpPr>
        <p:spPr bwMode="auto">
          <a:xfrm>
            <a:off x="609600" y="6029204"/>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VII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The Bride</a:t>
            </a:r>
            <a:endParaRPr lang="en-US" sz="3200" b="1" dirty="0">
              <a:solidFill>
                <a:schemeClr val="bg2"/>
              </a:solidFill>
              <a:latin typeface="Times New Roman" pitchFamily="18" charset="0"/>
            </a:endParaRPr>
          </a:p>
        </p:txBody>
      </p:sp>
    </p:spTree>
    <p:extLst>
      <p:ext uri="{BB962C8B-B14F-4D97-AF65-F5344CB8AC3E}">
        <p14:creationId xmlns:p14="http://schemas.microsoft.com/office/powerpoint/2010/main" val="3434984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Globe</Template>
  <TotalTime>519</TotalTime>
  <Words>1498</Words>
  <Application>Microsoft Office PowerPoint</Application>
  <PresentationFormat>On-screen Show (4:3)</PresentationFormat>
  <Paragraphs>298</Paragraphs>
  <Slides>40</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40</vt:i4>
      </vt:variant>
    </vt:vector>
  </HeadingPairs>
  <TitlesOfParts>
    <vt:vector size="48" baseType="lpstr">
      <vt:lpstr>Arial Narrow</vt:lpstr>
      <vt:lpstr>Calibri</vt:lpstr>
      <vt:lpstr>Times New Roman</vt:lpstr>
      <vt:lpstr>Verdana</vt:lpstr>
      <vt:lpstr>Arial</vt:lpstr>
      <vt:lpstr>Wingdings</vt:lpstr>
      <vt:lpstr>Globe</vt:lpstr>
      <vt:lpstr>13_Office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63</cp:revision>
  <dcterms:created xsi:type="dcterms:W3CDTF">2006-01-22T03:44:01Z</dcterms:created>
  <dcterms:modified xsi:type="dcterms:W3CDTF">2015-02-26T12:54:05Z</dcterms:modified>
</cp:coreProperties>
</file>