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64" r:id="rId4"/>
  </p:sldMasterIdLst>
  <p:sldIdLst>
    <p:sldId id="274" r:id="rId5"/>
    <p:sldId id="283" r:id="rId6"/>
    <p:sldId id="275" r:id="rId7"/>
    <p:sldId id="272" r:id="rId8"/>
    <p:sldId id="256" r:id="rId9"/>
    <p:sldId id="258" r:id="rId10"/>
    <p:sldId id="284" r:id="rId11"/>
    <p:sldId id="259" r:id="rId12"/>
    <p:sldId id="266" r:id="rId13"/>
    <p:sldId id="260" r:id="rId14"/>
    <p:sldId id="267" r:id="rId15"/>
    <p:sldId id="261" r:id="rId16"/>
    <p:sldId id="268" r:id="rId17"/>
    <p:sldId id="285" r:id="rId18"/>
    <p:sldId id="262" r:id="rId19"/>
    <p:sldId id="269" r:id="rId20"/>
    <p:sldId id="286" r:id="rId21"/>
    <p:sldId id="287" r:id="rId22"/>
    <p:sldId id="288" r:id="rId23"/>
    <p:sldId id="263" r:id="rId24"/>
    <p:sldId id="270" r:id="rId25"/>
    <p:sldId id="289" r:id="rId26"/>
    <p:sldId id="290" r:id="rId27"/>
    <p:sldId id="264" r:id="rId28"/>
    <p:sldId id="271" r:id="rId29"/>
    <p:sldId id="265" r:id="rId30"/>
  </p:sldIdLst>
  <p:sldSz cx="9144000" cy="6858000" type="screen4x3"/>
  <p:notesSz cx="6858000" cy="9144000"/>
  <p:embeddedFontLst>
    <p:embeddedFont>
      <p:font typeface="Maiandra GD" panose="020E0502030308020204" pitchFamily="34" charset="0"/>
      <p:regular r:id="rId31"/>
    </p:embeddedFont>
    <p:embeddedFont>
      <p:font typeface="Arial Narrow" panose="020B0606020202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333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0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5.fntdata"/><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264675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392284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4040769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601202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A6D54D-7A4A-4212-AFE1-5F2DC85F98B9}"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669817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A6D54D-7A4A-4212-AFE1-5F2DC85F98B9}"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885270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6D54D-7A4A-4212-AFE1-5F2DC85F98B9}"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904343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963742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783334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267397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923572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602025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483704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924745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263534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A6D54D-7A4A-4212-AFE1-5F2DC85F98B9}"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605546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A6D54D-7A4A-4212-AFE1-5F2DC85F98B9}"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447382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6D54D-7A4A-4212-AFE1-5F2DC85F98B9}"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5806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681665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023013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548678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276193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443498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022565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625900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154121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A6D54D-7A4A-4212-AFE1-5F2DC85F98B9}"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856679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A6D54D-7A4A-4212-AFE1-5F2DC85F98B9}"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1433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6D54D-7A4A-4212-AFE1-5F2DC85F98B9}"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259849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2095661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6D54D-7A4A-4212-AFE1-5F2DC85F98B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1162691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3321295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A6D54D-7A4A-4212-AFE1-5F2DC85F98B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4AE2D-3D4F-4506-9E8F-6E0D927E72A4}" type="slidenum">
              <a:rPr lang="en-US" smtClean="0"/>
              <a:t>‹#›</a:t>
            </a:fld>
            <a:endParaRPr lang="en-US"/>
          </a:p>
        </p:txBody>
      </p:sp>
    </p:spTree>
    <p:extLst>
      <p:ext uri="{BB962C8B-B14F-4D97-AF65-F5344CB8AC3E}">
        <p14:creationId xmlns:p14="http://schemas.microsoft.com/office/powerpoint/2010/main" val="4155688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1220"/>
            <a:ext cx="7772400" cy="14695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541"/>
            <a:ext cx="6400800" cy="175192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9E15191-C47B-4F4E-B051-B14EAE1FFDC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591971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2BEE79-1CF8-4288-B7CE-C1073CC31B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93428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4"/>
            <a:ext cx="7772400" cy="136241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827"/>
            <a:ext cx="777240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955800-04F8-4C6C-95B2-4FE5801802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398698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541"/>
            <a:ext cx="381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541"/>
            <a:ext cx="3810000" cy="41144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EC8793D-6342-408B-A2CD-E77DAF15497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56776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4"/>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907"/>
            <a:ext cx="4040188"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5442"/>
            <a:ext cx="4040188"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907"/>
            <a:ext cx="4041775" cy="6395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5442"/>
            <a:ext cx="4041775" cy="39511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E298CC1-7D0B-4F5B-90F4-C6C4D951D3C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185170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6D66CFA-E6F2-4C5A-A179-21E7287417E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343857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E4A9D94-3825-4A24-B95E-803BCC7175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40645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844"/>
            <a:ext cx="3008313" cy="116170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845"/>
            <a:ext cx="5111750" cy="58527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55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7B6A63E-CC7F-4451-B3BD-6F6BEDF81DC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484777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799920"/>
            <a:ext cx="5486400" cy="56809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322"/>
            <a:ext cx="5486400" cy="41144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8018"/>
            <a:ext cx="5486400" cy="8045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C440F4-7ECD-4F16-A6A3-A2CA13D177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615278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3E46459-1134-4F6E-A65A-2D5F79AD4E5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45383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3286"/>
            <a:ext cx="1943100" cy="593271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63286"/>
            <a:ext cx="5676900" cy="5932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C1B117-8B0F-43C4-983A-7E28145820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366736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6D54D-7A4A-4212-AFE1-5F2DC85F98B9}" type="datetimeFigureOut">
              <a:rPr lang="en-US" smtClean="0"/>
              <a:t>5/21/2014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4AE2D-3D4F-4506-9E8F-6E0D927E72A4}" type="slidenum">
              <a:rPr lang="en-US" smtClean="0"/>
              <a:t>‹#›</a:t>
            </a:fld>
            <a:endParaRPr lang="en-US"/>
          </a:p>
        </p:txBody>
      </p:sp>
      <p:pic>
        <p:nvPicPr>
          <p:cNvPr id="7" name="Picture 4" descr="http://cbccp.org/wp-content/uploads/2012/02/ppt_bkgd_bible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813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6D54D-7A4A-4212-AFE1-5F2DC85F98B9}" type="datetimeFigureOut">
              <a:rPr lang="en-US" smtClean="0"/>
              <a:t>5/21/2014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4AE2D-3D4F-4506-9E8F-6E0D927E72A4}" type="slidenum">
              <a:rPr lang="en-US" smtClean="0"/>
              <a:t>‹#›</a:t>
            </a:fld>
            <a:endParaRPr lang="en-US"/>
          </a:p>
        </p:txBody>
      </p:sp>
      <p:pic>
        <p:nvPicPr>
          <p:cNvPr id="7" name="Picture 4" descr="http://cbccp.org/wp-content/uploads/2012/02/ppt_bkgd_bible1.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t="70918"/>
          <a:stretch/>
        </p:blipFill>
        <p:spPr bwMode="auto">
          <a:xfrm>
            <a:off x="0" y="4863548"/>
            <a:ext cx="9144000" cy="19944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8586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6D54D-7A4A-4212-AFE1-5F2DC85F98B9}" type="datetimeFigureOut">
              <a:rPr lang="en-US" smtClean="0"/>
              <a:t>5/21/2014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4AE2D-3D4F-4506-9E8F-6E0D927E72A4}" type="slidenum">
              <a:rPr lang="en-US" smtClean="0"/>
              <a:t>‹#›</a:t>
            </a:fld>
            <a:endParaRPr lang="en-US"/>
          </a:p>
        </p:txBody>
      </p:sp>
      <p:pic>
        <p:nvPicPr>
          <p:cNvPr id="7" name="Picture 4" descr="http://cbccp.org/wp-content/uploads/2012/02/ppt_bkgd_bible1.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t="70918"/>
          <a:stretch/>
        </p:blipFill>
        <p:spPr bwMode="auto">
          <a:xfrm>
            <a:off x="-13252" y="66260"/>
            <a:ext cx="9144000" cy="19944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9035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63286"/>
            <a:ext cx="7772400" cy="32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541"/>
            <a:ext cx="7772400" cy="411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9081"/>
            <a:ext cx="28956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9081"/>
            <a:ext cx="1905000" cy="455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FB1E8910-9B01-49D5-8D02-59D9AEA60563}"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8735995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rtl="0" fontAlgn="base">
        <a:spcBef>
          <a:spcPct val="0"/>
        </a:spcBef>
        <a:spcAft>
          <a:spcPct val="0"/>
        </a:spcAft>
        <a:defRPr sz="800">
          <a:solidFill>
            <a:schemeClr val="tx1"/>
          </a:solidFill>
          <a:latin typeface="+mj-lt"/>
          <a:ea typeface="+mj-ea"/>
          <a:cs typeface="+mj-cs"/>
        </a:defRPr>
      </a:lvl1pPr>
      <a:lvl2pPr algn="ctr" rtl="0" fontAlgn="base">
        <a:spcBef>
          <a:spcPct val="0"/>
        </a:spcBef>
        <a:spcAft>
          <a:spcPct val="0"/>
        </a:spcAft>
        <a:defRPr sz="800">
          <a:solidFill>
            <a:schemeClr val="tx1"/>
          </a:solidFill>
          <a:latin typeface="Trajan" pitchFamily="18" charset="0"/>
        </a:defRPr>
      </a:lvl2pPr>
      <a:lvl3pPr algn="ctr" rtl="0" fontAlgn="base">
        <a:spcBef>
          <a:spcPct val="0"/>
        </a:spcBef>
        <a:spcAft>
          <a:spcPct val="0"/>
        </a:spcAft>
        <a:defRPr sz="800">
          <a:solidFill>
            <a:schemeClr val="tx1"/>
          </a:solidFill>
          <a:latin typeface="Trajan" pitchFamily="18" charset="0"/>
        </a:defRPr>
      </a:lvl3pPr>
      <a:lvl4pPr algn="ctr" rtl="0" fontAlgn="base">
        <a:spcBef>
          <a:spcPct val="0"/>
        </a:spcBef>
        <a:spcAft>
          <a:spcPct val="0"/>
        </a:spcAft>
        <a:defRPr sz="800">
          <a:solidFill>
            <a:schemeClr val="tx1"/>
          </a:solidFill>
          <a:latin typeface="Trajan" pitchFamily="18" charset="0"/>
        </a:defRPr>
      </a:lvl4pPr>
      <a:lvl5pPr algn="ctr" rtl="0" fontAlgn="base">
        <a:spcBef>
          <a:spcPct val="0"/>
        </a:spcBef>
        <a:spcAft>
          <a:spcPct val="0"/>
        </a:spcAft>
        <a:defRPr sz="800">
          <a:solidFill>
            <a:schemeClr val="tx1"/>
          </a:solidFill>
          <a:latin typeface="Trajan" pitchFamily="18" charset="0"/>
        </a:defRPr>
      </a:lvl5pPr>
      <a:lvl6pPr marL="457200" algn="ctr" rtl="0" fontAlgn="base">
        <a:spcBef>
          <a:spcPct val="0"/>
        </a:spcBef>
        <a:spcAft>
          <a:spcPct val="0"/>
        </a:spcAft>
        <a:defRPr sz="800">
          <a:solidFill>
            <a:schemeClr val="tx1"/>
          </a:solidFill>
          <a:latin typeface="Trajan" pitchFamily="18" charset="0"/>
        </a:defRPr>
      </a:lvl6pPr>
      <a:lvl7pPr marL="914400" algn="ctr" rtl="0" fontAlgn="base">
        <a:spcBef>
          <a:spcPct val="0"/>
        </a:spcBef>
        <a:spcAft>
          <a:spcPct val="0"/>
        </a:spcAft>
        <a:defRPr sz="800">
          <a:solidFill>
            <a:schemeClr val="tx1"/>
          </a:solidFill>
          <a:latin typeface="Trajan" pitchFamily="18" charset="0"/>
        </a:defRPr>
      </a:lvl7pPr>
      <a:lvl8pPr marL="1371600" algn="ctr" rtl="0" fontAlgn="base">
        <a:spcBef>
          <a:spcPct val="0"/>
        </a:spcBef>
        <a:spcAft>
          <a:spcPct val="0"/>
        </a:spcAft>
        <a:defRPr sz="800">
          <a:solidFill>
            <a:schemeClr val="tx1"/>
          </a:solidFill>
          <a:latin typeface="Trajan" pitchFamily="18" charset="0"/>
        </a:defRPr>
      </a:lvl8pPr>
      <a:lvl9pPr marL="1828800" algn="ctr" rtl="0" fontAlgn="base">
        <a:spcBef>
          <a:spcPct val="0"/>
        </a:spcBef>
        <a:spcAft>
          <a:spcPct val="0"/>
        </a:spcAft>
        <a:defRPr sz="800">
          <a:solidFill>
            <a:schemeClr val="tx1"/>
          </a:solidFill>
          <a:latin typeface="Traj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3412" y="457200"/>
            <a:ext cx="8592670" cy="4431983"/>
          </a:xfrm>
          <a:prstGeom prst="rect">
            <a:avLst/>
          </a:prstGeom>
          <a:noFill/>
        </p:spPr>
        <p:txBody>
          <a:bodyPr wrap="square" rtlCol="0">
            <a:spAutoFit/>
          </a:bodyPr>
          <a:lstStyle/>
          <a:p>
            <a:pPr marL="457200" indent="-457200">
              <a:buFont typeface="Wingdings" panose="05000000000000000000" pitchFamily="2" charset="2"/>
              <a:buChar char="v"/>
            </a:pPr>
            <a:r>
              <a:rPr lang="en-US" sz="2800" dirty="0" smtClean="0">
                <a:solidFill>
                  <a:srgbClr val="FFFF99"/>
                </a:solidFill>
                <a:effectLst>
                  <a:outerShdw blurRad="38100" dist="38100" dir="2700000" algn="tl">
                    <a:srgbClr val="000000">
                      <a:alpha val="43137"/>
                    </a:srgbClr>
                  </a:outerShdw>
                </a:effectLst>
              </a:rPr>
              <a:t>Gospel is powerful and effective (Isa. 55:9-10)</a:t>
            </a:r>
          </a:p>
          <a:p>
            <a:pPr marL="457200" indent="-457200">
              <a:buFont typeface="Wingdings" panose="05000000000000000000" pitchFamily="2" charset="2"/>
              <a:buChar char="v"/>
            </a:pPr>
            <a:endParaRPr lang="en-US" sz="1000" dirty="0" smtClean="0">
              <a:solidFill>
                <a:srgbClr val="FFFF99"/>
              </a:solidFill>
              <a:effectLst>
                <a:outerShdw blurRad="38100" dist="38100" dir="2700000" algn="tl">
                  <a:srgbClr val="000000">
                    <a:alpha val="43137"/>
                  </a:srgbClr>
                </a:outerShdw>
              </a:effectLst>
            </a:endParaRPr>
          </a:p>
          <a:p>
            <a:pPr marL="457200" indent="-457200">
              <a:buFont typeface="Wingdings" panose="05000000000000000000" pitchFamily="2" charset="2"/>
              <a:buChar char="v"/>
            </a:pPr>
            <a:r>
              <a:rPr lang="en-US" sz="2800" dirty="0" smtClean="0">
                <a:solidFill>
                  <a:srgbClr val="FFFF99"/>
                </a:solidFill>
                <a:effectLst>
                  <a:outerShdw blurRad="38100" dist="38100" dir="2700000" algn="tl">
                    <a:srgbClr val="000000">
                      <a:alpha val="43137"/>
                    </a:srgbClr>
                  </a:outerShdw>
                </a:effectLst>
              </a:rPr>
              <a:t>Possible to make it of none effect</a:t>
            </a:r>
          </a:p>
          <a:p>
            <a:pPr marL="914400" lvl="1" indent="-457200">
              <a:buFont typeface="Wingdings" panose="05000000000000000000" pitchFamily="2" charset="2"/>
              <a:buChar char="ü"/>
            </a:pPr>
            <a:r>
              <a:rPr lang="en-US" sz="2800" i="1" dirty="0" smtClean="0">
                <a:solidFill>
                  <a:srgbClr val="FFFF99"/>
                </a:solidFill>
                <a:effectLst>
                  <a:outerShdw blurRad="38100" dist="38100" dir="2700000" algn="tl">
                    <a:srgbClr val="000000">
                      <a:alpha val="43137"/>
                    </a:srgbClr>
                  </a:outerShdw>
                </a:effectLst>
              </a:rPr>
              <a:t>Matt. 15:6</a:t>
            </a:r>
          </a:p>
          <a:p>
            <a:pPr marL="914400" lvl="1" indent="-457200">
              <a:buFont typeface="Wingdings" panose="05000000000000000000" pitchFamily="2" charset="2"/>
              <a:buChar char="ü"/>
            </a:pPr>
            <a:r>
              <a:rPr lang="en-US" sz="2800" i="1" dirty="0" smtClean="0">
                <a:solidFill>
                  <a:srgbClr val="FFFF99"/>
                </a:solidFill>
                <a:effectLst>
                  <a:outerShdw blurRad="38100" dist="38100" dir="2700000" algn="tl">
                    <a:srgbClr val="000000">
                      <a:alpha val="43137"/>
                    </a:srgbClr>
                  </a:outerShdw>
                </a:effectLst>
              </a:rPr>
              <a:t>Mark 7:13</a:t>
            </a:r>
          </a:p>
          <a:p>
            <a:pPr marL="914400" lvl="1" indent="-457200">
              <a:buFont typeface="Wingdings" panose="05000000000000000000" pitchFamily="2" charset="2"/>
              <a:buChar char="ü"/>
            </a:pPr>
            <a:r>
              <a:rPr lang="en-US" sz="2800" i="1" dirty="0" smtClean="0">
                <a:solidFill>
                  <a:srgbClr val="FFFF99"/>
                </a:solidFill>
                <a:effectLst>
                  <a:outerShdw blurRad="38100" dist="38100" dir="2700000" algn="tl">
                    <a:srgbClr val="000000">
                      <a:alpha val="43137"/>
                    </a:srgbClr>
                  </a:outerShdw>
                </a:effectLst>
              </a:rPr>
              <a:t>Rom. 9:6</a:t>
            </a:r>
          </a:p>
          <a:p>
            <a:pPr marL="914400" lvl="1" indent="-457200">
              <a:buFont typeface="Wingdings" panose="05000000000000000000" pitchFamily="2" charset="2"/>
              <a:buChar char="ü"/>
            </a:pPr>
            <a:r>
              <a:rPr lang="en-US" sz="2800" i="1" dirty="0" smtClean="0">
                <a:solidFill>
                  <a:srgbClr val="FFFF99"/>
                </a:solidFill>
                <a:effectLst>
                  <a:outerShdw blurRad="38100" dist="38100" dir="2700000" algn="tl">
                    <a:srgbClr val="000000">
                      <a:alpha val="43137"/>
                    </a:srgbClr>
                  </a:outerShdw>
                </a:effectLst>
              </a:rPr>
              <a:t>Heb. 4:2</a:t>
            </a:r>
          </a:p>
          <a:p>
            <a:pPr marL="914400" lvl="1" indent="-457200">
              <a:buFont typeface="Wingdings" panose="05000000000000000000" pitchFamily="2" charset="2"/>
              <a:buChar char="ü"/>
            </a:pPr>
            <a:endParaRPr lang="en-US" sz="1000" i="1" dirty="0" smtClean="0">
              <a:solidFill>
                <a:srgbClr val="FFFF99"/>
              </a:solidFill>
              <a:effectLst>
                <a:outerShdw blurRad="38100" dist="38100" dir="2700000" algn="tl">
                  <a:srgbClr val="000000">
                    <a:alpha val="43137"/>
                  </a:srgbClr>
                </a:outerShdw>
              </a:effectLst>
            </a:endParaRPr>
          </a:p>
          <a:p>
            <a:pPr marL="457200" indent="-457200">
              <a:buFont typeface="Wingdings" panose="05000000000000000000" pitchFamily="2" charset="2"/>
              <a:buChar char="v"/>
            </a:pPr>
            <a:r>
              <a:rPr lang="en-US" sz="2800" dirty="0" smtClean="0">
                <a:solidFill>
                  <a:srgbClr val="FFFF99"/>
                </a:solidFill>
                <a:effectLst>
                  <a:outerShdw blurRad="38100" dist="38100" dir="2700000" algn="tl">
                    <a:srgbClr val="000000">
                      <a:alpha val="43137"/>
                    </a:srgbClr>
                  </a:outerShdw>
                </a:effectLst>
              </a:rPr>
              <a:t>Does not mean gospel is not effective – but simply not availing self of its power (i.e. books – </a:t>
            </a:r>
            <a:r>
              <a:rPr lang="en-US" sz="2800" dirty="0">
                <a:solidFill>
                  <a:srgbClr val="FFFF99"/>
                </a:solidFill>
                <a:effectLst>
                  <a:outerShdw blurRad="38100" dist="38100" dir="2700000" algn="tl">
                    <a:srgbClr val="000000">
                      <a:alpha val="43137"/>
                    </a:srgbClr>
                  </a:outerShdw>
                </a:effectLst>
              </a:rPr>
              <a:t>tools – </a:t>
            </a:r>
            <a:r>
              <a:rPr lang="en-US" sz="2800" dirty="0" smtClean="0">
                <a:solidFill>
                  <a:srgbClr val="FFFF99"/>
                </a:solidFill>
                <a:effectLst>
                  <a:outerShdw blurRad="38100" dist="38100" dir="2700000" algn="tl">
                    <a:srgbClr val="000000">
                      <a:alpha val="43137"/>
                    </a:srgbClr>
                  </a:outerShdw>
                </a:effectLst>
              </a:rPr>
              <a:t>med)</a:t>
            </a:r>
          </a:p>
          <a:p>
            <a:pPr marL="457200" indent="-457200">
              <a:buFont typeface="Wingdings" panose="05000000000000000000" pitchFamily="2" charset="2"/>
              <a:buChar char="v"/>
            </a:pPr>
            <a:endParaRPr lang="en-US" sz="1000" dirty="0" smtClean="0">
              <a:solidFill>
                <a:srgbClr val="FFFF99"/>
              </a:solidFill>
              <a:effectLst>
                <a:outerShdw blurRad="38100" dist="38100" dir="2700000" algn="tl">
                  <a:srgbClr val="000000">
                    <a:alpha val="43137"/>
                  </a:srgbClr>
                </a:outerShdw>
              </a:effectLst>
            </a:endParaRPr>
          </a:p>
          <a:p>
            <a:pPr marL="457200" indent="-457200">
              <a:buFont typeface="Wingdings" panose="05000000000000000000" pitchFamily="2" charset="2"/>
              <a:buChar char="v"/>
            </a:pPr>
            <a:r>
              <a:rPr lang="en-US" sz="2800" dirty="0" smtClean="0">
                <a:solidFill>
                  <a:srgbClr val="FFFF99"/>
                </a:solidFill>
                <a:effectLst>
                  <a:outerShdw blurRad="38100" dist="38100" dir="2700000" algn="tl">
                    <a:srgbClr val="000000">
                      <a:alpha val="43137"/>
                    </a:srgbClr>
                  </a:outerShdw>
                </a:effectLst>
              </a:rPr>
              <a:t>Gospel very effective at Thessalonica (2 Thess. 2:13) </a:t>
            </a:r>
            <a:endParaRPr lang="en-US" sz="2800"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16176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fade">
                                      <p:cBhvr>
                                        <p:cTn id="49" dur="1000"/>
                                        <p:tgtEl>
                                          <p:spTgt spid="4">
                                            <p:txEl>
                                              <p:pRg st="10" end="10"/>
                                            </p:txEl>
                                          </p:spTgt>
                                        </p:tgtEl>
                                      </p:cBhvr>
                                    </p:animEffect>
                                    <p:anim calcmode="lin" valueType="num">
                                      <p:cBhvr>
                                        <p:cTn id="5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4"/>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D:\Projectr\GIFFiles\Paul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571500"/>
            <a:ext cx="8437563" cy="5898696"/>
          </a:xfrm>
          <a:prstGeom prst="rect">
            <a:avLst/>
          </a:prstGeom>
          <a:noFill/>
          <a:extLst>
            <a:ext uri="{909E8E84-426E-40DD-AFC4-6F175D3DCCD1}">
              <a14:hiddenFill xmlns:a14="http://schemas.microsoft.com/office/drawing/2010/main">
                <a:solidFill>
                  <a:srgbClr val="FFFFFF"/>
                </a:solidFill>
              </a14:hiddenFill>
            </a:ext>
          </a:extLst>
        </p:spPr>
      </p:pic>
      <p:sp>
        <p:nvSpPr>
          <p:cNvPr id="149507" name="Rectangle 3"/>
          <p:cNvSpPr>
            <a:spLocks noGrp="1" noChangeArrowheads="1"/>
          </p:cNvSpPr>
          <p:nvPr>
            <p:ph type="title" idx="4294967295"/>
          </p:nvPr>
        </p:nvSpPr>
        <p:spPr/>
        <p:txBody>
          <a:bodyPr/>
          <a:lstStyle/>
          <a:p>
            <a:r>
              <a:rPr lang="en-US"/>
              <a:t>Paul Journey 2</a:t>
            </a:r>
          </a:p>
        </p:txBody>
      </p:sp>
      <p:sp>
        <p:nvSpPr>
          <p:cNvPr id="2" name="Rectangle 1"/>
          <p:cNvSpPr/>
          <p:nvPr/>
        </p:nvSpPr>
        <p:spPr>
          <a:xfrm>
            <a:off x="381001" y="5555796"/>
            <a:ext cx="28194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FFFF"/>
                </a:solidFill>
              </a:rPr>
              <a:t>Acts 16-18</a:t>
            </a:r>
            <a:endParaRPr lang="en-US" sz="3600" dirty="0">
              <a:solidFill>
                <a:srgbClr val="FFFFFF"/>
              </a:solidFill>
            </a:endParaRPr>
          </a:p>
        </p:txBody>
      </p:sp>
      <p:sp>
        <p:nvSpPr>
          <p:cNvPr id="3" name="Freeform 2"/>
          <p:cNvSpPr/>
          <p:nvPr/>
        </p:nvSpPr>
        <p:spPr>
          <a:xfrm>
            <a:off x="1627094" y="753035"/>
            <a:ext cx="820271" cy="1976718"/>
          </a:xfrm>
          <a:custGeom>
            <a:avLst/>
            <a:gdLst>
              <a:gd name="connsiteX0" fmla="*/ 820271 w 820271"/>
              <a:gd name="connsiteY0" fmla="*/ 0 h 1976718"/>
              <a:gd name="connsiteX1" fmla="*/ 712694 w 820271"/>
              <a:gd name="connsiteY1" fmla="*/ 26894 h 1976718"/>
              <a:gd name="connsiteX2" fmla="*/ 685800 w 820271"/>
              <a:gd name="connsiteY2" fmla="*/ 53789 h 1976718"/>
              <a:gd name="connsiteX3" fmla="*/ 605118 w 820271"/>
              <a:gd name="connsiteY3" fmla="*/ 80683 h 1976718"/>
              <a:gd name="connsiteX4" fmla="*/ 564777 w 820271"/>
              <a:gd name="connsiteY4" fmla="*/ 94130 h 1976718"/>
              <a:gd name="connsiteX5" fmla="*/ 524435 w 820271"/>
              <a:gd name="connsiteY5" fmla="*/ 121024 h 1976718"/>
              <a:gd name="connsiteX6" fmla="*/ 403412 w 820271"/>
              <a:gd name="connsiteY6" fmla="*/ 147918 h 1976718"/>
              <a:gd name="connsiteX7" fmla="*/ 363071 w 820271"/>
              <a:gd name="connsiteY7" fmla="*/ 161365 h 1976718"/>
              <a:gd name="connsiteX8" fmla="*/ 0 w 820271"/>
              <a:gd name="connsiteY8" fmla="*/ 174812 h 1976718"/>
              <a:gd name="connsiteX9" fmla="*/ 13447 w 820271"/>
              <a:gd name="connsiteY9" fmla="*/ 228600 h 1976718"/>
              <a:gd name="connsiteX10" fmla="*/ 53788 w 820271"/>
              <a:gd name="connsiteY10" fmla="*/ 255494 h 1976718"/>
              <a:gd name="connsiteX11" fmla="*/ 80682 w 820271"/>
              <a:gd name="connsiteY11" fmla="*/ 282389 h 1976718"/>
              <a:gd name="connsiteX12" fmla="*/ 94130 w 820271"/>
              <a:gd name="connsiteY12" fmla="*/ 322730 h 1976718"/>
              <a:gd name="connsiteX13" fmla="*/ 161365 w 820271"/>
              <a:gd name="connsiteY13" fmla="*/ 403412 h 1976718"/>
              <a:gd name="connsiteX14" fmla="*/ 188259 w 820271"/>
              <a:gd name="connsiteY14" fmla="*/ 484094 h 1976718"/>
              <a:gd name="connsiteX15" fmla="*/ 201706 w 820271"/>
              <a:gd name="connsiteY15" fmla="*/ 551330 h 1976718"/>
              <a:gd name="connsiteX16" fmla="*/ 255494 w 820271"/>
              <a:gd name="connsiteY16" fmla="*/ 632012 h 1976718"/>
              <a:gd name="connsiteX17" fmla="*/ 295835 w 820271"/>
              <a:gd name="connsiteY17" fmla="*/ 779930 h 1976718"/>
              <a:gd name="connsiteX18" fmla="*/ 309282 w 820271"/>
              <a:gd name="connsiteY18" fmla="*/ 820271 h 1976718"/>
              <a:gd name="connsiteX19" fmla="*/ 322730 w 820271"/>
              <a:gd name="connsiteY19" fmla="*/ 874059 h 1976718"/>
              <a:gd name="connsiteX20" fmla="*/ 309282 w 820271"/>
              <a:gd name="connsiteY20" fmla="*/ 1021977 h 1976718"/>
              <a:gd name="connsiteX21" fmla="*/ 268941 w 820271"/>
              <a:gd name="connsiteY21" fmla="*/ 1035424 h 1976718"/>
              <a:gd name="connsiteX22" fmla="*/ 174812 w 820271"/>
              <a:gd name="connsiteY22" fmla="*/ 1062318 h 1976718"/>
              <a:gd name="connsiteX23" fmla="*/ 121024 w 820271"/>
              <a:gd name="connsiteY23" fmla="*/ 1143000 h 1976718"/>
              <a:gd name="connsiteX24" fmla="*/ 161365 w 820271"/>
              <a:gd name="connsiteY24" fmla="*/ 1223683 h 1976718"/>
              <a:gd name="connsiteX25" fmla="*/ 174812 w 820271"/>
              <a:gd name="connsiteY25" fmla="*/ 1264024 h 1976718"/>
              <a:gd name="connsiteX26" fmla="*/ 215153 w 820271"/>
              <a:gd name="connsiteY26" fmla="*/ 1277471 h 1976718"/>
              <a:gd name="connsiteX27" fmla="*/ 295835 w 820271"/>
              <a:gd name="connsiteY27" fmla="*/ 1317812 h 1976718"/>
              <a:gd name="connsiteX28" fmla="*/ 322730 w 820271"/>
              <a:gd name="connsiteY28" fmla="*/ 1344706 h 1976718"/>
              <a:gd name="connsiteX29" fmla="*/ 349624 w 820271"/>
              <a:gd name="connsiteY29" fmla="*/ 1385047 h 1976718"/>
              <a:gd name="connsiteX30" fmla="*/ 389965 w 820271"/>
              <a:gd name="connsiteY30" fmla="*/ 1411941 h 1976718"/>
              <a:gd name="connsiteX31" fmla="*/ 457200 w 820271"/>
              <a:gd name="connsiteY31" fmla="*/ 1465730 h 1976718"/>
              <a:gd name="connsiteX32" fmla="*/ 470647 w 820271"/>
              <a:gd name="connsiteY32" fmla="*/ 1506071 h 1976718"/>
              <a:gd name="connsiteX33" fmla="*/ 537882 w 820271"/>
              <a:gd name="connsiteY33" fmla="*/ 1586753 h 1976718"/>
              <a:gd name="connsiteX34" fmla="*/ 564777 w 820271"/>
              <a:gd name="connsiteY34" fmla="*/ 1680883 h 1976718"/>
              <a:gd name="connsiteX35" fmla="*/ 578224 w 820271"/>
              <a:gd name="connsiteY35" fmla="*/ 1721224 h 1976718"/>
              <a:gd name="connsiteX36" fmla="*/ 564777 w 820271"/>
              <a:gd name="connsiteY36" fmla="*/ 1882589 h 1976718"/>
              <a:gd name="connsiteX37" fmla="*/ 537882 w 820271"/>
              <a:gd name="connsiteY37" fmla="*/ 1963271 h 1976718"/>
              <a:gd name="connsiteX38" fmla="*/ 497541 w 820271"/>
              <a:gd name="connsiteY38" fmla="*/ 1976718 h 1976718"/>
              <a:gd name="connsiteX39" fmla="*/ 416859 w 820271"/>
              <a:gd name="connsiteY39" fmla="*/ 1882589 h 1976718"/>
              <a:gd name="connsiteX40" fmla="*/ 403412 w 820271"/>
              <a:gd name="connsiteY40" fmla="*/ 1842247 h 1976718"/>
              <a:gd name="connsiteX41" fmla="*/ 389965 w 820271"/>
              <a:gd name="connsiteY41" fmla="*/ 1801906 h 1976718"/>
              <a:gd name="connsiteX42" fmla="*/ 416859 w 820271"/>
              <a:gd name="connsiteY42" fmla="*/ 1734671 h 197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20271" h="1976718">
                <a:moveTo>
                  <a:pt x="820271" y="0"/>
                </a:moveTo>
                <a:cubicBezTo>
                  <a:pt x="805811" y="2892"/>
                  <a:pt x="733368" y="14489"/>
                  <a:pt x="712694" y="26894"/>
                </a:cubicBezTo>
                <a:cubicBezTo>
                  <a:pt x="701823" y="33417"/>
                  <a:pt x="697140" y="48119"/>
                  <a:pt x="685800" y="53789"/>
                </a:cubicBezTo>
                <a:cubicBezTo>
                  <a:pt x="660444" y="66467"/>
                  <a:pt x="632012" y="71718"/>
                  <a:pt x="605118" y="80683"/>
                </a:cubicBezTo>
                <a:cubicBezTo>
                  <a:pt x="591671" y="85165"/>
                  <a:pt x="576571" y="86268"/>
                  <a:pt x="564777" y="94130"/>
                </a:cubicBezTo>
                <a:cubicBezTo>
                  <a:pt x="551330" y="103095"/>
                  <a:pt x="539290" y="114658"/>
                  <a:pt x="524435" y="121024"/>
                </a:cubicBezTo>
                <a:cubicBezTo>
                  <a:pt x="505109" y="129307"/>
                  <a:pt x="418729" y="144089"/>
                  <a:pt x="403412" y="147918"/>
                </a:cubicBezTo>
                <a:cubicBezTo>
                  <a:pt x="389661" y="151356"/>
                  <a:pt x="377214" y="160422"/>
                  <a:pt x="363071" y="161365"/>
                </a:cubicBezTo>
                <a:cubicBezTo>
                  <a:pt x="242233" y="169421"/>
                  <a:pt x="121024" y="170330"/>
                  <a:pt x="0" y="174812"/>
                </a:cubicBezTo>
                <a:cubicBezTo>
                  <a:pt x="4482" y="192741"/>
                  <a:pt x="3196" y="213223"/>
                  <a:pt x="13447" y="228600"/>
                </a:cubicBezTo>
                <a:cubicBezTo>
                  <a:pt x="22412" y="242047"/>
                  <a:pt x="41168" y="245398"/>
                  <a:pt x="53788" y="255494"/>
                </a:cubicBezTo>
                <a:cubicBezTo>
                  <a:pt x="63688" y="263414"/>
                  <a:pt x="71717" y="273424"/>
                  <a:pt x="80682" y="282389"/>
                </a:cubicBezTo>
                <a:cubicBezTo>
                  <a:pt x="85165" y="295836"/>
                  <a:pt x="86267" y="310936"/>
                  <a:pt x="94130" y="322730"/>
                </a:cubicBezTo>
                <a:cubicBezTo>
                  <a:pt x="136351" y="386060"/>
                  <a:pt x="132036" y="337423"/>
                  <a:pt x="161365" y="403412"/>
                </a:cubicBezTo>
                <a:cubicBezTo>
                  <a:pt x="172879" y="429317"/>
                  <a:pt x="182699" y="456296"/>
                  <a:pt x="188259" y="484094"/>
                </a:cubicBezTo>
                <a:cubicBezTo>
                  <a:pt x="192741" y="506506"/>
                  <a:pt x="192248" y="530523"/>
                  <a:pt x="201706" y="551330"/>
                </a:cubicBezTo>
                <a:cubicBezTo>
                  <a:pt x="215081" y="580755"/>
                  <a:pt x="245273" y="601348"/>
                  <a:pt x="255494" y="632012"/>
                </a:cubicBezTo>
                <a:cubicBezTo>
                  <a:pt x="313190" y="805100"/>
                  <a:pt x="257822" y="627876"/>
                  <a:pt x="295835" y="779930"/>
                </a:cubicBezTo>
                <a:cubicBezTo>
                  <a:pt x="299273" y="793681"/>
                  <a:pt x="305388" y="806642"/>
                  <a:pt x="309282" y="820271"/>
                </a:cubicBezTo>
                <a:cubicBezTo>
                  <a:pt x="314359" y="838041"/>
                  <a:pt x="318247" y="856130"/>
                  <a:pt x="322730" y="874059"/>
                </a:cubicBezTo>
                <a:cubicBezTo>
                  <a:pt x="318247" y="923365"/>
                  <a:pt x="324938" y="975008"/>
                  <a:pt x="309282" y="1021977"/>
                </a:cubicBezTo>
                <a:cubicBezTo>
                  <a:pt x="304800" y="1035424"/>
                  <a:pt x="282570" y="1031530"/>
                  <a:pt x="268941" y="1035424"/>
                </a:cubicBezTo>
                <a:cubicBezTo>
                  <a:pt x="150747" y="1069194"/>
                  <a:pt x="271536" y="1030077"/>
                  <a:pt x="174812" y="1062318"/>
                </a:cubicBezTo>
                <a:cubicBezTo>
                  <a:pt x="156883" y="1089212"/>
                  <a:pt x="110803" y="1112336"/>
                  <a:pt x="121024" y="1143000"/>
                </a:cubicBezTo>
                <a:cubicBezTo>
                  <a:pt x="154823" y="1244397"/>
                  <a:pt x="109230" y="1119413"/>
                  <a:pt x="161365" y="1223683"/>
                </a:cubicBezTo>
                <a:cubicBezTo>
                  <a:pt x="167704" y="1236361"/>
                  <a:pt x="164789" y="1254001"/>
                  <a:pt x="174812" y="1264024"/>
                </a:cubicBezTo>
                <a:cubicBezTo>
                  <a:pt x="184835" y="1274047"/>
                  <a:pt x="202475" y="1271132"/>
                  <a:pt x="215153" y="1277471"/>
                </a:cubicBezTo>
                <a:cubicBezTo>
                  <a:pt x="319423" y="1329606"/>
                  <a:pt x="194437" y="1284013"/>
                  <a:pt x="295835" y="1317812"/>
                </a:cubicBezTo>
                <a:cubicBezTo>
                  <a:pt x="304800" y="1326777"/>
                  <a:pt x="314810" y="1334806"/>
                  <a:pt x="322730" y="1344706"/>
                </a:cubicBezTo>
                <a:cubicBezTo>
                  <a:pt x="332826" y="1357326"/>
                  <a:pt x="338196" y="1373619"/>
                  <a:pt x="349624" y="1385047"/>
                </a:cubicBezTo>
                <a:cubicBezTo>
                  <a:pt x="361052" y="1396475"/>
                  <a:pt x="377345" y="1401845"/>
                  <a:pt x="389965" y="1411941"/>
                </a:cubicBezTo>
                <a:cubicBezTo>
                  <a:pt x="485769" y="1488586"/>
                  <a:pt x="333036" y="1382954"/>
                  <a:pt x="457200" y="1465730"/>
                </a:cubicBezTo>
                <a:cubicBezTo>
                  <a:pt x="461682" y="1479177"/>
                  <a:pt x="462784" y="1494277"/>
                  <a:pt x="470647" y="1506071"/>
                </a:cubicBezTo>
                <a:cubicBezTo>
                  <a:pt x="530131" y="1595297"/>
                  <a:pt x="493883" y="1498756"/>
                  <a:pt x="537882" y="1586753"/>
                </a:cubicBezTo>
                <a:cubicBezTo>
                  <a:pt x="548633" y="1608254"/>
                  <a:pt x="559030" y="1660768"/>
                  <a:pt x="564777" y="1680883"/>
                </a:cubicBezTo>
                <a:cubicBezTo>
                  <a:pt x="568671" y="1694512"/>
                  <a:pt x="573742" y="1707777"/>
                  <a:pt x="578224" y="1721224"/>
                </a:cubicBezTo>
                <a:cubicBezTo>
                  <a:pt x="573742" y="1775012"/>
                  <a:pt x="573651" y="1829349"/>
                  <a:pt x="564777" y="1882589"/>
                </a:cubicBezTo>
                <a:cubicBezTo>
                  <a:pt x="560116" y="1910552"/>
                  <a:pt x="564776" y="1954306"/>
                  <a:pt x="537882" y="1963271"/>
                </a:cubicBezTo>
                <a:lnTo>
                  <a:pt x="497541" y="1976718"/>
                </a:lnTo>
                <a:cubicBezTo>
                  <a:pt x="416251" y="1956395"/>
                  <a:pt x="449597" y="1980804"/>
                  <a:pt x="416859" y="1882589"/>
                </a:cubicBezTo>
                <a:lnTo>
                  <a:pt x="403412" y="1842247"/>
                </a:lnTo>
                <a:lnTo>
                  <a:pt x="389965" y="1801906"/>
                </a:lnTo>
                <a:cubicBezTo>
                  <a:pt x="404949" y="1741968"/>
                  <a:pt x="390344" y="1761186"/>
                  <a:pt x="416859" y="1734671"/>
                </a:cubicBez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842247" y="860612"/>
            <a:ext cx="1358153" cy="336176"/>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74059" y="778969"/>
            <a:ext cx="968188" cy="336176"/>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003612" y="2360078"/>
            <a:ext cx="838200" cy="336176"/>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46076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442449" y="336175"/>
            <a:ext cx="2339788" cy="551329"/>
          </a:xfrm>
          <a:prstGeom prst="roundRect">
            <a:avLst>
              <a:gd name="adj" fmla="val 50000"/>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Acts 17</a:t>
            </a:r>
            <a:endParaRPr lang="en-US" sz="2400" dirty="0"/>
          </a:p>
        </p:txBody>
      </p:sp>
      <p:sp>
        <p:nvSpPr>
          <p:cNvPr id="3" name="TextBox 2"/>
          <p:cNvSpPr txBox="1"/>
          <p:nvPr/>
        </p:nvSpPr>
        <p:spPr>
          <a:xfrm>
            <a:off x="1734673" y="1371601"/>
            <a:ext cx="5755339" cy="2499467"/>
          </a:xfrm>
          <a:prstGeom prst="rect">
            <a:avLst/>
          </a:prstGeom>
          <a:noFill/>
        </p:spPr>
        <p:txBody>
          <a:bodyPr wrap="square" rtlCol="0">
            <a:spAutoFit/>
          </a:bodyPr>
          <a:lstStyle/>
          <a:p>
            <a:pPr marL="514350" indent="-514350">
              <a:lnSpc>
                <a:spcPct val="150000"/>
              </a:lnSpc>
              <a:buFont typeface="+mj-lt"/>
              <a:buAutoNum type="romanUcPeriod"/>
            </a:pPr>
            <a:r>
              <a:rPr lang="en-US" sz="3600" dirty="0" smtClean="0">
                <a:solidFill>
                  <a:schemeClr val="bg1"/>
                </a:solidFill>
                <a:effectLst>
                  <a:outerShdw blurRad="38100" dist="38100" dir="2700000" algn="tl">
                    <a:srgbClr val="000000">
                      <a:alpha val="43137"/>
                    </a:srgbClr>
                  </a:outerShdw>
                </a:effectLst>
              </a:rPr>
              <a:t> </a:t>
            </a:r>
            <a:r>
              <a:rPr lang="en-US" sz="3600" u="sng" dirty="0" smtClean="0">
                <a:solidFill>
                  <a:srgbClr val="FFFF99"/>
                </a:solidFill>
                <a:effectLst>
                  <a:outerShdw blurRad="38100" dist="38100" dir="2700000" algn="tl">
                    <a:srgbClr val="000000">
                      <a:alpha val="43137"/>
                    </a:srgbClr>
                  </a:outerShdw>
                </a:effectLst>
              </a:rPr>
              <a:t>At Thessalonica</a:t>
            </a:r>
            <a:r>
              <a:rPr lang="en-US" sz="3600" dirty="0" smtClean="0">
                <a:solidFill>
                  <a:schemeClr val="bg1"/>
                </a:solidFill>
                <a:effectLst>
                  <a:outerShdw blurRad="38100" dist="38100" dir="2700000" algn="tl">
                    <a:srgbClr val="000000">
                      <a:alpha val="43137"/>
                    </a:srgbClr>
                  </a:outerShdw>
                </a:effectLst>
              </a:rPr>
              <a:t> (vv. 1-9)</a:t>
            </a:r>
          </a:p>
          <a:p>
            <a:pPr marL="514350" indent="-514350">
              <a:lnSpc>
                <a:spcPct val="150000"/>
              </a:lnSpc>
              <a:buFont typeface="+mj-lt"/>
              <a:buAutoNum type="romanUcPeriod"/>
            </a:pPr>
            <a:r>
              <a:rPr lang="en-US" sz="3600" dirty="0" smtClean="0">
                <a:solidFill>
                  <a:schemeClr val="bg1"/>
                </a:solidFill>
                <a:effectLst>
                  <a:outerShdw blurRad="38100" dist="38100" dir="2700000" algn="tl">
                    <a:srgbClr val="000000">
                      <a:alpha val="43137"/>
                    </a:srgbClr>
                  </a:outerShdw>
                </a:effectLst>
              </a:rPr>
              <a:t> </a:t>
            </a:r>
            <a:r>
              <a:rPr lang="en-US" sz="3600" u="sng" dirty="0" smtClean="0">
                <a:solidFill>
                  <a:srgbClr val="FFFF99"/>
                </a:solidFill>
                <a:effectLst>
                  <a:outerShdw blurRad="38100" dist="38100" dir="2700000" algn="tl">
                    <a:srgbClr val="000000">
                      <a:alpha val="43137"/>
                    </a:srgbClr>
                  </a:outerShdw>
                </a:effectLst>
              </a:rPr>
              <a:t>At Berea</a:t>
            </a:r>
            <a:r>
              <a:rPr lang="en-US" sz="3600" dirty="0" smtClean="0">
                <a:solidFill>
                  <a:schemeClr val="bg1"/>
                </a:solidFill>
                <a:effectLst>
                  <a:outerShdw blurRad="38100" dist="38100" dir="2700000" algn="tl">
                    <a:srgbClr val="000000">
                      <a:alpha val="43137"/>
                    </a:srgbClr>
                  </a:outerShdw>
                </a:effectLst>
              </a:rPr>
              <a:t> (vv. 10-15)</a:t>
            </a:r>
          </a:p>
          <a:p>
            <a:pPr marL="514350" indent="-514350">
              <a:lnSpc>
                <a:spcPct val="150000"/>
              </a:lnSpc>
              <a:buFont typeface="+mj-lt"/>
              <a:buAutoNum type="romanUcPeriod"/>
            </a:pPr>
            <a:r>
              <a:rPr lang="en-US" sz="3600" dirty="0" smtClean="0">
                <a:solidFill>
                  <a:schemeClr val="bg1"/>
                </a:solidFill>
                <a:effectLst>
                  <a:outerShdw blurRad="38100" dist="38100" dir="2700000" algn="tl">
                    <a:srgbClr val="000000">
                      <a:alpha val="43137"/>
                    </a:srgbClr>
                  </a:outerShdw>
                </a:effectLst>
              </a:rPr>
              <a:t> </a:t>
            </a:r>
            <a:r>
              <a:rPr lang="en-US" sz="3600" u="sng" dirty="0" smtClean="0">
                <a:solidFill>
                  <a:srgbClr val="FFFF99"/>
                </a:solidFill>
                <a:effectLst>
                  <a:outerShdw blurRad="38100" dist="38100" dir="2700000" algn="tl">
                    <a:srgbClr val="000000">
                      <a:alpha val="43137"/>
                    </a:srgbClr>
                  </a:outerShdw>
                </a:effectLst>
              </a:rPr>
              <a:t>At Athens</a:t>
            </a:r>
            <a:r>
              <a:rPr lang="en-US" sz="3600" dirty="0" smtClean="0">
                <a:solidFill>
                  <a:schemeClr val="bg1"/>
                </a:solidFill>
                <a:effectLst>
                  <a:outerShdw blurRad="38100" dist="38100" dir="2700000" algn="tl">
                    <a:srgbClr val="000000">
                      <a:alpha val="43137"/>
                    </a:srgbClr>
                  </a:outerShdw>
                </a:effectLst>
              </a:rPr>
              <a:t> (vv. 16-34)</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49711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36758" y="524435"/>
            <a:ext cx="5766322" cy="415498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a:t>
            </a:r>
          </a:p>
          <a:p>
            <a:pPr algn="ctr"/>
            <a:r>
              <a:rPr lang="en-US" sz="88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The Gospel</a:t>
            </a:r>
          </a:p>
          <a:p>
            <a:pPr algn="ctr"/>
            <a:r>
              <a:rPr lang="en-US" sz="88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Effective</a:t>
            </a:r>
            <a:endParaRPr lang="en-US" sz="88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Rounded Rectangle 4"/>
          <p:cNvSpPr/>
          <p:nvPr/>
        </p:nvSpPr>
        <p:spPr>
          <a:xfrm>
            <a:off x="3550025" y="5620871"/>
            <a:ext cx="2339788" cy="551329"/>
          </a:xfrm>
          <a:prstGeom prst="roundRect">
            <a:avLst>
              <a:gd name="adj" fmla="val 50000"/>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Acts 17</a:t>
            </a:r>
            <a:endParaRPr lang="en-US" sz="2400" dirty="0"/>
          </a:p>
        </p:txBody>
      </p:sp>
    </p:spTree>
    <p:extLst>
      <p:ext uri="{BB962C8B-B14F-4D97-AF65-F5344CB8AC3E}">
        <p14:creationId xmlns:p14="http://schemas.microsoft.com/office/powerpoint/2010/main" val="3322850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646331"/>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878806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001" y="591671"/>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299447"/>
            <a:ext cx="8478293" cy="3816429"/>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is the message that saves (1 Cor. 1:21)</a:t>
            </a:r>
          </a:p>
          <a:p>
            <a:pPr marL="342900" indent="-342900">
              <a:buFont typeface="+mj-lt"/>
              <a:buAutoNum type="alphaUcPeriod"/>
            </a:pPr>
            <a:endParaRPr lang="en-US" sz="1000" dirty="0" smtClean="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For the gospel to be effective – must be heard &amp; learned (John 6:45)</a:t>
            </a:r>
          </a:p>
          <a:p>
            <a:pPr marL="342900" indent="-342900">
              <a:buFont typeface="+mj-lt"/>
              <a:buAutoNum type="alphaUcPeriod"/>
            </a:pPr>
            <a:endParaRPr lang="en-US" sz="1000" dirty="0" smtClean="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Times – think people are going to just come to us</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Paul went to the where the people were (vv. 1-2)</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At Philippi – went to river (16:13)</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At Berea – went to synagogue (17:10)</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At Athens – went to synagogue (17:17)</a:t>
            </a:r>
            <a:endParaRPr lang="en-US" sz="2400" i="1"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0857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001" y="591671"/>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299447"/>
            <a:ext cx="8478293" cy="4031873"/>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is the message that saves (1 Cor. 1:21)</a:t>
            </a:r>
          </a:p>
          <a:p>
            <a:pPr marL="342900" indent="-342900">
              <a:buFont typeface="+mj-lt"/>
              <a:buAutoNum type="alphaUcPeriod"/>
            </a:pPr>
            <a:endParaRPr lang="en-US" sz="1000" dirty="0" smtClean="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For the gospel to be effective – must be heard &amp; learned (John 6:45)</a:t>
            </a:r>
          </a:p>
          <a:p>
            <a:pPr marL="342900" indent="-342900">
              <a:buFont typeface="+mj-lt"/>
              <a:buAutoNum type="alphaUcPeriod"/>
            </a:pPr>
            <a:endParaRPr lang="en-US" sz="1000" dirty="0" smtClean="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Times – think people are going to just come to us</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Paul went to the where the people were (vv. 1-2)</a:t>
            </a:r>
          </a:p>
          <a:p>
            <a:pPr marL="342900" indent="-342900">
              <a:buFont typeface="+mj-lt"/>
              <a:buAutoNum type="alphaUcPeriod"/>
            </a:pPr>
            <a:endParaRPr lang="en-US" sz="1000" dirty="0" smtClean="0">
              <a:solidFill>
                <a:srgbClr val="FFFF99"/>
              </a:solidFill>
              <a:effectLst>
                <a:outerShdw blurRad="38100" dist="38100" dir="2700000" algn="tl">
                  <a:srgbClr val="000000">
                    <a:alpha val="43137"/>
                  </a:srgbClr>
                </a:outerShdw>
              </a:effectLst>
            </a:endParaRPr>
          </a:p>
          <a:p>
            <a:pPr marL="457200" indent="-457200">
              <a:buFont typeface="+mj-lt"/>
              <a:buAutoNum type="alphaUcPeriod"/>
            </a:pPr>
            <a:r>
              <a:rPr lang="en-US" sz="2800" dirty="0" smtClean="0">
                <a:solidFill>
                  <a:srgbClr val="FFFF99"/>
                </a:solidFill>
                <a:effectLst>
                  <a:outerShdw blurRad="38100" dist="38100" dir="2700000" algn="tl">
                    <a:srgbClr val="000000">
                      <a:alpha val="43137"/>
                    </a:srgbClr>
                  </a:outerShdw>
                </a:effectLst>
              </a:rPr>
              <a:t>We must take message to those we want to convert</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They likely will not come to hear a sermon</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Take it to their home – or ours, etc.</a:t>
            </a:r>
            <a:endParaRPr lang="en-US" sz="2400" i="1"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01024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1200329"/>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860751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4342" y="685801"/>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2"/>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478293" cy="4278094"/>
          </a:xfrm>
          <a:prstGeom prst="rect">
            <a:avLst/>
          </a:prstGeom>
          <a:noFill/>
        </p:spPr>
        <p:txBody>
          <a:bodyPr wrap="square" rtlCol="0">
            <a:spAutoFit/>
          </a:bodyPr>
          <a:lstStyle/>
          <a:p>
            <a:pPr marL="342900" indent="-342900">
              <a:buFont typeface="+mj-lt"/>
              <a:buAutoNum type="alphaUcPeriod"/>
            </a:pPr>
            <a:r>
              <a:rPr lang="en-US" sz="2800" dirty="0">
                <a:solidFill>
                  <a:srgbClr val="FFFF99"/>
                </a:solidFill>
                <a:effectLst>
                  <a:outerShdw blurRad="38100" dist="38100" dir="2700000" algn="tl">
                    <a:srgbClr val="000000">
                      <a:alpha val="43137"/>
                    </a:srgbClr>
                  </a:outerShdw>
                </a:effectLst>
              </a:rPr>
              <a:t> </a:t>
            </a:r>
            <a:r>
              <a:rPr lang="en-US" sz="2800" dirty="0" smtClean="0">
                <a:solidFill>
                  <a:srgbClr val="FFFF99"/>
                </a:solidFill>
                <a:effectLst>
                  <a:outerShdw blurRad="38100" dist="38100" dir="2700000" algn="tl">
                    <a:srgbClr val="000000">
                      <a:alpha val="43137"/>
                    </a:srgbClr>
                  </a:outerShdw>
                </a:effectLst>
              </a:rPr>
              <a:t>Paul’s use of the Scriptures (vv. 2-4)</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Reasoned from it (v. 2)</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Explained it (v. 3)</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Demonstrated from it (v. 3)</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Persuaded with it (v. 4)</a:t>
            </a:r>
          </a:p>
          <a:p>
            <a:pPr marL="914400" lvl="1" indent="-457200">
              <a:buFont typeface="+mj-lt"/>
              <a:buAutoNum type="arabicPeriod"/>
            </a:pPr>
            <a:endParaRPr lang="en-US" sz="1000" i="1" dirty="0" smtClean="0">
              <a:solidFill>
                <a:srgbClr val="FFFF99"/>
              </a:solidFill>
              <a:effectLst>
                <a:outerShdw blurRad="38100" dist="38100" dir="2700000" algn="tl">
                  <a:srgbClr val="000000">
                    <a:alpha val="43137"/>
                  </a:srgbClr>
                </a:outerShdw>
              </a:effectLst>
            </a:endParaRPr>
          </a:p>
          <a:p>
            <a:pPr marL="457200" indent="-457200">
              <a:buFont typeface="+mj-lt"/>
              <a:buAutoNum type="alphaUcPeriod"/>
            </a:pPr>
            <a:r>
              <a:rPr lang="en-US" sz="2800" dirty="0" smtClean="0">
                <a:solidFill>
                  <a:srgbClr val="FFFF99"/>
                </a:solidFill>
                <a:effectLst>
                  <a:outerShdw blurRad="38100" dist="38100" dir="2700000" algn="tl">
                    <a:srgbClr val="000000">
                      <a:alpha val="43137"/>
                    </a:srgbClr>
                  </a:outerShdw>
                </a:effectLst>
              </a:rPr>
              <a:t>Ezra - &amp; 13 other teachers – explained (Neh. 8:7-8)</a:t>
            </a:r>
          </a:p>
          <a:p>
            <a:pPr marL="457200" indent="-4572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457200" indent="-457200">
              <a:buFont typeface="+mj-lt"/>
              <a:buAutoNum type="alphaUcPeriod"/>
            </a:pPr>
            <a:r>
              <a:rPr lang="en-US" sz="2800" dirty="0" smtClean="0">
                <a:solidFill>
                  <a:srgbClr val="FFFF99"/>
                </a:solidFill>
                <a:effectLst>
                  <a:outerShdw blurRad="38100" dist="38100" dir="2700000" algn="tl">
                    <a:srgbClr val="000000">
                      <a:alpha val="43137"/>
                    </a:srgbClr>
                  </a:outerShdw>
                </a:effectLst>
              </a:rPr>
              <a:t>For gospel to be effective – Explain it – persuade</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Develop the point – the argument</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Draw conclusions</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Don’t just read it – are give a passage</a:t>
            </a:r>
            <a:endParaRPr lang="en-US" sz="2400" i="1"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55423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1754326"/>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p>
          <a:p>
            <a:pPr marL="571500" indent="-571500">
              <a:buFont typeface="+mj-lt"/>
              <a:buAutoNum type="romanUcPeriod"/>
            </a:pPr>
            <a:r>
              <a:rPr lang="en-US" sz="3600" dirty="0">
                <a:solidFill>
                  <a:schemeClr val="bg1"/>
                </a:solidFill>
                <a:effectLst>
                  <a:outerShdw blurRad="38100" dist="38100" dir="2700000" algn="tl">
                    <a:srgbClr val="000000">
                      <a:alpha val="43137"/>
                    </a:srgbClr>
                  </a:outerShdw>
                </a:effectLst>
                <a:latin typeface="Maiandra GD" panose="020E0502030308020204" pitchFamily="34" charset="0"/>
              </a:rPr>
              <a:t> </a:t>
            </a: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3685606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001" y="618565"/>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3"/>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4062651"/>
          </a:xfrm>
          <a:prstGeom prst="rect">
            <a:avLst/>
          </a:prstGeom>
          <a:noFill/>
        </p:spPr>
        <p:txBody>
          <a:bodyPr wrap="square" rtlCol="0">
            <a:spAutoFit/>
          </a:bodyPr>
          <a:lstStyle/>
          <a:p>
            <a:pPr marL="342900" indent="-342900">
              <a:buFont typeface="+mj-lt"/>
              <a:buAutoNum type="alphaUcPeriod"/>
            </a:pPr>
            <a:r>
              <a:rPr lang="en-US" sz="2800" dirty="0" err="1" smtClean="0">
                <a:solidFill>
                  <a:srgbClr val="FFFF99"/>
                </a:solidFill>
                <a:effectLst>
                  <a:outerShdw blurRad="38100" dist="38100" dir="2700000" algn="tl">
                    <a:srgbClr val="000000">
                      <a:alpha val="43137"/>
                    </a:srgbClr>
                  </a:outerShdw>
                </a:effectLst>
              </a:rPr>
              <a:t>Bereans</a:t>
            </a:r>
            <a:r>
              <a:rPr lang="en-US" sz="2800" dirty="0">
                <a:solidFill>
                  <a:srgbClr val="FFFF99"/>
                </a:solidFill>
                <a:effectLst>
                  <a:outerShdw blurRad="38100" dist="38100" dir="2700000" algn="tl">
                    <a:srgbClr val="000000">
                      <a:alpha val="43137"/>
                    </a:srgbClr>
                  </a:outerShdw>
                </a:effectLst>
              </a:rPr>
              <a:t> </a:t>
            </a:r>
            <a:r>
              <a:rPr lang="en-US" sz="2800" dirty="0" smtClean="0">
                <a:solidFill>
                  <a:srgbClr val="FFFF99"/>
                </a:solidFill>
                <a:effectLst>
                  <a:outerShdw blurRad="38100" dist="38100" dir="2700000" algn="tl">
                    <a:srgbClr val="000000">
                      <a:alpha val="43137"/>
                    </a:srgbClr>
                  </a:outerShdw>
                </a:effectLst>
              </a:rPr>
              <a:t>received the word with readiness of mind (v. 11)</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“Readiness of mind” (KJV &amp; ASV)</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“With great eagerness” (NASV)</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“Gladly listened to the message” (LBP)</a:t>
            </a:r>
          </a:p>
          <a:p>
            <a:pPr marL="914400" lvl="1" indent="-457200">
              <a:buFont typeface="+mj-lt"/>
              <a:buAutoNum type="arabicPeriod"/>
            </a:pPr>
            <a:endParaRPr lang="en-US" sz="1000" i="1" dirty="0">
              <a:solidFill>
                <a:srgbClr val="FFFF99"/>
              </a:solidFill>
              <a:effectLst>
                <a:outerShdw blurRad="38100" dist="38100" dir="2700000" algn="tl">
                  <a:srgbClr val="000000">
                    <a:alpha val="43137"/>
                  </a:srgbClr>
                </a:outerShdw>
              </a:effectLst>
            </a:endParaRPr>
          </a:p>
          <a:p>
            <a:pPr marL="457200" indent="-4572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is effective – on an open mind</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Willing to learn &amp; be taught</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Admits – lot I don’t know &amp; could be wrong</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Willing to consider the evidence</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Searching for what is true (v. 11)</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Open – but not gullible (2 Tim. 3:6)</a:t>
            </a:r>
          </a:p>
        </p:txBody>
      </p:sp>
    </p:spTree>
    <p:extLst>
      <p:ext uri="{BB962C8B-B14F-4D97-AF65-F5344CB8AC3E}">
        <p14:creationId xmlns:p14="http://schemas.microsoft.com/office/powerpoint/2010/main" val="1038906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2308324"/>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p>
          <a:p>
            <a:pPr marL="571500" indent="-571500">
              <a:buFont typeface="+mj-lt"/>
              <a:buAutoNum type="romanUcPeriod"/>
            </a:pPr>
            <a:r>
              <a:rPr lang="en-US" sz="3600" dirty="0">
                <a:solidFill>
                  <a:schemeClr val="bg1"/>
                </a:solidFill>
                <a:effectLst>
                  <a:outerShdw blurRad="38100" dist="38100" dir="2700000" algn="tl">
                    <a:srgbClr val="000000">
                      <a:alpha val="43137"/>
                    </a:srgbClr>
                  </a:outerShdw>
                </a:effectLst>
                <a:latin typeface="Maiandra GD" panose="020E0502030308020204" pitchFamily="34" charset="0"/>
              </a:rPr>
              <a:t> </a:t>
            </a: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Test What You Hear (v. 11)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776501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7789" y="618565"/>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4"/>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Test What You Hear (v. 11)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3693319"/>
          </a:xfrm>
          <a:prstGeom prst="rect">
            <a:avLst/>
          </a:prstGeom>
          <a:noFill/>
        </p:spPr>
        <p:txBody>
          <a:bodyPr wrap="square" rtlCol="0">
            <a:spAutoFit/>
          </a:bodyPr>
          <a:lstStyle/>
          <a:p>
            <a:pPr marL="342900" indent="-342900">
              <a:buFont typeface="+mj-lt"/>
              <a:buAutoNum type="alphaUcPeriod"/>
            </a:pPr>
            <a:r>
              <a:rPr lang="en-US" sz="2800" dirty="0" err="1" smtClean="0">
                <a:solidFill>
                  <a:srgbClr val="FFFF99"/>
                </a:solidFill>
                <a:effectLst>
                  <a:outerShdw blurRad="38100" dist="38100" dir="2700000" algn="tl">
                    <a:srgbClr val="000000">
                      <a:alpha val="43137"/>
                    </a:srgbClr>
                  </a:outerShdw>
                </a:effectLst>
              </a:rPr>
              <a:t>Bereans</a:t>
            </a:r>
            <a:r>
              <a:rPr lang="en-US" sz="2800" dirty="0">
                <a:solidFill>
                  <a:srgbClr val="FFFF99"/>
                </a:solidFill>
                <a:effectLst>
                  <a:outerShdw blurRad="38100" dist="38100" dir="2700000" algn="tl">
                    <a:srgbClr val="000000">
                      <a:alpha val="43137"/>
                    </a:srgbClr>
                  </a:outerShdw>
                </a:effectLst>
              </a:rPr>
              <a:t> </a:t>
            </a:r>
            <a:r>
              <a:rPr lang="en-US" sz="2800" dirty="0" smtClean="0">
                <a:solidFill>
                  <a:srgbClr val="FFFF99"/>
                </a:solidFill>
                <a:effectLst>
                  <a:outerShdw blurRad="38100" dist="38100" dir="2700000" algn="tl">
                    <a:srgbClr val="000000">
                      <a:alpha val="43137"/>
                    </a:srgbClr>
                  </a:outerShdw>
                </a:effectLst>
              </a:rPr>
              <a:t>tested what they heard (v. 11)</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Searched the Scriptures – to see of teaching was true</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Involved daily study (v. 11)</a:t>
            </a:r>
          </a:p>
          <a:p>
            <a:pPr marL="914400" lvl="1" indent="-457200">
              <a:buFont typeface="+mj-lt"/>
              <a:buAutoNum type="arabicPeriod"/>
            </a:pPr>
            <a:endParaRPr lang="en-US" sz="1000" i="1" dirty="0">
              <a:solidFill>
                <a:srgbClr val="FFFF99"/>
              </a:solidFill>
              <a:effectLst>
                <a:outerShdw blurRad="38100" dist="38100" dir="2700000" algn="tl">
                  <a:srgbClr val="000000">
                    <a:alpha val="43137"/>
                  </a:srgbClr>
                </a:outerShdw>
              </a:effectLst>
            </a:endParaRPr>
          </a:p>
          <a:p>
            <a:pPr marL="457200" indent="-4572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is effective – when we test what we hear</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When we don’t – and accept it – the teacher becomes the standard</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When we don’t – and reject it – own feelings are standard</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We are to try to spirits (1 John 4:1, 6)</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That insulates us against error (2 Pet. 3:16-18)</a:t>
            </a:r>
          </a:p>
        </p:txBody>
      </p:sp>
    </p:spTree>
    <p:extLst>
      <p:ext uri="{BB962C8B-B14F-4D97-AF65-F5344CB8AC3E}">
        <p14:creationId xmlns:p14="http://schemas.microsoft.com/office/powerpoint/2010/main" val="311634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268013" y="409904"/>
            <a:ext cx="5801711" cy="6001643"/>
          </a:xfrm>
          <a:prstGeom prst="rect">
            <a:avLst/>
          </a:prstGeom>
          <a:solidFill>
            <a:schemeClr val="bg1"/>
          </a:solidFill>
        </p:spPr>
        <p:txBody>
          <a:bodyPr wrap="square" rtlCol="0">
            <a:spAutoFit/>
          </a:bodyPr>
          <a:lstStyle/>
          <a:p>
            <a:pPr algn="ctr"/>
            <a:r>
              <a:rPr lang="en-US" sz="2400" b="1" u="sng" dirty="0">
                <a:latin typeface="Times New Roman" panose="02020603050405020304" pitchFamily="18" charset="0"/>
                <a:cs typeface="Times New Roman" panose="02020603050405020304" pitchFamily="18" charset="0"/>
              </a:rPr>
              <a:t>2 Peter </a:t>
            </a:r>
            <a:r>
              <a:rPr lang="en-US" sz="2400" b="1" u="sng" dirty="0" smtClean="0">
                <a:latin typeface="Times New Roman" panose="02020603050405020304" pitchFamily="18" charset="0"/>
                <a:cs typeface="Times New Roman" panose="02020603050405020304" pitchFamily="18" charset="0"/>
              </a:rPr>
              <a:t>3:16-18</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16 as also in all his epistles, speaking in them of these things, in which are some things hard to understand, which untaught and unstable people twist to their own destruction, as they do also the rest of the Scriptures.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17 You therefore, beloved, since you know this beforehand, beware lest you also fall from your own steadfastness, being led away with the error of the wicked;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18 but grow in the grace and knowledge of our Lord and Savior Jesus Christ. To Him be the glory both now and forever. Amen.   </a:t>
            </a:r>
          </a:p>
        </p:txBody>
      </p:sp>
      <p:sp>
        <p:nvSpPr>
          <p:cNvPr id="4" name="Right Brace 3"/>
          <p:cNvSpPr/>
          <p:nvPr/>
        </p:nvSpPr>
        <p:spPr>
          <a:xfrm>
            <a:off x="6180083" y="1229710"/>
            <a:ext cx="551793" cy="1907628"/>
          </a:xfrm>
          <a:prstGeom prst="rightBrace">
            <a:avLst>
              <a:gd name="adj1" fmla="val 62619"/>
              <a:gd name="adj2" fmla="val 50000"/>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7005918" y="1546411"/>
            <a:ext cx="1519518" cy="1200329"/>
          </a:xfrm>
          <a:prstGeom prst="rect">
            <a:avLst/>
          </a:prstGeom>
          <a:noFill/>
        </p:spPr>
        <p:txBody>
          <a:bodyPr wrap="square" rtlCol="0">
            <a:spAutoFit/>
          </a:bodyPr>
          <a:lstStyle/>
          <a:p>
            <a:pPr algn="ctr"/>
            <a:r>
              <a:rPr lang="en-US" sz="2400" dirty="0" smtClean="0">
                <a:solidFill>
                  <a:schemeClr val="bg1"/>
                </a:solidFill>
                <a:effectLst>
                  <a:outerShdw blurRad="38100" dist="38100" dir="2700000" algn="tl">
                    <a:srgbClr val="000000">
                      <a:alpha val="43137"/>
                    </a:srgbClr>
                  </a:outerShdw>
                </a:effectLst>
              </a:rPr>
              <a:t>Some will pervert Scripture</a:t>
            </a:r>
            <a:endParaRPr lang="en-US" sz="2400" dirty="0">
              <a:solidFill>
                <a:schemeClr val="bg1"/>
              </a:solidFill>
              <a:effectLst>
                <a:outerShdw blurRad="38100" dist="38100" dir="2700000" algn="tl">
                  <a:srgbClr val="000000">
                    <a:alpha val="43137"/>
                  </a:srgbClr>
                </a:outerShdw>
              </a:effectLst>
            </a:endParaRPr>
          </a:p>
        </p:txBody>
      </p:sp>
      <p:sp>
        <p:nvSpPr>
          <p:cNvPr id="6" name="Right Brace 5"/>
          <p:cNvSpPr/>
          <p:nvPr/>
        </p:nvSpPr>
        <p:spPr>
          <a:xfrm>
            <a:off x="6180083" y="3251251"/>
            <a:ext cx="551793" cy="1517030"/>
          </a:xfrm>
          <a:prstGeom prst="rightBrace">
            <a:avLst>
              <a:gd name="adj1" fmla="val 62619"/>
              <a:gd name="adj2" fmla="val 50000"/>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7005917" y="3410725"/>
            <a:ext cx="1869141" cy="1200329"/>
          </a:xfrm>
          <a:prstGeom prst="rect">
            <a:avLst/>
          </a:prstGeom>
          <a:noFill/>
        </p:spPr>
        <p:txBody>
          <a:bodyPr wrap="square" rtlCol="0">
            <a:spAutoFit/>
          </a:bodyPr>
          <a:lstStyle/>
          <a:p>
            <a:pPr algn="ctr"/>
            <a:r>
              <a:rPr lang="en-US" sz="2400" dirty="0" smtClean="0">
                <a:solidFill>
                  <a:schemeClr val="bg1"/>
                </a:solidFill>
                <a:effectLst>
                  <a:outerShdw blurRad="38100" dist="38100" dir="2700000" algn="tl">
                    <a:srgbClr val="000000">
                      <a:alpha val="43137"/>
                    </a:srgbClr>
                  </a:outerShdw>
                </a:effectLst>
              </a:rPr>
              <a:t>Danger that you will be misled</a:t>
            </a:r>
            <a:endParaRPr lang="en-US" sz="2400" dirty="0">
              <a:solidFill>
                <a:schemeClr val="bg1"/>
              </a:solidFill>
              <a:effectLst>
                <a:outerShdw blurRad="38100" dist="38100" dir="2700000" algn="tl">
                  <a:srgbClr val="000000">
                    <a:alpha val="43137"/>
                  </a:srgbClr>
                </a:outerShdw>
              </a:effectLst>
            </a:endParaRPr>
          </a:p>
        </p:txBody>
      </p:sp>
      <p:sp>
        <p:nvSpPr>
          <p:cNvPr id="8" name="Right Brace 7"/>
          <p:cNvSpPr/>
          <p:nvPr/>
        </p:nvSpPr>
        <p:spPr>
          <a:xfrm>
            <a:off x="6180082" y="5240674"/>
            <a:ext cx="551793" cy="1170873"/>
          </a:xfrm>
          <a:prstGeom prst="rightBrace">
            <a:avLst>
              <a:gd name="adj1" fmla="val 62619"/>
              <a:gd name="adj2" fmla="val 50000"/>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7005918" y="5240674"/>
            <a:ext cx="1869140" cy="1200329"/>
          </a:xfrm>
          <a:prstGeom prst="rect">
            <a:avLst/>
          </a:prstGeom>
          <a:noFill/>
        </p:spPr>
        <p:txBody>
          <a:bodyPr wrap="square" rtlCol="0">
            <a:spAutoFit/>
          </a:bodyPr>
          <a:lstStyle/>
          <a:p>
            <a:pPr algn="ctr"/>
            <a:r>
              <a:rPr lang="en-US" sz="2400" dirty="0" smtClean="0">
                <a:solidFill>
                  <a:schemeClr val="bg1"/>
                </a:solidFill>
                <a:effectLst>
                  <a:outerShdw blurRad="38100" dist="38100" dir="2700000" algn="tl">
                    <a:srgbClr val="000000">
                      <a:alpha val="43137"/>
                    </a:srgbClr>
                  </a:outerShdw>
                </a:effectLst>
              </a:rPr>
              <a:t>Prevent: by knowing the text</a:t>
            </a:r>
            <a:endParaRPr lang="en-US"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1981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2862322"/>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p>
          <a:p>
            <a:pPr marL="571500" indent="-571500">
              <a:buFont typeface="+mj-lt"/>
              <a:buAutoNum type="romanUcPeriod"/>
            </a:pPr>
            <a:r>
              <a:rPr lang="en-US" sz="3600" dirty="0">
                <a:solidFill>
                  <a:schemeClr val="bg1"/>
                </a:solidFill>
                <a:effectLst>
                  <a:outerShdw blurRad="38100" dist="38100" dir="2700000" algn="tl">
                    <a:srgbClr val="000000">
                      <a:alpha val="43137"/>
                    </a:srgbClr>
                  </a:outerShdw>
                </a:effectLst>
                <a:latin typeface="Maiandra GD" panose="020E0502030308020204" pitchFamily="34" charset="0"/>
              </a:rPr>
              <a:t> </a:t>
            </a: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Test What You Hear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226262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447" y="618565"/>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5"/>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1631216"/>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Can’t build where there is no foundation</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Preaching to Jews – already had foundation of OT</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Preaching to Gentiles – pagans don’t know God</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Questions are asked – person is not ready for the answer</a:t>
            </a:r>
          </a:p>
        </p:txBody>
      </p:sp>
    </p:spTree>
    <p:extLst>
      <p:ext uri="{BB962C8B-B14F-4D97-AF65-F5344CB8AC3E}">
        <p14:creationId xmlns:p14="http://schemas.microsoft.com/office/powerpoint/2010/main" val="2731944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447" y="618565"/>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5"/>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1846659"/>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Can’t build where there is no foundation</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Those at Athens – needed a more basic foundation</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They were ignorant of the one true God (vv. 22-23)</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Foundation laid: one true God (vv. 24-29)</a:t>
            </a:r>
          </a:p>
        </p:txBody>
      </p:sp>
    </p:spTree>
    <p:extLst>
      <p:ext uri="{BB962C8B-B14F-4D97-AF65-F5344CB8AC3E}">
        <p14:creationId xmlns:p14="http://schemas.microsoft.com/office/powerpoint/2010/main" val="743804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447" y="618565"/>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5"/>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4278094"/>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Can’t build where there is no foundation</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Those at Athens – needed a more basic foundation</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will be effective when we lay basic foundation</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Start with evidence of the existence of God</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Bible is inspired of God</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Does it make a difference what one believes</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Purpose and duration of the Old Testament</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Difference in the OT and NT</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Who Jesus is and what it means</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Evidence of resurrection</a:t>
            </a:r>
          </a:p>
        </p:txBody>
      </p:sp>
    </p:spTree>
    <p:extLst>
      <p:ext uri="{BB962C8B-B14F-4D97-AF65-F5344CB8AC3E}">
        <p14:creationId xmlns:p14="http://schemas.microsoft.com/office/powerpoint/2010/main" val="2072374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447" y="618565"/>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5"/>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3385542"/>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Can’t build where there is no foundation</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Those at Athens – needed a more basic foundation</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will be effective when we lay basic foundation</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 When teaching – always go back to the basics!</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Everything rest on the first principles</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All error is a perversion of the basics</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Basics are like a skeleton on which all things hang</a:t>
            </a:r>
          </a:p>
        </p:txBody>
      </p:sp>
    </p:spTree>
    <p:extLst>
      <p:ext uri="{BB962C8B-B14F-4D97-AF65-F5344CB8AC3E}">
        <p14:creationId xmlns:p14="http://schemas.microsoft.com/office/powerpoint/2010/main" val="3793228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3416320"/>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p>
          <a:p>
            <a:pPr marL="571500" indent="-571500">
              <a:buFont typeface="+mj-lt"/>
              <a:buAutoNum type="romanUcPeriod"/>
            </a:pPr>
            <a:r>
              <a:rPr lang="en-US" sz="3600" dirty="0">
                <a:solidFill>
                  <a:schemeClr val="bg1"/>
                </a:solidFill>
                <a:effectLst>
                  <a:outerShdw blurRad="38100" dist="38100" dir="2700000" algn="tl">
                    <a:srgbClr val="000000">
                      <a:alpha val="43137"/>
                    </a:srgbClr>
                  </a:outerShdw>
                </a:effectLst>
                <a:latin typeface="Maiandra GD" panose="020E0502030308020204" pitchFamily="34" charset="0"/>
              </a:rPr>
              <a:t> </a:t>
            </a: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Test What You Hear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Repent (v. 30)</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446328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4682" y="699248"/>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6"/>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Repent (v. 30)</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2000548"/>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God demands repentance (v. 30)</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Time God overlooked (i.e. OT polygamy, </a:t>
            </a:r>
            <a:r>
              <a:rPr lang="en-US" sz="2400" i="1" dirty="0" err="1" smtClean="0">
                <a:solidFill>
                  <a:srgbClr val="FFFF99"/>
                </a:solidFill>
                <a:effectLst>
                  <a:outerShdw blurRad="38100" dist="38100" dir="2700000" algn="tl">
                    <a:srgbClr val="000000">
                      <a:alpha val="43137"/>
                    </a:srgbClr>
                  </a:outerShdw>
                </a:effectLst>
              </a:rPr>
              <a:t>etc</a:t>
            </a:r>
            <a:r>
              <a:rPr lang="en-US" sz="2400" i="1" dirty="0" smtClean="0">
                <a:solidFill>
                  <a:srgbClr val="FFFF99"/>
                </a:solidFill>
                <a:effectLst>
                  <a:outerShdw blurRad="38100" dist="38100" dir="2700000" algn="tl">
                    <a:srgbClr val="000000">
                      <a:alpha val="43137"/>
                    </a:srgbClr>
                  </a:outerShdw>
                </a:effectLst>
              </a:rPr>
              <a:t>) – but not now</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Demanded of all men everywhere</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Alien sinner (Acts 2:38; 17:30-31)</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Erring child of God (Acts 8:22)</a:t>
            </a:r>
          </a:p>
        </p:txBody>
      </p:sp>
    </p:spTree>
    <p:extLst>
      <p:ext uri="{BB962C8B-B14F-4D97-AF65-F5344CB8AC3E}">
        <p14:creationId xmlns:p14="http://schemas.microsoft.com/office/powerpoint/2010/main" val="3058234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4682" y="699248"/>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6"/>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Repent (v. 30)</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1477328"/>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God demands repentance (v. 30)</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What is repentance?</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 change of mind</a:t>
            </a:r>
          </a:p>
        </p:txBody>
      </p:sp>
      <p:sp>
        <p:nvSpPr>
          <p:cNvPr id="4" name="Text Box 6"/>
          <p:cNvSpPr txBox="1">
            <a:spLocks noChangeArrowheads="1"/>
          </p:cNvSpPr>
          <p:nvPr/>
        </p:nvSpPr>
        <p:spPr bwMode="auto">
          <a:xfrm>
            <a:off x="544682" y="3893671"/>
            <a:ext cx="7940412" cy="261610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2400" dirty="0">
                <a:latin typeface="Arial Narrow" panose="020B0606020202030204" pitchFamily="34" charset="0"/>
              </a:rPr>
              <a:t>1. </a:t>
            </a:r>
            <a:r>
              <a:rPr lang="en-US" sz="2400" dirty="0" err="1">
                <a:latin typeface="Arial Narrow" panose="020B0606020202030204" pitchFamily="34" charset="0"/>
              </a:rPr>
              <a:t>metanoeo</a:t>
            </a:r>
            <a:r>
              <a:rPr lang="en-US" sz="2400" dirty="0">
                <a:latin typeface="Arial Narrow" panose="020B0606020202030204" pitchFamily="34" charset="0"/>
              </a:rPr>
              <a:t> NT:3340, lit., "to perceive afterwards" (meta, "after," implying "change," </a:t>
            </a:r>
            <a:r>
              <a:rPr lang="en-US" sz="2400" dirty="0" err="1">
                <a:latin typeface="Arial Narrow" panose="020B0606020202030204" pitchFamily="34" charset="0"/>
              </a:rPr>
              <a:t>noeo</a:t>
            </a:r>
            <a:r>
              <a:rPr lang="en-US" sz="2400" dirty="0">
                <a:latin typeface="Arial Narrow" panose="020B0606020202030204" pitchFamily="34" charset="0"/>
              </a:rPr>
              <a:t>, "to perceive"; nous, "the mind, the seat of moral reflection"), in contrast to </a:t>
            </a:r>
            <a:r>
              <a:rPr lang="en-US" sz="2400" dirty="0" err="1">
                <a:latin typeface="Arial Narrow" panose="020B0606020202030204" pitchFamily="34" charset="0"/>
              </a:rPr>
              <a:t>pronoeo</a:t>
            </a:r>
            <a:r>
              <a:rPr lang="en-US" sz="2400" dirty="0">
                <a:latin typeface="Arial Narrow" panose="020B0606020202030204" pitchFamily="34" charset="0"/>
              </a:rPr>
              <a:t>, "to perceive beforehand," hence signifies "to change one's mind or purpose," always, in the NT, involving a change for the better, an amendment, and always, except in Luke 17:3,4, of "repentance" from sin. </a:t>
            </a:r>
          </a:p>
          <a:p>
            <a:pPr algn="r" eaLnBrk="1" hangingPunct="1"/>
            <a:r>
              <a:rPr lang="en-US" sz="2000" dirty="0">
                <a:latin typeface="Arial Narrow" panose="020B0606020202030204" pitchFamily="34" charset="0"/>
              </a:rPr>
              <a:t>(</a:t>
            </a:r>
            <a:r>
              <a:rPr lang="en-US" sz="2000" i="1" dirty="0">
                <a:latin typeface="Arial Narrow" panose="020B0606020202030204" pitchFamily="34" charset="0"/>
              </a:rPr>
              <a:t>Vine's Expository Dictionary of Biblical Words</a:t>
            </a:r>
            <a:r>
              <a:rPr lang="en-US" sz="2000" dirty="0">
                <a:latin typeface="Arial Narrow" panose="020B0606020202030204" pitchFamily="34" charset="0"/>
              </a:rPr>
              <a:t>)</a:t>
            </a:r>
          </a:p>
        </p:txBody>
      </p:sp>
    </p:spTree>
    <p:extLst>
      <p:ext uri="{BB962C8B-B14F-4D97-AF65-F5344CB8AC3E}">
        <p14:creationId xmlns:p14="http://schemas.microsoft.com/office/powerpoint/2010/main" val="2841401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4682" y="699248"/>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6"/>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Repent (v. 30)</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1846659"/>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God demands repentance (v. 30)</a:t>
            </a:r>
          </a:p>
          <a:p>
            <a:pPr marL="342900" indent="-342900">
              <a:buFont typeface="+mj-lt"/>
              <a:buAutoNum type="alphaUcPeriod"/>
            </a:pPr>
            <a:endParaRPr lang="en-US" sz="1000" dirty="0">
              <a:solidFill>
                <a:srgbClr val="FFFF99"/>
              </a:solidFill>
              <a:effectLst>
                <a:outerShdw blurRad="38100" dist="38100" dir="2700000" algn="tl">
                  <a:srgbClr val="000000">
                    <a:alpha val="43137"/>
                  </a:srgbClr>
                </a:outerShdw>
              </a:effectLst>
            </a:endParaRPr>
          </a:p>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What is repentance?</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 change of mind</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Results in change of life</a:t>
            </a:r>
          </a:p>
        </p:txBody>
      </p:sp>
      <p:sp>
        <p:nvSpPr>
          <p:cNvPr id="5" name="Oval 6"/>
          <p:cNvSpPr>
            <a:spLocks noChangeArrowheads="1"/>
          </p:cNvSpPr>
          <p:nvPr/>
        </p:nvSpPr>
        <p:spPr bwMode="auto">
          <a:xfrm>
            <a:off x="4558553" y="2474189"/>
            <a:ext cx="4585447" cy="175260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2400" b="1">
                <a:solidFill>
                  <a:srgbClr val="3333CC"/>
                </a:solidFill>
                <a:latin typeface="Arial Narrow" panose="020B0606020202030204" pitchFamily="34" charset="0"/>
              </a:rPr>
              <a:t>Nineveh “…</a:t>
            </a:r>
            <a:r>
              <a:rPr lang="en-US" sz="2400" b="1" u="sng">
                <a:solidFill>
                  <a:srgbClr val="3333CC"/>
                </a:solidFill>
                <a:latin typeface="Arial Narrow" panose="020B0606020202030204" pitchFamily="34" charset="0"/>
              </a:rPr>
              <a:t>repented</a:t>
            </a:r>
            <a:r>
              <a:rPr lang="en-US" sz="2400" b="1">
                <a:solidFill>
                  <a:srgbClr val="3333CC"/>
                </a:solidFill>
                <a:latin typeface="Arial Narrow" panose="020B0606020202030204" pitchFamily="34" charset="0"/>
              </a:rPr>
              <a:t> at the</a:t>
            </a:r>
          </a:p>
          <a:p>
            <a:pPr algn="ctr" eaLnBrk="1" hangingPunct="1"/>
            <a:r>
              <a:rPr lang="en-US" sz="2400" b="1">
                <a:solidFill>
                  <a:srgbClr val="3333CC"/>
                </a:solidFill>
                <a:latin typeface="Arial Narrow" panose="020B0606020202030204" pitchFamily="34" charset="0"/>
              </a:rPr>
              <a:t>preaching of Jonah…”</a:t>
            </a:r>
          </a:p>
          <a:p>
            <a:pPr algn="ctr" eaLnBrk="1" hangingPunct="1"/>
            <a:r>
              <a:rPr lang="en-US" sz="2400" b="1">
                <a:solidFill>
                  <a:srgbClr val="3333CC"/>
                </a:solidFill>
                <a:latin typeface="Arial Narrow" panose="020B0606020202030204" pitchFamily="34" charset="0"/>
              </a:rPr>
              <a:t>(Matt. 12:41)</a:t>
            </a:r>
          </a:p>
        </p:txBody>
      </p:sp>
      <p:grpSp>
        <p:nvGrpSpPr>
          <p:cNvPr id="6" name="Group 9"/>
          <p:cNvGrpSpPr>
            <a:grpSpLocks/>
          </p:cNvGrpSpPr>
          <p:nvPr/>
        </p:nvGrpSpPr>
        <p:grpSpPr bwMode="auto">
          <a:xfrm>
            <a:off x="4196043" y="3220664"/>
            <a:ext cx="4714875" cy="3363913"/>
            <a:chOff x="2550" y="1673"/>
            <a:chExt cx="2970" cy="2119"/>
          </a:xfrm>
        </p:grpSpPr>
        <p:sp>
          <p:nvSpPr>
            <p:cNvPr id="7" name="Oval 7"/>
            <p:cNvSpPr>
              <a:spLocks noChangeArrowheads="1"/>
            </p:cNvSpPr>
            <p:nvPr/>
          </p:nvSpPr>
          <p:spPr bwMode="auto">
            <a:xfrm>
              <a:off x="2550" y="2688"/>
              <a:ext cx="2970" cy="1104"/>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2400" b="1" dirty="0">
                  <a:solidFill>
                    <a:srgbClr val="3333CC"/>
                  </a:solidFill>
                  <a:latin typeface="Arial Narrow" panose="020B0606020202030204" pitchFamily="34" charset="0"/>
                </a:rPr>
                <a:t>“…they turned from their</a:t>
              </a:r>
            </a:p>
            <a:p>
              <a:pPr algn="ctr" eaLnBrk="1" hangingPunct="1"/>
              <a:r>
                <a:rPr lang="en-US" sz="2400" b="1" dirty="0">
                  <a:solidFill>
                    <a:srgbClr val="3333CC"/>
                  </a:solidFill>
                  <a:latin typeface="Arial Narrow" panose="020B0606020202030204" pitchFamily="34" charset="0"/>
                </a:rPr>
                <a:t>evil way…”</a:t>
              </a:r>
            </a:p>
            <a:p>
              <a:pPr algn="ctr" eaLnBrk="1" hangingPunct="1"/>
              <a:r>
                <a:rPr lang="en-US" sz="2400" b="1" dirty="0">
                  <a:solidFill>
                    <a:srgbClr val="3333CC"/>
                  </a:solidFill>
                  <a:latin typeface="Arial Narrow" panose="020B0606020202030204" pitchFamily="34" charset="0"/>
                </a:rPr>
                <a:t>(Jonah 3:10)</a:t>
              </a:r>
            </a:p>
          </p:txBody>
        </p:sp>
        <p:sp>
          <p:nvSpPr>
            <p:cNvPr id="8" name="AutoShape 8"/>
            <p:cNvSpPr>
              <a:spLocks noChangeArrowheads="1"/>
            </p:cNvSpPr>
            <p:nvPr/>
          </p:nvSpPr>
          <p:spPr bwMode="auto">
            <a:xfrm rot="1433826">
              <a:off x="3994" y="1673"/>
              <a:ext cx="336" cy="1268"/>
            </a:xfrm>
            <a:prstGeom prst="downArrow">
              <a:avLst>
                <a:gd name="adj1" fmla="val 50000"/>
                <a:gd name="adj2" fmla="val 11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spTree>
    <p:extLst>
      <p:ext uri="{BB962C8B-B14F-4D97-AF65-F5344CB8AC3E}">
        <p14:creationId xmlns:p14="http://schemas.microsoft.com/office/powerpoint/2010/main" val="859649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3970318"/>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p>
          <a:p>
            <a:pPr marL="571500" indent="-571500">
              <a:buFont typeface="+mj-lt"/>
              <a:buAutoNum type="romanUcPeriod"/>
            </a:pPr>
            <a:r>
              <a:rPr lang="en-US" sz="3600" dirty="0">
                <a:solidFill>
                  <a:schemeClr val="bg1"/>
                </a:solidFill>
                <a:effectLst>
                  <a:outerShdw blurRad="38100" dist="38100" dir="2700000" algn="tl">
                    <a:srgbClr val="000000">
                      <a:alpha val="43137"/>
                    </a:srgbClr>
                  </a:outerShdw>
                </a:effectLst>
                <a:latin typeface="Maiandra GD" panose="020E0502030308020204" pitchFamily="34" charset="0"/>
              </a:rPr>
              <a:t> </a:t>
            </a: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Test What You Hear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Repent (v. 30)</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Listen in View of Judgment (v. 31)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3804255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0895" y="645459"/>
            <a:ext cx="8182459"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857250" indent="-857250" algn="ctr">
              <a:buFont typeface="+mj-lt"/>
              <a:buAutoNum type="romanUcPeriod" startAt="7"/>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Listen in View of Judgment (v. 31)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
        <p:nvSpPr>
          <p:cNvPr id="3" name="TextBox 2"/>
          <p:cNvSpPr txBox="1"/>
          <p:nvPr/>
        </p:nvSpPr>
        <p:spPr>
          <a:xfrm>
            <a:off x="316083" y="2178424"/>
            <a:ext cx="8827917" cy="3693319"/>
          </a:xfrm>
          <a:prstGeom prst="rect">
            <a:avLst/>
          </a:prstGeom>
          <a:noFill/>
        </p:spPr>
        <p:txBody>
          <a:bodyPr wrap="square" rtlCol="0">
            <a:spAutoFit/>
          </a:bodyPr>
          <a:lstStyle/>
          <a:p>
            <a:pPr marL="342900" indent="-342900">
              <a:buFont typeface="+mj-lt"/>
              <a:buAutoNum type="alphaUcPeriod"/>
            </a:pPr>
            <a:r>
              <a:rPr lang="en-US" sz="2800" dirty="0" smtClean="0">
                <a:solidFill>
                  <a:srgbClr val="FFFF99"/>
                </a:solidFill>
                <a:effectLst>
                  <a:outerShdw blurRad="38100" dist="38100" dir="2700000" algn="tl">
                    <a:srgbClr val="000000">
                      <a:alpha val="43137"/>
                    </a:srgbClr>
                  </a:outerShdw>
                </a:effectLst>
              </a:rPr>
              <a:t>Judgment day that is coming</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All stand before the judgment (2 Cor. 5:10)</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None escape the judgment of God (Rom. 2:2)</a:t>
            </a:r>
          </a:p>
          <a:p>
            <a:pPr marL="914400" lvl="1" indent="-457200">
              <a:buFont typeface="+mj-lt"/>
              <a:buAutoNum type="arabicPeriod"/>
            </a:pPr>
            <a:r>
              <a:rPr lang="en-US" sz="2400" i="1" dirty="0" smtClean="0">
                <a:solidFill>
                  <a:srgbClr val="FFFF99"/>
                </a:solidFill>
                <a:effectLst>
                  <a:outerShdw blurRad="38100" dist="38100" dir="2700000" algn="tl">
                    <a:srgbClr val="000000">
                      <a:alpha val="43137"/>
                    </a:srgbClr>
                  </a:outerShdw>
                </a:effectLst>
              </a:rPr>
              <a:t>All preparation is before death (Heb. 9:27)</a:t>
            </a:r>
          </a:p>
          <a:p>
            <a:pPr marL="914400" lvl="1" indent="-457200">
              <a:buFont typeface="+mj-lt"/>
              <a:buAutoNum type="arabicPeriod"/>
            </a:pPr>
            <a:endParaRPr lang="en-US" sz="1000" i="1" dirty="0">
              <a:solidFill>
                <a:srgbClr val="FFFF99"/>
              </a:solidFill>
              <a:effectLst>
                <a:outerShdw blurRad="38100" dist="38100" dir="2700000" algn="tl">
                  <a:srgbClr val="000000">
                    <a:alpha val="43137"/>
                  </a:srgbClr>
                </a:outerShdw>
              </a:effectLst>
            </a:endParaRPr>
          </a:p>
          <a:p>
            <a:pPr marL="457200" indent="-457200">
              <a:buFont typeface="+mj-lt"/>
              <a:buAutoNum type="alphaUcPeriod"/>
            </a:pPr>
            <a:r>
              <a:rPr lang="en-US" sz="2800" dirty="0" smtClean="0">
                <a:solidFill>
                  <a:srgbClr val="FFFF99"/>
                </a:solidFill>
                <a:effectLst>
                  <a:outerShdw blurRad="38100" dist="38100" dir="2700000" algn="tl">
                    <a:srgbClr val="000000">
                      <a:alpha val="43137"/>
                    </a:srgbClr>
                  </a:outerShdw>
                </a:effectLst>
              </a:rPr>
              <a:t>Gospel is effective when listen in view of judgment</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If is no judgment – what difference would any of it make?</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Should persuade us to change (2 Pet. 3:11-ff)</a:t>
            </a:r>
          </a:p>
          <a:p>
            <a:pPr marL="971550" lvl="1" indent="-514350">
              <a:buFont typeface="+mj-lt"/>
              <a:buAutoNum type="arabicPeriod"/>
            </a:pPr>
            <a:r>
              <a:rPr lang="en-US" sz="2400" i="1" dirty="0" smtClean="0">
                <a:solidFill>
                  <a:srgbClr val="FFFF99"/>
                </a:solidFill>
                <a:effectLst>
                  <a:outerShdw blurRad="38100" dist="38100" dir="2700000" algn="tl">
                    <a:srgbClr val="000000">
                      <a:alpha val="43137"/>
                    </a:srgbClr>
                  </a:outerShdw>
                </a:effectLst>
              </a:rPr>
              <a:t>The very gospel we hear – will be the standard of judgment (John 12:48)</a:t>
            </a:r>
          </a:p>
        </p:txBody>
      </p:sp>
    </p:spTree>
    <p:extLst>
      <p:ext uri="{BB962C8B-B14F-4D97-AF65-F5344CB8AC3E}">
        <p14:creationId xmlns:p14="http://schemas.microsoft.com/office/powerpoint/2010/main" val="849219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985" y="0"/>
            <a:ext cx="88120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outerShdw blurRad="38100" dist="38100" dir="2700000" algn="tl">
                    <a:srgbClr val="000000">
                      <a:alpha val="43137"/>
                    </a:srgbClr>
                  </a:outerShdw>
                </a:effectLst>
                <a:latin typeface="Maiandra GD" panose="020E0502030308020204" pitchFamily="34" charset="0"/>
              </a:rPr>
              <a:t>Making The Gospel Effective</a:t>
            </a:r>
            <a:endParaRPr lang="en-US" sz="5400" b="1" cap="none" spc="0" dirty="0">
              <a:ln/>
              <a:solidFill>
                <a:schemeClr val="accent4"/>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4"/>
          <p:cNvSpPr txBox="1"/>
          <p:nvPr/>
        </p:nvSpPr>
        <p:spPr>
          <a:xfrm>
            <a:off x="611918" y="1048871"/>
            <a:ext cx="8182459" cy="3970318"/>
          </a:xfrm>
          <a:prstGeom prst="rect">
            <a:avLst/>
          </a:prstGeom>
          <a:noFill/>
        </p:spPr>
        <p:txBody>
          <a:bodyPr wrap="square" rtlCol="0">
            <a:spAutoFit/>
          </a:bodyPr>
          <a:lstStyle/>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Take it to the People (vv. 1-2)</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Explain it and Persuade (vv. 2-4)</a:t>
            </a:r>
          </a:p>
          <a:p>
            <a:pPr marL="571500" indent="-571500">
              <a:buFont typeface="+mj-lt"/>
              <a:buAutoNum type="romanUcPeriod"/>
            </a:pPr>
            <a:r>
              <a:rPr lang="en-US" sz="3600" dirty="0">
                <a:solidFill>
                  <a:schemeClr val="bg1"/>
                </a:solidFill>
                <a:effectLst>
                  <a:outerShdw blurRad="38100" dist="38100" dir="2700000" algn="tl">
                    <a:srgbClr val="000000">
                      <a:alpha val="43137"/>
                    </a:srgbClr>
                  </a:outerShdw>
                </a:effectLst>
                <a:latin typeface="Maiandra GD" panose="020E0502030308020204" pitchFamily="34" charset="0"/>
              </a:rPr>
              <a:t> </a:t>
            </a: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Have an Open Mind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Test What You Hear (v. 11)</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Lay Basic Foundation (vv. 16-29)</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Repent (v. 30)</a:t>
            </a:r>
          </a:p>
          <a:p>
            <a:pPr marL="571500" indent="-571500">
              <a:buFont typeface="+mj-lt"/>
              <a:buAutoNum type="romanUcPeriod"/>
            </a:pPr>
            <a:r>
              <a:rPr lang="en-US" sz="3600" dirty="0" smtClean="0">
                <a:solidFill>
                  <a:schemeClr val="bg1"/>
                </a:solidFill>
                <a:effectLst>
                  <a:outerShdw blurRad="38100" dist="38100" dir="2700000" algn="tl">
                    <a:srgbClr val="000000">
                      <a:alpha val="43137"/>
                    </a:srgbClr>
                  </a:outerShdw>
                </a:effectLst>
                <a:latin typeface="Maiandra GD" panose="020E0502030308020204" pitchFamily="34" charset="0"/>
              </a:rPr>
              <a:t> Listen in View of Judgment (v. 31)</a:t>
            </a:r>
            <a:endParaRPr lang="en-US" sz="3600" dirty="0">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3208107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aj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Office Theme</Template>
  <TotalTime>777</TotalTime>
  <Words>1609</Words>
  <Application>Microsoft Office PowerPoint</Application>
  <PresentationFormat>On-screen Show (4:3)</PresentationFormat>
  <Paragraphs>202</Paragraphs>
  <Slides>26</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26</vt:i4>
      </vt:variant>
    </vt:vector>
  </HeadingPairs>
  <TitlesOfParts>
    <vt:vector size="38" baseType="lpstr">
      <vt:lpstr>Maiandra GD</vt:lpstr>
      <vt:lpstr>Wingdings</vt:lpstr>
      <vt:lpstr>Arial Narrow</vt:lpstr>
      <vt:lpstr>Calibri Light</vt:lpstr>
      <vt:lpstr>Trajan</vt:lpstr>
      <vt:lpstr>Arial</vt:lpstr>
      <vt:lpstr>Times New Roman</vt:lpstr>
      <vt:lpstr>Calibri</vt:lpstr>
      <vt:lpstr>Office Theme</vt:lpstr>
      <vt:lpstr>1_Office Theme</vt:lpstr>
      <vt:lpstr>2_Office Theme</vt:lpstr>
      <vt:lpstr>Default Design</vt:lpstr>
      <vt:lpstr>PowerPoint Presentation</vt:lpstr>
      <vt:lpstr>Paul Journey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28</cp:revision>
  <dcterms:created xsi:type="dcterms:W3CDTF">2014-04-26T14:31:46Z</dcterms:created>
  <dcterms:modified xsi:type="dcterms:W3CDTF">2014-05-21T22:29:52Z</dcterms:modified>
</cp:coreProperties>
</file>